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5" r:id="rId6"/>
    <p:sldId id="266" r:id="rId7"/>
    <p:sldId id="260"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672" y="-6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C397A55-A927-4127-83F5-47881BAAC7B9}"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0823E-76D7-428C-AFBE-BE1D9F1F47E1}" type="slidenum">
              <a:rPr lang="en-US" smtClean="0"/>
              <a:t>‹#›</a:t>
            </a:fld>
            <a:endParaRPr lang="en-US"/>
          </a:p>
        </p:txBody>
      </p:sp>
    </p:spTree>
    <p:extLst>
      <p:ext uri="{BB962C8B-B14F-4D97-AF65-F5344CB8AC3E}">
        <p14:creationId xmlns:p14="http://schemas.microsoft.com/office/powerpoint/2010/main" val="3846162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397A55-A927-4127-83F5-47881BAAC7B9}"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0823E-76D7-428C-AFBE-BE1D9F1F47E1}" type="slidenum">
              <a:rPr lang="en-US" smtClean="0"/>
              <a:t>‹#›</a:t>
            </a:fld>
            <a:endParaRPr lang="en-US"/>
          </a:p>
        </p:txBody>
      </p:sp>
    </p:spTree>
    <p:extLst>
      <p:ext uri="{BB962C8B-B14F-4D97-AF65-F5344CB8AC3E}">
        <p14:creationId xmlns:p14="http://schemas.microsoft.com/office/powerpoint/2010/main" val="4021243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397A55-A927-4127-83F5-47881BAAC7B9}"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0823E-76D7-428C-AFBE-BE1D9F1F47E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087148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397A55-A927-4127-83F5-47881BAAC7B9}"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0823E-76D7-428C-AFBE-BE1D9F1F47E1}" type="slidenum">
              <a:rPr lang="en-US" smtClean="0"/>
              <a:t>‹#›</a:t>
            </a:fld>
            <a:endParaRPr lang="en-US"/>
          </a:p>
        </p:txBody>
      </p:sp>
    </p:spTree>
    <p:extLst>
      <p:ext uri="{BB962C8B-B14F-4D97-AF65-F5344CB8AC3E}">
        <p14:creationId xmlns:p14="http://schemas.microsoft.com/office/powerpoint/2010/main" val="3194003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397A55-A927-4127-83F5-47881BAAC7B9}"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0823E-76D7-428C-AFBE-BE1D9F1F47E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26379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397A55-A927-4127-83F5-47881BAAC7B9}"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0823E-76D7-428C-AFBE-BE1D9F1F47E1}" type="slidenum">
              <a:rPr lang="en-US" smtClean="0"/>
              <a:t>‹#›</a:t>
            </a:fld>
            <a:endParaRPr lang="en-US"/>
          </a:p>
        </p:txBody>
      </p:sp>
    </p:spTree>
    <p:extLst>
      <p:ext uri="{BB962C8B-B14F-4D97-AF65-F5344CB8AC3E}">
        <p14:creationId xmlns:p14="http://schemas.microsoft.com/office/powerpoint/2010/main" val="9424532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397A55-A927-4127-83F5-47881BAAC7B9}"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0823E-76D7-428C-AFBE-BE1D9F1F47E1}" type="slidenum">
              <a:rPr lang="en-US" smtClean="0"/>
              <a:t>‹#›</a:t>
            </a:fld>
            <a:endParaRPr lang="en-US"/>
          </a:p>
        </p:txBody>
      </p:sp>
    </p:spTree>
    <p:extLst>
      <p:ext uri="{BB962C8B-B14F-4D97-AF65-F5344CB8AC3E}">
        <p14:creationId xmlns:p14="http://schemas.microsoft.com/office/powerpoint/2010/main" val="1432015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397A55-A927-4127-83F5-47881BAAC7B9}"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0823E-76D7-428C-AFBE-BE1D9F1F47E1}" type="slidenum">
              <a:rPr lang="en-US" smtClean="0"/>
              <a:t>‹#›</a:t>
            </a:fld>
            <a:endParaRPr lang="en-US"/>
          </a:p>
        </p:txBody>
      </p:sp>
    </p:spTree>
    <p:extLst>
      <p:ext uri="{BB962C8B-B14F-4D97-AF65-F5344CB8AC3E}">
        <p14:creationId xmlns:p14="http://schemas.microsoft.com/office/powerpoint/2010/main" val="342080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397A55-A927-4127-83F5-47881BAAC7B9}"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0823E-76D7-428C-AFBE-BE1D9F1F47E1}" type="slidenum">
              <a:rPr lang="en-US" smtClean="0"/>
              <a:t>‹#›</a:t>
            </a:fld>
            <a:endParaRPr lang="en-US"/>
          </a:p>
        </p:txBody>
      </p:sp>
    </p:spTree>
    <p:extLst>
      <p:ext uri="{BB962C8B-B14F-4D97-AF65-F5344CB8AC3E}">
        <p14:creationId xmlns:p14="http://schemas.microsoft.com/office/powerpoint/2010/main" val="726768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397A55-A927-4127-83F5-47881BAAC7B9}"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0823E-76D7-428C-AFBE-BE1D9F1F47E1}" type="slidenum">
              <a:rPr lang="en-US" smtClean="0"/>
              <a:t>‹#›</a:t>
            </a:fld>
            <a:endParaRPr lang="en-US"/>
          </a:p>
        </p:txBody>
      </p:sp>
    </p:spTree>
    <p:extLst>
      <p:ext uri="{BB962C8B-B14F-4D97-AF65-F5344CB8AC3E}">
        <p14:creationId xmlns:p14="http://schemas.microsoft.com/office/powerpoint/2010/main" val="1146768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C397A55-A927-4127-83F5-47881BAAC7B9}" type="datetimeFigureOut">
              <a:rPr lang="en-US" smtClean="0"/>
              <a:t>12/31/2021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0823E-76D7-428C-AFBE-BE1D9F1F47E1}" type="slidenum">
              <a:rPr lang="en-US" smtClean="0"/>
              <a:t>‹#›</a:t>
            </a:fld>
            <a:endParaRPr lang="en-US"/>
          </a:p>
        </p:txBody>
      </p:sp>
    </p:spTree>
    <p:extLst>
      <p:ext uri="{BB962C8B-B14F-4D97-AF65-F5344CB8AC3E}">
        <p14:creationId xmlns:p14="http://schemas.microsoft.com/office/powerpoint/2010/main" val="1026868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C397A55-A927-4127-83F5-47881BAAC7B9}" type="datetimeFigureOut">
              <a:rPr lang="en-US" smtClean="0"/>
              <a:t>12/31/2021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90823E-76D7-428C-AFBE-BE1D9F1F47E1}" type="slidenum">
              <a:rPr lang="en-US" smtClean="0"/>
              <a:t>‹#›</a:t>
            </a:fld>
            <a:endParaRPr lang="en-US"/>
          </a:p>
        </p:txBody>
      </p:sp>
    </p:spTree>
    <p:extLst>
      <p:ext uri="{BB962C8B-B14F-4D97-AF65-F5344CB8AC3E}">
        <p14:creationId xmlns:p14="http://schemas.microsoft.com/office/powerpoint/2010/main" val="2888923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C397A55-A927-4127-83F5-47881BAAC7B9}" type="datetimeFigureOut">
              <a:rPr lang="en-US" smtClean="0"/>
              <a:t>12/31/2021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90823E-76D7-428C-AFBE-BE1D9F1F47E1}" type="slidenum">
              <a:rPr lang="en-US" smtClean="0"/>
              <a:t>‹#›</a:t>
            </a:fld>
            <a:endParaRPr lang="en-US"/>
          </a:p>
        </p:txBody>
      </p:sp>
    </p:spTree>
    <p:extLst>
      <p:ext uri="{BB962C8B-B14F-4D97-AF65-F5344CB8AC3E}">
        <p14:creationId xmlns:p14="http://schemas.microsoft.com/office/powerpoint/2010/main" val="95721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397A55-A927-4127-83F5-47881BAAC7B9}" type="datetimeFigureOut">
              <a:rPr lang="en-US" smtClean="0"/>
              <a:t>12/31/2021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90823E-76D7-428C-AFBE-BE1D9F1F47E1}" type="slidenum">
              <a:rPr lang="en-US" smtClean="0"/>
              <a:t>‹#›</a:t>
            </a:fld>
            <a:endParaRPr lang="en-US"/>
          </a:p>
        </p:txBody>
      </p:sp>
    </p:spTree>
    <p:extLst>
      <p:ext uri="{BB962C8B-B14F-4D97-AF65-F5344CB8AC3E}">
        <p14:creationId xmlns:p14="http://schemas.microsoft.com/office/powerpoint/2010/main" val="2093785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397A55-A927-4127-83F5-47881BAAC7B9}" type="datetimeFigureOut">
              <a:rPr lang="en-US" smtClean="0"/>
              <a:t>12/31/2021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0823E-76D7-428C-AFBE-BE1D9F1F47E1}" type="slidenum">
              <a:rPr lang="en-US" smtClean="0"/>
              <a:t>‹#›</a:t>
            </a:fld>
            <a:endParaRPr lang="en-US"/>
          </a:p>
        </p:txBody>
      </p:sp>
    </p:spTree>
    <p:extLst>
      <p:ext uri="{BB962C8B-B14F-4D97-AF65-F5344CB8AC3E}">
        <p14:creationId xmlns:p14="http://schemas.microsoft.com/office/powerpoint/2010/main" val="43633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0823E-76D7-428C-AFBE-BE1D9F1F47E1}" type="slidenum">
              <a:rPr lang="en-US" smtClean="0"/>
              <a:t>‹#›</a:t>
            </a:fld>
            <a:endParaRPr lang="en-US"/>
          </a:p>
        </p:txBody>
      </p:sp>
      <p:sp>
        <p:nvSpPr>
          <p:cNvPr id="5" name="Date Placeholder 4"/>
          <p:cNvSpPr>
            <a:spLocks noGrp="1"/>
          </p:cNvSpPr>
          <p:nvPr>
            <p:ph type="dt" sz="half" idx="10"/>
          </p:nvPr>
        </p:nvSpPr>
        <p:spPr/>
        <p:txBody>
          <a:bodyPr/>
          <a:lstStyle/>
          <a:p>
            <a:fld id="{2C397A55-A927-4127-83F5-47881BAAC7B9}" type="datetimeFigureOut">
              <a:rPr lang="en-US" smtClean="0"/>
              <a:t>12/31/2021</a:t>
            </a:fld>
            <a:endParaRPr lang="en-US"/>
          </a:p>
        </p:txBody>
      </p:sp>
    </p:spTree>
    <p:extLst>
      <p:ext uri="{BB962C8B-B14F-4D97-AF65-F5344CB8AC3E}">
        <p14:creationId xmlns:p14="http://schemas.microsoft.com/office/powerpoint/2010/main" val="3634071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C397A55-A927-4127-83F5-47881BAAC7B9}" type="datetimeFigureOut">
              <a:rPr lang="en-US" smtClean="0"/>
              <a:t>12/31/2021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790823E-76D7-428C-AFBE-BE1D9F1F47E1}" type="slidenum">
              <a:rPr lang="en-US" smtClean="0"/>
              <a:t>‹#›</a:t>
            </a:fld>
            <a:endParaRPr lang="en-US"/>
          </a:p>
        </p:txBody>
      </p:sp>
    </p:spTree>
    <p:extLst>
      <p:ext uri="{BB962C8B-B14F-4D97-AF65-F5344CB8AC3E}">
        <p14:creationId xmlns:p14="http://schemas.microsoft.com/office/powerpoint/2010/main" val="80064847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
            </a:r>
            <a:br>
              <a:rPr lang="en-US" dirty="0" smtClean="0"/>
            </a:br>
            <a:r>
              <a:rPr lang="en-US" dirty="0"/>
              <a:t/>
            </a:r>
            <a:br>
              <a:rPr lang="en-US" dirty="0"/>
            </a:br>
            <a:endParaRPr lang="en-US" dirty="0"/>
          </a:p>
        </p:txBody>
      </p:sp>
      <p:pic>
        <p:nvPicPr>
          <p:cNvPr id="11" name="Content Placeholder 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00438" y="150935"/>
            <a:ext cx="6506678" cy="3243140"/>
          </a:xfrm>
        </p:spPr>
      </p:pic>
      <p:sp>
        <p:nvSpPr>
          <p:cNvPr id="9" name="Rectangle 8"/>
          <p:cNvSpPr/>
          <p:nvPr/>
        </p:nvSpPr>
        <p:spPr>
          <a:xfrm>
            <a:off x="885524" y="3900866"/>
            <a:ext cx="7998594" cy="1938992"/>
          </a:xfrm>
          <a:prstGeom prst="rect">
            <a:avLst/>
          </a:prstGeom>
        </p:spPr>
        <p:txBody>
          <a:bodyPr wrap="square">
            <a:spAutoFit/>
          </a:bodyPr>
          <a:lstStyle/>
          <a:p>
            <a:r>
              <a:rPr lang="en-US" sz="2400" dirty="0" smtClean="0">
                <a:solidFill>
                  <a:srgbClr val="7030A0"/>
                </a:solidFill>
              </a:rPr>
              <a:t>The six point movement was a Nationalist  movement in then East Pakistan, spearheaded by Sheikh </a:t>
            </a:r>
            <a:r>
              <a:rPr lang="en-US" sz="2400" dirty="0" err="1" smtClean="0">
                <a:solidFill>
                  <a:srgbClr val="7030A0"/>
                </a:solidFill>
              </a:rPr>
              <a:t>Mujibur</a:t>
            </a:r>
            <a:r>
              <a:rPr lang="en-US" sz="2400" dirty="0" smtClean="0">
                <a:solidFill>
                  <a:srgbClr val="7030A0"/>
                </a:solidFill>
              </a:rPr>
              <a:t> </a:t>
            </a:r>
            <a:r>
              <a:rPr lang="en-US" sz="2400" dirty="0" err="1" smtClean="0">
                <a:solidFill>
                  <a:srgbClr val="7030A0"/>
                </a:solidFill>
              </a:rPr>
              <a:t>Rahman,which</a:t>
            </a:r>
            <a:r>
              <a:rPr lang="en-US" sz="2400" dirty="0" smtClean="0">
                <a:solidFill>
                  <a:srgbClr val="7030A0"/>
                </a:solidFill>
              </a:rPr>
              <a:t> called for greater autonomy for East Pakistan. It is considered milestone on the road to the history of the independence of Bangladesh.</a:t>
            </a:r>
            <a:endParaRPr lang="en-US" sz="2400" dirty="0">
              <a:solidFill>
                <a:srgbClr val="7030A0"/>
              </a:solidFill>
            </a:endParaRPr>
          </a:p>
        </p:txBody>
      </p:sp>
      <p:pic>
        <p:nvPicPr>
          <p:cNvPr id="5" name="Content Placeholder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0438" y="199061"/>
            <a:ext cx="6506678" cy="3243140"/>
          </a:xfrm>
          <a:prstGeom prst="rect">
            <a:avLst/>
          </a:prstGeom>
        </p:spPr>
      </p:pic>
    </p:spTree>
    <p:extLst>
      <p:ext uri="{BB962C8B-B14F-4D97-AF65-F5344CB8AC3E}">
        <p14:creationId xmlns:p14="http://schemas.microsoft.com/office/powerpoint/2010/main" val="3662416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38476"/>
            <a:ext cx="8596668" cy="1320800"/>
          </a:xfrm>
        </p:spPr>
        <p:txBody>
          <a:bodyPr/>
          <a:lstStyle/>
          <a:p>
            <a:r>
              <a:rPr lang="en-US" b="1" dirty="0" smtClean="0"/>
              <a:t>What is Six Point </a:t>
            </a:r>
            <a:r>
              <a:rPr lang="en-US" b="1" dirty="0" err="1" smtClean="0"/>
              <a:t>Programme</a:t>
            </a:r>
            <a:r>
              <a:rPr lang="en-US" b="1" dirty="0" smtClean="0"/>
              <a:t>? </a:t>
            </a:r>
            <a:endParaRPr lang="en-US" b="1" dirty="0"/>
          </a:p>
        </p:txBody>
      </p:sp>
      <p:sp>
        <p:nvSpPr>
          <p:cNvPr id="3" name="Content Placeholder 2"/>
          <p:cNvSpPr>
            <a:spLocks noGrp="1"/>
          </p:cNvSpPr>
          <p:nvPr>
            <p:ph idx="1"/>
          </p:nvPr>
        </p:nvSpPr>
        <p:spPr/>
        <p:txBody>
          <a:bodyPr>
            <a:normAutofit/>
          </a:bodyPr>
          <a:lstStyle/>
          <a:p>
            <a:r>
              <a:rPr lang="en-US" sz="2400" dirty="0" smtClean="0">
                <a:solidFill>
                  <a:srgbClr val="7030A0"/>
                </a:solidFill>
              </a:rPr>
              <a:t>The six point movement was a Nationalist  movement in then East Pakistan, spearheaded by Sheikh </a:t>
            </a:r>
            <a:r>
              <a:rPr lang="en-US" sz="2400" dirty="0" err="1" smtClean="0">
                <a:solidFill>
                  <a:srgbClr val="7030A0"/>
                </a:solidFill>
              </a:rPr>
              <a:t>Mujibur</a:t>
            </a:r>
            <a:r>
              <a:rPr lang="en-US" sz="2400" dirty="0" smtClean="0">
                <a:solidFill>
                  <a:srgbClr val="7030A0"/>
                </a:solidFill>
              </a:rPr>
              <a:t> Rahman, which called for greater autonomy for East Pakistan. It is considered  milestone on the road to the history of the independence of Bangladesh. Six-point </a:t>
            </a:r>
            <a:r>
              <a:rPr lang="en-US" sz="2400" dirty="0" err="1" smtClean="0">
                <a:solidFill>
                  <a:srgbClr val="7030A0"/>
                </a:solidFill>
              </a:rPr>
              <a:t>Programme</a:t>
            </a:r>
            <a:r>
              <a:rPr lang="en-US" sz="2400" dirty="0" smtClean="0">
                <a:solidFill>
                  <a:srgbClr val="7030A0"/>
                </a:solidFill>
              </a:rPr>
              <a:t> was a charter of demands proposed by the </a:t>
            </a:r>
            <a:r>
              <a:rPr lang="en-US" sz="2400" dirty="0" err="1" smtClean="0">
                <a:solidFill>
                  <a:srgbClr val="7030A0"/>
                </a:solidFill>
              </a:rPr>
              <a:t>awami</a:t>
            </a:r>
            <a:r>
              <a:rPr lang="en-US" sz="2400" dirty="0" smtClean="0">
                <a:solidFill>
                  <a:srgbClr val="7030A0"/>
                </a:solidFill>
              </a:rPr>
              <a:t> league  at a conference of  opposition political parties of eastern Pakistan on 6 February 1966 for removing disparity between the two wings of Pakistan.</a:t>
            </a:r>
            <a:endParaRPr lang="en-US" sz="2400" dirty="0">
              <a:solidFill>
                <a:srgbClr val="7030A0"/>
              </a:solidFill>
            </a:endParaRPr>
          </a:p>
        </p:txBody>
      </p:sp>
    </p:spTree>
    <p:extLst>
      <p:ext uri="{BB962C8B-B14F-4D97-AF65-F5344CB8AC3E}">
        <p14:creationId xmlns:p14="http://schemas.microsoft.com/office/powerpoint/2010/main" val="3017913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4967" y="628851"/>
            <a:ext cx="8596668" cy="1320800"/>
          </a:xfrm>
        </p:spPr>
        <p:txBody>
          <a:bodyPr>
            <a:normAutofit/>
          </a:bodyPr>
          <a:lstStyle/>
          <a:p>
            <a:r>
              <a:rPr lang="en-US" sz="3200" b="1" dirty="0" smtClean="0"/>
              <a:t>Reasons behind Six Point </a:t>
            </a:r>
            <a:r>
              <a:rPr lang="en-US" sz="3200" b="1" dirty="0" err="1" smtClean="0"/>
              <a:t>Programme</a:t>
            </a:r>
            <a:r>
              <a:rPr lang="en-US" sz="3200" b="1" dirty="0" smtClean="0"/>
              <a:t>/ Movement:</a:t>
            </a:r>
            <a:endParaRPr lang="en-US" sz="3200" b="1" dirty="0"/>
          </a:p>
        </p:txBody>
      </p:sp>
      <p:sp>
        <p:nvSpPr>
          <p:cNvPr id="3" name="Content Placeholder 2"/>
          <p:cNvSpPr>
            <a:spLocks noGrp="1"/>
          </p:cNvSpPr>
          <p:nvPr>
            <p:ph idx="1"/>
          </p:nvPr>
        </p:nvSpPr>
        <p:spPr>
          <a:xfrm>
            <a:off x="1800727" y="2220261"/>
            <a:ext cx="10515600" cy="4351338"/>
          </a:xfrm>
        </p:spPr>
        <p:txBody>
          <a:bodyPr>
            <a:normAutofit/>
          </a:bodyPr>
          <a:lstStyle/>
          <a:p>
            <a:r>
              <a:rPr lang="en-US" sz="2400" b="1" dirty="0" smtClean="0">
                <a:solidFill>
                  <a:srgbClr val="7030A0"/>
                </a:solidFill>
              </a:rPr>
              <a:t>The main reason for proposing this six point </a:t>
            </a:r>
            <a:r>
              <a:rPr lang="en-US" sz="2400" b="1" dirty="0" err="1" smtClean="0">
                <a:solidFill>
                  <a:srgbClr val="7030A0"/>
                </a:solidFill>
              </a:rPr>
              <a:t>programme</a:t>
            </a:r>
            <a:r>
              <a:rPr lang="en-US" sz="2400" b="1" dirty="0" smtClean="0">
                <a:solidFill>
                  <a:srgbClr val="7030A0"/>
                </a:solidFill>
              </a:rPr>
              <a:t> </a:t>
            </a:r>
          </a:p>
          <a:p>
            <a:pPr marL="0" indent="0">
              <a:buNone/>
            </a:pPr>
            <a:r>
              <a:rPr lang="en-US" sz="2400" b="1" dirty="0" smtClean="0">
                <a:solidFill>
                  <a:srgbClr val="7030A0"/>
                </a:solidFill>
              </a:rPr>
              <a:t>    was to end Master-slave rule in Pakistan.</a:t>
            </a:r>
            <a:endParaRPr lang="en-US" sz="2400" b="1" dirty="0">
              <a:solidFill>
                <a:srgbClr val="7030A0"/>
              </a:solidFill>
            </a:endParaRPr>
          </a:p>
        </p:txBody>
      </p:sp>
    </p:spTree>
    <p:extLst>
      <p:ext uri="{BB962C8B-B14F-4D97-AF65-F5344CB8AC3E}">
        <p14:creationId xmlns:p14="http://schemas.microsoft.com/office/powerpoint/2010/main" val="2783435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7279" y="763604"/>
            <a:ext cx="8596668" cy="1320800"/>
          </a:xfrm>
        </p:spPr>
        <p:txBody>
          <a:bodyPr/>
          <a:lstStyle/>
          <a:p>
            <a:r>
              <a:rPr lang="en-US" b="1" dirty="0" smtClean="0">
                <a:solidFill>
                  <a:srgbClr val="0070C0"/>
                </a:solidFill>
              </a:rPr>
              <a:t>Six Points : </a:t>
            </a:r>
            <a:endParaRPr lang="en-US" b="1" dirty="0">
              <a:solidFill>
                <a:srgbClr val="0070C0"/>
              </a:solidFill>
            </a:endParaRPr>
          </a:p>
        </p:txBody>
      </p:sp>
      <p:sp>
        <p:nvSpPr>
          <p:cNvPr id="3" name="Content Placeholder 2"/>
          <p:cNvSpPr>
            <a:spLocks noGrp="1"/>
          </p:cNvSpPr>
          <p:nvPr>
            <p:ph idx="1"/>
          </p:nvPr>
        </p:nvSpPr>
        <p:spPr/>
        <p:txBody>
          <a:bodyPr>
            <a:normAutofit fontScale="25000" lnSpcReduction="20000"/>
          </a:bodyPr>
          <a:lstStyle/>
          <a:p>
            <a:r>
              <a:rPr lang="en-US" sz="12800" b="1" dirty="0" smtClean="0">
                <a:solidFill>
                  <a:srgbClr val="00B0F0"/>
                </a:solidFill>
              </a:rPr>
              <a:t>The six points are noted as being:</a:t>
            </a:r>
          </a:p>
          <a:p>
            <a:r>
              <a:rPr lang="en-US" sz="9600" b="1" dirty="0" smtClean="0">
                <a:solidFill>
                  <a:srgbClr val="7030A0"/>
                </a:solidFill>
              </a:rPr>
              <a:t>1.The Constitution should provide for a Federation of Pakistan in its true sense based on the Lahore Resolution, and the parliamentary form of government with supremacy of a Legislature directly elected on the basis of universal adult franchise.</a:t>
            </a:r>
          </a:p>
          <a:p>
            <a:r>
              <a:rPr lang="en-US" sz="9600" b="1" dirty="0" smtClean="0">
                <a:solidFill>
                  <a:srgbClr val="7030A0"/>
                </a:solidFill>
              </a:rPr>
              <a:t>2.The federal government should deal with only two subjects: </a:t>
            </a:r>
            <a:r>
              <a:rPr lang="en-US" sz="9600" b="1" dirty="0" err="1" smtClean="0">
                <a:solidFill>
                  <a:srgbClr val="7030A0"/>
                </a:solidFill>
              </a:rPr>
              <a:t>Defence</a:t>
            </a:r>
            <a:r>
              <a:rPr lang="en-US" sz="9600" b="1" dirty="0" smtClean="0">
                <a:solidFill>
                  <a:srgbClr val="7030A0"/>
                </a:solidFill>
              </a:rPr>
              <a:t> and Foreign Affairs, and all other residual subjects should be vested in the federating states.</a:t>
            </a:r>
          </a:p>
          <a:p>
            <a:endParaRPr lang="en-US" sz="9600" b="1" dirty="0" smtClean="0"/>
          </a:p>
        </p:txBody>
      </p:sp>
    </p:spTree>
    <p:extLst>
      <p:ext uri="{BB962C8B-B14F-4D97-AF65-F5344CB8AC3E}">
        <p14:creationId xmlns:p14="http://schemas.microsoft.com/office/powerpoint/2010/main" val="2485994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2400" b="1" dirty="0">
                <a:solidFill>
                  <a:srgbClr val="7030A0"/>
                </a:solidFill>
              </a:rPr>
              <a:t>3.Two separate, but freely convertible currencies for two wings should be introduced; or if this is not feasible, there should be one currency for the whole country, but effective constitutional provisions should be introduced to stop the flight of capital from East to West Pakistan. Furthermore, a separate Banking Reserve should be established and separate fiscal and monetary policy be adopted for East Pakistan.</a:t>
            </a:r>
          </a:p>
          <a:p>
            <a:r>
              <a:rPr lang="en-US" sz="2400" b="1" dirty="0">
                <a:solidFill>
                  <a:srgbClr val="7030A0"/>
                </a:solidFill>
              </a:rPr>
              <a:t>4.The power of taxation and revenue collection should be vested in the federating units and the federal </a:t>
            </a:r>
            <a:r>
              <a:rPr lang="en-US" sz="2400" b="1" dirty="0" err="1">
                <a:solidFill>
                  <a:srgbClr val="7030A0"/>
                </a:solidFill>
              </a:rPr>
              <a:t>centre</a:t>
            </a:r>
            <a:r>
              <a:rPr lang="en-US" sz="2400" b="1" dirty="0">
                <a:solidFill>
                  <a:srgbClr val="7030A0"/>
                </a:solidFill>
              </a:rPr>
              <a:t> would have no such power. The federation would be entitled to a share in the state taxes to meet its expenditures.</a:t>
            </a:r>
          </a:p>
          <a:p>
            <a:endParaRPr lang="en-US" sz="2400" b="1" dirty="0"/>
          </a:p>
        </p:txBody>
      </p:sp>
    </p:spTree>
    <p:extLst>
      <p:ext uri="{BB962C8B-B14F-4D97-AF65-F5344CB8AC3E}">
        <p14:creationId xmlns:p14="http://schemas.microsoft.com/office/powerpoint/2010/main" val="830971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b="1" dirty="0">
                <a:solidFill>
                  <a:srgbClr val="7030A0"/>
                </a:solidFill>
              </a:rPr>
              <a:t>5.There should be two separate accounts for the foreign exchange earnings of the two wings; the foreign exchange requirements of the federal government should be met by the two wings equally or in a ratio to be fixed; indigenous products should move free of duty between the two wings.</a:t>
            </a:r>
          </a:p>
          <a:p>
            <a:r>
              <a:rPr lang="en-US" sz="2400" b="1" dirty="0">
                <a:solidFill>
                  <a:srgbClr val="7030A0"/>
                </a:solidFill>
              </a:rPr>
              <a:t>6.East Pakistan should have a separate military or paramilitary force, and Navy headquarters should be in East Pakistan.</a:t>
            </a:r>
          </a:p>
          <a:p>
            <a:endParaRPr lang="en-US" sz="2400" dirty="0"/>
          </a:p>
        </p:txBody>
      </p:sp>
    </p:spTree>
    <p:extLst>
      <p:ext uri="{BB962C8B-B14F-4D97-AF65-F5344CB8AC3E}">
        <p14:creationId xmlns:p14="http://schemas.microsoft.com/office/powerpoint/2010/main" val="3401004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Significance of Six Point </a:t>
            </a:r>
            <a:r>
              <a:rPr lang="en-US" sz="3200" b="1" dirty="0" err="1" smtClean="0"/>
              <a:t>programme</a:t>
            </a:r>
            <a:r>
              <a:rPr lang="en-US" sz="3200" b="1" dirty="0" smtClean="0"/>
              <a:t>/ Movement</a:t>
            </a:r>
            <a:r>
              <a:rPr lang="en-US" sz="3200" b="1" dirty="0"/>
              <a:t> </a:t>
            </a:r>
            <a:r>
              <a:rPr lang="en-US" sz="3200" b="1" dirty="0" smtClean="0"/>
              <a:t>:</a:t>
            </a:r>
            <a:endParaRPr lang="en-US" sz="3200" b="1" dirty="0"/>
          </a:p>
        </p:txBody>
      </p:sp>
      <p:sp>
        <p:nvSpPr>
          <p:cNvPr id="3" name="Content Placeholder 2"/>
          <p:cNvSpPr>
            <a:spLocks noGrp="1"/>
          </p:cNvSpPr>
          <p:nvPr>
            <p:ph idx="1"/>
          </p:nvPr>
        </p:nvSpPr>
        <p:spPr/>
        <p:txBody>
          <a:bodyPr>
            <a:noAutofit/>
          </a:bodyPr>
          <a:lstStyle/>
          <a:p>
            <a:pPr marL="0" indent="0">
              <a:buNone/>
            </a:pPr>
            <a:r>
              <a:rPr lang="en-US" sz="2400" b="1" dirty="0" smtClean="0">
                <a:solidFill>
                  <a:srgbClr val="7030A0"/>
                </a:solidFill>
              </a:rPr>
              <a:t>The six-point movement was the precursor of some momentous events which  were the </a:t>
            </a:r>
            <a:r>
              <a:rPr lang="en-US" sz="2400" b="1" dirty="0" err="1" smtClean="0">
                <a:solidFill>
                  <a:srgbClr val="7030A0"/>
                </a:solidFill>
              </a:rPr>
              <a:t>triggring</a:t>
            </a:r>
            <a:r>
              <a:rPr lang="en-US" sz="2400" b="1" dirty="0" smtClean="0">
                <a:solidFill>
                  <a:srgbClr val="7030A0"/>
                </a:solidFill>
              </a:rPr>
              <a:t> factors of he emergence of independence of Bangladesh.</a:t>
            </a:r>
          </a:p>
          <a:p>
            <a:r>
              <a:rPr lang="en-US" sz="2400" b="1" dirty="0" smtClean="0">
                <a:solidFill>
                  <a:srgbClr val="7030A0"/>
                </a:solidFill>
              </a:rPr>
              <a:t>The </a:t>
            </a:r>
            <a:r>
              <a:rPr lang="en-US" sz="2400" b="1" dirty="0" err="1" smtClean="0">
                <a:solidFill>
                  <a:srgbClr val="7030A0"/>
                </a:solidFill>
              </a:rPr>
              <a:t>Agartala</a:t>
            </a:r>
            <a:r>
              <a:rPr lang="en-US" sz="2400" b="1" dirty="0" smtClean="0">
                <a:solidFill>
                  <a:srgbClr val="7030A0"/>
                </a:solidFill>
              </a:rPr>
              <a:t> Conspiracy Case of 1968.</a:t>
            </a:r>
          </a:p>
          <a:p>
            <a:r>
              <a:rPr lang="en-US" sz="2400" b="1" dirty="0" smtClean="0">
                <a:solidFill>
                  <a:srgbClr val="7030A0"/>
                </a:solidFill>
              </a:rPr>
              <a:t>The removal of </a:t>
            </a:r>
            <a:r>
              <a:rPr lang="en-US" sz="2400" b="1" dirty="0" err="1" smtClean="0">
                <a:solidFill>
                  <a:srgbClr val="7030A0"/>
                </a:solidFill>
              </a:rPr>
              <a:t>Ayub</a:t>
            </a:r>
            <a:r>
              <a:rPr lang="en-US" sz="2400" b="1" dirty="0" smtClean="0">
                <a:solidFill>
                  <a:srgbClr val="7030A0"/>
                </a:solidFill>
              </a:rPr>
              <a:t> Khan's dictatorship.</a:t>
            </a:r>
          </a:p>
          <a:p>
            <a:r>
              <a:rPr lang="en-US" sz="2400" b="1" dirty="0" smtClean="0">
                <a:solidFill>
                  <a:srgbClr val="7030A0"/>
                </a:solidFill>
              </a:rPr>
              <a:t>The mass uprising of 1969.</a:t>
            </a:r>
          </a:p>
          <a:p>
            <a:r>
              <a:rPr lang="en-US" sz="2400" b="1" dirty="0" smtClean="0">
                <a:solidFill>
                  <a:srgbClr val="7030A0"/>
                </a:solidFill>
              </a:rPr>
              <a:t>The General Election </a:t>
            </a:r>
            <a:r>
              <a:rPr lang="en-US" sz="2400" b="1" smtClean="0">
                <a:solidFill>
                  <a:srgbClr val="7030A0"/>
                </a:solidFill>
              </a:rPr>
              <a:t>of </a:t>
            </a:r>
            <a:r>
              <a:rPr lang="en-US" sz="2400" b="1" smtClean="0">
                <a:solidFill>
                  <a:srgbClr val="7030A0"/>
                </a:solidFill>
              </a:rPr>
              <a:t>1970 </a:t>
            </a:r>
            <a:r>
              <a:rPr lang="en-US" sz="2400" b="1" dirty="0" smtClean="0">
                <a:solidFill>
                  <a:srgbClr val="7030A0"/>
                </a:solidFill>
              </a:rPr>
              <a:t>and the victory of </a:t>
            </a:r>
            <a:r>
              <a:rPr lang="en-US" sz="2400" b="1" dirty="0" err="1" smtClean="0">
                <a:solidFill>
                  <a:srgbClr val="7030A0"/>
                </a:solidFill>
              </a:rPr>
              <a:t>Awami</a:t>
            </a:r>
            <a:r>
              <a:rPr lang="en-US" sz="2400" b="1" dirty="0" smtClean="0">
                <a:solidFill>
                  <a:srgbClr val="7030A0"/>
                </a:solidFill>
              </a:rPr>
              <a:t> League under the </a:t>
            </a:r>
            <a:r>
              <a:rPr lang="en-US" sz="2400" b="1" dirty="0" err="1" smtClean="0">
                <a:solidFill>
                  <a:srgbClr val="7030A0"/>
                </a:solidFill>
              </a:rPr>
              <a:t>leardship</a:t>
            </a:r>
            <a:r>
              <a:rPr lang="en-US" sz="2400" b="1" dirty="0" smtClean="0">
                <a:solidFill>
                  <a:srgbClr val="7030A0"/>
                </a:solidFill>
              </a:rPr>
              <a:t> of </a:t>
            </a:r>
            <a:r>
              <a:rPr lang="en-US" sz="2400" b="1" dirty="0" err="1" smtClean="0">
                <a:solidFill>
                  <a:srgbClr val="7030A0"/>
                </a:solidFill>
              </a:rPr>
              <a:t>Bangabandhu</a:t>
            </a:r>
            <a:r>
              <a:rPr lang="en-US" sz="2400" b="1" dirty="0" smtClean="0">
                <a:solidFill>
                  <a:srgbClr val="7030A0"/>
                </a:solidFill>
              </a:rPr>
              <a:t> Sheikh </a:t>
            </a:r>
            <a:r>
              <a:rPr lang="en-US" sz="2400" b="1" dirty="0" err="1" smtClean="0">
                <a:solidFill>
                  <a:srgbClr val="7030A0"/>
                </a:solidFill>
              </a:rPr>
              <a:t>Mujibur</a:t>
            </a:r>
            <a:r>
              <a:rPr lang="en-US" sz="2400" b="1" dirty="0" smtClean="0">
                <a:solidFill>
                  <a:srgbClr val="7030A0"/>
                </a:solidFill>
              </a:rPr>
              <a:t> Rahman. </a:t>
            </a:r>
          </a:p>
          <a:p>
            <a:r>
              <a:rPr lang="en-US" sz="2400" b="1" dirty="0">
                <a:solidFill>
                  <a:srgbClr val="7030A0"/>
                </a:solidFill>
              </a:rPr>
              <a:t>The Liberation war and emergence of Bangladesh as an independent state.</a:t>
            </a:r>
          </a:p>
          <a:p>
            <a:endParaRPr lang="en-US" sz="2400" b="1" dirty="0" smtClean="0"/>
          </a:p>
        </p:txBody>
      </p:sp>
    </p:spTree>
    <p:extLst>
      <p:ext uri="{BB962C8B-B14F-4D97-AF65-F5344CB8AC3E}">
        <p14:creationId xmlns:p14="http://schemas.microsoft.com/office/powerpoint/2010/main" val="1977654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37544" y="2391569"/>
            <a:ext cx="6076950" cy="3419475"/>
          </a:xfrm>
        </p:spPr>
      </p:pic>
    </p:spTree>
    <p:extLst>
      <p:ext uri="{BB962C8B-B14F-4D97-AF65-F5344CB8AC3E}">
        <p14:creationId xmlns:p14="http://schemas.microsoft.com/office/powerpoint/2010/main" val="409694518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127</TotalTime>
  <Words>500</Words>
  <Application>Microsoft Office PowerPoint</Application>
  <PresentationFormat>Custom</PresentationFormat>
  <Paragraphs>22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Facet</vt:lpstr>
      <vt:lpstr>  </vt:lpstr>
      <vt:lpstr>What is Six Point Programme? </vt:lpstr>
      <vt:lpstr>Reasons behind Six Point Programme/ Movement:</vt:lpstr>
      <vt:lpstr>Six Points : </vt:lpstr>
      <vt:lpstr>PowerPoint Presentation</vt:lpstr>
      <vt:lpstr>PowerPoint Presentation</vt:lpstr>
      <vt:lpstr>Significance of Six Point programme/ Movement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Windows User</dc:creator>
  <cp:lastModifiedBy>ismail - [2010]</cp:lastModifiedBy>
  <cp:revision>38</cp:revision>
  <dcterms:created xsi:type="dcterms:W3CDTF">2020-12-21T13:17:28Z</dcterms:created>
  <dcterms:modified xsi:type="dcterms:W3CDTF">2021-12-31T09:02:27Z</dcterms:modified>
</cp:coreProperties>
</file>