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5" r:id="rId8"/>
    <p:sldId id="262" r:id="rId9"/>
    <p:sldId id="264" r:id="rId10"/>
    <p:sldId id="263"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53" autoAdjust="0"/>
    <p:restoredTop sz="94660"/>
  </p:normalViewPr>
  <p:slideViewPr>
    <p:cSldViewPr>
      <p:cViewPr varScale="1">
        <p:scale>
          <a:sx n="65" d="100"/>
          <a:sy n="65" d="100"/>
        </p:scale>
        <p:origin x="-1276" y="-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81001"/>
            <a:ext cx="7543800" cy="1828799"/>
          </a:xfrm>
        </p:spPr>
        <p:txBody>
          <a:bodyPr>
            <a:normAutofit fontScale="90000"/>
          </a:bodyPr>
          <a:lstStyle/>
          <a:p>
            <a:pPr lvl="0">
              <a:spcBef>
                <a:spcPct val="20000"/>
              </a:spcBef>
            </a:pPr>
            <a:r>
              <a:rPr lang="en-US" dirty="0" smtClean="0">
                <a:solidFill>
                  <a:schemeClr val="accent6">
                    <a:lumMod val="75000"/>
                  </a:schemeClr>
                </a:solidFill>
                <a:latin typeface="Times New Roman" panose="02020603050405020304" pitchFamily="18" charset="0"/>
                <a:cs typeface="Times New Roman" panose="02020603050405020304" pitchFamily="18" charset="0"/>
              </a:rPr>
              <a:t>Discrimination towards East Pakistan </a:t>
            </a:r>
            <a:r>
              <a:rPr lang="en-US" sz="3200" b="1" dirty="0">
                <a:solidFill>
                  <a:schemeClr val="accent6">
                    <a:lumMod val="75000"/>
                  </a:schemeClr>
                </a:solidFill>
                <a:ea typeface="+mn-ea"/>
                <a:cs typeface="+mn-cs"/>
              </a:rPr>
              <a:t>(</a:t>
            </a:r>
            <a:r>
              <a:rPr lang="en-US" sz="3200" b="1" dirty="0" smtClean="0">
                <a:solidFill>
                  <a:schemeClr val="accent6">
                    <a:lumMod val="75000"/>
                  </a:schemeClr>
                </a:solidFill>
                <a:ea typeface="+mn-ea"/>
                <a:cs typeface="+mn-cs"/>
              </a:rPr>
              <a:t>1947 </a:t>
            </a:r>
            <a:r>
              <a:rPr lang="en-US" sz="3200" b="1" dirty="0">
                <a:solidFill>
                  <a:schemeClr val="accent6">
                    <a:lumMod val="75000"/>
                  </a:schemeClr>
                </a:solidFill>
                <a:ea typeface="+mn-ea"/>
                <a:cs typeface="+mn-cs"/>
              </a:rPr>
              <a:t>– </a:t>
            </a:r>
            <a:r>
              <a:rPr lang="en-US" sz="3200" b="1" dirty="0" smtClean="0">
                <a:solidFill>
                  <a:schemeClr val="accent6">
                    <a:lumMod val="75000"/>
                  </a:schemeClr>
                </a:solidFill>
                <a:ea typeface="+mn-ea"/>
                <a:cs typeface="+mn-cs"/>
              </a:rPr>
              <a:t>1971)</a:t>
            </a:r>
            <a:r>
              <a:rPr lang="en-US" sz="3200" b="1" dirty="0">
                <a:solidFill>
                  <a:schemeClr val="accent6">
                    <a:lumMod val="75000"/>
                  </a:schemeClr>
                </a:solidFill>
                <a:ea typeface="+mn-ea"/>
                <a:cs typeface="+mn-cs"/>
              </a:rPr>
              <a:t/>
            </a:r>
            <a:br>
              <a:rPr lang="en-US" sz="3200" b="1" dirty="0">
                <a:solidFill>
                  <a:schemeClr val="accent6">
                    <a:lumMod val="75000"/>
                  </a:schemeClr>
                </a:solidFill>
                <a:ea typeface="+mn-ea"/>
                <a:cs typeface="+mn-cs"/>
              </a:rPr>
            </a:br>
            <a:endParaRPr lang="en-US"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295400" y="3048000"/>
            <a:ext cx="6477000" cy="2590800"/>
          </a:xfrm>
        </p:spPr>
        <p:txBody>
          <a:bodyPr/>
          <a:lstStyle/>
          <a:p>
            <a:pPr lvl="0"/>
            <a:r>
              <a:rPr lang="en-US" b="1" dirty="0" err="1">
                <a:solidFill>
                  <a:srgbClr val="002060"/>
                </a:solidFill>
                <a:latin typeface="Times New Roman" panose="02020603050405020304" pitchFamily="18" charset="0"/>
                <a:cs typeface="Times New Roman" panose="02020603050405020304" pitchFamily="18" charset="0"/>
              </a:rPr>
              <a:t>Rokunuzzaman</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Biswas</a:t>
            </a:r>
            <a:endParaRPr lang="en-US" b="1" dirty="0">
              <a:solidFill>
                <a:srgbClr val="002060"/>
              </a:solidFill>
              <a:latin typeface="Times New Roman" panose="02020603050405020304" pitchFamily="18" charset="0"/>
              <a:cs typeface="Times New Roman" panose="02020603050405020304" pitchFamily="18" charset="0"/>
            </a:endParaRPr>
          </a:p>
          <a:p>
            <a:pPr lvl="0"/>
            <a:r>
              <a:rPr lang="en-US" b="1" dirty="0">
                <a:solidFill>
                  <a:srgbClr val="002060"/>
                </a:solidFill>
                <a:latin typeface="Times New Roman" panose="02020603050405020304" pitchFamily="18" charset="0"/>
                <a:cs typeface="Times New Roman" panose="02020603050405020304" pitchFamily="18" charset="0"/>
              </a:rPr>
              <a:t>Lecturer</a:t>
            </a:r>
          </a:p>
          <a:p>
            <a:pPr lvl="0"/>
            <a:r>
              <a:rPr lang="en-US" sz="2000" b="1" dirty="0">
                <a:solidFill>
                  <a:srgbClr val="002060"/>
                </a:solidFill>
                <a:latin typeface="Times New Roman" panose="02020603050405020304" pitchFamily="18" charset="0"/>
                <a:cs typeface="Times New Roman" panose="02020603050405020304" pitchFamily="18" charset="0"/>
              </a:rPr>
              <a:t>    </a:t>
            </a:r>
            <a:r>
              <a:rPr lang="en-US" sz="2800" b="1" dirty="0">
                <a:solidFill>
                  <a:srgbClr val="002060"/>
                </a:solidFill>
                <a:latin typeface="Times New Roman" panose="02020603050405020304" pitchFamily="18" charset="0"/>
                <a:cs typeface="Times New Roman" panose="02020603050405020304" pitchFamily="18" charset="0"/>
              </a:rPr>
              <a:t>History of  the Emergence of Bangladesh</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75000"/>
                  </a:schemeClr>
                </a:solidFill>
                <a:latin typeface="Times New Roman" panose="02020603050405020304" pitchFamily="18" charset="0"/>
                <a:cs typeface="Times New Roman" panose="02020603050405020304" pitchFamily="18" charset="0"/>
              </a:rPr>
              <a:t>Cultural Disparity </a:t>
            </a:r>
            <a:endParaRPr lang="en-US"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5100" dirty="0" smtClean="0">
                <a:latin typeface="Times New Roman" panose="02020603050405020304" pitchFamily="18" charset="0"/>
                <a:cs typeface="Times New Roman" panose="02020603050405020304" pitchFamily="18" charset="0"/>
              </a:rPr>
              <a:t>Language issue: Bangla 56.40%, Urdu 3.27%,Punjabi 28.55%, others 11.78% </a:t>
            </a:r>
          </a:p>
          <a:p>
            <a:r>
              <a:rPr lang="en-US" sz="5100" dirty="0" smtClean="0">
                <a:latin typeface="Times New Roman" panose="02020603050405020304" pitchFamily="18" charset="0"/>
                <a:cs typeface="Times New Roman" panose="02020603050405020304" pitchFamily="18" charset="0"/>
              </a:rPr>
              <a:t>Ban on Tagore’s songs </a:t>
            </a:r>
          </a:p>
          <a:p>
            <a:r>
              <a:rPr lang="en-US" sz="5100" dirty="0" err="1" smtClean="0">
                <a:latin typeface="Times New Roman" panose="02020603050405020304" pitchFamily="18" charset="0"/>
                <a:cs typeface="Times New Roman" panose="02020603050405020304" pitchFamily="18" charset="0"/>
              </a:rPr>
              <a:t>Pahela</a:t>
            </a:r>
            <a:r>
              <a:rPr lang="en-US" sz="5100" dirty="0" smtClean="0">
                <a:latin typeface="Times New Roman" panose="02020603050405020304" pitchFamily="18" charset="0"/>
                <a:cs typeface="Times New Roman" panose="02020603050405020304" pitchFamily="18" charset="0"/>
              </a:rPr>
              <a:t> </a:t>
            </a:r>
            <a:r>
              <a:rPr lang="en-US" sz="5100" dirty="0" err="1" smtClean="0">
                <a:latin typeface="Times New Roman" panose="02020603050405020304" pitchFamily="18" charset="0"/>
                <a:cs typeface="Times New Roman" panose="02020603050405020304" pitchFamily="18" charset="0"/>
              </a:rPr>
              <a:t>Baishakh</a:t>
            </a:r>
            <a:r>
              <a:rPr lang="en-US" sz="5100" dirty="0" smtClean="0">
                <a:latin typeface="Times New Roman" panose="02020603050405020304" pitchFamily="18" charset="0"/>
                <a:cs typeface="Times New Roman" panose="02020603050405020304" pitchFamily="18" charset="0"/>
              </a:rPr>
              <a:t> </a:t>
            </a:r>
          </a:p>
          <a:p>
            <a:pPr marL="0" indent="0">
              <a:buNone/>
            </a:pPr>
            <a:endParaRPr lang="en-US" dirty="0" smtClean="0">
              <a:latin typeface="Times New Roman" panose="02020603050405020304" pitchFamily="18" charset="0"/>
              <a:cs typeface="Times New Roman" panose="02020603050405020304" pitchFamily="18" charset="0"/>
            </a:endParaRPr>
          </a:p>
          <a:p>
            <a:pPr marL="0" indent="0" algn="just">
              <a:buNone/>
            </a:pPr>
            <a:endParaRPr lang="en-US" sz="4000" dirty="0" smtClean="0">
              <a:latin typeface="Times New Roman" panose="02020603050405020304" pitchFamily="18" charset="0"/>
              <a:cs typeface="Times New Roman" panose="02020603050405020304" pitchFamily="18" charset="0"/>
            </a:endParaRPr>
          </a:p>
          <a:p>
            <a:pPr marL="0" indent="0" algn="just">
              <a:buNone/>
            </a:pPr>
            <a:endParaRPr lang="en-US" sz="4000" dirty="0">
              <a:latin typeface="Times New Roman" panose="02020603050405020304" pitchFamily="18" charset="0"/>
              <a:cs typeface="Times New Roman" panose="02020603050405020304" pitchFamily="18" charset="0"/>
            </a:endParaRPr>
          </a:p>
          <a:p>
            <a:pPr marL="0" indent="0" algn="just">
              <a:buNone/>
            </a:pPr>
            <a:endParaRPr lang="en-US" sz="4000" dirty="0" smtClean="0">
              <a:latin typeface="Times New Roman" panose="02020603050405020304" pitchFamily="18" charset="0"/>
              <a:cs typeface="Times New Roman" panose="02020603050405020304" pitchFamily="18" charset="0"/>
            </a:endParaRPr>
          </a:p>
          <a:p>
            <a:pPr marL="0" indent="0" algn="just">
              <a:buNone/>
            </a:pPr>
            <a:endParaRPr lang="en-US" sz="4000" dirty="0">
              <a:latin typeface="Times New Roman" panose="02020603050405020304" pitchFamily="18" charset="0"/>
              <a:cs typeface="Times New Roman" panose="02020603050405020304" pitchFamily="18" charset="0"/>
            </a:endParaRPr>
          </a:p>
          <a:p>
            <a:pPr marL="0" indent="0" algn="just">
              <a:buNone/>
            </a:pPr>
            <a:endParaRPr lang="en-US" sz="4000" dirty="0" smtClean="0">
              <a:latin typeface="Times New Roman" panose="02020603050405020304" pitchFamily="18" charset="0"/>
              <a:cs typeface="Times New Roman" panose="02020603050405020304" pitchFamily="18" charset="0"/>
            </a:endParaRPr>
          </a:p>
          <a:p>
            <a:pPr marL="0" indent="0" algn="just">
              <a:buNone/>
            </a:pPr>
            <a:endParaRPr lang="en-US" sz="4000" dirty="0">
              <a:latin typeface="Times New Roman" panose="02020603050405020304" pitchFamily="18" charset="0"/>
              <a:cs typeface="Times New Roman" panose="02020603050405020304" pitchFamily="18" charset="0"/>
            </a:endParaRPr>
          </a:p>
          <a:p>
            <a:pPr marL="0" indent="0" algn="just">
              <a:buNone/>
            </a:pPr>
            <a:endParaRPr lang="en-US" sz="4000" dirty="0" smtClean="0">
              <a:latin typeface="Times New Roman" panose="02020603050405020304" pitchFamily="18" charset="0"/>
              <a:cs typeface="Times New Roman" panose="02020603050405020304" pitchFamily="18" charset="0"/>
            </a:endParaRPr>
          </a:p>
          <a:p>
            <a:pPr marL="0" indent="0" algn="just">
              <a:buNone/>
            </a:pPr>
            <a:endParaRPr lang="en-US" sz="4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0390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685801"/>
            <a:ext cx="7162800" cy="1066799"/>
          </a:xfrm>
        </p:spPr>
        <p:txBody>
          <a:bodyPr>
            <a:normAutofit fontScale="90000"/>
          </a:bodyPr>
          <a:lstStyle/>
          <a:p>
            <a:r>
              <a:rPr lang="en-US" dirty="0">
                <a:solidFill>
                  <a:srgbClr val="C00000"/>
                </a:solidFill>
              </a:rPr>
              <a:t>Social Disparity: </a:t>
            </a:r>
            <a:r>
              <a:rPr lang="en-US" dirty="0"/>
              <a:t/>
            </a:r>
            <a:br>
              <a:rPr lang="en-US" dirty="0"/>
            </a:br>
            <a:endParaRPr lang="en-US" dirty="0"/>
          </a:p>
        </p:txBody>
      </p:sp>
      <p:sp>
        <p:nvSpPr>
          <p:cNvPr id="3" name="Subtitle 2"/>
          <p:cNvSpPr>
            <a:spLocks noGrp="1"/>
          </p:cNvSpPr>
          <p:nvPr>
            <p:ph type="subTitle" idx="1"/>
          </p:nvPr>
        </p:nvSpPr>
        <p:spPr>
          <a:xfrm>
            <a:off x="914400" y="1600200"/>
            <a:ext cx="7696200" cy="4800600"/>
          </a:xfrm>
        </p:spPr>
        <p:txBody>
          <a:bodyPr>
            <a:normAutofit/>
          </a:bodyPr>
          <a:lstStyle/>
          <a:p>
            <a:pPr lvl="0" algn="just"/>
            <a:r>
              <a:rPr lang="en-US" dirty="0" smtClean="0">
                <a:solidFill>
                  <a:prstClr val="black"/>
                </a:solidFill>
                <a:latin typeface="Times New Roman" panose="02020603050405020304" pitchFamily="18" charset="0"/>
                <a:cs typeface="Times New Roman" panose="02020603050405020304" pitchFamily="18" charset="0"/>
              </a:rPr>
              <a:t>Due </a:t>
            </a:r>
            <a:r>
              <a:rPr lang="en-US" dirty="0">
                <a:solidFill>
                  <a:prstClr val="black"/>
                </a:solidFill>
                <a:latin typeface="Times New Roman" panose="02020603050405020304" pitchFamily="18" charset="0"/>
                <a:cs typeface="Times New Roman" panose="02020603050405020304" pitchFamily="18" charset="0"/>
              </a:rPr>
              <a:t>to the economic and planning disparities of the government, the social life of the two regions of Pakistan was of two types. Their aim was to keep the Bengalis destitute and diseased so that they would not be able to be active in politics. The price of rice was 18 rupees in West Pakistan and 50 rupees in East Pakistan. The price of wheat was 10 rupees in West Pakistan and 35 rupees in East Pakistan.</a:t>
            </a:r>
          </a:p>
          <a:p>
            <a:pPr lvl="0" algn="just"/>
            <a:endParaRPr lang="en-US" sz="1900" dirty="0">
              <a:solidFill>
                <a:prstClr val="black"/>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68876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75000"/>
                  </a:schemeClr>
                </a:solidFill>
                <a:latin typeface="Times New Roman" panose="02020603050405020304" pitchFamily="18" charset="0"/>
                <a:cs typeface="Times New Roman" panose="02020603050405020304" pitchFamily="18" charset="0"/>
              </a:rPr>
              <a:t>Condition of East Pakistan</a:t>
            </a:r>
            <a:endParaRPr lang="en-US"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Times New Roman" panose="02020603050405020304" pitchFamily="18" charset="0"/>
                <a:cs typeface="Times New Roman" panose="02020603050405020304" pitchFamily="18" charset="0"/>
              </a:rPr>
              <a:t>Pakistan emerged in accordance with the proposals made in the Lahore Resolution </a:t>
            </a:r>
          </a:p>
          <a:p>
            <a:r>
              <a:rPr lang="en-US" dirty="0" smtClean="0">
                <a:latin typeface="Times New Roman" panose="02020603050405020304" pitchFamily="18" charset="0"/>
                <a:cs typeface="Times New Roman" panose="02020603050405020304" pitchFamily="18" charset="0"/>
              </a:rPr>
              <a:t>East Pakistan did not get the status of a separate state </a:t>
            </a:r>
          </a:p>
          <a:p>
            <a:r>
              <a:rPr lang="en-US" dirty="0" smtClean="0">
                <a:latin typeface="Times New Roman" panose="02020603050405020304" pitchFamily="18" charset="0"/>
                <a:cs typeface="Times New Roman" panose="02020603050405020304" pitchFamily="18" charset="0"/>
              </a:rPr>
              <a:t>As time marched on the gap between the two countries became wider </a:t>
            </a:r>
          </a:p>
          <a:p>
            <a:r>
              <a:rPr lang="en-US" dirty="0" smtClean="0">
                <a:latin typeface="Times New Roman" panose="02020603050405020304" pitchFamily="18" charset="0"/>
                <a:cs typeface="Times New Roman" panose="02020603050405020304" pitchFamily="18" charset="0"/>
              </a:rPr>
              <a:t>They considered East Pakistan as its colony</a:t>
            </a:r>
          </a:p>
          <a:p>
            <a:r>
              <a:rPr lang="en-US" dirty="0" smtClean="0">
                <a:latin typeface="Times New Roman" panose="02020603050405020304" pitchFamily="18" charset="0"/>
                <a:cs typeface="Times New Roman" panose="02020603050405020304" pitchFamily="18" charset="0"/>
              </a:rPr>
              <a:t>East Pakistan started logging behind due to the oppressive rule of West Pakistan.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75000"/>
                  </a:schemeClr>
                </a:solidFill>
                <a:latin typeface="Times New Roman" panose="02020603050405020304" pitchFamily="18" charset="0"/>
                <a:cs typeface="Times New Roman" panose="02020603050405020304" pitchFamily="18" charset="0"/>
              </a:rPr>
              <a:t>Political Discrimination </a:t>
            </a:r>
            <a:endParaRPr lang="en-US"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Times New Roman" panose="02020603050405020304" pitchFamily="18" charset="0"/>
                <a:cs typeface="Times New Roman" panose="02020603050405020304" pitchFamily="18" charset="0"/>
              </a:rPr>
              <a:t>They defied democracy &amp; autonomy </a:t>
            </a:r>
          </a:p>
          <a:p>
            <a:r>
              <a:rPr lang="en-US" dirty="0" smtClean="0">
                <a:latin typeface="Times New Roman" panose="02020603050405020304" pitchFamily="18" charset="0"/>
                <a:cs typeface="Times New Roman" panose="02020603050405020304" pitchFamily="18" charset="0"/>
              </a:rPr>
              <a:t>The national leaders were oppressed &amp; sent in jail </a:t>
            </a:r>
          </a:p>
          <a:p>
            <a:r>
              <a:rPr lang="en-US" dirty="0" smtClean="0">
                <a:latin typeface="Times New Roman" panose="02020603050405020304" pitchFamily="18" charset="0"/>
                <a:cs typeface="Times New Roman" panose="02020603050405020304" pitchFamily="18" charset="0"/>
              </a:rPr>
              <a:t>Removed the elected government of </a:t>
            </a:r>
            <a:r>
              <a:rPr lang="en-US" dirty="0" err="1" smtClean="0">
                <a:latin typeface="Times New Roman" panose="02020603050405020304" pitchFamily="18" charset="0"/>
                <a:cs typeface="Times New Roman" panose="02020603050405020304" pitchFamily="18" charset="0"/>
              </a:rPr>
              <a:t>Juktafront</a:t>
            </a:r>
            <a:r>
              <a:rPr lang="en-US" dirty="0" smtClean="0">
                <a:latin typeface="Times New Roman" panose="02020603050405020304" pitchFamily="18" charset="0"/>
                <a:cs typeface="Times New Roman" panose="02020603050405020304" pitchFamily="18" charset="0"/>
              </a:rPr>
              <a:t> from the power unlawfully</a:t>
            </a:r>
          </a:p>
          <a:p>
            <a:r>
              <a:rPr lang="en-US" dirty="0" smtClean="0">
                <a:latin typeface="Times New Roman" panose="02020603050405020304" pitchFamily="18" charset="0"/>
                <a:cs typeface="Times New Roman" panose="02020603050405020304" pitchFamily="18" charset="0"/>
              </a:rPr>
              <a:t>Imposed Martial Law  in 1958</a:t>
            </a:r>
          </a:p>
          <a:p>
            <a:r>
              <a:rPr lang="en-US" dirty="0" smtClean="0">
                <a:latin typeface="Times New Roman" panose="02020603050405020304" pitchFamily="18" charset="0"/>
                <a:cs typeface="Times New Roman" panose="02020603050405020304" pitchFamily="18" charset="0"/>
              </a:rPr>
              <a:t>East Pakistan had a very few representatives in the cabinet</a:t>
            </a:r>
          </a:p>
          <a:p>
            <a:r>
              <a:rPr lang="en-US" dirty="0" smtClean="0">
                <a:latin typeface="Times New Roman" panose="02020603050405020304" pitchFamily="18" charset="0"/>
                <a:cs typeface="Times New Roman" panose="02020603050405020304" pitchFamily="18" charset="0"/>
              </a:rPr>
              <a:t>Among 9 heads of government only </a:t>
            </a:r>
            <a:r>
              <a:rPr lang="en-US" dirty="0">
                <a:latin typeface="Times New Roman" panose="02020603050405020304" pitchFamily="18" charset="0"/>
                <a:cs typeface="Times New Roman" panose="02020603050405020304" pitchFamily="18" charset="0"/>
              </a:rPr>
              <a:t>3</a:t>
            </a:r>
            <a:r>
              <a:rPr lang="en-US" dirty="0" smtClean="0">
                <a:latin typeface="Times New Roman" panose="02020603050405020304" pitchFamily="18" charset="0"/>
                <a:cs typeface="Times New Roman" panose="02020603050405020304" pitchFamily="18" charset="0"/>
              </a:rPr>
              <a:t> were </a:t>
            </a:r>
            <a:r>
              <a:rPr lang="en-US" dirty="0" err="1" smtClean="0">
                <a:latin typeface="Times New Roman" panose="02020603050405020304" pitchFamily="18" charset="0"/>
                <a:cs typeface="Times New Roman" panose="02020603050405020304" pitchFamily="18" charset="0"/>
              </a:rPr>
              <a:t>Bangalees</a:t>
            </a:r>
            <a:r>
              <a:rPr lang="en-US" dirty="0" smtClean="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Among 221 ministers, the </a:t>
            </a:r>
            <a:r>
              <a:rPr lang="en-US" dirty="0" err="1" smtClean="0">
                <a:latin typeface="Times New Roman" panose="02020603050405020304" pitchFamily="18" charset="0"/>
                <a:cs typeface="Times New Roman" panose="02020603050405020304" pitchFamily="18" charset="0"/>
              </a:rPr>
              <a:t>Bagalees</a:t>
            </a:r>
            <a:r>
              <a:rPr lang="en-US" dirty="0" smtClean="0">
                <a:latin typeface="Times New Roman" panose="02020603050405020304" pitchFamily="18" charset="0"/>
                <a:cs typeface="Times New Roman" panose="02020603050405020304" pitchFamily="18" charset="0"/>
              </a:rPr>
              <a:t> were 95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75000"/>
                  </a:schemeClr>
                </a:solidFill>
                <a:latin typeface="Times New Roman" panose="02020603050405020304" pitchFamily="18" charset="0"/>
                <a:cs typeface="Times New Roman" panose="02020603050405020304" pitchFamily="18" charset="0"/>
              </a:rPr>
              <a:t>Administrative Discrimination </a:t>
            </a:r>
            <a:endParaRPr lang="en-US"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85000" lnSpcReduction="20000"/>
          </a:bodyPr>
          <a:lstStyle/>
          <a:p>
            <a:r>
              <a:rPr lang="en-US" dirty="0" smtClean="0">
                <a:latin typeface="Times New Roman" panose="02020603050405020304" pitchFamily="18" charset="0"/>
                <a:cs typeface="Times New Roman" panose="02020603050405020304" pitchFamily="18" charset="0"/>
              </a:rPr>
              <a:t>Capital was set up in Karachi in 1947</a:t>
            </a:r>
          </a:p>
          <a:p>
            <a:r>
              <a:rPr lang="en-US" dirty="0" smtClean="0">
                <a:latin typeface="Times New Roman" panose="02020603050405020304" pitchFamily="18" charset="0"/>
                <a:cs typeface="Times New Roman" panose="02020603050405020304" pitchFamily="18" charset="0"/>
              </a:rPr>
              <a:t>State Bank, Ministries, Secretariats were in </a:t>
            </a:r>
            <a:r>
              <a:rPr lang="en-US" dirty="0" smtClean="0">
                <a:latin typeface="Times New Roman" panose="02020603050405020304" pitchFamily="18" charset="0"/>
                <a:cs typeface="Times New Roman" panose="02020603050405020304" pitchFamily="18" charset="0"/>
              </a:rPr>
              <a:t>West Pakistan</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All the head offices were in West Pakistan </a:t>
            </a:r>
          </a:p>
          <a:p>
            <a:r>
              <a:rPr lang="en-US" dirty="0" smtClean="0">
                <a:latin typeface="Times New Roman" panose="02020603050405020304" pitchFamily="18" charset="0"/>
                <a:cs typeface="Times New Roman" panose="02020603050405020304" pitchFamily="18" charset="0"/>
              </a:rPr>
              <a:t>West </a:t>
            </a:r>
            <a:r>
              <a:rPr lang="en-US" dirty="0" err="1" smtClean="0">
                <a:latin typeface="Times New Roman" panose="02020603050405020304" pitchFamily="18" charset="0"/>
                <a:cs typeface="Times New Roman" panose="02020603050405020304" pitchFamily="18" charset="0"/>
              </a:rPr>
              <a:t>Pakistanies</a:t>
            </a:r>
            <a:r>
              <a:rPr lang="en-US" dirty="0" smtClean="0">
                <a:latin typeface="Times New Roman" panose="02020603050405020304" pitchFamily="18" charset="0"/>
                <a:cs typeface="Times New Roman" panose="02020603050405020304" pitchFamily="18" charset="0"/>
              </a:rPr>
              <a:t> got employment in a large scale in all government offices </a:t>
            </a:r>
          </a:p>
          <a:p>
            <a:r>
              <a:rPr lang="en-US" dirty="0" smtClean="0">
                <a:latin typeface="Times New Roman" panose="02020603050405020304" pitchFamily="18" charset="0"/>
                <a:cs typeface="Times New Roman" panose="02020603050405020304" pitchFamily="18" charset="0"/>
              </a:rPr>
              <a:t>Government job was not easy for the </a:t>
            </a:r>
            <a:r>
              <a:rPr lang="en-US" dirty="0" err="1" smtClean="0">
                <a:latin typeface="Times New Roman" panose="02020603050405020304" pitchFamily="18" charset="0"/>
                <a:cs typeface="Times New Roman" panose="02020603050405020304" pitchFamily="18" charset="0"/>
              </a:rPr>
              <a:t>Bangalee</a:t>
            </a:r>
            <a:r>
              <a:rPr lang="en-US" dirty="0" smtClean="0">
                <a:latin typeface="Times New Roman" panose="02020603050405020304" pitchFamily="18" charset="0"/>
                <a:cs typeface="Times New Roman" panose="02020603050405020304" pitchFamily="18" charset="0"/>
              </a:rPr>
              <a:t> students </a:t>
            </a:r>
          </a:p>
          <a:p>
            <a:r>
              <a:rPr lang="en-US" dirty="0" smtClean="0">
                <a:latin typeface="Times New Roman" panose="02020603050405020304" pitchFamily="18" charset="0"/>
                <a:cs typeface="Times New Roman" panose="02020603050405020304" pitchFamily="18" charset="0"/>
              </a:rPr>
              <a:t>In 1956, 2900 </a:t>
            </a:r>
            <a:r>
              <a:rPr lang="en-US" dirty="0" err="1" smtClean="0">
                <a:latin typeface="Times New Roman" panose="02020603050405020304" pitchFamily="18" charset="0"/>
                <a:cs typeface="Times New Roman" panose="02020603050405020304" pitchFamily="18" charset="0"/>
              </a:rPr>
              <a:t>Bangalees</a:t>
            </a:r>
            <a:r>
              <a:rPr lang="en-US" dirty="0" smtClean="0">
                <a:latin typeface="Times New Roman" panose="02020603050405020304" pitchFamily="18" charset="0"/>
                <a:cs typeface="Times New Roman" panose="02020603050405020304" pitchFamily="18" charset="0"/>
              </a:rPr>
              <a:t> among 42000 employees </a:t>
            </a:r>
          </a:p>
          <a:p>
            <a:r>
              <a:rPr lang="en-US" dirty="0" smtClean="0">
                <a:latin typeface="Times New Roman" panose="02020603050405020304" pitchFamily="18" charset="0"/>
                <a:cs typeface="Times New Roman" panose="02020603050405020304" pitchFamily="18" charset="0"/>
              </a:rPr>
              <a:t>(48-63) 346 CSP officers where </a:t>
            </a:r>
            <a:r>
              <a:rPr lang="en-US" dirty="0" err="1" smtClean="0">
                <a:latin typeface="Times New Roman" panose="02020603050405020304" pitchFamily="18" charset="0"/>
                <a:cs typeface="Times New Roman" panose="02020603050405020304" pitchFamily="18" charset="0"/>
              </a:rPr>
              <a:t>Bangalees</a:t>
            </a:r>
            <a:r>
              <a:rPr lang="en-US" dirty="0" smtClean="0">
                <a:latin typeface="Times New Roman" panose="02020603050405020304" pitchFamily="18" charset="0"/>
                <a:cs typeface="Times New Roman" panose="02020603050405020304" pitchFamily="18" charset="0"/>
              </a:rPr>
              <a:t> were only 126</a:t>
            </a:r>
          </a:p>
          <a:p>
            <a:r>
              <a:rPr lang="en-US" dirty="0" smtClean="0">
                <a:latin typeface="Times New Roman" panose="02020603050405020304" pitchFamily="18" charset="0"/>
                <a:cs typeface="Times New Roman" panose="02020603050405020304" pitchFamily="18" charset="0"/>
              </a:rPr>
              <a:t>Among 69 ambassadors, only 9 were </a:t>
            </a:r>
            <a:r>
              <a:rPr lang="en-US" dirty="0" err="1" smtClean="0">
                <a:latin typeface="Times New Roman" panose="02020603050405020304" pitchFamily="18" charset="0"/>
                <a:cs typeface="Times New Roman" panose="02020603050405020304" pitchFamily="18" charset="0"/>
              </a:rPr>
              <a:t>Bangalees</a:t>
            </a:r>
            <a:r>
              <a:rPr lang="en-US" dirty="0" smtClean="0">
                <a:latin typeface="Times New Roman" panose="02020603050405020304" pitchFamily="18" charset="0"/>
                <a:cs typeface="Times New Roman" panose="02020603050405020304" pitchFamily="18" charset="0"/>
              </a:rPr>
              <a:t> </a:t>
            </a:r>
          </a:p>
          <a:p>
            <a:endParaRPr lang="en-US" dirty="0" smtClean="0"/>
          </a:p>
          <a:p>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6">
                    <a:lumMod val="75000"/>
                  </a:schemeClr>
                </a:solidFill>
                <a:latin typeface="Times New Roman" panose="02020603050405020304" pitchFamily="18" charset="0"/>
                <a:cs typeface="Times New Roman" panose="02020603050405020304" pitchFamily="18" charset="0"/>
              </a:rPr>
              <a:t>In the </a:t>
            </a:r>
            <a:r>
              <a:rPr lang="en-US" dirty="0" err="1" smtClean="0">
                <a:solidFill>
                  <a:schemeClr val="accent6">
                    <a:lumMod val="75000"/>
                  </a:schemeClr>
                </a:solidFill>
                <a:latin typeface="Times New Roman" panose="02020603050405020304" pitchFamily="18" charset="0"/>
                <a:cs typeface="Times New Roman" panose="02020603050405020304" pitchFamily="18" charset="0"/>
              </a:rPr>
              <a:t>Defence</a:t>
            </a:r>
            <a:r>
              <a:rPr lang="en-US" dirty="0" smtClean="0">
                <a:solidFill>
                  <a:schemeClr val="accent6">
                    <a:lumMod val="75000"/>
                  </a:schemeClr>
                </a:solidFill>
                <a:latin typeface="Times New Roman" panose="02020603050405020304" pitchFamily="18" charset="0"/>
                <a:cs typeface="Times New Roman" panose="02020603050405020304" pitchFamily="18" charset="0"/>
              </a:rPr>
              <a:t> Sector</a:t>
            </a:r>
            <a:endParaRPr lang="en-US"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Times New Roman" panose="02020603050405020304" pitchFamily="18" charset="0"/>
                <a:cs typeface="Times New Roman" panose="02020603050405020304" pitchFamily="18" charset="0"/>
              </a:rPr>
              <a:t>Discrimination in the Army, Navy, &amp; Air Force </a:t>
            </a:r>
          </a:p>
          <a:p>
            <a:r>
              <a:rPr lang="en-US" dirty="0" smtClean="0">
                <a:latin typeface="Times New Roman" panose="02020603050405020304" pitchFamily="18" charset="0"/>
                <a:cs typeface="Times New Roman" panose="02020603050405020304" pitchFamily="18" charset="0"/>
              </a:rPr>
              <a:t>Punjabis had been occupying the top post</a:t>
            </a:r>
          </a:p>
          <a:p>
            <a:r>
              <a:rPr lang="en-US" dirty="0" smtClean="0">
                <a:latin typeface="Times New Roman" panose="02020603050405020304" pitchFamily="18" charset="0"/>
                <a:cs typeface="Times New Roman" panose="02020603050405020304" pitchFamily="18" charset="0"/>
              </a:rPr>
              <a:t>Quota system: 60% Punjabis, 35% </a:t>
            </a:r>
            <a:r>
              <a:rPr lang="en-US" dirty="0" err="1" smtClean="0">
                <a:latin typeface="Times New Roman" panose="02020603050405020304" pitchFamily="18" charset="0"/>
                <a:cs typeface="Times New Roman" panose="02020603050405020304" pitchFamily="18" charset="0"/>
              </a:rPr>
              <a:t>Pathans</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 1955, among 2211 army officers </a:t>
            </a:r>
            <a:r>
              <a:rPr lang="en-US" dirty="0" err="1" smtClean="0">
                <a:latin typeface="Times New Roman" panose="02020603050405020304" pitchFamily="18" charset="0"/>
                <a:cs typeface="Times New Roman" panose="02020603050405020304" pitchFamily="18" charset="0"/>
              </a:rPr>
              <a:t>Bangalees</a:t>
            </a:r>
            <a:r>
              <a:rPr lang="en-US" dirty="0" smtClean="0">
                <a:latin typeface="Times New Roman" panose="02020603050405020304" pitchFamily="18" charset="0"/>
                <a:cs typeface="Times New Roman" panose="02020603050405020304" pitchFamily="18" charset="0"/>
              </a:rPr>
              <a:t> were only 82 </a:t>
            </a:r>
          </a:p>
          <a:p>
            <a:r>
              <a:rPr lang="en-US" dirty="0" smtClean="0">
                <a:latin typeface="Times New Roman" panose="02020603050405020304" pitchFamily="18" charset="0"/>
                <a:cs typeface="Times New Roman" panose="02020603050405020304" pitchFamily="18" charset="0"/>
              </a:rPr>
              <a:t>In 1966, among 17 top ranking officials, there was only one </a:t>
            </a:r>
            <a:r>
              <a:rPr lang="en-US" dirty="0" err="1" smtClean="0">
                <a:latin typeface="Times New Roman" panose="02020603050405020304" pitchFamily="18" charset="0"/>
                <a:cs typeface="Times New Roman" panose="02020603050405020304" pitchFamily="18" charset="0"/>
              </a:rPr>
              <a:t>Bangalee</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Among 5 lakhs soldiers, </a:t>
            </a:r>
            <a:r>
              <a:rPr lang="en-US" dirty="0" err="1" smtClean="0">
                <a:latin typeface="Times New Roman" panose="02020603050405020304" pitchFamily="18" charset="0"/>
                <a:cs typeface="Times New Roman" panose="02020603050405020304" pitchFamily="18" charset="0"/>
              </a:rPr>
              <a:t>Bangalees</a:t>
            </a:r>
            <a:r>
              <a:rPr lang="en-US" dirty="0" smtClean="0">
                <a:latin typeface="Times New Roman" panose="02020603050405020304" pitchFamily="18" charset="0"/>
                <a:cs typeface="Times New Roman" panose="02020603050405020304" pitchFamily="18" charset="0"/>
              </a:rPr>
              <a:t> were only 20000 </a:t>
            </a:r>
            <a:r>
              <a:rPr lang="en-US" dirty="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endParaRPr lang="en-US" dirty="0" smtClean="0"/>
          </a:p>
          <a:p>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6">
                    <a:lumMod val="75000"/>
                  </a:schemeClr>
                </a:solidFill>
                <a:latin typeface="Times New Roman" panose="02020603050405020304" pitchFamily="18" charset="0"/>
                <a:cs typeface="Times New Roman" panose="02020603050405020304" pitchFamily="18" charset="0"/>
              </a:rPr>
              <a:t>Economic Disparity </a:t>
            </a:r>
            <a:endParaRPr lang="en-US"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85000" lnSpcReduction="20000"/>
          </a:bodyPr>
          <a:lstStyle/>
          <a:p>
            <a:r>
              <a:rPr lang="en-US" dirty="0" smtClean="0">
                <a:latin typeface="Times New Roman" panose="02020603050405020304" pitchFamily="18" charset="0"/>
                <a:cs typeface="Times New Roman" panose="02020603050405020304" pitchFamily="18" charset="0"/>
              </a:rPr>
              <a:t>Head offices of banks, insurances, &amp; commercial organizations were in West Pakistan</a:t>
            </a:r>
          </a:p>
          <a:p>
            <a:r>
              <a:rPr lang="en-US" dirty="0" smtClean="0">
                <a:latin typeface="Times New Roman" panose="02020603050405020304" pitchFamily="18" charset="0"/>
                <a:cs typeface="Times New Roman" panose="02020603050405020304" pitchFamily="18" charset="0"/>
              </a:rPr>
              <a:t>Money was laundered to West Pakistan</a:t>
            </a:r>
          </a:p>
          <a:p>
            <a:r>
              <a:rPr lang="en-US" dirty="0" smtClean="0">
                <a:latin typeface="Times New Roman" panose="02020603050405020304" pitchFamily="18" charset="0"/>
                <a:cs typeface="Times New Roman" panose="02020603050405020304" pitchFamily="18" charset="0"/>
              </a:rPr>
              <a:t>All types of planning were designed in West Pakistan</a:t>
            </a:r>
          </a:p>
          <a:p>
            <a:r>
              <a:rPr lang="en-US" dirty="0" smtClean="0">
                <a:latin typeface="Times New Roman" panose="02020603050405020304" pitchFamily="18" charset="0"/>
                <a:cs typeface="Times New Roman" panose="02020603050405020304" pitchFamily="18" charset="0"/>
              </a:rPr>
              <a:t>Most of the mills &amp; factories were set up in West Pakistan</a:t>
            </a:r>
          </a:p>
          <a:p>
            <a:r>
              <a:rPr lang="en-US" dirty="0" smtClean="0">
                <a:latin typeface="Times New Roman" panose="02020603050405020304" pitchFamily="18" charset="0"/>
                <a:cs typeface="Times New Roman" panose="02020603050405020304" pitchFamily="18" charset="0"/>
              </a:rPr>
              <a:t>In 1956 West Pakistan received 500 crore at the budget where as East Pakistan got </a:t>
            </a:r>
            <a:r>
              <a:rPr lang="en-US" dirty="0" err="1" smtClean="0">
                <a:latin typeface="Times New Roman" panose="02020603050405020304" pitchFamily="18" charset="0"/>
                <a:cs typeface="Times New Roman" panose="02020603050405020304" pitchFamily="18" charset="0"/>
              </a:rPr>
              <a:t>ony</a:t>
            </a:r>
            <a:r>
              <a:rPr lang="en-US" dirty="0" smtClean="0">
                <a:latin typeface="Times New Roman" panose="02020603050405020304" pitchFamily="18" charset="0"/>
                <a:cs typeface="Times New Roman" panose="02020603050405020304" pitchFamily="18" charset="0"/>
              </a:rPr>
              <a:t> 113 crore </a:t>
            </a:r>
          </a:p>
          <a:p>
            <a:r>
              <a:rPr lang="en-US" dirty="0">
                <a:latin typeface="Times New Roman" panose="02020603050405020304" pitchFamily="18" charset="0"/>
                <a:cs typeface="Times New Roman" panose="02020603050405020304" pitchFamily="18" charset="0"/>
              </a:rPr>
              <a:t>development expenditure was as low as 20%</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Foreign aids : 388 </a:t>
            </a:r>
            <a:r>
              <a:rPr lang="en-US" dirty="0" err="1" smtClean="0">
                <a:latin typeface="Times New Roman" panose="02020603050405020304" pitchFamily="18" charset="0"/>
                <a:cs typeface="Times New Roman" panose="02020603050405020304" pitchFamily="18" charset="0"/>
              </a:rPr>
              <a:t>cr</a:t>
            </a:r>
            <a:r>
              <a:rPr lang="en-US" dirty="0" smtClean="0">
                <a:latin typeface="Times New Roman" panose="02020603050405020304" pitchFamily="18" charset="0"/>
                <a:cs typeface="Times New Roman" panose="02020603050405020304" pitchFamily="18" charset="0"/>
              </a:rPr>
              <a:t> in East Pakistan, 906 </a:t>
            </a:r>
            <a:r>
              <a:rPr lang="en-US" dirty="0" err="1" smtClean="0">
                <a:latin typeface="Times New Roman" panose="02020603050405020304" pitchFamily="18" charset="0"/>
                <a:cs typeface="Times New Roman" panose="02020603050405020304" pitchFamily="18" charset="0"/>
              </a:rPr>
              <a:t>cr</a:t>
            </a:r>
            <a:r>
              <a:rPr lang="en-US" dirty="0" smtClean="0">
                <a:latin typeface="Times New Roman" panose="02020603050405020304" pitchFamily="18" charset="0"/>
                <a:cs typeface="Times New Roman" panose="02020603050405020304" pitchFamily="18" charset="0"/>
              </a:rPr>
              <a:t> in West Pakistan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75000"/>
                  </a:schemeClr>
                </a:solidFill>
                <a:latin typeface="Times New Roman" panose="02020603050405020304" pitchFamily="18" charset="0"/>
                <a:cs typeface="Times New Roman" panose="02020603050405020304" pitchFamily="18" charset="0"/>
              </a:rPr>
              <a:t>Per Capita Income </a:t>
            </a:r>
            <a:endParaRPr lang="en-US" dirty="0">
              <a:solidFill>
                <a:schemeClr val="accent6">
                  <a:lumMod val="75000"/>
                </a:schemeClr>
              </a:solidFill>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6800" y="2209800"/>
            <a:ext cx="7010400" cy="3067844"/>
          </a:xfrm>
        </p:spPr>
      </p:pic>
    </p:spTree>
    <p:extLst>
      <p:ext uri="{BB962C8B-B14F-4D97-AF65-F5344CB8AC3E}">
        <p14:creationId xmlns:p14="http://schemas.microsoft.com/office/powerpoint/2010/main" val="1777165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75000"/>
                  </a:schemeClr>
                </a:solidFill>
                <a:latin typeface="Times New Roman" panose="02020603050405020304" pitchFamily="18" charset="0"/>
                <a:cs typeface="Times New Roman" panose="02020603050405020304" pitchFamily="18" charset="0"/>
              </a:rPr>
              <a:t>Disparity in Education </a:t>
            </a:r>
            <a:endParaRPr lang="en-US"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Times New Roman" panose="02020603050405020304" pitchFamily="18" charset="0"/>
                <a:cs typeface="Times New Roman" panose="02020603050405020304" pitchFamily="18" charset="0"/>
              </a:rPr>
              <a:t>Took massive plan for the spread of education in West Pakistan </a:t>
            </a:r>
          </a:p>
          <a:p>
            <a:r>
              <a:rPr lang="en-US" dirty="0" smtClean="0">
                <a:latin typeface="Times New Roman" panose="02020603050405020304" pitchFamily="18" charset="0"/>
                <a:cs typeface="Times New Roman" panose="02020603050405020304" pitchFamily="18" charset="0"/>
              </a:rPr>
              <a:t>Attempted to replace </a:t>
            </a:r>
            <a:r>
              <a:rPr lang="en-US" dirty="0" err="1" smtClean="0">
                <a:latin typeface="Times New Roman" panose="02020603050405020304" pitchFamily="18" charset="0"/>
                <a:cs typeface="Times New Roman" panose="02020603050405020304" pitchFamily="18" charset="0"/>
              </a:rPr>
              <a:t>Bangla</a:t>
            </a:r>
            <a:r>
              <a:rPr lang="en-US" dirty="0" smtClean="0">
                <a:latin typeface="Times New Roman" panose="02020603050405020304" pitchFamily="18" charset="0"/>
                <a:cs typeface="Times New Roman" panose="02020603050405020304" pitchFamily="18" charset="0"/>
              </a:rPr>
              <a:t> with Urdu as the medium of education </a:t>
            </a:r>
          </a:p>
          <a:p>
            <a:r>
              <a:rPr lang="en-US" dirty="0" smtClean="0">
                <a:latin typeface="Times New Roman" panose="02020603050405020304" pitchFamily="18" charset="0"/>
                <a:cs typeface="Times New Roman" panose="02020603050405020304" pitchFamily="18" charset="0"/>
              </a:rPr>
              <a:t>1955-67: 2084m Rs for West Pakistan, where as 797m Rs for East Pakistan.</a:t>
            </a:r>
          </a:p>
          <a:p>
            <a:r>
              <a:rPr lang="en-US" dirty="0" smtClean="0">
                <a:latin typeface="Times New Roman" panose="02020603050405020304" pitchFamily="18" charset="0"/>
                <a:cs typeface="Times New Roman" panose="02020603050405020304" pitchFamily="18" charset="0"/>
              </a:rPr>
              <a:t>West Pakistan gained </a:t>
            </a:r>
            <a:r>
              <a:rPr lang="en-US" dirty="0">
                <a:latin typeface="Times New Roman" panose="02020603050405020304" pitchFamily="18" charset="0"/>
                <a:cs typeface="Times New Roman" panose="02020603050405020304" pitchFamily="18" charset="0"/>
              </a:rPr>
              <a:t>35,287 additional primary schools, </a:t>
            </a:r>
            <a:r>
              <a:rPr lang="en-US" dirty="0" smtClean="0">
                <a:latin typeface="Times New Roman" panose="02020603050405020304" pitchFamily="18" charset="0"/>
                <a:cs typeface="Times New Roman" panose="02020603050405020304" pitchFamily="18" charset="0"/>
              </a:rPr>
              <a:t>East </a:t>
            </a:r>
            <a:r>
              <a:rPr lang="en-US" dirty="0">
                <a:latin typeface="Times New Roman" panose="02020603050405020304" pitchFamily="18" charset="0"/>
                <a:cs typeface="Times New Roman" panose="02020603050405020304" pitchFamily="18" charset="0"/>
              </a:rPr>
              <a:t>Pakistan declined by a total of 902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Scholarships: East Pakistan got only 5 out of 35.</a:t>
            </a:r>
          </a:p>
          <a:p>
            <a:endParaRPr lang="en-US" dirty="0" smtClean="0"/>
          </a:p>
          <a:p>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75000"/>
                  </a:schemeClr>
                </a:solidFill>
                <a:latin typeface="Times New Roman" panose="02020603050405020304" pitchFamily="18" charset="0"/>
                <a:cs typeface="Times New Roman" panose="02020603050405020304" pitchFamily="18" charset="0"/>
              </a:rPr>
              <a:t>Graduates &amp; Postgraduates </a:t>
            </a:r>
            <a:endParaRPr lang="en-US" dirty="0">
              <a:solidFill>
                <a:schemeClr val="accent6">
                  <a:lumMod val="75000"/>
                </a:schemeClr>
              </a:solidFill>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09687" y="2209800"/>
            <a:ext cx="6524625" cy="2971800"/>
          </a:xfrm>
        </p:spPr>
      </p:pic>
    </p:spTree>
    <p:extLst>
      <p:ext uri="{BB962C8B-B14F-4D97-AF65-F5344CB8AC3E}">
        <p14:creationId xmlns:p14="http://schemas.microsoft.com/office/powerpoint/2010/main" val="2479379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544</Words>
  <Application>Microsoft Office PowerPoint</Application>
  <PresentationFormat>On-screen Show (4:3)</PresentationFormat>
  <Paragraphs>63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Discrimination towards East Pakistan (1947 – 1971) </vt:lpstr>
      <vt:lpstr>Condition of East Pakistan</vt:lpstr>
      <vt:lpstr>Political Discrimination </vt:lpstr>
      <vt:lpstr>Administrative Discrimination </vt:lpstr>
      <vt:lpstr>In the Defence Sector</vt:lpstr>
      <vt:lpstr>Economic Disparity </vt:lpstr>
      <vt:lpstr>Per Capita Income </vt:lpstr>
      <vt:lpstr>Disparity in Education </vt:lpstr>
      <vt:lpstr>Graduates &amp; Postgraduates </vt:lpstr>
      <vt:lpstr>Cultural Disparity </vt:lpstr>
      <vt:lpstr>Social Disparity: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Discrimination towards East Pakistan</dc:title>
  <dc:creator>user</dc:creator>
  <cp:lastModifiedBy>ismail - [2010]</cp:lastModifiedBy>
  <cp:revision>29</cp:revision>
  <dcterms:created xsi:type="dcterms:W3CDTF">2006-08-16T00:00:00Z</dcterms:created>
  <dcterms:modified xsi:type="dcterms:W3CDTF">2022-06-07T14:05:04Z</dcterms:modified>
</cp:coreProperties>
</file>