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</a:pP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0"/>
            <a:ext cx="609600" cy="6858000"/>
            <a:chOff x="0" y="0"/>
            <a:chExt cx="609600" cy="6858000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87B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0" y="533400"/>
              <a:ext cx="609600" cy="2743200"/>
            </a:xfrm>
            <a:prstGeom prst="rect">
              <a:avLst/>
            </a:prstGeom>
            <a:solidFill>
              <a:srgbClr val="564D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" name="Shape 4"/>
            <p:cNvSpPr/>
            <p:nvPr/>
          </p:nvSpPr>
          <p:spPr>
            <a:xfrm>
              <a:off x="0" y="3276600"/>
              <a:ext cx="609600" cy="1066800"/>
            </a:xfrm>
            <a:prstGeom prst="rect">
              <a:avLst/>
            </a:pr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" name="Shape 5"/>
            <p:cNvSpPr/>
            <p:nvPr/>
          </p:nvSpPr>
          <p:spPr>
            <a:xfrm>
              <a:off x="0" y="4343400"/>
              <a:ext cx="609600" cy="1028700"/>
            </a:xfrm>
            <a:prstGeom prst="rect">
              <a:avLst/>
            </a:prstGeom>
            <a:solidFill>
              <a:srgbClr val="CC342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" name="Shape 6"/>
            <p:cNvSpPr/>
            <p:nvPr/>
          </p:nvSpPr>
          <p:spPr>
            <a:xfrm>
              <a:off x="0" y="5372100"/>
              <a:ext cx="609600" cy="1485900"/>
            </a:xfrm>
            <a:prstGeom prst="rect">
              <a:avLst/>
            </a:prstGeom>
            <a:solidFill>
              <a:srgbClr val="84AF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8" name="Shape 8"/>
          <p:cNvSpPr/>
          <p:nvPr/>
        </p:nvSpPr>
        <p:spPr>
          <a:xfrm>
            <a:off x="0" y="6521450"/>
            <a:ext cx="609600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900"/>
              </a:spcBef>
              <a:defRPr sz="160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1-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09600" y="990599"/>
            <a:ext cx="8534400" cy="228602"/>
            <a:chOff x="0" y="0"/>
            <a:chExt cx="8534400" cy="228600"/>
          </a:xfrm>
        </p:grpSpPr>
        <p:sp>
          <p:nvSpPr>
            <p:cNvPr id="9" name="Shape 9"/>
            <p:cNvSpPr/>
            <p:nvPr/>
          </p:nvSpPr>
          <p:spPr>
            <a:xfrm>
              <a:off x="0" y="-1"/>
              <a:ext cx="8534400" cy="17781"/>
            </a:xfrm>
            <a:prstGeom prst="rect">
              <a:avLst/>
            </a:prstGeom>
            <a:solidFill>
              <a:srgbClr val="87B7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17779"/>
              <a:ext cx="8534400" cy="91442"/>
            </a:xfrm>
            <a:prstGeom prst="rect">
              <a:avLst/>
            </a:prstGeom>
            <a:solidFill>
              <a:srgbClr val="564D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109219"/>
              <a:ext cx="8534400" cy="35562"/>
            </a:xfrm>
            <a:prstGeom prst="rect">
              <a:avLst/>
            </a:pr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144780"/>
              <a:ext cx="8534400" cy="34291"/>
            </a:xfrm>
            <a:prstGeom prst="rect">
              <a:avLst/>
            </a:prstGeom>
            <a:solidFill>
              <a:srgbClr val="CC342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179070"/>
              <a:ext cx="8534400" cy="49531"/>
            </a:xfrm>
            <a:prstGeom prst="rect">
              <a:avLst/>
            </a:prstGeom>
            <a:solidFill>
              <a:srgbClr val="84AF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5" name="Shape 15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0725390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762000" y="0"/>
            <a:ext cx="8229600" cy="9445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Understanding E-Customers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796925" y="1447800"/>
            <a:ext cx="5908675" cy="472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506838" indent="-506838" defTabSz="886968">
              <a:spcBef>
                <a:spcPts val="500"/>
              </a:spcBef>
              <a:buChar char="•"/>
              <a:defRPr sz="1800"/>
            </a:pPr>
            <a:r>
              <a:rPr sz="2328"/>
              <a:t>The 10 Most Important Website Attributes:</a:t>
            </a:r>
            <a:endParaRPr sz="2328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Product representation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Product prices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Product selection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On time delivery 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Ease of ordering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Product information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Level and quality of consumer support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Product shopping and handling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Posted privacy policy</a:t>
            </a:r>
            <a:endParaRPr sz="2134"/>
          </a:p>
          <a:p>
            <a:pPr lvl="1" marL="844364" indent="-400880" defTabSz="886968">
              <a:spcBef>
                <a:spcPts val="500"/>
              </a:spcBef>
              <a:buAutoNum type="arabicPeriod" startAt="1"/>
              <a:defRPr sz="1800"/>
            </a:pPr>
            <a:r>
              <a:rPr sz="2134"/>
              <a:t>Site navigation and appearance</a:t>
            </a:r>
          </a:p>
        </p:txBody>
      </p:sp>
      <p:pic>
        <p:nvPicPr>
          <p:cNvPr id="87" name="j023477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7650" y="3962400"/>
            <a:ext cx="2393950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838200" y="76200"/>
            <a:ext cx="8077200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Consumer Decision Making</a:t>
            </a:r>
          </a:p>
        </p:txBody>
      </p:sp>
      <p:pic>
        <p:nvPicPr>
          <p:cNvPr id="90" name="ex04-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1524000"/>
            <a:ext cx="6477000" cy="478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762000" y="122237"/>
            <a:ext cx="8305800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High- and Low-Involvement Decisions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690562" y="1752600"/>
            <a:ext cx="3881438" cy="44497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91885" indent="-391885"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1pPr>
            <a:lvl2pPr marL="802481" indent="-345281">
              <a:spcBef>
                <a:spcPts val="600"/>
              </a:spcBef>
              <a:defRPr i="1" sz="2900"/>
            </a:lvl2pPr>
          </a:lstStyle>
          <a:p>
            <a:pPr lvl="0">
              <a:defRPr sz="1800"/>
            </a:pPr>
            <a:r>
              <a:rPr sz="3200"/>
              <a:t>Involvement:</a:t>
            </a:r>
            <a:endParaRPr sz="2800"/>
          </a:p>
          <a:p>
            <a:pPr lvl="1">
              <a:defRPr i="0" sz="1800"/>
            </a:pPr>
            <a:r>
              <a:rPr i="1" sz="2900"/>
              <a:t>The level of importance or interest generated by a product or a decision.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4764087" y="1752599"/>
            <a:ext cx="4227513" cy="4449764"/>
            <a:chOff x="0" y="0"/>
            <a:chExt cx="4227512" cy="4449762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4227513" cy="444976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  <a:defRPr sz="2800"/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0"/>
              <a:ext cx="4227513" cy="4092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91885" indent="-391885">
                <a:spcBef>
                  <a:spcPts val="700"/>
                </a:spcBef>
                <a:buSzPct val="100000"/>
                <a:buChar char="•"/>
                <a:defRPr sz="3200">
                  <a:latin typeface="Arial Bold"/>
                  <a:ea typeface="Arial Bold"/>
                  <a:cs typeface="Arial Bold"/>
                  <a:sym typeface="Arial Bold"/>
                </a:defRPr>
              </a:lvl1pPr>
              <a:lvl2pPr marL="802481" indent="-345281">
                <a:spcBef>
                  <a:spcPts val="600"/>
                </a:spcBef>
                <a:buSzPct val="100000"/>
                <a:buChar char="–"/>
                <a:defRPr i="1" sz="2900"/>
              </a:lvl2pPr>
            </a:lstStyle>
            <a:p>
              <a:pPr lvl="0">
                <a:defRPr sz="1800"/>
              </a:pPr>
              <a:r>
                <a:rPr sz="3200"/>
                <a:t>Consumer Information Processing:</a:t>
              </a:r>
              <a:endParaRPr sz="3200"/>
            </a:p>
            <a:p>
              <a:pPr lvl="1">
                <a:defRPr i="0" sz="1800"/>
              </a:pPr>
              <a:r>
                <a:rPr i="1" sz="2900"/>
                <a:t>The cognitive processes by which consumers interpret and integrate information from the environment.</a:t>
              </a:r>
            </a:p>
          </p:txBody>
        </p:sp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762000" y="76200"/>
            <a:ext cx="8305800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High-and Low-Involvement Decisions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762000" y="1524000"/>
            <a:ext cx="7081838" cy="2362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293914" indent="-293914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400"/>
              <a:t>High-involvement Decisions:</a:t>
            </a:r>
            <a:endParaRPr sz="2400"/>
          </a:p>
          <a:p>
            <a:pPr lvl="1">
              <a:defRPr i="0" sz="1800"/>
            </a:pPr>
            <a:r>
              <a:rPr i="1" sz="2400"/>
              <a:t>Characterized by high levels of importance thorough information processing, and substantial differences between alternatives.</a:t>
            </a:r>
          </a:p>
        </p:txBody>
      </p:sp>
      <p:grpSp>
        <p:nvGrpSpPr>
          <p:cNvPr id="102" name="Group 102"/>
          <p:cNvGrpSpPr/>
          <p:nvPr/>
        </p:nvGrpSpPr>
        <p:grpSpPr>
          <a:xfrm>
            <a:off x="5486400" y="3124199"/>
            <a:ext cx="3429000" cy="3276601"/>
            <a:chOff x="0" y="0"/>
            <a:chExt cx="3429000" cy="3276600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3429000" cy="327660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defRPr i="1" sz="2000"/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0"/>
              <a:ext cx="3429000" cy="3078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293914" indent="-293914">
                <a:lnSpc>
                  <a:spcPct val="90000"/>
                </a:lnSpc>
                <a:spcBef>
                  <a:spcPts val="500"/>
                </a:spcBef>
                <a:buSzPct val="100000"/>
                <a:buChar char="•"/>
                <a:defRPr>
                  <a:latin typeface="Arial Bold"/>
                  <a:ea typeface="Arial Bold"/>
                  <a:cs typeface="Arial Bold"/>
                  <a:sym typeface="Arial Bold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Char char="–"/>
                <a:defRPr i="1"/>
              </a:lvl2pPr>
            </a:lstStyle>
            <a:p>
              <a:pPr lvl="0">
                <a:defRPr sz="1800"/>
              </a:pPr>
              <a:r>
                <a:rPr sz="2400"/>
                <a:t>Low-involvement Decisions:</a:t>
              </a:r>
              <a:endParaRPr sz="2800"/>
            </a:p>
            <a:p>
              <a:pPr lvl="1">
                <a:defRPr i="0" sz="1800"/>
              </a:pPr>
              <a:r>
                <a:rPr i="1" sz="2400"/>
                <a:t>Occur when relatively little personal interest, relevance, or importance is associated with a purchase.</a:t>
              </a:r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2057400" y="3505200"/>
            <a:ext cx="2476500" cy="2355850"/>
            <a:chOff x="0" y="0"/>
            <a:chExt cx="2476500" cy="2355850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2476500" cy="235585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104" name="j0285410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76500" cy="2355850"/>
            </a:xfrm>
            <a:prstGeom prst="rect">
              <a:avLst/>
            </a:prstGeom>
            <a:ln w="38100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685800" y="76200"/>
            <a:ext cx="8305800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Types of Consumer Choices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xfrm>
            <a:off x="882650" y="1417637"/>
            <a:ext cx="7956550" cy="47545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har char="•"/>
              <a:defRPr sz="1800"/>
            </a:pPr>
            <a:r>
              <a:rPr sz="3200"/>
              <a:t>Six Generic Consumer Behavior Choices: </a:t>
            </a:r>
            <a:endParaRPr sz="3200"/>
          </a:p>
          <a:p>
            <a:pPr lvl="1" marL="908050" indent="-450850">
              <a:spcBef>
                <a:spcPts val="600"/>
              </a:spcBef>
              <a:buAutoNum type="arabicPeriod" startAt="1"/>
              <a:defRPr sz="1800"/>
            </a:pPr>
            <a:r>
              <a:rPr sz="2800"/>
              <a:t>Product</a:t>
            </a:r>
            <a:endParaRPr sz="2800"/>
          </a:p>
          <a:p>
            <a:pPr lvl="1" marL="908050" indent="-450850">
              <a:spcBef>
                <a:spcPts val="600"/>
              </a:spcBef>
              <a:buAutoNum type="arabicPeriod" startAt="1"/>
              <a:defRPr sz="1800"/>
            </a:pPr>
            <a:r>
              <a:rPr sz="2800"/>
              <a:t>Brand</a:t>
            </a:r>
            <a:endParaRPr sz="2800"/>
          </a:p>
          <a:p>
            <a:pPr lvl="1" marL="908050" indent="-450850">
              <a:spcBef>
                <a:spcPts val="600"/>
              </a:spcBef>
              <a:buAutoNum type="arabicPeriod" startAt="1"/>
              <a:defRPr sz="1800"/>
            </a:pPr>
            <a:r>
              <a:rPr sz="2800"/>
              <a:t>Shopping area</a:t>
            </a:r>
            <a:endParaRPr sz="2800"/>
          </a:p>
          <a:p>
            <a:pPr lvl="1" marL="908050" indent="-450850">
              <a:spcBef>
                <a:spcPts val="600"/>
              </a:spcBef>
              <a:buAutoNum type="arabicPeriod" startAt="1"/>
              <a:defRPr sz="1800"/>
            </a:pPr>
            <a:r>
              <a:rPr sz="2800"/>
              <a:t>Store type</a:t>
            </a:r>
            <a:endParaRPr sz="2800"/>
          </a:p>
          <a:p>
            <a:pPr lvl="1" marL="908050" indent="-450850">
              <a:spcBef>
                <a:spcPts val="600"/>
              </a:spcBef>
              <a:buAutoNum type="arabicPeriod" startAt="1"/>
              <a:defRPr sz="1800"/>
            </a:pPr>
            <a:r>
              <a:rPr sz="2800"/>
              <a:t>Store</a:t>
            </a:r>
            <a:endParaRPr sz="2800"/>
          </a:p>
          <a:p>
            <a:pPr lvl="1" marL="908050" indent="-450850">
              <a:spcBef>
                <a:spcPts val="600"/>
              </a:spcBef>
              <a:buAutoNum type="arabicPeriod" startAt="1"/>
              <a:defRPr sz="1800"/>
            </a:pPr>
            <a:r>
              <a:rPr sz="2800"/>
              <a:t>Nonstore source (catalogs, PC, &amp; TV shopping)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762000" y="84137"/>
            <a:ext cx="8229600" cy="9826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Attitudes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685800" y="1524000"/>
            <a:ext cx="3805238" cy="49069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54856" indent="-297656">
              <a:lnSpc>
                <a:spcPct val="90000"/>
              </a:lnSpc>
              <a:spcBef>
                <a:spcPts val="600"/>
              </a:spcBef>
              <a:defRPr i="1" sz="2500"/>
            </a:lvl2pPr>
          </a:lstStyle>
          <a:p>
            <a:pPr lvl="0">
              <a:defRPr sz="1800"/>
            </a:pPr>
            <a:r>
              <a:rPr sz="2800"/>
              <a:t>Consumer Attitudes:</a:t>
            </a:r>
            <a:endParaRPr sz="2800"/>
          </a:p>
          <a:p>
            <a:pPr lvl="1">
              <a:defRPr i="0" sz="1800"/>
            </a:pPr>
            <a:r>
              <a:rPr i="1" sz="2500"/>
              <a:t>Learned predispositions to respond favorably or unfavorably to a product or brand.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4643437" y="1524000"/>
            <a:ext cx="4227513" cy="4906963"/>
            <a:chOff x="0" y="0"/>
            <a:chExt cx="4227512" cy="4906962"/>
          </a:xfrm>
        </p:grpSpPr>
        <p:sp>
          <p:nvSpPr>
            <p:cNvPr id="112" name="Shape 112"/>
            <p:cNvSpPr/>
            <p:nvPr/>
          </p:nvSpPr>
          <p:spPr>
            <a:xfrm>
              <a:off x="0" y="0"/>
              <a:ext cx="4227513" cy="490696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defRPr sz="2800"/>
              </a:pPr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0"/>
              <a:ext cx="4227513" cy="4129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>
                <a:lnSpc>
                  <a:spcPct val="90000"/>
                </a:lnSpc>
                <a:spcBef>
                  <a:spcPts val="600"/>
                </a:spcBef>
                <a:buSzPct val="100000"/>
                <a:buChar char="•"/>
                <a:defRPr sz="1800"/>
              </a:pPr>
              <a:r>
                <a:rPr sz="2800"/>
                <a:t>Attitudes have </a:t>
              </a:r>
              <a:r>
                <a:rPr sz="2800">
                  <a:solidFill>
                    <a:srgbClr val="FFFF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valence;</a:t>
              </a:r>
              <a:r>
                <a:rPr sz="2800"/>
                <a:t> they can be positive, negative, or neutral.</a:t>
              </a:r>
              <a:endParaRPr sz="2800"/>
            </a:p>
            <a:p>
              <a:pPr lvl="0" marL="342900" indent="-342900">
                <a:lnSpc>
                  <a:spcPct val="90000"/>
                </a:lnSpc>
                <a:spcBef>
                  <a:spcPts val="600"/>
                </a:spcBef>
                <a:buSzPct val="100000"/>
                <a:buChar char="•"/>
                <a:defRPr sz="1800"/>
              </a:pPr>
              <a:endParaRPr sz="2800"/>
            </a:p>
            <a:p>
              <a:pPr lvl="0" marL="342900" indent="-342900">
                <a:lnSpc>
                  <a:spcPct val="90000"/>
                </a:lnSpc>
                <a:spcBef>
                  <a:spcPts val="600"/>
                </a:spcBef>
                <a:buSzPct val="100000"/>
                <a:buChar char="•"/>
                <a:defRPr sz="1800"/>
              </a:pPr>
              <a:r>
                <a:rPr sz="2800"/>
                <a:t>Strong attitudes are resistant to change. </a:t>
              </a:r>
              <a:endParaRPr sz="2800"/>
            </a:p>
            <a:p>
              <a:pPr lvl="0" marL="342900" indent="-342900">
                <a:lnSpc>
                  <a:spcPct val="90000"/>
                </a:lnSpc>
                <a:spcBef>
                  <a:spcPts val="600"/>
                </a:spcBef>
                <a:buSzPct val="100000"/>
                <a:buChar char="•"/>
                <a:defRPr sz="1800"/>
              </a:pPr>
              <a:endParaRPr sz="2800"/>
            </a:p>
            <a:p>
              <a:pPr lvl="0" marL="342900" indent="-342900">
                <a:lnSpc>
                  <a:spcPct val="90000"/>
                </a:lnSpc>
                <a:spcBef>
                  <a:spcPts val="600"/>
                </a:spcBef>
                <a:buSzPct val="100000"/>
                <a:buChar char="•"/>
                <a:defRPr sz="1800"/>
              </a:pPr>
              <a:r>
                <a:rPr sz="2800"/>
                <a:t>Attitudes can erode over time if not reinforce. </a:t>
              </a:r>
            </a:p>
          </p:txBody>
        </p:sp>
      </p:grpSp>
      <p:pic>
        <p:nvPicPr>
          <p:cNvPr id="115" name="j02544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497387"/>
            <a:ext cx="2895600" cy="1774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762000" y="76200"/>
            <a:ext cx="8305800" cy="9445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Attitudes – Marketing Implications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954087" y="1524000"/>
            <a:ext cx="5370513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57200" indent="-457200">
              <a:spcBef>
                <a:spcPts val="600"/>
              </a:spcBef>
              <a:buAutoNum type="arabicPeriod" startAt="1"/>
              <a:defRPr sz="1800"/>
            </a:pPr>
            <a:endParaRPr sz="2600"/>
          </a:p>
          <a:p>
            <a:pPr lvl="0" marL="424542" indent="-424542">
              <a:spcBef>
                <a:spcPts val="600"/>
              </a:spcBef>
              <a:buAutoNum type="arabicPeriod" startAt="1"/>
              <a:defRPr sz="1800"/>
            </a:pPr>
            <a:r>
              <a:rPr sz="2600"/>
              <a:t>Attitudes are based on beliefs consumers hold about the attributes or features (price, level of services, quality) of the products they are evaluating.</a:t>
            </a:r>
            <a:endParaRPr sz="2600"/>
          </a:p>
          <a:p>
            <a:pPr lvl="0" marL="457200" indent="-457200">
              <a:spcBef>
                <a:spcPts val="600"/>
              </a:spcBef>
              <a:buAutoNum type="arabicPeriod" startAt="1"/>
              <a:defRPr sz="1800"/>
            </a:pPr>
            <a:endParaRPr sz="2600"/>
          </a:p>
          <a:p>
            <a:pPr lvl="0" marL="424542" indent="-424542">
              <a:spcBef>
                <a:spcPts val="600"/>
              </a:spcBef>
              <a:buAutoNum type="arabicPeriod" startAt="2"/>
              <a:defRPr sz="1800"/>
            </a:pPr>
            <a:r>
              <a:rPr sz="2600"/>
              <a:t>Attitudes are primary causes of behavior causing consumers to buy or not buy products</a:t>
            </a:r>
          </a:p>
        </p:txBody>
      </p:sp>
      <p:pic>
        <p:nvPicPr>
          <p:cNvPr id="119" name="j0287005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1337" y="2840037"/>
            <a:ext cx="1679576" cy="3070226"/>
          </a:xfrm>
          <a:prstGeom prst="rect">
            <a:avLst/>
          </a:prstGeom>
          <a:ln w="5715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685800" y="76200"/>
            <a:ext cx="8382000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Experiential Choices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1008062" y="1600200"/>
            <a:ext cx="3490913" cy="452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Consumers frequently make choices based on their emotions and feelings.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4645025" y="1600199"/>
            <a:ext cx="4041775" cy="4525964"/>
            <a:chOff x="0" y="0"/>
            <a:chExt cx="4041775" cy="4525962"/>
          </a:xfrm>
        </p:grpSpPr>
        <p:sp>
          <p:nvSpPr>
            <p:cNvPr id="123" name="Shape 123"/>
            <p:cNvSpPr/>
            <p:nvPr/>
          </p:nvSpPr>
          <p:spPr>
            <a:xfrm>
              <a:off x="0" y="0"/>
              <a:ext cx="4041775" cy="45259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500"/>
                </a:spcBef>
                <a:defRPr i="1"/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0"/>
              <a:ext cx="4041775" cy="3050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600"/>
                </a:spcBef>
                <a:buSzPct val="100000"/>
                <a:buChar char="•"/>
                <a:defRPr sz="2800">
                  <a:latin typeface="Arial Bold"/>
                  <a:ea typeface="Arial Bold"/>
                  <a:cs typeface="Arial Bold"/>
                  <a:sym typeface="Arial Bold"/>
                </a:defRPr>
              </a:lvl1pPr>
              <a:lvl2pPr marL="742950" indent="-285750">
                <a:spcBef>
                  <a:spcPts val="500"/>
                </a:spcBef>
                <a:buSzPct val="100000"/>
                <a:buChar char="–"/>
                <a:defRPr i="1"/>
              </a:lvl2pPr>
            </a:lstStyle>
            <a:p>
              <a:pPr lvl="0">
                <a:defRPr sz="1800"/>
              </a:pPr>
              <a:r>
                <a:rPr sz="2800"/>
                <a:t>Affect Referral:</a:t>
              </a:r>
              <a:endParaRPr sz="2800">
                <a:latin typeface="Arial"/>
                <a:ea typeface="Arial"/>
                <a:cs typeface="Arial"/>
                <a:sym typeface="Arial"/>
              </a:endParaRPr>
            </a:p>
            <a:p>
              <a:pPr lvl="1">
                <a:defRPr i="0" sz="1800"/>
              </a:pPr>
              <a:r>
                <a:rPr i="1" sz="2400"/>
                <a:t>Consumers elicit from memory their overall evaluations of products and choose the alternative for which they have the most positive feelings.</a:t>
              </a:r>
            </a:p>
          </p:txBody>
        </p:sp>
      </p:grpSp>
      <p:pic>
        <p:nvPicPr>
          <p:cNvPr id="126" name="j019578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4191000"/>
            <a:ext cx="2155825" cy="2362200"/>
          </a:xfrm>
          <a:prstGeom prst="rect">
            <a:avLst/>
          </a:prstGeom>
          <a:ln>
            <a:solidFill>
              <a:srgbClr val="009999"/>
            </a:solidFill>
            <a:round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762000" y="76200"/>
            <a:ext cx="8229600" cy="9144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Experiential Choices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838200" y="1524000"/>
            <a:ext cx="3652838" cy="4906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800"/>
              <a:t>Impulse Purchases:</a:t>
            </a:r>
            <a:endParaRPr sz="2800"/>
          </a:p>
          <a:p>
            <a:pPr lvl="1">
              <a:defRPr i="0" sz="1800"/>
            </a:pPr>
            <a:r>
              <a:rPr i="1" sz="2400"/>
              <a:t>Choices made on the spur of the moment, often without prior problem recognition.</a:t>
            </a:r>
          </a:p>
        </p:txBody>
      </p:sp>
      <p:grpSp>
        <p:nvGrpSpPr>
          <p:cNvPr id="132" name="Group 132"/>
          <p:cNvGrpSpPr/>
          <p:nvPr/>
        </p:nvGrpSpPr>
        <p:grpSpPr>
          <a:xfrm>
            <a:off x="4764087" y="3200399"/>
            <a:ext cx="4227513" cy="3230564"/>
            <a:chOff x="0" y="0"/>
            <a:chExt cx="4227512" cy="3230562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4227513" cy="32305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  <a:defRPr i="1" sz="2800"/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0" y="0"/>
              <a:ext cx="4227513" cy="31010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600"/>
                </a:spcBef>
                <a:buSzPct val="100000"/>
                <a:buChar char="•"/>
                <a:defRPr sz="2800">
                  <a:latin typeface="Arial Bold"/>
                  <a:ea typeface="Arial Bold"/>
                  <a:cs typeface="Arial Bold"/>
                  <a:sym typeface="Arial Bold"/>
                </a:defRPr>
              </a:lvl1pPr>
              <a:lvl2pPr marL="742950" indent="-285750">
                <a:spcBef>
                  <a:spcPts val="500"/>
                </a:spcBef>
                <a:buSzPct val="100000"/>
                <a:buChar char="–"/>
                <a:defRPr i="1"/>
              </a:lvl2pPr>
            </a:lstStyle>
            <a:p>
              <a:pPr lvl="0">
                <a:defRPr sz="1800"/>
              </a:pPr>
              <a:r>
                <a:rPr sz="2800"/>
                <a:t>Time-inconsistent Choices:</a:t>
              </a:r>
              <a:endParaRPr sz="2800"/>
            </a:p>
            <a:p>
              <a:pPr lvl="1">
                <a:defRPr i="0" sz="1800"/>
              </a:pPr>
              <a:r>
                <a:rPr i="1" sz="2400"/>
                <a:t>Choices consumers make which act against their own better judgment and engage in behavior they would normally reject.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2722562" y="4419600"/>
            <a:ext cx="1620838" cy="1905000"/>
            <a:chOff x="0" y="0"/>
            <a:chExt cx="1620837" cy="1905000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1620838" cy="190500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134" name="j0199187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20838" cy="1905000"/>
            </a:xfrm>
            <a:prstGeom prst="rect">
              <a:avLst/>
            </a:prstGeom>
            <a:ln w="9525" cap="flat">
              <a:solidFill>
                <a:srgbClr val="009999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838200" y="152400"/>
            <a:ext cx="7997825" cy="7620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Influence of the Social Environment</a:t>
            </a:r>
          </a:p>
        </p:txBody>
      </p:sp>
      <p:pic>
        <p:nvPicPr>
          <p:cNvPr id="138" name="ex04-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219200"/>
            <a:ext cx="6934200" cy="5214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87B7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152400" y="6577012"/>
            <a:ext cx="2057400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9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00099"/>
                </a:solidFill>
              </a:rPr>
              <a:t>McGraw-Hill/Irwin</a:t>
            </a:r>
          </a:p>
        </p:txBody>
      </p:sp>
      <p:sp>
        <p:nvSpPr>
          <p:cNvPr id="47" name="Shape 47"/>
          <p:cNvSpPr/>
          <p:nvPr/>
        </p:nvSpPr>
        <p:spPr>
          <a:xfrm>
            <a:off x="4571999" y="6588125"/>
            <a:ext cx="4572002" cy="22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0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000">
                <a:solidFill>
                  <a:srgbClr val="000099"/>
                </a:solidFill>
              </a:rPr>
              <a:t>Copyright © 2004 by The McGraw-Hill Companies, Inc.  All rights reserved.</a:t>
            </a:r>
          </a:p>
        </p:txBody>
      </p:sp>
      <p:sp>
        <p:nvSpPr>
          <p:cNvPr id="48" name="Shape 48"/>
          <p:cNvSpPr/>
          <p:nvPr/>
        </p:nvSpPr>
        <p:spPr>
          <a:xfrm>
            <a:off x="4876800" y="2438400"/>
            <a:ext cx="1981200" cy="2514600"/>
          </a:xfrm>
          <a:prstGeom prst="rect">
            <a:avLst/>
          </a:prstGeom>
          <a:solidFill>
            <a:srgbClr val="CC3428"/>
          </a:solidFill>
          <a:ln w="12700">
            <a:miter lim="400000"/>
          </a:ln>
          <a:effectLst>
            <a:outerShdw sx="100000" sy="100000" kx="0" ky="0" algn="b" rotWithShape="0" blurRad="63500" dist="17960" dir="13500000">
              <a:srgbClr val="7A1F18"/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4572000" y="304800"/>
            <a:ext cx="1981200" cy="2514600"/>
          </a:xfrm>
          <a:prstGeom prst="rect">
            <a:avLst/>
          </a:prstGeom>
          <a:solidFill>
            <a:srgbClr val="5C52A6"/>
          </a:solidFill>
          <a:ln w="12700">
            <a:miter lim="400000"/>
          </a:ln>
          <a:effectLst>
            <a:outerShdw sx="100000" sy="100000" kx="0" ky="0" algn="b" rotWithShape="0" blurRad="63500" dist="17960" dir="13500000">
              <a:srgbClr val="373163"/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3124200" y="2286000"/>
            <a:ext cx="1981200" cy="2514600"/>
          </a:xfrm>
          <a:prstGeom prst="rect">
            <a:avLst/>
          </a:prstGeom>
          <a:solidFill>
            <a:srgbClr val="FF9900"/>
          </a:solidFill>
          <a:ln w="12700">
            <a:miter lim="400000"/>
          </a:ln>
          <a:effectLst>
            <a:outerShdw sx="100000" sy="100000" kx="0" ky="0" algn="b" rotWithShape="0" blurRad="63500" dist="17960" dir="13500000">
              <a:srgbClr val="995B00"/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2657475" y="685800"/>
            <a:ext cx="1981200" cy="2514600"/>
          </a:xfrm>
          <a:prstGeom prst="rect">
            <a:avLst/>
          </a:prstGeom>
          <a:solidFill>
            <a:srgbClr val="40A800"/>
          </a:solidFill>
          <a:ln w="12700">
            <a:miter lim="400000"/>
          </a:ln>
          <a:effectLst>
            <a:outerShdw sx="100000" sy="100000" kx="0" ky="0" algn="b" rotWithShape="0" blurRad="63500" dist="17960" dir="13500000">
              <a:srgbClr val="266400"/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2895599" y="488949"/>
            <a:ext cx="4953002" cy="1143002"/>
          </a:xfrm>
          <a:prstGeom prst="rect">
            <a:avLst/>
          </a:prstGeom>
          <a:effectLst>
            <a:outerShdw sx="100000" sy="100000" kx="0" ky="0" algn="b" rotWithShape="0" blurRad="63500" dist="35921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sz="67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FFFFFF"/>
                </a:solidFill>
              </a:rPr>
              <a:t>Chapter 4</a:t>
            </a:r>
          </a:p>
        </p:txBody>
      </p:sp>
      <p:pic>
        <p:nvPicPr>
          <p:cNvPr id="53" name="007253909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3800" y="2057400"/>
            <a:ext cx="1963738" cy="2514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07763" dir="2700000">
              <a:srgbClr val="000000"/>
            </a:outerShdw>
          </a:effectLst>
        </p:spPr>
      </p:pic>
      <p:sp>
        <p:nvSpPr>
          <p:cNvPr id="54" name="Shape 54"/>
          <p:cNvSpPr/>
          <p:nvPr>
            <p:ph type="body" idx="1"/>
          </p:nvPr>
        </p:nvSpPr>
        <p:spPr>
          <a:xfrm>
            <a:off x="-1" y="4952999"/>
            <a:ext cx="9144002" cy="1143002"/>
          </a:xfrm>
          <a:prstGeom prst="rect">
            <a:avLst/>
          </a:prstGeom>
          <a:solidFill>
            <a:srgbClr val="84AFEE"/>
          </a:solidFill>
          <a:effectLst>
            <a:outerShdw sx="100000" sy="100000" kx="0" ky="0" algn="b" rotWithShape="0" blurRad="63500" dist="17960" dir="2700000">
              <a:srgbClr val="4F698E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 defTabSz="886968">
              <a:lnSpc>
                <a:spcPct val="80000"/>
              </a:lnSpc>
              <a:buSzTx/>
              <a:buNone/>
              <a:defRPr sz="1800"/>
            </a:pPr>
            <a:endParaRPr sz="1746">
              <a:solidFill>
                <a:srgbClr val="009999"/>
              </a:solidFill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lvl="0" marL="0" indent="0" algn="ctr" defTabSz="886968">
              <a:lnSpc>
                <a:spcPct val="80000"/>
              </a:lnSpc>
              <a:spcBef>
                <a:spcPts val="2200"/>
              </a:spcBef>
              <a:buSzTx/>
              <a:buNone/>
              <a:defRPr sz="1800"/>
            </a:pPr>
            <a:r>
              <a:rPr sz="3104">
                <a:solidFill>
                  <a:srgbClr val="009999"/>
                </a:solidFill>
                <a:effectLst>
                  <a:outerShdw sx="100000" sy="100000" kx="0" ky="0" algn="b" rotWithShape="0" blurRad="12319" dist="24638" dir="270000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rPr>
              <a:t>Consumer Buying Behavior and Decision Making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762000" y="122237"/>
            <a:ext cx="8153400" cy="7921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Cultural Influences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838200" y="1447800"/>
            <a:ext cx="3652838" cy="381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800"/>
              <a:t>Culture: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lvl="1">
              <a:defRPr i="0" sz="1800"/>
            </a:pPr>
            <a:r>
              <a:rPr i="1" sz="2400"/>
              <a:t>The values, ideas, attitudes, and symbols that people adopt to communicate, interpret, and interact as members of society.</a:t>
            </a:r>
          </a:p>
        </p:txBody>
      </p:sp>
      <p:grpSp>
        <p:nvGrpSpPr>
          <p:cNvPr id="144" name="Group 144"/>
          <p:cNvGrpSpPr/>
          <p:nvPr/>
        </p:nvGrpSpPr>
        <p:grpSpPr>
          <a:xfrm>
            <a:off x="4764087" y="1752600"/>
            <a:ext cx="4227513" cy="4678363"/>
            <a:chOff x="0" y="0"/>
            <a:chExt cx="4227512" cy="4678362"/>
          </a:xfrm>
        </p:grpSpPr>
        <p:sp>
          <p:nvSpPr>
            <p:cNvPr id="142" name="Shape 142"/>
            <p:cNvSpPr/>
            <p:nvPr/>
          </p:nvSpPr>
          <p:spPr>
            <a:xfrm>
              <a:off x="0" y="0"/>
              <a:ext cx="4227513" cy="46783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  <a:defRPr sz="2800"/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0"/>
              <a:ext cx="4227513" cy="1299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600"/>
                </a:spcBef>
                <a:buSzPct val="100000"/>
                <a:buChar char="•"/>
                <a:defRPr sz="2800"/>
              </a:lvl1pPr>
            </a:lstStyle>
            <a:p>
              <a:pPr lvl="0">
                <a:defRPr sz="1800"/>
              </a:pPr>
              <a:r>
                <a:rPr sz="2800"/>
                <a:t>Culture is learned and transmitted from one generation to the next.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6550025" y="3517900"/>
            <a:ext cx="2289175" cy="2806700"/>
            <a:chOff x="0" y="0"/>
            <a:chExt cx="2289175" cy="2806700"/>
          </a:xfrm>
        </p:grpSpPr>
        <p:sp>
          <p:nvSpPr>
            <p:cNvPr id="145" name="Shape 145"/>
            <p:cNvSpPr/>
            <p:nvPr/>
          </p:nvSpPr>
          <p:spPr>
            <a:xfrm>
              <a:off x="0" y="0"/>
              <a:ext cx="2289175" cy="28067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146" name="j0157707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89175" cy="2806700"/>
            </a:xfrm>
            <a:prstGeom prst="rect">
              <a:avLst/>
            </a:prstGeom>
            <a:ln w="9525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685800" y="76200"/>
            <a:ext cx="8305800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Cultural Influences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842962" y="1493837"/>
            <a:ext cx="3652838" cy="4830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800"/>
              <a:t>Socialization:</a:t>
            </a:r>
            <a:endParaRPr sz="2800"/>
          </a:p>
          <a:p>
            <a:pPr lvl="1">
              <a:defRPr i="0" sz="1800"/>
            </a:pPr>
            <a:r>
              <a:rPr i="1" sz="2400"/>
              <a:t>The process of absorbing a culture</a:t>
            </a:r>
          </a:p>
        </p:txBody>
      </p:sp>
      <p:grpSp>
        <p:nvGrpSpPr>
          <p:cNvPr id="153" name="Group 153"/>
          <p:cNvGrpSpPr/>
          <p:nvPr/>
        </p:nvGrpSpPr>
        <p:grpSpPr>
          <a:xfrm>
            <a:off x="4921250" y="1493837"/>
            <a:ext cx="4070350" cy="4830763"/>
            <a:chOff x="0" y="0"/>
            <a:chExt cx="4070350" cy="4830762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4070350" cy="48307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  <a:defRPr sz="2800"/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0" y="0"/>
              <a:ext cx="4070350" cy="2389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600"/>
                </a:spcBef>
                <a:buSzPct val="100000"/>
                <a:buChar char="•"/>
                <a:defRPr sz="2800">
                  <a:latin typeface="Arial Bold"/>
                  <a:ea typeface="Arial Bold"/>
                  <a:cs typeface="Arial Bold"/>
                  <a:sym typeface="Arial Bold"/>
                </a:defRPr>
              </a:lvl1pPr>
              <a:lvl2pPr marL="742950" indent="-285750">
                <a:spcBef>
                  <a:spcPts val="500"/>
                </a:spcBef>
                <a:buSzPct val="100000"/>
                <a:buChar char="–"/>
                <a:defRPr i="1"/>
              </a:lvl2pPr>
            </a:lstStyle>
            <a:p>
              <a:pPr lvl="0">
                <a:defRPr sz="1800"/>
              </a:pPr>
              <a:r>
                <a:rPr sz="2800"/>
                <a:t>Consumer Socialization:</a:t>
              </a:r>
              <a:endParaRPr sz="2800">
                <a:latin typeface="Arial"/>
                <a:ea typeface="Arial"/>
                <a:cs typeface="Arial"/>
                <a:sym typeface="Arial"/>
              </a:endParaRPr>
            </a:p>
            <a:p>
              <a:pPr lvl="1">
                <a:defRPr i="0" sz="1800"/>
              </a:pPr>
              <a:r>
                <a:rPr i="1" sz="2400"/>
                <a:t>When socialization is applied to marketing and consumer behavior. </a:t>
              </a:r>
            </a:p>
          </p:txBody>
        </p:sp>
      </p:grpSp>
      <p:pic>
        <p:nvPicPr>
          <p:cNvPr id="154" name="j015015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1437" y="3732212"/>
            <a:ext cx="2849563" cy="21351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  <p:pic>
        <p:nvPicPr>
          <p:cNvPr id="155" name="j014967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6600" y="3886200"/>
            <a:ext cx="1733550" cy="22177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914400" y="76200"/>
            <a:ext cx="7845425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Values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1066800" y="1905000"/>
            <a:ext cx="7727950" cy="444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600"/>
              </a:spcBef>
              <a:defRPr i="1" sz="2800"/>
            </a:lvl2pPr>
          </a:lstStyle>
          <a:p>
            <a:pPr lvl="0">
              <a:defRPr sz="1800"/>
            </a:pPr>
            <a:r>
              <a:rPr sz="3200"/>
              <a:t>Values:</a:t>
            </a:r>
            <a:endParaRPr sz="3200"/>
          </a:p>
          <a:p>
            <a:pPr lvl="1">
              <a:defRPr i="0" sz="1800"/>
            </a:pPr>
            <a:r>
              <a:rPr i="1" sz="2800"/>
              <a:t>Shared beliefs or cultural norms about what is important or right.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2133600" y="4110387"/>
            <a:ext cx="6324600" cy="2066226"/>
            <a:chOff x="0" y="0"/>
            <a:chExt cx="6324600" cy="2066224"/>
          </a:xfrm>
        </p:grpSpPr>
        <p:sp>
          <p:nvSpPr>
            <p:cNvPr id="159" name="Shape 159"/>
            <p:cNvSpPr/>
            <p:nvPr/>
          </p:nvSpPr>
          <p:spPr>
            <a:xfrm>
              <a:off x="0" y="156812"/>
              <a:ext cx="6324600" cy="1752601"/>
            </a:xfrm>
            <a:prstGeom prst="rect">
              <a:avLst/>
            </a:prstGeom>
            <a:solidFill>
              <a:srgbClr val="BBE0E3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518164" y="0"/>
              <a:ext cx="5288272" cy="2066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Cultural values directly influence how </a:t>
              </a:r>
              <a:endParaRPr sz="2400"/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Consumers view and use individual </a:t>
              </a:r>
              <a:endParaRPr sz="2400"/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products, brands, and services.</a:t>
              </a:r>
              <a:endParaRPr sz="2400"/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838200" y="76200"/>
            <a:ext cx="8077200" cy="7620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Values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914400" y="1447799"/>
            <a:ext cx="8001000" cy="4953002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spcBef>
                <a:spcPts val="600"/>
              </a:spcBef>
              <a:buChar char="•"/>
              <a:defRPr sz="1800"/>
            </a:pPr>
            <a:r>
              <a:rPr sz="2800"/>
              <a:t>The List of Values (LOV):</a:t>
            </a:r>
            <a:endParaRPr sz="28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000"/>
              <a:t>• </a:t>
            </a:r>
            <a:r>
              <a:rPr sz="2700"/>
              <a:t>Self-respect  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Warm relationships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Self-fulfillment 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Sense of belonging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Respect from others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Excitement 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Security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Sense of accomplishment</a:t>
            </a:r>
            <a:endParaRPr sz="2700"/>
          </a:p>
          <a:p>
            <a:pPr lvl="2" marL="368300" indent="546100">
              <a:spcBef>
                <a:spcPts val="600"/>
              </a:spcBef>
              <a:buSzTx/>
              <a:buNone/>
              <a:defRPr sz="1800"/>
            </a:pPr>
            <a:r>
              <a:rPr sz="2700"/>
              <a:t>• Fun and enjoyment in life</a:t>
            </a:r>
          </a:p>
        </p:txBody>
      </p:sp>
      <p:pic>
        <p:nvPicPr>
          <p:cNvPr id="165" name="j009020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1062" y="3925887"/>
            <a:ext cx="2586038" cy="1973263"/>
          </a:xfrm>
          <a:prstGeom prst="rect">
            <a:avLst/>
          </a:prstGeom>
          <a:ln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914400" y="76200"/>
            <a:ext cx="7921625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Values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838200" y="1600200"/>
            <a:ext cx="8077200" cy="444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609600" indent="-609600"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1001977" indent="-544777">
              <a:spcBef>
                <a:spcPts val="600"/>
              </a:spcBef>
              <a:defRPr i="1" sz="2900"/>
            </a:lvl2pPr>
          </a:lstStyle>
          <a:p>
            <a:pPr lvl="0">
              <a:defRPr sz="1800"/>
            </a:pPr>
            <a:r>
              <a:rPr sz="2800"/>
              <a:t>Values and Lifestyles (VALS):</a:t>
            </a:r>
            <a:endParaRPr sz="2800"/>
          </a:p>
          <a:p>
            <a:pPr lvl="1">
              <a:defRPr i="0" sz="1800"/>
            </a:pPr>
            <a:r>
              <a:rPr i="1" sz="2900"/>
              <a:t>Identifies eight market segments that share similar end values.</a:t>
            </a:r>
          </a:p>
        </p:txBody>
      </p:sp>
      <p:pic>
        <p:nvPicPr>
          <p:cNvPr id="169" name="j030345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8450" y="3227387"/>
            <a:ext cx="3113088" cy="2271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838200" y="76200"/>
            <a:ext cx="7997825" cy="7921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Subcultures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954087" y="1600200"/>
            <a:ext cx="7885113" cy="444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800"/>
              <a:t>Ethnic Patterns:</a:t>
            </a:r>
            <a:endParaRPr sz="2800"/>
          </a:p>
          <a:p>
            <a:pPr lvl="1">
              <a:defRPr i="0" sz="1800"/>
            </a:pPr>
            <a:r>
              <a:rPr i="1" sz="2400"/>
              <a:t>The norms and values of specific groups or subcultures within a society. </a:t>
            </a:r>
          </a:p>
        </p:txBody>
      </p:sp>
      <p:pic>
        <p:nvPicPr>
          <p:cNvPr id="173" name="j02970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550" y="3459162"/>
            <a:ext cx="2222500" cy="2076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990600" y="122237"/>
            <a:ext cx="8077200" cy="7159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Subcultures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914400" y="1524000"/>
            <a:ext cx="5638800" cy="472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Demographic characteristics used to identify subcultures:</a:t>
            </a:r>
            <a:endParaRPr sz="2400"/>
          </a:p>
          <a:p>
            <a:pPr lvl="1" marL="719137" indent="-261937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2200">
                <a:solidFill>
                  <a:srgbClr val="FFFF00"/>
                </a:solidFill>
              </a:rPr>
              <a:t>Nationality</a:t>
            </a:r>
            <a:r>
              <a:rPr sz="2200"/>
              <a:t> - Hispanics, Italians</a:t>
            </a:r>
            <a:endParaRPr sz="22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endParaRPr sz="2200"/>
          </a:p>
          <a:p>
            <a:pPr lvl="1" marL="719137" indent="-261937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2200">
                <a:solidFill>
                  <a:srgbClr val="FFFF00"/>
                </a:solidFill>
              </a:rPr>
              <a:t>Race</a:t>
            </a:r>
            <a:r>
              <a:rPr sz="2200"/>
              <a:t> - African-American, American Indian, Asian</a:t>
            </a:r>
            <a:endParaRPr sz="22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endParaRPr sz="2200"/>
          </a:p>
          <a:p>
            <a:pPr lvl="1" marL="719137" indent="-261937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2200">
                <a:solidFill>
                  <a:srgbClr val="FFFF00"/>
                </a:solidFill>
              </a:rPr>
              <a:t>Region</a:t>
            </a:r>
            <a:r>
              <a:rPr sz="2200"/>
              <a:t> - New England, the South</a:t>
            </a:r>
            <a:endParaRPr sz="22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endParaRPr sz="2200"/>
          </a:p>
          <a:p>
            <a:pPr lvl="1" marL="719137" indent="-261937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2200">
                <a:solidFill>
                  <a:srgbClr val="FFFF00"/>
                </a:solidFill>
              </a:rPr>
              <a:t>Age </a:t>
            </a:r>
            <a:r>
              <a:rPr sz="2200"/>
              <a:t>- Elderly, teenager</a:t>
            </a:r>
            <a:endParaRPr sz="22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1800"/>
            </a:pPr>
            <a:endParaRPr sz="2200"/>
          </a:p>
          <a:p>
            <a:pPr lvl="1" marL="719137" indent="-261937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defRPr sz="1800"/>
            </a:pPr>
            <a:r>
              <a:rPr sz="2200">
                <a:solidFill>
                  <a:srgbClr val="FFFF00"/>
                </a:solidFill>
              </a:rPr>
              <a:t>Religion</a:t>
            </a:r>
            <a:r>
              <a:rPr sz="2200"/>
              <a:t> - Catholic, Jewish, fundamentalist</a:t>
            </a:r>
          </a:p>
        </p:txBody>
      </p:sp>
      <p:pic>
        <p:nvPicPr>
          <p:cNvPr id="177" name="j02832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00" y="4114800"/>
            <a:ext cx="1949450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914400" y="76200"/>
            <a:ext cx="7921625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Social Class Influences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1079500" y="1600200"/>
            <a:ext cx="5683250" cy="31781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Char char="•"/>
              <a:defRPr sz="1800"/>
            </a:pP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Social Classes: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42950" indent="-285750">
              <a:spcBef>
                <a:spcPts val="500"/>
              </a:spcBef>
              <a:defRPr sz="1800"/>
            </a:pPr>
            <a:r>
              <a:rPr i="1" sz="2400"/>
              <a:t>Relatively homogeneous divisions within a society that contain people with similar values, needs, lifestyles, and behavior.</a:t>
            </a:r>
          </a:p>
        </p:txBody>
      </p:sp>
      <p:pic>
        <p:nvPicPr>
          <p:cNvPr id="181" name="j018866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3837" y="3810000"/>
            <a:ext cx="2341563" cy="2590800"/>
          </a:xfrm>
          <a:prstGeom prst="rect">
            <a:avLst/>
          </a:prstGeom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914400" y="0"/>
            <a:ext cx="7921625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Family Influences and the Family Life Cycle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1335087" y="1570037"/>
            <a:ext cx="4760913" cy="36115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Char char="•"/>
              <a:defRPr sz="1800"/>
            </a:pPr>
            <a:r>
              <a:rPr sz="2800"/>
              <a:t>Family influences play two important roles in: </a:t>
            </a:r>
            <a:endParaRPr sz="2800"/>
          </a:p>
          <a:p>
            <a:pPr lvl="1" marL="742950" indent="-285750">
              <a:spcBef>
                <a:spcPts val="500"/>
              </a:spcBef>
              <a:defRPr sz="1800"/>
            </a:pPr>
            <a:endParaRPr sz="2400"/>
          </a:p>
          <a:p>
            <a:pPr lvl="1" marL="742950" indent="-285750">
              <a:spcBef>
                <a:spcPts val="500"/>
              </a:spcBef>
              <a:defRPr sz="1800"/>
            </a:pPr>
            <a:r>
              <a:rPr sz="2400"/>
              <a:t>The socialization of people.</a:t>
            </a:r>
            <a:endParaRPr sz="2400"/>
          </a:p>
          <a:p>
            <a:pPr lvl="1" marL="742950" indent="-285750">
              <a:spcBef>
                <a:spcPts val="500"/>
              </a:spcBef>
              <a:defRPr sz="1800"/>
            </a:pPr>
            <a:endParaRPr sz="2400"/>
          </a:p>
          <a:p>
            <a:pPr lvl="1" marL="742950" indent="-285750">
              <a:spcBef>
                <a:spcPts val="500"/>
              </a:spcBef>
              <a:defRPr sz="1800"/>
            </a:pPr>
            <a:r>
              <a:rPr sz="2400"/>
              <a:t>Affecting individual purchase decisions.</a:t>
            </a:r>
          </a:p>
        </p:txBody>
      </p:sp>
      <p:grpSp>
        <p:nvGrpSpPr>
          <p:cNvPr id="187" name="Group 187"/>
          <p:cNvGrpSpPr/>
          <p:nvPr/>
        </p:nvGrpSpPr>
        <p:grpSpPr>
          <a:xfrm>
            <a:off x="6561137" y="2995612"/>
            <a:ext cx="1949451" cy="3022601"/>
            <a:chOff x="0" y="0"/>
            <a:chExt cx="1949450" cy="3022600"/>
          </a:xfrm>
        </p:grpSpPr>
        <p:sp>
          <p:nvSpPr>
            <p:cNvPr id="185" name="Shape 185"/>
            <p:cNvSpPr/>
            <p:nvPr/>
          </p:nvSpPr>
          <p:spPr>
            <a:xfrm>
              <a:off x="0" y="0"/>
              <a:ext cx="1949450" cy="30226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186" name="j0229039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49450" cy="3022600"/>
            </a:xfrm>
            <a:prstGeom prst="rect">
              <a:avLst/>
            </a:prstGeom>
            <a:ln w="38100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body" idx="1"/>
          </p:nvPr>
        </p:nvSpPr>
        <p:spPr>
          <a:xfrm>
            <a:off x="609600" y="1600200"/>
            <a:ext cx="8534400" cy="4800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85762" indent="-385762">
              <a:spcBef>
                <a:spcPts val="800"/>
              </a:spcBef>
              <a:buChar char="•"/>
              <a:defRPr sz="1800"/>
            </a:pPr>
            <a:r>
              <a:rPr sz="3600">
                <a:latin typeface="Arial Bold"/>
                <a:ea typeface="Arial Bold"/>
                <a:cs typeface="Arial Bold"/>
                <a:sym typeface="Arial Bold"/>
              </a:rPr>
              <a:t>Family Life Cycle:</a:t>
            </a:r>
            <a:endParaRPr sz="36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42950" indent="-285750">
              <a:spcBef>
                <a:spcPts val="600"/>
              </a:spcBef>
              <a:defRPr sz="1800"/>
            </a:pPr>
            <a:r>
              <a:rPr i="1" sz="2800"/>
              <a:t>The sequence of steps a family goes through:</a:t>
            </a:r>
            <a:endParaRPr i="1" sz="28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From young, to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Single adults, to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Married couples whose children have left home, to</a:t>
            </a: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endParaRPr sz="24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The retired survivor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762000" y="122237"/>
            <a:ext cx="8305800" cy="792163"/>
            <a:chOff x="0" y="0"/>
            <a:chExt cx="8305800" cy="792162"/>
          </a:xfrm>
        </p:grpSpPr>
        <p:sp>
          <p:nvSpPr>
            <p:cNvPr id="190" name="Shape 190"/>
            <p:cNvSpPr/>
            <p:nvPr/>
          </p:nvSpPr>
          <p:spPr>
            <a:xfrm>
              <a:off x="0" y="0"/>
              <a:ext cx="8305800" cy="792163"/>
            </a:xfrm>
            <a:prstGeom prst="rect">
              <a:avLst/>
            </a:prstGeom>
            <a:solidFill>
              <a:srgbClr val="00999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300"/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115916"/>
              <a:ext cx="8305800" cy="560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300"/>
              </a:lvl1pPr>
            </a:lstStyle>
            <a:p>
              <a:pPr lvl="0">
                <a:defRPr sz="1800"/>
              </a:pPr>
              <a:r>
                <a:rPr sz="3300"/>
                <a:t>Family Influences and the Family Life Cycle</a:t>
              </a:r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914399" y="2971800"/>
            <a:ext cx="581026" cy="891445"/>
            <a:chOff x="0" y="0"/>
            <a:chExt cx="581025" cy="891444"/>
          </a:xfrm>
        </p:grpSpPr>
        <p:sp>
          <p:nvSpPr>
            <p:cNvPr id="193" name="Shape 193"/>
            <p:cNvSpPr/>
            <p:nvPr/>
          </p:nvSpPr>
          <p:spPr>
            <a:xfrm>
              <a:off x="0" y="0"/>
              <a:ext cx="581025" cy="89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3454"/>
                    <a:pt x="0" y="7714"/>
                  </a:cubicBezTo>
                  <a:lnTo>
                    <a:pt x="0" y="12122"/>
                  </a:lnTo>
                  <a:cubicBezTo>
                    <a:pt x="0" y="15392"/>
                    <a:pt x="5770" y="18306"/>
                    <a:pt x="14400" y="19396"/>
                  </a:cubicBezTo>
                  <a:lnTo>
                    <a:pt x="14400" y="21600"/>
                  </a:lnTo>
                  <a:lnTo>
                    <a:pt x="21600" y="17633"/>
                  </a:lnTo>
                  <a:lnTo>
                    <a:pt x="14400" y="12784"/>
                  </a:lnTo>
                  <a:lnTo>
                    <a:pt x="14400" y="14987"/>
                  </a:lnTo>
                  <a:cubicBezTo>
                    <a:pt x="7890" y="14165"/>
                    <a:pt x="2873" y="12282"/>
                    <a:pt x="900" y="9918"/>
                  </a:cubicBezTo>
                  <a:lnTo>
                    <a:pt x="900" y="9918"/>
                  </a:lnTo>
                  <a:cubicBezTo>
                    <a:pt x="3630" y="6649"/>
                    <a:pt x="12048" y="4408"/>
                    <a:pt x="21600" y="4408"/>
                  </a:cubicBezTo>
                  <a:close/>
                </a:path>
              </a:pathLst>
            </a:cu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4" name="Shape 194"/>
            <p:cNvSpPr/>
            <p:nvPr/>
          </p:nvSpPr>
          <p:spPr>
            <a:xfrm>
              <a:off x="0" y="0"/>
              <a:ext cx="581025" cy="40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7522"/>
                    <a:pt x="0" y="16800"/>
                  </a:cubicBezTo>
                  <a:cubicBezTo>
                    <a:pt x="0" y="18425"/>
                    <a:pt x="303" y="20042"/>
                    <a:pt x="900" y="21600"/>
                  </a:cubicBezTo>
                  <a:lnTo>
                    <a:pt x="900" y="21600"/>
                  </a:lnTo>
                  <a:cubicBezTo>
                    <a:pt x="3630" y="14480"/>
                    <a:pt x="12048" y="9600"/>
                    <a:pt x="21600" y="9600"/>
                  </a:cubicBezTo>
                  <a:close/>
                </a:path>
              </a:pathLst>
            </a:custGeom>
            <a:solidFill>
              <a:srgbClr val="96B3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318373"/>
              <a:ext cx="24220" cy="9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15"/>
                    <a:pt x="7276" y="1459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914399" y="3886200"/>
            <a:ext cx="581026" cy="891445"/>
            <a:chOff x="0" y="0"/>
            <a:chExt cx="581025" cy="891444"/>
          </a:xfrm>
        </p:grpSpPr>
        <p:sp>
          <p:nvSpPr>
            <p:cNvPr id="197" name="Shape 197"/>
            <p:cNvSpPr/>
            <p:nvPr/>
          </p:nvSpPr>
          <p:spPr>
            <a:xfrm>
              <a:off x="0" y="0"/>
              <a:ext cx="581025" cy="89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3454"/>
                    <a:pt x="0" y="7714"/>
                  </a:cubicBezTo>
                  <a:lnTo>
                    <a:pt x="0" y="12122"/>
                  </a:lnTo>
                  <a:cubicBezTo>
                    <a:pt x="0" y="15392"/>
                    <a:pt x="5770" y="18306"/>
                    <a:pt x="14400" y="19396"/>
                  </a:cubicBezTo>
                  <a:lnTo>
                    <a:pt x="14400" y="21600"/>
                  </a:lnTo>
                  <a:lnTo>
                    <a:pt x="21600" y="17633"/>
                  </a:lnTo>
                  <a:lnTo>
                    <a:pt x="14400" y="12784"/>
                  </a:lnTo>
                  <a:lnTo>
                    <a:pt x="14400" y="14987"/>
                  </a:lnTo>
                  <a:cubicBezTo>
                    <a:pt x="7890" y="14165"/>
                    <a:pt x="2873" y="12282"/>
                    <a:pt x="900" y="9918"/>
                  </a:cubicBezTo>
                  <a:lnTo>
                    <a:pt x="900" y="9918"/>
                  </a:lnTo>
                  <a:cubicBezTo>
                    <a:pt x="3630" y="6649"/>
                    <a:pt x="12048" y="4408"/>
                    <a:pt x="21600" y="4408"/>
                  </a:cubicBezTo>
                  <a:close/>
                </a:path>
              </a:pathLst>
            </a:cu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581025" cy="40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7522"/>
                    <a:pt x="0" y="16800"/>
                  </a:cubicBezTo>
                  <a:cubicBezTo>
                    <a:pt x="0" y="18425"/>
                    <a:pt x="303" y="20042"/>
                    <a:pt x="900" y="21600"/>
                  </a:cubicBezTo>
                  <a:lnTo>
                    <a:pt x="900" y="21600"/>
                  </a:lnTo>
                  <a:cubicBezTo>
                    <a:pt x="3630" y="14480"/>
                    <a:pt x="12048" y="9600"/>
                    <a:pt x="21600" y="9600"/>
                  </a:cubicBezTo>
                  <a:close/>
                </a:path>
              </a:pathLst>
            </a:custGeom>
            <a:solidFill>
              <a:srgbClr val="96B3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318373"/>
              <a:ext cx="24220" cy="9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15"/>
                    <a:pt x="7276" y="1459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838199" y="4881562"/>
            <a:ext cx="581026" cy="891446"/>
            <a:chOff x="0" y="0"/>
            <a:chExt cx="581025" cy="891444"/>
          </a:xfrm>
        </p:grpSpPr>
        <p:sp>
          <p:nvSpPr>
            <p:cNvPr id="201" name="Shape 201"/>
            <p:cNvSpPr/>
            <p:nvPr/>
          </p:nvSpPr>
          <p:spPr>
            <a:xfrm>
              <a:off x="0" y="0"/>
              <a:ext cx="581025" cy="89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3454"/>
                    <a:pt x="0" y="7714"/>
                  </a:cubicBezTo>
                  <a:lnTo>
                    <a:pt x="0" y="12122"/>
                  </a:lnTo>
                  <a:cubicBezTo>
                    <a:pt x="0" y="15392"/>
                    <a:pt x="5770" y="18306"/>
                    <a:pt x="14400" y="19396"/>
                  </a:cubicBezTo>
                  <a:lnTo>
                    <a:pt x="14400" y="21600"/>
                  </a:lnTo>
                  <a:lnTo>
                    <a:pt x="21600" y="17633"/>
                  </a:lnTo>
                  <a:lnTo>
                    <a:pt x="14400" y="12784"/>
                  </a:lnTo>
                  <a:lnTo>
                    <a:pt x="14400" y="14987"/>
                  </a:lnTo>
                  <a:cubicBezTo>
                    <a:pt x="7890" y="14165"/>
                    <a:pt x="2873" y="12282"/>
                    <a:pt x="900" y="9918"/>
                  </a:cubicBezTo>
                  <a:lnTo>
                    <a:pt x="900" y="9918"/>
                  </a:lnTo>
                  <a:cubicBezTo>
                    <a:pt x="3630" y="6649"/>
                    <a:pt x="12048" y="4408"/>
                    <a:pt x="21600" y="4408"/>
                  </a:cubicBezTo>
                  <a:close/>
                </a:path>
              </a:pathLst>
            </a:cu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0" y="0"/>
              <a:ext cx="581025" cy="40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7522"/>
                    <a:pt x="0" y="16800"/>
                  </a:cubicBezTo>
                  <a:cubicBezTo>
                    <a:pt x="0" y="18425"/>
                    <a:pt x="303" y="20042"/>
                    <a:pt x="900" y="21600"/>
                  </a:cubicBezTo>
                  <a:lnTo>
                    <a:pt x="900" y="21600"/>
                  </a:lnTo>
                  <a:cubicBezTo>
                    <a:pt x="3630" y="14480"/>
                    <a:pt x="12048" y="9600"/>
                    <a:pt x="21600" y="9600"/>
                  </a:cubicBezTo>
                  <a:close/>
                </a:path>
              </a:pathLst>
            </a:custGeom>
            <a:solidFill>
              <a:srgbClr val="96B3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318373"/>
              <a:ext cx="24220" cy="9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15"/>
                    <a:pt x="7276" y="14590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3"/>
      <p:bldP build="whole" bldLvl="1" animBg="1" rev="0" advAuto="0" spid="200" grpId="2"/>
      <p:bldP build="whole" bldLvl="1" animBg="1" rev="0" advAuto="0" spid="19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762000" y="84137"/>
            <a:ext cx="8226425" cy="1516063"/>
          </a:xfrm>
          <a:prstGeom prst="rect">
            <a:avLst/>
          </a:prstGeom>
          <a:solidFill>
            <a:srgbClr val="40A800"/>
          </a:solidFill>
          <a:ln w="28575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658368">
              <a:defRPr sz="1800"/>
            </a:pPr>
            <a:br>
              <a:rPr sz="3168"/>
            </a:br>
            <a:r>
              <a:rPr sz="2880">
                <a:solidFill>
                  <a:srgbClr val="FFFF00"/>
                </a:solidFill>
              </a:rPr>
              <a:t>After studying this chapter, you should be able to:</a:t>
            </a:r>
            <a:br>
              <a:rPr sz="2880">
                <a:solidFill>
                  <a:srgbClr val="FFFF00"/>
                </a:solidFill>
              </a:rPr>
            </a:b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008062" y="1600200"/>
            <a:ext cx="7678738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97037" indent="-297037" defTabSz="90525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772"/>
              <a:t>Discuss the importance of consumer behavior.</a:t>
            </a:r>
            <a:endParaRPr sz="2772"/>
          </a:p>
          <a:p>
            <a:pPr lvl="0" marL="339470" indent="-339470" defTabSz="905255">
              <a:lnSpc>
                <a:spcPct val="80000"/>
              </a:lnSpc>
              <a:buChar char="•"/>
              <a:defRPr sz="1800"/>
            </a:pPr>
            <a:endParaRPr sz="2772"/>
          </a:p>
          <a:p>
            <a:pPr lvl="0" marL="297037" indent="-297037" defTabSz="90525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772"/>
              <a:t>Understand consumer decision making and some of the important influences on those decisions.</a:t>
            </a:r>
            <a:endParaRPr sz="2772"/>
          </a:p>
          <a:p>
            <a:pPr lvl="0" marL="339470" indent="-339470" defTabSz="905255">
              <a:lnSpc>
                <a:spcPct val="80000"/>
              </a:lnSpc>
              <a:buChar char="•"/>
              <a:defRPr sz="1800"/>
            </a:pPr>
            <a:endParaRPr sz="2772"/>
          </a:p>
          <a:p>
            <a:pPr lvl="0" marL="297037" indent="-297037" defTabSz="90525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772"/>
              <a:t>Distinguish between low-involvement and high-involvement consumer behavior.</a:t>
            </a:r>
            <a:endParaRPr sz="2772"/>
          </a:p>
          <a:p>
            <a:pPr lvl="0" marL="339470" indent="-339470" defTabSz="905255">
              <a:lnSpc>
                <a:spcPct val="80000"/>
              </a:lnSpc>
              <a:buChar char="•"/>
              <a:defRPr sz="1800"/>
            </a:pPr>
            <a:endParaRPr sz="2772"/>
          </a:p>
          <a:p>
            <a:pPr lvl="0" marL="297037" indent="-297037" defTabSz="905255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772"/>
              <a:t>Understand how attitudes influence consumer purchases.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990600" y="76200"/>
            <a:ext cx="7845425" cy="792163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Interpersonal Influences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1524000" y="1524000"/>
            <a:ext cx="6934200" cy="44497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91885" indent="-391885">
              <a:buChar char="•"/>
              <a:defRPr>
                <a:latin typeface="Arial Bold"/>
                <a:ea typeface="Arial Bold"/>
                <a:cs typeface="Arial Bold"/>
                <a:sym typeface="Arial Bold"/>
              </a:defRPr>
            </a:lvl1pPr>
            <a:lvl2pPr marL="802481" indent="-345281">
              <a:spcBef>
                <a:spcPts val="600"/>
              </a:spcBef>
              <a:defRPr i="1" sz="2900"/>
            </a:lvl2pPr>
          </a:lstStyle>
          <a:p>
            <a:pPr lvl="0">
              <a:defRPr sz="1800"/>
            </a:pPr>
            <a:r>
              <a:rPr sz="3200"/>
              <a:t>Reference Groups:</a:t>
            </a:r>
            <a:endParaRPr sz="2800"/>
          </a:p>
          <a:p>
            <a:pPr lvl="1">
              <a:defRPr i="0" sz="1800"/>
            </a:pPr>
            <a:r>
              <a:rPr i="1" sz="2900"/>
              <a:t>Those others look to for help and guidance including friends, co-workers, and others.</a:t>
            </a:r>
          </a:p>
        </p:txBody>
      </p:sp>
      <p:pic>
        <p:nvPicPr>
          <p:cNvPr id="208" name="j020028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5937" y="3848100"/>
            <a:ext cx="2468563" cy="1628775"/>
          </a:xfrm>
          <a:prstGeom prst="rect">
            <a:avLst/>
          </a:prstGeom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685800" y="0"/>
            <a:ext cx="8458200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4356"/>
            </a:lvl1pPr>
          </a:lstStyle>
          <a:p>
            <a:pPr lvl="0">
              <a:defRPr sz="1800"/>
            </a:pPr>
            <a:r>
              <a:rPr sz="4356"/>
              <a:t>Interpersonal Influence Processes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838200" y="1600200"/>
            <a:ext cx="7848600" cy="4449763"/>
          </a:xfrm>
          <a:prstGeom prst="rect">
            <a:avLst/>
          </a:prstGeom>
          <a:solidFill>
            <a:srgbClr val="009999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48055" indent="-448055" defTabSz="877823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88"/>
              <a:t>Three Types of Interpersonal Processes:</a:t>
            </a:r>
            <a:endParaRPr sz="2688"/>
          </a:p>
          <a:p>
            <a:pPr lvl="1" marL="760040" indent="-321128" defTabSz="877823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AutoNum type="arabicPeriod" startAt="1"/>
              <a:defRPr sz="1800"/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Informational influence</a:t>
            </a:r>
            <a:r>
              <a:rPr sz="2400"/>
              <a:t> is based on the consumer’s desire to make informed choices and reduce uncertainty.</a:t>
            </a:r>
            <a:endParaRPr sz="2400"/>
          </a:p>
          <a:p>
            <a:pPr lvl="1" marL="798575" indent="-359663" defTabSz="877823">
              <a:lnSpc>
                <a:spcPct val="90000"/>
              </a:lnSpc>
              <a:spcBef>
                <a:spcPts val="600"/>
              </a:spcBef>
              <a:buAutoNum type="arabicPeriod" startAt="2"/>
              <a:defRPr sz="1800"/>
            </a:pPr>
            <a:endParaRPr sz="2400"/>
          </a:p>
          <a:p>
            <a:pPr lvl="1" marL="760040" indent="-321128" defTabSz="877823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AutoNum type="arabicPeriod" startAt="2"/>
              <a:defRPr sz="1800"/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Utilitarian influence</a:t>
            </a:r>
            <a:r>
              <a:rPr sz="2400"/>
              <a:t> is reflected in compliance with the expectations, real or imagined, of others – referred to as </a:t>
            </a:r>
            <a:r>
              <a:rPr i="1" sz="2400"/>
              <a:t>norms</a:t>
            </a:r>
            <a:r>
              <a:rPr sz="2400"/>
              <a:t>.</a:t>
            </a:r>
            <a:endParaRPr sz="2400"/>
          </a:p>
          <a:p>
            <a:pPr lvl="1" marL="798575" indent="-359663" defTabSz="877823">
              <a:lnSpc>
                <a:spcPct val="90000"/>
              </a:lnSpc>
              <a:spcBef>
                <a:spcPts val="600"/>
              </a:spcBef>
              <a:buAutoNum type="arabicPeriod" startAt="3"/>
              <a:defRPr sz="1800"/>
            </a:pPr>
            <a:endParaRPr i="1" sz="2688"/>
          </a:p>
          <a:p>
            <a:pPr lvl="1" marL="760040" indent="-321128" defTabSz="877823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AutoNum type="arabicPeriod" startAt="3"/>
              <a:defRPr sz="1800"/>
            </a:pPr>
            <a:r>
              <a: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rPr>
              <a:t>Value-expressive influence</a:t>
            </a:r>
            <a:r>
              <a:rPr sz="2400"/>
              <a:t> stems from a desire to enhance self-concept through identification with others.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1066800" y="76200"/>
            <a:ext cx="7769225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905255">
              <a:defRPr sz="3959"/>
            </a:lvl1pPr>
          </a:lstStyle>
          <a:p>
            <a:pPr lvl="0">
              <a:defRPr sz="1800"/>
            </a:pPr>
            <a:r>
              <a:rPr sz="3959"/>
              <a:t>Interpersonal Influence Processes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838200" y="1752600"/>
            <a:ext cx="8077200" cy="4449763"/>
          </a:xfrm>
          <a:prstGeom prst="rect">
            <a:avLst/>
          </a:prstGeom>
          <a:solidFill>
            <a:srgbClr val="7FA565"/>
          </a:solidFill>
          <a:ln w="57150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91885" indent="-391885"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Normative Influence: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1" marL="802481" indent="-345281">
              <a:spcBef>
                <a:spcPts val="600"/>
              </a:spcBef>
              <a:defRPr sz="1800"/>
            </a:pPr>
            <a:r>
              <a:rPr i="1" sz="2900"/>
              <a:t>A combination of </a:t>
            </a:r>
            <a:r>
              <a:rPr i="1" sz="2900">
                <a:solidFill>
                  <a:srgbClr val="FFFF00"/>
                </a:solidFill>
              </a:rPr>
              <a:t>Utilitarian </a:t>
            </a:r>
            <a:r>
              <a:rPr i="1" sz="2900"/>
              <a:t>and </a:t>
            </a:r>
            <a:r>
              <a:rPr i="1" sz="2900">
                <a:solidFill>
                  <a:srgbClr val="FFFF00"/>
                </a:solidFill>
              </a:rPr>
              <a:t>Value-Expressive Influence</a:t>
            </a:r>
            <a:r>
              <a:rPr i="1" sz="2900"/>
              <a:t>.</a:t>
            </a:r>
          </a:p>
        </p:txBody>
      </p:sp>
      <p:pic>
        <p:nvPicPr>
          <p:cNvPr id="215" name="j019860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550" y="3538537"/>
            <a:ext cx="2270125" cy="2165351"/>
          </a:xfrm>
          <a:prstGeom prst="rect">
            <a:avLst/>
          </a:prstGeom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990600" y="152400"/>
            <a:ext cx="7693025" cy="6397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96111">
              <a:defRPr sz="3920"/>
            </a:lvl1pPr>
          </a:lstStyle>
          <a:p>
            <a:pPr lvl="0">
              <a:defRPr sz="1800"/>
            </a:pPr>
            <a:r>
              <a:rPr sz="3920"/>
              <a:t>Individual Differences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1142999" y="1493837"/>
            <a:ext cx="4379914" cy="4906963"/>
          </a:xfrm>
          <a:prstGeom prst="rect">
            <a:avLst/>
          </a:prstGeom>
          <a:solidFill>
            <a:srgbClr val="99CC00"/>
          </a:solidFill>
          <a:ln w="38100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spcBef>
                <a:spcPts val="600"/>
              </a:spcBef>
              <a:buChar char="•"/>
              <a:defRPr sz="1800"/>
            </a:pPr>
            <a:r>
              <a:rPr sz="2800"/>
              <a:t>Sources of Individual Differences Influencing Consumer Behavior:</a:t>
            </a:r>
            <a:endParaRPr sz="2800"/>
          </a:p>
          <a:p>
            <a:pPr lvl="1" marL="908050" indent="-450850">
              <a:spcBef>
                <a:spcPts val="500"/>
              </a:spcBef>
              <a:buAutoNum type="arabicPeriod" startAt="1"/>
              <a:defRPr sz="1800"/>
            </a:pPr>
            <a:r>
              <a:rPr sz="2400"/>
              <a:t>Word-of-mouth communications</a:t>
            </a:r>
            <a:endParaRPr sz="2400"/>
          </a:p>
          <a:p>
            <a:pPr lvl="1" marL="908050" indent="-450850">
              <a:spcBef>
                <a:spcPts val="500"/>
              </a:spcBef>
              <a:buAutoNum type="arabicPeriod" startAt="1"/>
              <a:defRPr sz="1800"/>
            </a:pPr>
            <a:r>
              <a:rPr sz="2400"/>
              <a:t>Personality</a:t>
            </a:r>
            <a:endParaRPr sz="2400"/>
          </a:p>
          <a:p>
            <a:pPr lvl="1" marL="908050" indent="-450850">
              <a:spcBef>
                <a:spcPts val="500"/>
              </a:spcBef>
              <a:buAutoNum type="arabicPeriod" startAt="1"/>
              <a:defRPr sz="1800"/>
            </a:pPr>
            <a:r>
              <a:rPr sz="2400"/>
              <a:t>Lifestyles and psychographics</a:t>
            </a:r>
            <a:endParaRPr sz="2400"/>
          </a:p>
          <a:p>
            <a:pPr lvl="1" marL="908050" indent="-450850">
              <a:spcBef>
                <a:spcPts val="500"/>
              </a:spcBef>
              <a:buAutoNum type="arabicPeriod" startAt="1"/>
              <a:defRPr sz="1800"/>
            </a:pPr>
            <a:r>
              <a:rPr sz="2400"/>
              <a:t>Motivation</a:t>
            </a:r>
          </a:p>
        </p:txBody>
      </p:sp>
      <p:pic>
        <p:nvPicPr>
          <p:cNvPr id="219" name="j024091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67462" y="3692525"/>
            <a:ext cx="1935163" cy="2278063"/>
          </a:xfrm>
          <a:prstGeom prst="rect">
            <a:avLst/>
          </a:prstGeom>
          <a:ln w="38100">
            <a:solidFill>
              <a:srgbClr val="009999"/>
            </a:solidFill>
            <a:round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762000" y="76200"/>
            <a:ext cx="8305800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Word-of-Mouth Communications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990600" y="1828800"/>
            <a:ext cx="7772400" cy="1600200"/>
            <a:chOff x="0" y="0"/>
            <a:chExt cx="7772400" cy="1600200"/>
          </a:xfrm>
        </p:grpSpPr>
        <p:sp>
          <p:nvSpPr>
            <p:cNvPr id="222" name="Shape 222"/>
            <p:cNvSpPr/>
            <p:nvPr/>
          </p:nvSpPr>
          <p:spPr>
            <a:xfrm>
              <a:off x="0" y="0"/>
              <a:ext cx="7772400" cy="16002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223" name="Shape 223"/>
            <p:cNvSpPr/>
            <p:nvPr/>
          </p:nvSpPr>
          <p:spPr>
            <a:xfrm>
              <a:off x="1654895" y="8819"/>
              <a:ext cx="4462610" cy="1582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lvl="0" algn="ctr">
                <a:defRPr sz="1800"/>
              </a:pPr>
              <a:r>
                <a:rPr sz="2400">
                  <a:latin typeface="Arial Bold"/>
                  <a:ea typeface="Arial Bold"/>
                  <a:cs typeface="Arial Bold"/>
                  <a:sym typeface="Arial Bold"/>
                </a:rPr>
                <a:t>Opinion Leaders:</a:t>
              </a: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1" algn="ctr">
                <a:defRPr sz="1800"/>
              </a:pPr>
              <a:r>
                <a:rPr i="1"/>
                <a:t>Influence consumer behavior through </a:t>
              </a:r>
              <a:endParaRPr i="1"/>
            </a:p>
            <a:p>
              <a:pPr lvl="1" algn="ctr">
                <a:defRPr sz="1800"/>
              </a:pPr>
              <a:r>
                <a:rPr i="1"/>
                <a:t>word-of-mouth communications.</a:t>
              </a:r>
              <a:endParaRPr i="1"/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990600" y="3837869"/>
            <a:ext cx="7772400" cy="1849262"/>
            <a:chOff x="0" y="0"/>
            <a:chExt cx="7772400" cy="1849261"/>
          </a:xfrm>
        </p:grpSpPr>
        <p:sp>
          <p:nvSpPr>
            <p:cNvPr id="225" name="Shape 225"/>
            <p:cNvSpPr/>
            <p:nvPr/>
          </p:nvSpPr>
          <p:spPr>
            <a:xfrm>
              <a:off x="0" y="124530"/>
              <a:ext cx="7772400" cy="16002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784474" y="0"/>
              <a:ext cx="6203452" cy="1849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lvl="0" algn="ctr">
                <a:defRPr sz="1800"/>
              </a:pPr>
              <a:r>
                <a:rPr sz="2400">
                  <a:latin typeface="Arial Bold"/>
                  <a:ea typeface="Arial Bold"/>
                  <a:cs typeface="Arial Bold"/>
                  <a:sym typeface="Arial Bold"/>
                </a:rPr>
                <a:t>Market Mavens:</a:t>
              </a: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1" algn="ctr">
                <a:defRPr sz="1800"/>
              </a:pPr>
              <a:r>
                <a:rPr i="1"/>
                <a:t>Consumers who know about many kinds of products, </a:t>
              </a:r>
              <a:endParaRPr i="1"/>
            </a:p>
            <a:p>
              <a:pPr lvl="1" algn="ctr">
                <a:defRPr sz="1800"/>
              </a:pPr>
              <a:r>
                <a:rPr i="1"/>
                <a:t>places to shop, and other facts of the market, and they </a:t>
              </a:r>
              <a:endParaRPr i="1"/>
            </a:p>
            <a:p>
              <a:pPr lvl="1" algn="ctr">
                <a:defRPr sz="1800"/>
              </a:pPr>
              <a:r>
                <a:rPr i="1"/>
                <a:t>like to share this information with other consumers.</a:t>
              </a:r>
              <a:endParaRPr i="1"/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7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xfrm>
            <a:off x="914400" y="0"/>
            <a:ext cx="7921625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Personality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xfrm>
            <a:off x="762000" y="1417637"/>
            <a:ext cx="3729038" cy="44497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b="1" i="1" sz="2800"/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b="0" i="0" sz="1800"/>
            </a:pPr>
            <a:r>
              <a:rPr b="1" i="1" sz="2800"/>
              <a:t>Personality:</a:t>
            </a:r>
            <a:endParaRPr sz="2800"/>
          </a:p>
          <a:p>
            <a:pPr lvl="1">
              <a:defRPr i="0" sz="1800"/>
            </a:pPr>
            <a:r>
              <a:rPr i="1" sz="2400"/>
              <a:t>Reflects a person’s consistent response to his or her environment.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4845050" y="2560637"/>
            <a:ext cx="4070350" cy="3763963"/>
            <a:chOff x="0" y="0"/>
            <a:chExt cx="4070350" cy="3763962"/>
          </a:xfrm>
        </p:grpSpPr>
        <p:sp>
          <p:nvSpPr>
            <p:cNvPr id="231" name="Shape 231"/>
            <p:cNvSpPr/>
            <p:nvPr/>
          </p:nvSpPr>
          <p:spPr>
            <a:xfrm>
              <a:off x="0" y="0"/>
              <a:ext cx="4070350" cy="376396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  <a:defRPr sz="2800"/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0"/>
              <a:ext cx="4070350" cy="3371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42900" indent="-342900">
                <a:spcBef>
                  <a:spcPts val="600"/>
                </a:spcBef>
                <a:buSzPct val="100000"/>
                <a:buChar char="•"/>
                <a:defRPr sz="1800"/>
              </a:pPr>
              <a:r>
                <a:rPr sz="2800"/>
                <a:t>Personality traits related to consumer behavior:</a:t>
              </a:r>
              <a:endParaRPr sz="2800"/>
            </a:p>
            <a:p>
              <a:pPr lvl="1" marL="742950" indent="-285750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400"/>
                <a:t>Extroversion</a:t>
              </a:r>
              <a:endParaRPr sz="2400"/>
            </a:p>
            <a:p>
              <a:pPr lvl="1" marL="742950" indent="-285750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400"/>
                <a:t>self-esteem</a:t>
              </a:r>
              <a:endParaRPr sz="2400"/>
            </a:p>
            <a:p>
              <a:pPr lvl="1" marL="742950" indent="-285750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400"/>
                <a:t>dogmatism (closed-mindedness)</a:t>
              </a:r>
              <a:endParaRPr sz="2400"/>
            </a:p>
            <a:p>
              <a:pPr lvl="1" marL="742950" indent="-285750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400"/>
                <a:t>aggressiveness</a:t>
              </a:r>
            </a:p>
          </p:txBody>
        </p:sp>
      </p:grpSp>
      <p:pic>
        <p:nvPicPr>
          <p:cNvPr id="234" name="j0186348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112" y="4114800"/>
            <a:ext cx="1506538" cy="2114550"/>
          </a:xfrm>
          <a:prstGeom prst="rect">
            <a:avLst/>
          </a:prstGeom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914400" y="152400"/>
            <a:ext cx="8001000" cy="7159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Personality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1066800" y="1600200"/>
            <a:ext cx="7772400" cy="44497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800"/>
              <a:t>Self-Concept:</a:t>
            </a:r>
            <a:endParaRPr sz="2800"/>
          </a:p>
          <a:p>
            <a:pPr lvl="1">
              <a:defRPr i="0" sz="1800"/>
            </a:pPr>
            <a:r>
              <a:rPr i="1" sz="2400"/>
              <a:t>The overall perception and feeling that one has about herself or himself.</a:t>
            </a:r>
          </a:p>
        </p:txBody>
      </p:sp>
      <p:pic>
        <p:nvPicPr>
          <p:cNvPr id="238" name="j023649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1087" y="3227387"/>
            <a:ext cx="2349501" cy="2346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841375" y="76200"/>
            <a:ext cx="8074025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Lifestyles and Psychographics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xfrm>
            <a:off x="533400" y="1676400"/>
            <a:ext cx="3805238" cy="3048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800"/>
              <a:t>Lifestyle:</a:t>
            </a:r>
            <a:endParaRPr sz="2800"/>
          </a:p>
          <a:p>
            <a:pPr lvl="1">
              <a:defRPr i="0" sz="1800"/>
            </a:pPr>
            <a:r>
              <a:rPr i="1" sz="2400"/>
              <a:t>Describes a person’s pattern of living as expressed in activities, interests, and opinions (AIO statements).</a:t>
            </a:r>
          </a:p>
        </p:txBody>
      </p:sp>
      <p:grpSp>
        <p:nvGrpSpPr>
          <p:cNvPr id="244" name="Group 244"/>
          <p:cNvGrpSpPr/>
          <p:nvPr/>
        </p:nvGrpSpPr>
        <p:grpSpPr>
          <a:xfrm>
            <a:off x="4645025" y="2452687"/>
            <a:ext cx="4041775" cy="3517901"/>
            <a:chOff x="0" y="0"/>
            <a:chExt cx="4041775" cy="3517900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4041775" cy="351790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  <a:defRPr sz="2800"/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0" y="0"/>
              <a:ext cx="4041775" cy="3405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spcBef>
                  <a:spcPts val="600"/>
                </a:spcBef>
                <a:buSzPct val="100000"/>
                <a:buChar char="•"/>
                <a:defRPr sz="2800">
                  <a:latin typeface="Arial Bold"/>
                  <a:ea typeface="Arial Bold"/>
                  <a:cs typeface="Arial Bold"/>
                  <a:sym typeface="Arial Bold"/>
                </a:defRPr>
              </a:lvl1pPr>
              <a:lvl2pPr marL="742950" indent="-285750">
                <a:spcBef>
                  <a:spcPts val="500"/>
                </a:spcBef>
                <a:buSzPct val="100000"/>
                <a:buChar char="–"/>
                <a:defRPr i="1"/>
              </a:lvl2pPr>
            </a:lstStyle>
            <a:p>
              <a:pPr lvl="0">
                <a:defRPr sz="1800"/>
              </a:pPr>
              <a:r>
                <a:rPr sz="2800"/>
                <a:t>Psychographics:</a:t>
              </a:r>
              <a:endParaRPr sz="2800"/>
            </a:p>
            <a:p>
              <a:pPr lvl="1">
                <a:defRPr i="0" sz="1800"/>
              </a:pPr>
              <a:r>
                <a:rPr i="1" sz="2400"/>
                <a:t>Divide a market into lifestyle segments on the basis of consumer interests, values, opinions, personality characteristics, attitudes, and demographics.</a:t>
              </a:r>
            </a:p>
          </p:txBody>
        </p:sp>
      </p:grp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838200" y="76200"/>
            <a:ext cx="8153400" cy="7620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Motivation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762000" y="1447800"/>
            <a:ext cx="5486400" cy="1828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Motivation:</a:t>
            </a:r>
            <a:br>
              <a:rPr sz="2400">
                <a:latin typeface="Arial Bold"/>
                <a:ea typeface="Arial Bold"/>
                <a:cs typeface="Arial Bold"/>
                <a:sym typeface="Arial Bold"/>
              </a:rPr>
            </a:b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07231" indent="-250031">
              <a:lnSpc>
                <a:spcPct val="90000"/>
              </a:lnSpc>
              <a:spcBef>
                <a:spcPts val="500"/>
              </a:spcBef>
              <a:defRPr sz="1800"/>
            </a:pPr>
            <a:r>
              <a:rPr i="1" sz="2100"/>
              <a:t>Refers to a state or condition within a person that prompts goal-directed behavior.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1371600" y="3382962"/>
            <a:ext cx="7315200" cy="2743201"/>
            <a:chOff x="0" y="0"/>
            <a:chExt cx="7315200" cy="2743200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7315200" cy="2743200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9999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defRPr sz="2000"/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0" y="0"/>
              <a:ext cx="7315200" cy="2535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293914" indent="-293914">
                <a:lnSpc>
                  <a:spcPct val="90000"/>
                </a:lnSpc>
                <a:spcBef>
                  <a:spcPts val="500"/>
                </a:spcBef>
                <a:buSzPct val="100000"/>
                <a:buChar char="•"/>
                <a:defRPr sz="1800"/>
              </a:pPr>
              <a:r>
                <a:rPr sz="2400"/>
                <a:t>Maslow’s Hierarchy:</a:t>
              </a:r>
              <a:endParaRPr sz="2400"/>
            </a:p>
            <a:p>
              <a:pPr lvl="0" marL="342900" indent="-342900">
                <a:lnSpc>
                  <a:spcPct val="90000"/>
                </a:lnSpc>
                <a:spcBef>
                  <a:spcPts val="600"/>
                </a:spcBef>
                <a:buSzPct val="100000"/>
                <a:buChar char="•"/>
                <a:defRPr sz="1800"/>
              </a:pPr>
              <a:endParaRPr sz="2400"/>
            </a:p>
            <a:p>
              <a:pPr lvl="1" marL="707231" indent="-250031">
                <a:lnSpc>
                  <a:spcPct val="90000"/>
                </a:lnSpc>
                <a:spcBef>
                  <a:spcPts val="500"/>
                </a:spcBef>
                <a:buClr>
                  <a:srgbClr val="FFFF00"/>
                </a:buClr>
                <a:buSzPct val="100000"/>
                <a:buChar char="–"/>
                <a:defRPr sz="1800"/>
              </a:pPr>
              <a:r>
                <a:rPr sz="2100">
                  <a:solidFill>
                    <a:srgbClr val="FFFF00"/>
                  </a:solidFill>
                </a:rPr>
                <a:t>Self-actualization Needs</a:t>
              </a:r>
              <a:r>
                <a:rPr sz="2100"/>
                <a:t> - Art, books, recreation</a:t>
              </a:r>
              <a:endParaRPr sz="2100"/>
            </a:p>
            <a:p>
              <a:pPr lvl="1" marL="707231" indent="-250031">
                <a:lnSpc>
                  <a:spcPct val="90000"/>
                </a:lnSpc>
                <a:spcBef>
                  <a:spcPts val="500"/>
                </a:spcBef>
                <a:buClr>
                  <a:srgbClr val="FFFF00"/>
                </a:buClr>
                <a:buSzPct val="100000"/>
                <a:buChar char="–"/>
                <a:defRPr sz="1800"/>
              </a:pPr>
              <a:r>
                <a:rPr sz="2100">
                  <a:solidFill>
                    <a:srgbClr val="FFFF00"/>
                  </a:solidFill>
                </a:rPr>
                <a:t>Esteem Needs</a:t>
              </a:r>
              <a:r>
                <a:rPr sz="2100"/>
                <a:t> - Clothing, home furnishings</a:t>
              </a:r>
              <a:endParaRPr sz="2100"/>
            </a:p>
            <a:p>
              <a:pPr lvl="1" marL="707231" indent="-250031">
                <a:lnSpc>
                  <a:spcPct val="90000"/>
                </a:lnSpc>
                <a:spcBef>
                  <a:spcPts val="500"/>
                </a:spcBef>
                <a:buClr>
                  <a:srgbClr val="FFFF00"/>
                </a:buClr>
                <a:buSzPct val="100000"/>
                <a:buChar char="–"/>
                <a:defRPr sz="1800"/>
              </a:pPr>
              <a:r>
                <a:rPr sz="2100">
                  <a:solidFill>
                    <a:srgbClr val="FFFF00"/>
                  </a:solidFill>
                </a:rPr>
                <a:t>Love and Belonging Needs</a:t>
              </a:r>
              <a:r>
                <a:rPr sz="2100"/>
                <a:t> - Mementos, gifts, photos</a:t>
              </a:r>
              <a:endParaRPr sz="2100"/>
            </a:p>
            <a:p>
              <a:pPr lvl="1" marL="707231" indent="-250031">
                <a:lnSpc>
                  <a:spcPct val="90000"/>
                </a:lnSpc>
                <a:spcBef>
                  <a:spcPts val="500"/>
                </a:spcBef>
                <a:buClr>
                  <a:srgbClr val="FFFF00"/>
                </a:buClr>
                <a:buSzPct val="100000"/>
                <a:buChar char="–"/>
                <a:defRPr sz="1800"/>
              </a:pPr>
              <a:r>
                <a:rPr sz="2100">
                  <a:solidFill>
                    <a:srgbClr val="FFFF00"/>
                  </a:solidFill>
                </a:rPr>
                <a:t>Safety Needs</a:t>
              </a:r>
              <a:r>
                <a:rPr sz="2100"/>
                <a:t> - Burglar alarms, seat belts</a:t>
              </a:r>
              <a:endParaRPr sz="2100"/>
            </a:p>
            <a:p>
              <a:pPr lvl="1" marL="707231" indent="-250031">
                <a:lnSpc>
                  <a:spcPct val="90000"/>
                </a:lnSpc>
                <a:spcBef>
                  <a:spcPts val="500"/>
                </a:spcBef>
                <a:buClr>
                  <a:srgbClr val="FFFF00"/>
                </a:buClr>
                <a:buSzPct val="100000"/>
                <a:buChar char="–"/>
                <a:defRPr sz="1800"/>
              </a:pPr>
              <a:r>
                <a:rPr sz="2100">
                  <a:solidFill>
                    <a:srgbClr val="FFFF00"/>
                  </a:solidFill>
                </a:rPr>
                <a:t>Physiological Needs</a:t>
              </a:r>
              <a:r>
                <a:rPr sz="2100"/>
                <a:t> - Food, heat, shelter</a:t>
              </a:r>
            </a:p>
          </p:txBody>
        </p:sp>
      </p:grp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762000" y="76200"/>
            <a:ext cx="8229600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Situational Factors</a:t>
            </a:r>
          </a:p>
        </p:txBody>
      </p:sp>
      <p:grpSp>
        <p:nvGrpSpPr>
          <p:cNvPr id="255" name="Group 255"/>
          <p:cNvGrpSpPr/>
          <p:nvPr/>
        </p:nvGrpSpPr>
        <p:grpSpPr>
          <a:xfrm>
            <a:off x="990600" y="1391063"/>
            <a:ext cx="5410200" cy="1637474"/>
            <a:chOff x="0" y="0"/>
            <a:chExt cx="5410199" cy="1637472"/>
          </a:xfrm>
        </p:grpSpPr>
        <p:sp>
          <p:nvSpPr>
            <p:cNvPr id="253" name="Shape 253"/>
            <p:cNvSpPr/>
            <p:nvPr/>
          </p:nvSpPr>
          <p:spPr>
            <a:xfrm>
              <a:off x="0" y="132936"/>
              <a:ext cx="54102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662304" y="0"/>
              <a:ext cx="4085591" cy="1637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Consumers purchase goods </a:t>
              </a:r>
              <a:endParaRPr sz="2400"/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for use in certain situations.</a:t>
              </a:r>
              <a:endParaRPr sz="2400"/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1066800" y="4583589"/>
            <a:ext cx="5410200" cy="2262822"/>
            <a:chOff x="0" y="0"/>
            <a:chExt cx="5410199" cy="2262820"/>
          </a:xfrm>
        </p:grpSpPr>
        <p:sp>
          <p:nvSpPr>
            <p:cNvPr id="256" name="Shape 256"/>
            <p:cNvSpPr/>
            <p:nvPr/>
          </p:nvSpPr>
          <p:spPr>
            <a:xfrm>
              <a:off x="0" y="445610"/>
              <a:ext cx="54102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500"/>
                </a:spcBef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798036" y="0"/>
              <a:ext cx="3814128" cy="226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r>
                <a:rPr sz="2400"/>
                <a:t>Situational factors can  </a:t>
              </a:r>
              <a:endParaRPr sz="2400"/>
            </a:p>
            <a:p>
              <a:pPr lvl="0" algn="ctr">
                <a:defRPr sz="1800"/>
              </a:pPr>
              <a:r>
                <a:rPr sz="2400"/>
                <a:t>inhibit as well as motivate. </a:t>
              </a:r>
              <a:endParaRPr sz="2400"/>
            </a:p>
            <a:p>
              <a:pPr lvl="0" algn="ctr">
                <a:defRPr sz="1800"/>
              </a:pPr>
              <a:endParaRPr sz="2400"/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3352800" y="2867565"/>
            <a:ext cx="5410200" cy="2189670"/>
            <a:chOff x="0" y="0"/>
            <a:chExt cx="5410199" cy="2189668"/>
          </a:xfrm>
        </p:grpSpPr>
        <p:sp>
          <p:nvSpPr>
            <p:cNvPr id="259" name="Shape 259"/>
            <p:cNvSpPr/>
            <p:nvPr/>
          </p:nvSpPr>
          <p:spPr>
            <a:xfrm>
              <a:off x="0" y="409034"/>
              <a:ext cx="54102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238195" y="0"/>
              <a:ext cx="2933810" cy="218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r>
                <a:rPr sz="2400"/>
                <a:t>The anticipated use </a:t>
              </a:r>
              <a:endParaRPr sz="2400"/>
            </a:p>
            <a:p>
              <a:pPr lvl="0" algn="ctr">
                <a:defRPr sz="1800"/>
              </a:pPr>
              <a:r>
                <a:rPr sz="2400"/>
                <a:t>influences choice. </a:t>
              </a:r>
              <a:endParaRPr sz="2400"/>
            </a:p>
            <a:p>
              <a:pPr lvl="0" algn="ctr">
                <a:defRPr sz="1800"/>
              </a:pPr>
              <a:endParaRPr sz="2400"/>
            </a:p>
          </p:txBody>
        </p:sp>
      </p:grpSp>
      <p:sp>
        <p:nvSpPr>
          <p:cNvPr id="262" name="Shape 262"/>
          <p:cNvSpPr/>
          <p:nvPr/>
        </p:nvSpPr>
        <p:spPr>
          <a:xfrm>
            <a:off x="6477000" y="2057400"/>
            <a:ext cx="1600201" cy="0"/>
          </a:xfrm>
          <a:prstGeom prst="line">
            <a:avLst/>
          </a:prstGeom>
          <a:ln w="571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6477000" y="5562600"/>
            <a:ext cx="1600201" cy="0"/>
          </a:xfrm>
          <a:prstGeom prst="line">
            <a:avLst/>
          </a:prstGeom>
          <a:ln w="571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8077200" y="2057399"/>
            <a:ext cx="0" cy="1143002"/>
          </a:xfrm>
          <a:prstGeom prst="line">
            <a:avLst/>
          </a:prstGeom>
          <a:ln w="571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8077200" y="4648200"/>
            <a:ext cx="0" cy="914401"/>
          </a:xfrm>
          <a:prstGeom prst="line">
            <a:avLst/>
          </a:prstGeom>
          <a:ln w="571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3"/>
      <p:bldP build="whole" bldLvl="1" animBg="1" rev="0" advAuto="0" spid="265" grpId="5"/>
      <p:bldP build="whole" bldLvl="1" animBg="1" rev="0" advAuto="0" spid="258" grpId="7"/>
      <p:bldP build="whole" bldLvl="1" animBg="1" rev="0" advAuto="0" spid="262" grpId="2"/>
      <p:bldP build="whole" bldLvl="1" animBg="1" rev="0" advAuto="0" spid="261" grpId="4"/>
      <p:bldP build="whole" bldLvl="1" animBg="1" rev="0" advAuto="0" spid="263" grpId="6"/>
      <p:bldP build="whole" bldLvl="1" animBg="1" rev="0" advAuto="0" spid="2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762000" y="152400"/>
            <a:ext cx="8305800" cy="1516063"/>
          </a:xfrm>
          <a:prstGeom prst="rect">
            <a:avLst/>
          </a:prstGeom>
          <a:solidFill>
            <a:srgbClr val="40A800"/>
          </a:solidFill>
          <a:ln w="28575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667512">
              <a:defRPr sz="1800"/>
            </a:pPr>
            <a:br>
              <a:rPr sz="3212"/>
            </a:br>
            <a:r>
              <a:rPr sz="2920">
                <a:solidFill>
                  <a:srgbClr val="FFFF00"/>
                </a:solidFill>
              </a:rPr>
              <a:t>After studying this chapter, you should be able to:</a:t>
            </a:r>
            <a:br>
              <a:rPr sz="2920">
                <a:solidFill>
                  <a:srgbClr val="FFFF00"/>
                </a:solidFill>
              </a:rPr>
            </a:b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787400" y="1600200"/>
            <a:ext cx="78994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Appreciate how the social environment affects consumer behavior.</a:t>
            </a:r>
            <a:endParaRPr sz="28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Recognize many of the individual consumer differences that influence purchase decisions and behavior.</a:t>
            </a:r>
            <a:endParaRPr sz="28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Recognize the outcomes of consumers’ decisions to purchase or not to purchase and how they affect marketing success.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xfrm>
            <a:off x="914400" y="76200"/>
            <a:ext cx="7921625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Situational Factors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990600" y="1600200"/>
            <a:ext cx="7924800" cy="4449763"/>
          </a:xfrm>
          <a:prstGeom prst="rect">
            <a:avLst/>
          </a:prstGeom>
          <a:solidFill>
            <a:srgbClr val="99CC00"/>
          </a:solidFill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91885" indent="-391885">
              <a:buChar char="•"/>
            </a:lvl1pPr>
          </a:lstStyle>
          <a:p>
            <a:pPr lvl="0">
              <a:defRPr sz="1800"/>
            </a:pPr>
            <a:r>
              <a:rPr sz="3200"/>
              <a:t>Consumers buy products with anticipated uses in mind.</a:t>
            </a:r>
          </a:p>
        </p:txBody>
      </p:sp>
      <p:pic>
        <p:nvPicPr>
          <p:cNvPr id="269" name="j02544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9787" y="2763837"/>
            <a:ext cx="3368676" cy="2544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762000" y="76200"/>
            <a:ext cx="8153400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Consumer Behavior Outcomes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914400" y="1114965"/>
            <a:ext cx="8001000" cy="2189670"/>
            <a:chOff x="0" y="0"/>
            <a:chExt cx="8001000" cy="2189668"/>
          </a:xfrm>
        </p:grpSpPr>
        <p:sp>
          <p:nvSpPr>
            <p:cNvPr id="272" name="Shape 272"/>
            <p:cNvSpPr/>
            <p:nvPr/>
          </p:nvSpPr>
          <p:spPr>
            <a:xfrm>
              <a:off x="0" y="409034"/>
              <a:ext cx="80010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</a:p>
          </p:txBody>
        </p:sp>
        <p:sp>
          <p:nvSpPr>
            <p:cNvPr id="273" name="Shape 273"/>
            <p:cNvSpPr/>
            <p:nvPr/>
          </p:nvSpPr>
          <p:spPr>
            <a:xfrm>
              <a:off x="872971" y="0"/>
              <a:ext cx="6255058" cy="218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r>
                <a:rPr sz="2400"/>
                <a:t>Consumer Learning happens when changes </a:t>
              </a:r>
              <a:endParaRPr sz="2400"/>
            </a:p>
            <a:p>
              <a:pPr lvl="0" algn="ctr">
                <a:defRPr sz="1800"/>
              </a:pPr>
              <a:r>
                <a:rPr sz="2400"/>
                <a:t>occur in knowledge or behavior patterns.</a:t>
              </a:r>
              <a:endParaRPr sz="2400"/>
            </a:p>
            <a:p>
              <a:pPr lvl="0" algn="ctr">
                <a:defRPr sz="1800"/>
              </a:pPr>
              <a:endParaRPr sz="2400"/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914400" y="2791365"/>
            <a:ext cx="8001000" cy="2189670"/>
            <a:chOff x="0" y="0"/>
            <a:chExt cx="8001000" cy="2189668"/>
          </a:xfrm>
        </p:grpSpPr>
        <p:sp>
          <p:nvSpPr>
            <p:cNvPr id="275" name="Shape 275"/>
            <p:cNvSpPr/>
            <p:nvPr/>
          </p:nvSpPr>
          <p:spPr>
            <a:xfrm>
              <a:off x="0" y="409034"/>
              <a:ext cx="80010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93707" y="0"/>
              <a:ext cx="7813586" cy="2189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r>
                <a:rPr sz="2400"/>
                <a:t>Marketers influence consumers by imparting knowledge </a:t>
              </a:r>
              <a:endParaRPr sz="2400"/>
            </a:p>
            <a:p>
              <a:pPr lvl="0" algn="ctr">
                <a:defRPr sz="1800"/>
              </a:pPr>
              <a:r>
                <a:rPr sz="2400"/>
                <a:t>through advertising, product labels, and personal selling.</a:t>
              </a:r>
              <a:endParaRPr sz="2400"/>
            </a:p>
            <a:p>
              <a:pPr lvl="0" algn="ctr">
                <a:defRPr sz="1800"/>
              </a:pPr>
              <a:endParaRPr sz="2400"/>
            </a:p>
          </p:txBody>
        </p:sp>
      </p:grpSp>
      <p:grpSp>
        <p:nvGrpSpPr>
          <p:cNvPr id="280" name="Group 280"/>
          <p:cNvGrpSpPr/>
          <p:nvPr/>
        </p:nvGrpSpPr>
        <p:grpSpPr>
          <a:xfrm>
            <a:off x="990600" y="4820063"/>
            <a:ext cx="7924800" cy="1637474"/>
            <a:chOff x="0" y="0"/>
            <a:chExt cx="7924800" cy="1637472"/>
          </a:xfrm>
        </p:grpSpPr>
        <p:sp>
          <p:nvSpPr>
            <p:cNvPr id="278" name="Shape 278"/>
            <p:cNvSpPr/>
            <p:nvPr/>
          </p:nvSpPr>
          <p:spPr>
            <a:xfrm>
              <a:off x="0" y="132936"/>
              <a:ext cx="79248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15435" y="0"/>
              <a:ext cx="7693929" cy="1637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Marketers hope consumers will attend to, comprehend, </a:t>
              </a:r>
              <a:endParaRPr sz="2400"/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and then remember these messages</a:t>
              </a:r>
              <a:endParaRPr sz="2400"/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4" grpId="1"/>
      <p:bldP build="whole" bldLvl="1" animBg="1" rev="0" advAuto="0" spid="280" grpId="3"/>
      <p:bldP build="whole" bldLvl="1" animBg="1" rev="0" advAuto="0" spid="277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762000" y="0"/>
            <a:ext cx="8305800" cy="9144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777240">
              <a:defRPr sz="1800"/>
            </a:pPr>
            <a:r>
              <a:rPr sz="2805"/>
              <a:t>Consumer Satisfaction, Dissatisfaction, </a:t>
            </a:r>
            <a:br>
              <a:rPr sz="2805"/>
            </a:br>
            <a:r>
              <a:rPr sz="2805"/>
              <a:t>and Complaint Behavior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933450" y="1600200"/>
            <a:ext cx="3565525" cy="4525963"/>
          </a:xfrm>
          <a:prstGeom prst="rect">
            <a:avLst/>
          </a:prstGeom>
          <a:solidFill>
            <a:srgbClr val="40A800"/>
          </a:solidFill>
          <a:ln w="57150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buClr>
                <a:srgbClr val="FFFF00"/>
              </a:buClr>
              <a:buChar char="•"/>
              <a:defRPr sz="1800"/>
            </a:pPr>
            <a:r>
              <a:rPr i="1" sz="2400">
                <a:solidFill>
                  <a:srgbClr val="FFFF00"/>
                </a:solidFill>
              </a:rPr>
              <a:t>Satisfaction</a:t>
            </a:r>
            <a:r>
              <a:rPr sz="2400"/>
              <a:t> and </a:t>
            </a:r>
            <a:r>
              <a:rPr i="1" sz="2400">
                <a:solidFill>
                  <a:srgbClr val="FFFF00"/>
                </a:solidFill>
              </a:rPr>
              <a:t>dissatisfaction</a:t>
            </a:r>
            <a:r>
              <a:rPr sz="2400"/>
              <a:t> describe the positive, neutral, or negative feelings that may occur after purchase.</a:t>
            </a:r>
            <a:endParaRPr sz="2400"/>
          </a:p>
          <a:p>
            <a:pPr lvl="0">
              <a:spcBef>
                <a:spcPts val="600"/>
              </a:spcBef>
              <a:buChar char="•"/>
              <a:defRPr sz="1800"/>
            </a:pPr>
            <a:endParaRPr sz="2400"/>
          </a:p>
          <a:p>
            <a:pPr lvl="0" marL="293914" indent="-293914">
              <a:spcBef>
                <a:spcPts val="500"/>
              </a:spcBef>
              <a:buClr>
                <a:srgbClr val="FFFF00"/>
              </a:buClr>
              <a:buChar char="•"/>
              <a:defRPr sz="1800"/>
            </a:pPr>
            <a:r>
              <a:rPr i="1" sz="2400">
                <a:solidFill>
                  <a:srgbClr val="FFFF00"/>
                </a:solidFill>
              </a:rPr>
              <a:t>Consumer complaints</a:t>
            </a:r>
            <a:r>
              <a:rPr sz="2400"/>
              <a:t> are overt expressions of dissatisfaction.</a:t>
            </a:r>
          </a:p>
        </p:txBody>
      </p:sp>
      <p:grpSp>
        <p:nvGrpSpPr>
          <p:cNvPr id="286" name="Group 286"/>
          <p:cNvGrpSpPr/>
          <p:nvPr/>
        </p:nvGrpSpPr>
        <p:grpSpPr>
          <a:xfrm>
            <a:off x="4764087" y="3581400"/>
            <a:ext cx="4227513" cy="2438400"/>
            <a:chOff x="0" y="0"/>
            <a:chExt cx="4227512" cy="2438400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4227513" cy="2438400"/>
            </a:xfrm>
            <a:prstGeom prst="rect">
              <a:avLst/>
            </a:prstGeom>
            <a:solidFill>
              <a:srgbClr val="40A800"/>
            </a:solidFill>
            <a:ln w="38100" cap="flat">
              <a:solidFill>
                <a:srgbClr val="009999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0" y="0"/>
              <a:ext cx="4227513" cy="2215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293914" indent="-293914">
                <a:spcBef>
                  <a:spcPts val="500"/>
                </a:spcBef>
                <a:buSzPct val="100000"/>
                <a:buChar char="•"/>
                <a:defRPr sz="1800"/>
              </a:pPr>
              <a:r>
                <a:rPr sz="2400"/>
                <a:t>Firms adopting a </a:t>
              </a:r>
              <a:r>
                <a:rPr i="1" sz="2400">
                  <a:solidFill>
                    <a:srgbClr val="FFFF00"/>
                  </a:solidFill>
                </a:rPr>
                <a:t>customer value perspective</a:t>
              </a:r>
              <a:r>
                <a:rPr sz="2400"/>
                <a:t> must employ marketing communications that convey realistic expectations.</a:t>
              </a:r>
            </a:p>
          </p:txBody>
        </p:sp>
      </p:grpSp>
      <p:sp>
        <p:nvSpPr>
          <p:cNvPr id="287" name="Shape 287"/>
          <p:cNvSpPr/>
          <p:nvPr/>
        </p:nvSpPr>
        <p:spPr>
          <a:xfrm flipV="1">
            <a:off x="4572000" y="2543174"/>
            <a:ext cx="1538288" cy="96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9999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type="title"/>
          </p:nvPr>
        </p:nvSpPr>
        <p:spPr>
          <a:xfrm>
            <a:off x="762000" y="0"/>
            <a:ext cx="8305800" cy="9144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3300"/>
            </a:lvl1pPr>
          </a:lstStyle>
          <a:p>
            <a:pPr lvl="0">
              <a:defRPr sz="1800"/>
            </a:pPr>
            <a:r>
              <a:rPr sz="3300"/>
              <a:t>A Model of Consumer Satisfaction </a:t>
            </a:r>
          </a:p>
        </p:txBody>
      </p:sp>
      <p:pic>
        <p:nvPicPr>
          <p:cNvPr id="290" name="ex04-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209800"/>
            <a:ext cx="8382000" cy="3275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xfrm>
            <a:off x="762000" y="76200"/>
            <a:ext cx="8229600" cy="838200"/>
          </a:xfrm>
          <a:prstGeom prst="rect">
            <a:avLst/>
          </a:prstGeom>
          <a:solidFill>
            <a:srgbClr val="009999"/>
          </a:solidFill>
          <a:ln w="9525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566927">
              <a:defRPr sz="1800"/>
            </a:pPr>
            <a:r>
              <a:rPr sz="2480"/>
              <a:t>Findings of Customer </a:t>
            </a:r>
            <a:br>
              <a:rPr sz="2480"/>
            </a:br>
            <a:r>
              <a:rPr sz="2480"/>
              <a:t>Satisfaction Research</a:t>
            </a:r>
          </a:p>
        </p:txBody>
      </p:sp>
      <p:sp>
        <p:nvSpPr>
          <p:cNvPr id="293" name="Shape 293"/>
          <p:cNvSpPr/>
          <p:nvPr>
            <p:ph type="body" idx="1"/>
          </p:nvPr>
        </p:nvSpPr>
        <p:spPr>
          <a:xfrm>
            <a:off x="838200" y="1600200"/>
            <a:ext cx="8032750" cy="4449763"/>
          </a:xfrm>
          <a:prstGeom prst="rect">
            <a:avLst/>
          </a:prstGeom>
          <a:solidFill/>
          <a:ln w="3810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457200" indent="-457200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AutoNum type="arabicPeriod" startAt="1"/>
              <a:defRPr sz="1800"/>
            </a:pPr>
            <a:r>
              <a:rPr sz="2400">
                <a:solidFill>
                  <a:srgbClr val="009999"/>
                </a:solidFill>
              </a:rPr>
              <a:t>Satisfaction judgements evolve and are changeable as products are used.</a:t>
            </a:r>
            <a:endParaRPr sz="2400">
              <a:solidFill>
                <a:srgbClr val="009999"/>
              </a:solidFill>
            </a:endParaRPr>
          </a:p>
          <a:p>
            <a:pPr lvl="0" marL="609600" indent="-609600">
              <a:lnSpc>
                <a:spcPct val="80000"/>
              </a:lnSpc>
              <a:buClr>
                <a:srgbClr val="009999"/>
              </a:buClr>
              <a:buAutoNum type="arabicPeriod" startAt="1"/>
              <a:defRPr sz="1800"/>
            </a:pPr>
            <a:endParaRPr sz="2400">
              <a:solidFill>
                <a:srgbClr val="009999"/>
              </a:solidFill>
            </a:endParaRPr>
          </a:p>
          <a:p>
            <a:pPr lvl="0" marL="457200" indent="-457200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AutoNum type="arabicPeriod" startAt="2"/>
              <a:defRPr sz="1800"/>
            </a:pPr>
            <a:r>
              <a:rPr sz="2400">
                <a:solidFill>
                  <a:srgbClr val="009999"/>
                </a:solidFill>
              </a:rPr>
              <a:t>Satisfaction judgments have a social component determined by the satisfaction of others in the household.</a:t>
            </a:r>
            <a:endParaRPr sz="2400">
              <a:solidFill>
                <a:srgbClr val="009999"/>
              </a:solidFill>
            </a:endParaRPr>
          </a:p>
          <a:p>
            <a:pPr lvl="0" marL="609600" indent="-609600">
              <a:lnSpc>
                <a:spcPct val="80000"/>
              </a:lnSpc>
              <a:buClr>
                <a:srgbClr val="009999"/>
              </a:buClr>
              <a:buAutoNum type="arabicPeriod" startAt="2"/>
              <a:defRPr sz="1800"/>
            </a:pPr>
            <a:endParaRPr sz="2400">
              <a:solidFill>
                <a:srgbClr val="009999"/>
              </a:solidFill>
            </a:endParaRPr>
          </a:p>
          <a:p>
            <a:pPr lvl="0" marL="457200" indent="-457200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AutoNum type="arabicPeriod" startAt="3"/>
              <a:defRPr sz="1800"/>
            </a:pPr>
            <a:r>
              <a:rPr sz="2400">
                <a:solidFill>
                  <a:srgbClr val="009999"/>
                </a:solidFill>
              </a:rPr>
              <a:t>Emotions are important and yield insights beyond simple comparison standards, such as expectations and performance.</a:t>
            </a:r>
            <a:endParaRPr sz="2400">
              <a:solidFill>
                <a:srgbClr val="009999"/>
              </a:solidFill>
            </a:endParaRPr>
          </a:p>
          <a:p>
            <a:pPr lvl="0" marL="609600" indent="-609600">
              <a:lnSpc>
                <a:spcPct val="80000"/>
              </a:lnSpc>
              <a:buClr>
                <a:srgbClr val="009999"/>
              </a:buClr>
              <a:buAutoNum type="arabicPeriod" startAt="3"/>
              <a:defRPr sz="1800"/>
            </a:pPr>
            <a:endParaRPr sz="2400">
              <a:solidFill>
                <a:srgbClr val="009999"/>
              </a:solidFill>
            </a:endParaRPr>
          </a:p>
          <a:p>
            <a:pPr lvl="0" marL="457200" indent="-457200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buAutoNum type="arabicPeriod" startAt="4"/>
              <a:defRPr sz="1800"/>
            </a:pPr>
            <a:r>
              <a:rPr sz="2400">
                <a:solidFill>
                  <a:srgbClr val="009999"/>
                </a:solidFill>
              </a:rPr>
              <a:t>Product satisfaction is also related to quality of life and life satisfaction.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838200" y="76200"/>
            <a:ext cx="8153400" cy="7921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Customer Complaints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2438400" y="1032415"/>
            <a:ext cx="6248400" cy="2202370"/>
            <a:chOff x="0" y="0"/>
            <a:chExt cx="6248400" cy="2202368"/>
          </a:xfrm>
        </p:grpSpPr>
        <p:sp>
          <p:nvSpPr>
            <p:cNvPr id="296" name="Shape 296"/>
            <p:cNvSpPr/>
            <p:nvPr/>
          </p:nvSpPr>
          <p:spPr>
            <a:xfrm>
              <a:off x="0" y="415384"/>
              <a:ext cx="62484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5355" y="0"/>
              <a:ext cx="6117690" cy="2202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lvl="0" algn="ctr">
                <a:defRPr sz="1800"/>
              </a:pP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0" algn="ctr">
                <a:defRPr sz="1800"/>
              </a:pPr>
              <a:r>
                <a:rPr sz="2400">
                  <a:latin typeface="Arial Bold"/>
                  <a:ea typeface="Arial Bold"/>
                  <a:cs typeface="Arial Bold"/>
                  <a:sym typeface="Arial Bold"/>
                </a:rPr>
                <a:t>Voice Responses </a:t>
              </a: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0" algn="ctr">
                <a:defRPr sz="1800"/>
              </a:pPr>
              <a:r>
                <a:rPr sz="2400"/>
                <a:t>(seeking satisfaction directly from the seller)</a:t>
              </a:r>
              <a:endParaRPr sz="2400"/>
            </a:p>
            <a:p>
              <a:pPr lvl="0" algn="ctr">
                <a:defRPr sz="1800"/>
              </a:pP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2438400" y="4485037"/>
            <a:ext cx="6248400" cy="2078926"/>
            <a:chOff x="0" y="0"/>
            <a:chExt cx="6248400" cy="2078924"/>
          </a:xfrm>
        </p:grpSpPr>
        <p:sp>
          <p:nvSpPr>
            <p:cNvPr id="299" name="Shape 299"/>
            <p:cNvSpPr/>
            <p:nvPr/>
          </p:nvSpPr>
          <p:spPr>
            <a:xfrm>
              <a:off x="0" y="315562"/>
              <a:ext cx="6248400" cy="14478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300" name="Shape 300"/>
            <p:cNvSpPr/>
            <p:nvPr/>
          </p:nvSpPr>
          <p:spPr>
            <a:xfrm>
              <a:off x="547781" y="0"/>
              <a:ext cx="5152838" cy="2078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>
                  <a:latin typeface="Arial Bold"/>
                  <a:ea typeface="Arial Bold"/>
                  <a:cs typeface="Arial Bold"/>
                  <a:sym typeface="Arial Bold"/>
                </a:rPr>
                <a:t>Third-party Responses </a:t>
              </a: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(taking legal action, filing complaints </a:t>
              </a:r>
              <a:endParaRPr sz="2400"/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with consumer affairs agencies)</a:t>
              </a: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2438400" y="2708815"/>
            <a:ext cx="6248400" cy="2202370"/>
            <a:chOff x="0" y="0"/>
            <a:chExt cx="6248400" cy="2202368"/>
          </a:xfrm>
        </p:grpSpPr>
        <p:sp>
          <p:nvSpPr>
            <p:cNvPr id="302" name="Shape 302"/>
            <p:cNvSpPr/>
            <p:nvPr/>
          </p:nvSpPr>
          <p:spPr>
            <a:xfrm>
              <a:off x="0" y="415384"/>
              <a:ext cx="6248400" cy="13716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</a:p>
          </p:txBody>
        </p:sp>
        <p:sp>
          <p:nvSpPr>
            <p:cNvPr id="303" name="Shape 303"/>
            <p:cNvSpPr/>
            <p:nvPr/>
          </p:nvSpPr>
          <p:spPr>
            <a:xfrm>
              <a:off x="1327120" y="0"/>
              <a:ext cx="3594160" cy="2202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lvl="0" algn="ctr">
                <a:defRPr sz="1800"/>
              </a:pP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0" algn="ctr">
                <a:defRPr sz="1800"/>
              </a:pPr>
              <a:r>
                <a:rPr sz="2400">
                  <a:latin typeface="Arial Bold"/>
                  <a:ea typeface="Arial Bold"/>
                  <a:cs typeface="Arial Bold"/>
                  <a:sym typeface="Arial Bold"/>
                </a:rPr>
                <a:t>Private Responses </a:t>
              </a: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  <a:p>
              <a:pPr lvl="0" algn="ctr">
                <a:defRPr sz="1800"/>
              </a:pPr>
              <a:r>
                <a:rPr sz="2400"/>
                <a:t>(bad-mouthing to friends)</a:t>
              </a:r>
              <a:endParaRPr sz="2400"/>
            </a:p>
            <a:p>
              <a:pPr lvl="0" algn="ctr">
                <a:defRPr sz="1800"/>
              </a:pPr>
              <a:endParaRPr sz="2400"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sp>
        <p:nvSpPr>
          <p:cNvPr id="305" name="Shape 305"/>
          <p:cNvSpPr/>
          <p:nvPr/>
        </p:nvSpPr>
        <p:spPr>
          <a:xfrm flipV="1" rot="5400000">
            <a:off x="1445418" y="2697956"/>
            <a:ext cx="885826" cy="881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lnTo>
                  <a:pt x="9250" y="0"/>
                </a:ln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306" name="Shape 306"/>
          <p:cNvSpPr/>
          <p:nvPr/>
        </p:nvSpPr>
        <p:spPr>
          <a:xfrm flipV="1" rot="5400000">
            <a:off x="1445418" y="4374356"/>
            <a:ext cx="885826" cy="881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lnTo>
                  <a:pt x="9250" y="0"/>
                </a:ln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2"/>
      <p:bldP build="whole" bldLvl="1" animBg="1" rev="0" advAuto="0" spid="298" grpId="1"/>
      <p:bldP build="whole" bldLvl="1" animBg="1" rev="0" advAuto="0" spid="306" grpId="4"/>
      <p:bldP build="whole" bldLvl="1" animBg="1" rev="0" advAuto="0" spid="301" grpId="5"/>
      <p:bldP build="whole" bldLvl="1" animBg="1" rev="0" advAuto="0" spid="304" grpId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xfrm>
            <a:off x="685800" y="76200"/>
            <a:ext cx="8382000" cy="8382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Cognitive Dissonance</a:t>
            </a:r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xfrm>
            <a:off x="304800" y="1600200"/>
            <a:ext cx="4186238" cy="2895600"/>
          </a:xfrm>
          <a:prstGeom prst="rect">
            <a:avLst/>
          </a:prstGeom>
          <a:solidFill>
            <a:srgbClr val="87B741"/>
          </a:solidFill>
          <a:ln w="5715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spcBef>
                <a:spcPts val="500"/>
              </a:spcBef>
              <a:buSzTx/>
              <a:buNone/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Cognitive Dissonance: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 marL="566057" indent="-566057">
              <a:spcBef>
                <a:spcPts val="600"/>
              </a:spcBef>
              <a:buChar char="•"/>
              <a:defRPr sz="1800"/>
            </a:pPr>
            <a:r>
              <a:rPr i="1" sz="2600"/>
              <a:t>A form of postpurchase doubt about the appropriateness of a decision. </a:t>
            </a:r>
          </a:p>
        </p:txBody>
      </p:sp>
      <p:grpSp>
        <p:nvGrpSpPr>
          <p:cNvPr id="312" name="Group 312"/>
          <p:cNvGrpSpPr/>
          <p:nvPr/>
        </p:nvGrpSpPr>
        <p:grpSpPr>
          <a:xfrm>
            <a:off x="4687887" y="2362199"/>
            <a:ext cx="4227513" cy="4038601"/>
            <a:chOff x="0" y="0"/>
            <a:chExt cx="4227512" cy="4038600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4227513" cy="4038600"/>
            </a:xfrm>
            <a:prstGeom prst="rect">
              <a:avLst/>
            </a:prstGeom>
            <a:solidFill>
              <a:srgbClr val="87B741"/>
            </a:solidFill>
            <a:ln w="57150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600"/>
                </a:spcBef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0"/>
              <a:ext cx="4227513" cy="31353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306160" indent="-306160">
                <a:spcBef>
                  <a:spcPts val="600"/>
                </a:spcBef>
                <a:buSzPct val="100000"/>
                <a:buChar char="•"/>
                <a:defRPr sz="1800"/>
              </a:pPr>
              <a:r>
                <a:rPr sz="2500"/>
                <a:t>Cognitive Dissonance occurs when:</a:t>
              </a:r>
              <a:endParaRPr sz="2500"/>
            </a:p>
            <a:p>
              <a:pPr lvl="1" marL="719137" indent="-261937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200"/>
                <a:t>Decisions are major</a:t>
              </a:r>
              <a:endParaRPr sz="2200"/>
            </a:p>
            <a:p>
              <a:pPr lvl="1" marL="719137" indent="-261937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200"/>
                <a:t>The purchase is important</a:t>
              </a:r>
              <a:endParaRPr sz="2200"/>
            </a:p>
            <a:p>
              <a:pPr lvl="1" marL="719137" indent="-261937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200"/>
                <a:t>Perceived risk is high</a:t>
              </a:r>
              <a:endParaRPr sz="2200"/>
            </a:p>
            <a:p>
              <a:pPr lvl="1" marL="719137" indent="-261937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200"/>
                <a:t>The purchase is visible</a:t>
              </a:r>
              <a:endParaRPr sz="2200"/>
            </a:p>
            <a:p>
              <a:pPr lvl="1" marL="719137" indent="-261937">
                <a:spcBef>
                  <a:spcPts val="500"/>
                </a:spcBef>
                <a:buSzPct val="100000"/>
                <a:buChar char="–"/>
                <a:defRPr sz="1800"/>
              </a:pPr>
              <a:r>
                <a:rPr sz="2200"/>
                <a:t>The decision involves a long-term commitment</a:t>
              </a:r>
            </a:p>
          </p:txBody>
        </p:sp>
      </p:grp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xfrm>
            <a:off x="685800" y="76200"/>
            <a:ext cx="8382000" cy="9144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94944">
              <a:defRPr sz="3040"/>
            </a:lvl1pPr>
          </a:lstStyle>
          <a:p>
            <a:pPr lvl="0">
              <a:defRPr sz="1800"/>
            </a:pPr>
            <a:r>
              <a:rPr sz="3040"/>
              <a:t>Ethical and Social Issues in Consumer Behavior</a:t>
            </a:r>
          </a:p>
        </p:txBody>
      </p:sp>
      <p:grpSp>
        <p:nvGrpSpPr>
          <p:cNvPr id="317" name="Group 317"/>
          <p:cNvGrpSpPr/>
          <p:nvPr/>
        </p:nvGrpSpPr>
        <p:grpSpPr>
          <a:xfrm>
            <a:off x="914400" y="1555683"/>
            <a:ext cx="7010400" cy="2451234"/>
            <a:chOff x="0" y="0"/>
            <a:chExt cx="7010400" cy="2451233"/>
          </a:xfrm>
        </p:grpSpPr>
        <p:sp>
          <p:nvSpPr>
            <p:cNvPr id="315" name="Shape 315"/>
            <p:cNvSpPr/>
            <p:nvPr/>
          </p:nvSpPr>
          <p:spPr>
            <a:xfrm>
              <a:off x="0" y="501717"/>
              <a:ext cx="7010400" cy="1447800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>
              <a:off x="354826" y="0"/>
              <a:ext cx="6300748" cy="2451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r>
                <a:rPr sz="2800"/>
                <a:t>Unethical consumer behaviors include </a:t>
              </a: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r>
                <a:rPr sz="2800"/>
                <a:t>shoplifting and abuse of return policies</a:t>
              </a: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0" name="Group 320"/>
          <p:cNvGrpSpPr/>
          <p:nvPr/>
        </p:nvGrpSpPr>
        <p:grpSpPr>
          <a:xfrm>
            <a:off x="1676400" y="4008602"/>
            <a:ext cx="7010400" cy="1812596"/>
            <a:chOff x="0" y="0"/>
            <a:chExt cx="7010400" cy="1812594"/>
          </a:xfrm>
        </p:grpSpPr>
        <p:sp>
          <p:nvSpPr>
            <p:cNvPr id="318" name="Shape 318"/>
            <p:cNvSpPr/>
            <p:nvPr/>
          </p:nvSpPr>
          <p:spPr>
            <a:xfrm>
              <a:off x="0" y="182397"/>
              <a:ext cx="7010400" cy="14478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800"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8315" y="0"/>
              <a:ext cx="6853770" cy="1812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600"/>
                </a:spcBef>
                <a:defRPr sz="1800"/>
              </a:pPr>
              <a:r>
                <a:rPr sz="2800"/>
                <a:t>Consumers are increasingly incorporating </a:t>
              </a: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600"/>
                </a:spcBef>
                <a:defRPr sz="1800"/>
              </a:pPr>
              <a:r>
                <a:rPr sz="2800"/>
                <a:t>social concerns into their buying decisions</a:t>
              </a: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  <p:bldP build="whole" bldLvl="1" animBg="1" rev="0" advAuto="0" spid="320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xfrm>
            <a:off x="838200" y="76200"/>
            <a:ext cx="8153400" cy="914400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640079">
              <a:defRPr sz="1800"/>
            </a:pPr>
            <a:r>
              <a:rPr sz="2800"/>
              <a:t>Ethical and Social Issues </a:t>
            </a:r>
            <a:br>
              <a:rPr sz="2800"/>
            </a:br>
            <a:r>
              <a:rPr sz="2800"/>
              <a:t>in Business Behavior</a:t>
            </a:r>
          </a:p>
        </p:txBody>
      </p:sp>
      <p:grpSp>
        <p:nvGrpSpPr>
          <p:cNvPr id="325" name="Group 325"/>
          <p:cNvGrpSpPr/>
          <p:nvPr/>
        </p:nvGrpSpPr>
        <p:grpSpPr>
          <a:xfrm>
            <a:off x="1676400" y="1872139"/>
            <a:ext cx="6477000" cy="1208722"/>
            <a:chOff x="0" y="0"/>
            <a:chExt cx="6477000" cy="1208720"/>
          </a:xfrm>
        </p:grpSpPr>
        <p:sp>
          <p:nvSpPr>
            <p:cNvPr id="323" name="Shape 323"/>
            <p:cNvSpPr/>
            <p:nvPr/>
          </p:nvSpPr>
          <p:spPr>
            <a:xfrm>
              <a:off x="0" y="32860"/>
              <a:ext cx="6477000" cy="11430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178985" y="0"/>
              <a:ext cx="6119030" cy="1208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Standards of Business Behavior Evaluation </a:t>
              </a:r>
              <a:endParaRPr sz="2400"/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1066800" y="3408839"/>
            <a:ext cx="3200400" cy="1564322"/>
            <a:chOff x="0" y="0"/>
            <a:chExt cx="3200400" cy="1564320"/>
          </a:xfrm>
        </p:grpSpPr>
        <p:sp>
          <p:nvSpPr>
            <p:cNvPr id="326" name="Shape 326"/>
            <p:cNvSpPr/>
            <p:nvPr/>
          </p:nvSpPr>
          <p:spPr>
            <a:xfrm>
              <a:off x="0" y="248760"/>
              <a:ext cx="3200400" cy="10668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327" name="Shape 327"/>
            <p:cNvSpPr/>
            <p:nvPr/>
          </p:nvSpPr>
          <p:spPr>
            <a:xfrm>
              <a:off x="370676" y="0"/>
              <a:ext cx="2459048" cy="1564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Corporate Social </a:t>
              </a:r>
              <a:br>
                <a:rPr sz="2400"/>
              </a:br>
              <a:r>
                <a:rPr sz="2400"/>
                <a:t>Responsibility</a:t>
              </a:r>
              <a:endParaRPr sz="2400"/>
            </a:p>
          </p:txBody>
        </p:sp>
      </p:grpSp>
      <p:grpSp>
        <p:nvGrpSpPr>
          <p:cNvPr id="331" name="Group 331"/>
          <p:cNvGrpSpPr/>
          <p:nvPr/>
        </p:nvGrpSpPr>
        <p:grpSpPr>
          <a:xfrm>
            <a:off x="5638800" y="3586639"/>
            <a:ext cx="3200400" cy="1208722"/>
            <a:chOff x="0" y="0"/>
            <a:chExt cx="3200400" cy="1208720"/>
          </a:xfrm>
        </p:grpSpPr>
        <p:sp>
          <p:nvSpPr>
            <p:cNvPr id="329" name="Shape 329"/>
            <p:cNvSpPr/>
            <p:nvPr/>
          </p:nvSpPr>
          <p:spPr>
            <a:xfrm>
              <a:off x="0" y="70960"/>
              <a:ext cx="3200400" cy="10668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330" name="Shape 330"/>
            <p:cNvSpPr/>
            <p:nvPr/>
          </p:nvSpPr>
          <p:spPr>
            <a:xfrm>
              <a:off x="430058" y="0"/>
              <a:ext cx="2340284" cy="1208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spcBef>
                  <a:spcPts val="500"/>
                </a:spcBef>
                <a:defRPr sz="1800"/>
              </a:pPr>
              <a:endParaRPr sz="24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spcBef>
                  <a:spcPts val="500"/>
                </a:spcBef>
                <a:defRPr sz="1800"/>
              </a:pPr>
              <a:r>
                <a:rPr sz="2400"/>
                <a:t>Business Ethics</a:t>
              </a:r>
              <a:endParaRPr sz="2400"/>
            </a:p>
          </p:txBody>
        </p:sp>
      </p:grpSp>
      <p:sp>
        <p:nvSpPr>
          <p:cNvPr id="332" name="Shape 332"/>
          <p:cNvSpPr/>
          <p:nvPr/>
        </p:nvSpPr>
        <p:spPr>
          <a:xfrm>
            <a:off x="4195762" y="3048000"/>
            <a:ext cx="1366839" cy="1309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009999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3"/>
      <p:bldP build="whole" bldLvl="1" animBg="1" rev="0" advAuto="0" spid="332" grpId="2"/>
      <p:bldP build="whole" bldLvl="1" animBg="1" rev="0" advAuto="0" spid="325" grpId="1"/>
      <p:bldP build="whole" bldLvl="1" animBg="1" rev="0" advAuto="0" spid="331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762000" y="152400"/>
            <a:ext cx="8305800" cy="9445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667512">
              <a:defRPr sz="2920"/>
            </a:lvl1pPr>
          </a:lstStyle>
          <a:p>
            <a:pPr lvl="0">
              <a:defRPr sz="1800"/>
            </a:pPr>
            <a:r>
              <a:rPr sz="2920"/>
              <a:t>The Nature of Consumer Behavior and Decision Making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990600" y="1600200"/>
            <a:ext cx="6934200" cy="4449763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99"/>
            </a:solidFill>
            <a:round/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600"/>
              </a:spcBef>
              <a:buChar char="•"/>
              <a:defRPr sz="2800">
                <a:latin typeface="Arial Bold"/>
                <a:ea typeface="Arial Bold"/>
                <a:cs typeface="Arial Bold"/>
                <a:sym typeface="Arial Bold"/>
              </a:defRPr>
            </a:lvl1pPr>
            <a:lvl2pPr marL="742950" indent="-285750">
              <a:spcBef>
                <a:spcPts val="500"/>
              </a:spcBef>
              <a:defRPr i="1" sz="2400"/>
            </a:lvl2pPr>
          </a:lstStyle>
          <a:p>
            <a:pPr lvl="0">
              <a:defRPr sz="1800"/>
            </a:pPr>
            <a:r>
              <a:rPr sz="2800"/>
              <a:t>Consumer Behavior:</a:t>
            </a:r>
            <a:endParaRPr sz="2800"/>
          </a:p>
          <a:p>
            <a:pPr lvl="1">
              <a:defRPr i="0" sz="1800"/>
            </a:pPr>
            <a:r>
              <a:rPr i="1" sz="2400"/>
              <a:t>The mental and emotional processes and physical activities  people engage in when they select, purchase, use, and dispose of products or services to satisfy particular needs and desires.</a:t>
            </a:r>
          </a:p>
        </p:txBody>
      </p:sp>
      <p:pic>
        <p:nvPicPr>
          <p:cNvPr id="64" name="j02867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6675" y="3752850"/>
            <a:ext cx="3400425" cy="266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762000" y="76200"/>
            <a:ext cx="8153400" cy="10588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defTabSz="768095">
              <a:defRPr sz="1800"/>
            </a:pPr>
            <a:r>
              <a:rPr sz="3359"/>
              <a:t>The Nature of Consumer </a:t>
            </a:r>
            <a:br>
              <a:rPr sz="3359"/>
            </a:br>
            <a:r>
              <a:rPr sz="3359"/>
              <a:t>Behavior and Decision Making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762000" y="1524000"/>
            <a:ext cx="8305800" cy="4876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Factors important to understanding consumer markets and consumer behavior: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The size of the consumer market.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Changes in consumer shopping habits and purchase decisions.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Emphasis on consumer-oriented marketing.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endParaRPr sz="28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The design of effective marketing strategy.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838200" y="76200"/>
            <a:ext cx="8153400" cy="8683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Growing Consumer Markets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796925" y="1524000"/>
            <a:ext cx="5222875" cy="4449763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522514" indent="-522514">
              <a:lnSpc>
                <a:spcPct val="90000"/>
              </a:lnSpc>
              <a:spcBef>
                <a:spcPts val="500"/>
              </a:spcBef>
              <a:buAutoNum type="arabicPeriod" startAt="1"/>
              <a:defRPr sz="1800"/>
            </a:pPr>
            <a:r>
              <a:rPr sz="2400"/>
              <a:t>New retail line-ups</a:t>
            </a:r>
            <a:endParaRPr sz="2400"/>
          </a:p>
          <a:p>
            <a:pPr lvl="2" marL="1337945" indent="-423545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“Price-centric”</a:t>
            </a:r>
            <a:endParaRPr sz="2300"/>
          </a:p>
          <a:p>
            <a:pPr lvl="2" marL="1337945" indent="-423545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Lifestyle</a:t>
            </a:r>
            <a:endParaRPr sz="2300"/>
          </a:p>
          <a:p>
            <a:pPr lvl="2" marL="1337945" indent="-423545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300"/>
              <a:t>“Occasion-centric”</a:t>
            </a:r>
            <a:endParaRPr sz="2300"/>
          </a:p>
          <a:p>
            <a:pPr lvl="1" marL="908050" indent="-450850">
              <a:lnSpc>
                <a:spcPct val="90000"/>
              </a:lnSpc>
              <a:spcBef>
                <a:spcPts val="500"/>
              </a:spcBef>
              <a:buAutoNum type="arabicPeriod" startAt="1"/>
              <a:defRPr sz="1800"/>
            </a:pPr>
            <a:endParaRPr sz="2100"/>
          </a:p>
          <a:p>
            <a:pPr lvl="0" marL="522514" indent="-522514">
              <a:lnSpc>
                <a:spcPct val="90000"/>
              </a:lnSpc>
              <a:spcBef>
                <a:spcPts val="500"/>
              </a:spcBef>
              <a:buAutoNum type="arabicPeriod" startAt="1"/>
              <a:defRPr sz="1800"/>
            </a:pPr>
            <a:r>
              <a:rPr sz="2400"/>
              <a:t>Outdoor living market.</a:t>
            </a:r>
            <a:endParaRPr sz="2400"/>
          </a:p>
          <a:p>
            <a:pPr lvl="0" marL="609600" indent="-609600">
              <a:lnSpc>
                <a:spcPct val="90000"/>
              </a:lnSpc>
              <a:spcBef>
                <a:spcPts val="600"/>
              </a:spcBef>
              <a:buAutoNum type="arabicPeriod" startAt="1"/>
              <a:defRPr sz="1800"/>
            </a:pPr>
            <a:endParaRPr sz="2400"/>
          </a:p>
          <a:p>
            <a:pPr lvl="0" marL="522514" indent="-522514">
              <a:lnSpc>
                <a:spcPct val="90000"/>
              </a:lnSpc>
              <a:spcBef>
                <a:spcPts val="500"/>
              </a:spcBef>
              <a:buAutoNum type="arabicPeriod" startAt="3"/>
              <a:defRPr sz="1800"/>
            </a:pPr>
            <a:r>
              <a:rPr sz="2400"/>
              <a:t>Consumer electronics.</a:t>
            </a:r>
            <a:endParaRPr sz="2400"/>
          </a:p>
          <a:p>
            <a:pPr lvl="0" marL="609600" indent="-609600">
              <a:lnSpc>
                <a:spcPct val="90000"/>
              </a:lnSpc>
              <a:spcBef>
                <a:spcPts val="600"/>
              </a:spcBef>
              <a:buAutoNum type="arabicPeriod" startAt="3"/>
              <a:defRPr sz="1800"/>
            </a:pPr>
            <a:endParaRPr sz="2400"/>
          </a:p>
          <a:p>
            <a:pPr lvl="0" marL="522514" indent="-522514">
              <a:lnSpc>
                <a:spcPct val="90000"/>
              </a:lnSpc>
              <a:spcBef>
                <a:spcPts val="500"/>
              </a:spcBef>
              <a:buAutoNum type="arabicPeriod" startAt="4"/>
              <a:defRPr sz="1800"/>
            </a:pPr>
            <a:r>
              <a:rPr sz="2400"/>
              <a:t>Enhanced experience businesses.</a:t>
            </a:r>
          </a:p>
        </p:txBody>
      </p:sp>
      <p:pic>
        <p:nvPicPr>
          <p:cNvPr id="71" name="j02969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4264025"/>
            <a:ext cx="2794000" cy="2060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685800" y="76200"/>
            <a:ext cx="8305800" cy="1020763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Growing Consumer Markets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877887" y="1676400"/>
            <a:ext cx="4989513" cy="4754563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99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522514" indent="-522514">
              <a:spcBef>
                <a:spcPts val="500"/>
              </a:spcBef>
              <a:buAutoNum type="arabicPeriod" startAt="5"/>
              <a:defRPr sz="1800"/>
            </a:pPr>
            <a:r>
              <a:rPr sz="2400"/>
              <a:t>Anti-aging products and services.</a:t>
            </a:r>
            <a:endParaRPr sz="2400"/>
          </a:p>
          <a:p>
            <a:pPr lvl="0" marL="609600" indent="-609600">
              <a:spcBef>
                <a:spcPts val="600"/>
              </a:spcBef>
              <a:buAutoNum type="arabicPeriod" startAt="5"/>
              <a:defRPr sz="1800"/>
            </a:pPr>
            <a:endParaRPr sz="2400"/>
          </a:p>
          <a:p>
            <a:pPr lvl="0" marL="522514" indent="-522514">
              <a:spcBef>
                <a:spcPts val="500"/>
              </a:spcBef>
              <a:buAutoNum type="arabicPeriod" startAt="6"/>
              <a:defRPr sz="1800"/>
            </a:pPr>
            <a:r>
              <a:rPr sz="2400"/>
              <a:t>Health as a national hobby.</a:t>
            </a:r>
            <a:endParaRPr sz="2400"/>
          </a:p>
          <a:p>
            <a:pPr lvl="0" marL="609600" indent="-609600">
              <a:spcBef>
                <a:spcPts val="600"/>
              </a:spcBef>
              <a:buAutoNum type="arabicPeriod" startAt="6"/>
              <a:defRPr sz="1800"/>
            </a:pPr>
            <a:endParaRPr sz="2400"/>
          </a:p>
          <a:p>
            <a:pPr lvl="0" marL="522514" indent="-522514">
              <a:spcBef>
                <a:spcPts val="500"/>
              </a:spcBef>
              <a:buAutoNum type="arabicPeriod" startAt="7"/>
              <a:defRPr sz="1800"/>
            </a:pPr>
            <a:r>
              <a:rPr sz="2400"/>
              <a:t>High-end sports apparel and equipment.</a:t>
            </a:r>
            <a:endParaRPr sz="2400"/>
          </a:p>
          <a:p>
            <a:pPr lvl="0" marL="609600" indent="-609600">
              <a:spcBef>
                <a:spcPts val="600"/>
              </a:spcBef>
              <a:buAutoNum type="arabicPeriod" startAt="7"/>
              <a:defRPr sz="1800"/>
            </a:pPr>
            <a:endParaRPr sz="2400"/>
          </a:p>
          <a:p>
            <a:pPr lvl="0" marL="522514" indent="-522514">
              <a:spcBef>
                <a:spcPts val="500"/>
              </a:spcBef>
              <a:buAutoNum type="arabicPeriod" startAt="8"/>
              <a:defRPr sz="1800"/>
            </a:pPr>
            <a:r>
              <a:rPr sz="2400"/>
              <a:t>Safe packaging, pure contents, and “green” concerns.</a:t>
            </a:r>
          </a:p>
        </p:txBody>
      </p:sp>
      <p:pic>
        <p:nvPicPr>
          <p:cNvPr id="75" name="j02970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4087" y="4079875"/>
            <a:ext cx="2605088" cy="1978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762000" y="76199"/>
            <a:ext cx="8305800" cy="1143002"/>
          </a:xfrm>
          <a:prstGeom prst="rect">
            <a:avLst/>
          </a:prstGeom>
          <a:solidFill>
            <a:srgbClr val="009999"/>
          </a:solidFill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41247">
              <a:defRPr sz="3680"/>
            </a:lvl1pPr>
          </a:lstStyle>
          <a:p>
            <a:pPr lvl="0">
              <a:defRPr sz="1800"/>
            </a:pPr>
            <a:r>
              <a:rPr sz="3680"/>
              <a:t>Consumer Behavior and the Design of Marketing Strategy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838200" y="1790633"/>
            <a:ext cx="7010400" cy="2514734"/>
            <a:chOff x="0" y="0"/>
            <a:chExt cx="7010400" cy="2514733"/>
          </a:xfrm>
        </p:grpSpPr>
        <p:sp>
          <p:nvSpPr>
            <p:cNvPr id="78" name="Shape 78"/>
            <p:cNvSpPr/>
            <p:nvPr/>
          </p:nvSpPr>
          <p:spPr>
            <a:xfrm>
              <a:off x="0" y="419166"/>
              <a:ext cx="7010400" cy="1676401"/>
            </a:xfrm>
            <a:prstGeom prst="rect">
              <a:avLst/>
            </a:prstGeom>
            <a:solidFill>
              <a:srgbClr val="BBE0E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</a:p>
          </p:txBody>
        </p:sp>
        <p:sp>
          <p:nvSpPr>
            <p:cNvPr id="79" name="Shape 79"/>
            <p:cNvSpPr/>
            <p:nvPr/>
          </p:nvSpPr>
          <p:spPr>
            <a:xfrm>
              <a:off x="481912" y="0"/>
              <a:ext cx="6046576" cy="2514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b="1" i="1" sz="2800"/>
            </a:p>
            <a:p>
              <a:pPr lvl="0" algn="ctr">
                <a:defRPr sz="1800"/>
              </a:pPr>
              <a:endParaRPr b="1" i="1" sz="2800"/>
            </a:p>
            <a:p>
              <a:pPr lvl="0" algn="ctr">
                <a:defRPr sz="1800"/>
              </a:pPr>
              <a:r>
                <a:rPr b="1" i="1" sz="2800"/>
                <a:t>Brand Equity: </a:t>
              </a:r>
              <a:endParaRPr b="1" i="1" sz="2800"/>
            </a:p>
            <a:p>
              <a:pPr lvl="1" algn="ctr">
                <a:defRPr sz="1800"/>
              </a:pPr>
              <a:r>
                <a:rPr sz="2800"/>
                <a:t>The marketplace value of a brand.</a:t>
              </a: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lvl="0" algn="ctr">
                <a:defRPr sz="1800"/>
              </a:pPr>
              <a:endParaRPr sz="2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676400" y="4405096"/>
            <a:ext cx="7010400" cy="1705408"/>
            <a:chOff x="0" y="0"/>
            <a:chExt cx="7010400" cy="1705406"/>
          </a:xfrm>
        </p:grpSpPr>
        <p:sp>
          <p:nvSpPr>
            <p:cNvPr id="81" name="Shape 81"/>
            <p:cNvSpPr/>
            <p:nvPr/>
          </p:nvSpPr>
          <p:spPr>
            <a:xfrm>
              <a:off x="0" y="14503"/>
              <a:ext cx="7010400" cy="1676401"/>
            </a:xfrm>
            <a:prstGeom prst="rect">
              <a:avLst/>
            </a:prstGeom>
            <a:solidFill>
              <a:srgbClr val="40A8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800">
                  <a:latin typeface="Arial Bold"/>
                  <a:ea typeface="Arial Bold"/>
                  <a:cs typeface="Arial Bold"/>
                  <a:sym typeface="Arial Bold"/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230145" y="0"/>
              <a:ext cx="6550110" cy="1705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endParaRPr b="1" i="1" sz="2800"/>
            </a:p>
            <a:p>
              <a:pPr lvl="0" algn="ctr">
                <a:defRPr sz="1800"/>
              </a:pPr>
              <a:r>
                <a:rPr b="1" i="1" sz="2800"/>
                <a:t>Service Recovery: </a:t>
              </a:r>
              <a:endParaRPr b="1" i="1" sz="2800"/>
            </a:p>
            <a:p>
              <a:pPr lvl="1" algn="ctr">
                <a:defRPr sz="1800"/>
              </a:pPr>
              <a:r>
                <a:rPr sz="2800"/>
                <a:t>Winning back consumers who defect.</a:t>
              </a:r>
              <a:endParaRPr b="1" i="1" sz="2800"/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1"/>
      <p:bldP build="whole" bldLvl="1" animBg="1" rev="0" advAuto="0" spid="8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