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0" r:id="rId3"/>
    <p:sldId id="267" r:id="rId4"/>
    <p:sldId id="259" r:id="rId5"/>
    <p:sldId id="262" r:id="rId6"/>
    <p:sldId id="264" r:id="rId7"/>
    <p:sldId id="261" r:id="rId8"/>
    <p:sldId id="260" r:id="rId9"/>
    <p:sldId id="258" r:id="rId10"/>
    <p:sldId id="263" r:id="rId11"/>
    <p:sldId id="265" r:id="rId12"/>
    <p:sldId id="26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47" autoAdjust="0"/>
    <p:restoredTop sz="94660"/>
  </p:normalViewPr>
  <p:slideViewPr>
    <p:cSldViewPr snapToGrid="0">
      <p:cViewPr varScale="1">
        <p:scale>
          <a:sx n="37" d="100"/>
          <a:sy n="37" d="100"/>
        </p:scale>
        <p:origin x="28" y="5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8/21/2023</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8/21/2023</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8/21/2023</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8/21/2023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8/21/2023</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8/21/2023</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boighar.com/author/3769/-Lesikar" TargetMode="External"/><Relationship Id="rId2" Type="http://schemas.openxmlformats.org/officeDocument/2006/relationships/hyperlink" Target="https://eboighar.com/author/7147/Flatley" TargetMode="External"/><Relationship Id="rId1" Type="http://schemas.openxmlformats.org/officeDocument/2006/relationships/slideLayout" Target="../slideLayouts/slideLayout2.xml"/><Relationship Id="rId4" Type="http://schemas.openxmlformats.org/officeDocument/2006/relationships/hyperlink" Target="https://eboighar.com/publisher/114/McGraw-Hil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1194" y="1020432"/>
            <a:ext cx="10993549" cy="1475013"/>
          </a:xfrm>
        </p:spPr>
        <p:txBody>
          <a:bodyPr/>
          <a:lstStyle/>
          <a:p>
            <a:pPr algn="ctr"/>
            <a:r>
              <a:rPr lang="en-US" b="1" dirty="0" smtClean="0"/>
              <a:t>Basics for business communication</a:t>
            </a:r>
            <a:br>
              <a:rPr lang="en-US" b="1" dirty="0" smtClean="0"/>
            </a:br>
            <a:endParaRPr lang="en-US" b="1"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411815" y="2495445"/>
            <a:ext cx="11381255" cy="4005139"/>
          </a:xfrm>
          <a:prstGeom prst="rect">
            <a:avLst/>
          </a:prstGeom>
        </p:spPr>
      </p:pic>
    </p:spTree>
    <p:extLst>
      <p:ext uri="{BB962C8B-B14F-4D97-AF65-F5344CB8AC3E}">
        <p14:creationId xmlns:p14="http://schemas.microsoft.com/office/powerpoint/2010/main" val="22156713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5002" y="1803042"/>
            <a:ext cx="2408349" cy="5054958"/>
          </a:xfrm>
        </p:spPr>
      </p:pic>
      <p:sp>
        <p:nvSpPr>
          <p:cNvPr id="2" name="Title 1"/>
          <p:cNvSpPr>
            <a:spLocks noGrp="1"/>
          </p:cNvSpPr>
          <p:nvPr>
            <p:ph type="title"/>
          </p:nvPr>
        </p:nvSpPr>
        <p:spPr>
          <a:xfrm>
            <a:off x="581192" y="702156"/>
            <a:ext cx="11029616" cy="830430"/>
          </a:xfrm>
        </p:spPr>
        <p:txBody>
          <a:bodyPr/>
          <a:lstStyle/>
          <a:p>
            <a:pPr algn="ctr"/>
            <a:r>
              <a:rPr lang="en-US" b="1" dirty="0"/>
              <a:t>Factors related to workplace communication</a:t>
            </a:r>
            <a:endParaRPr lang="en-US" dirty="0"/>
          </a:p>
        </p:txBody>
      </p:sp>
      <p:sp>
        <p:nvSpPr>
          <p:cNvPr id="7" name="TextBox 6"/>
          <p:cNvSpPr txBox="1"/>
          <p:nvPr/>
        </p:nvSpPr>
        <p:spPr>
          <a:xfrm>
            <a:off x="3053936" y="1803042"/>
            <a:ext cx="8833264" cy="5109091"/>
          </a:xfrm>
          <a:prstGeom prst="rect">
            <a:avLst/>
          </a:prstGeom>
          <a:noFill/>
        </p:spPr>
        <p:txBody>
          <a:bodyPr wrap="square" rtlCol="0">
            <a:spAutoFit/>
          </a:bodyPr>
          <a:lstStyle/>
          <a:p>
            <a:pPr algn="just"/>
            <a:r>
              <a:rPr lang="en-US" sz="2800" dirty="0" smtClean="0"/>
              <a:t>3. </a:t>
            </a:r>
            <a:r>
              <a:rPr lang="en-US" sz="2800" b="1" dirty="0" smtClean="0"/>
              <a:t>Effective </a:t>
            </a:r>
            <a:r>
              <a:rPr lang="en-US" sz="2800" b="1" dirty="0"/>
              <a:t>sharing of information </a:t>
            </a:r>
            <a:r>
              <a:rPr lang="en-US" sz="2800" dirty="0"/>
              <a:t>– Information sharing is effective when systems and networks enable managers, supervisors, and employees to have the right information at the right time to do their jobs, to share opinions and discuss ideas, and to circulate best practices and learn from each other.</a:t>
            </a:r>
          </a:p>
          <a:p>
            <a:pPr algn="just"/>
            <a:r>
              <a:rPr lang="en-US" sz="2800" dirty="0" smtClean="0"/>
              <a:t>4. </a:t>
            </a:r>
            <a:r>
              <a:rPr lang="en-US" sz="2800" b="1" dirty="0" smtClean="0"/>
              <a:t>Walking </a:t>
            </a:r>
            <a:r>
              <a:rPr lang="en-US" sz="2800" b="1" dirty="0"/>
              <a:t>the talk </a:t>
            </a:r>
            <a:r>
              <a:rPr lang="en-US" sz="2800" dirty="0"/>
              <a:t>– Managers and supervisors must also be good communicators themselves, so that they can convey their ideas convincingly. Their </a:t>
            </a:r>
            <a:r>
              <a:rPr lang="en-US" sz="2800" dirty="0" smtClean="0"/>
              <a:t>behavior </a:t>
            </a:r>
            <a:r>
              <a:rPr lang="en-US" sz="2800" dirty="0"/>
              <a:t>must be consistent with what they are saying, both formally and informally.</a:t>
            </a:r>
          </a:p>
          <a:p>
            <a:endParaRPr lang="en-US" dirty="0"/>
          </a:p>
        </p:txBody>
      </p:sp>
    </p:spTree>
    <p:extLst>
      <p:ext uri="{BB962C8B-B14F-4D97-AF65-F5344CB8AC3E}">
        <p14:creationId xmlns:p14="http://schemas.microsoft.com/office/powerpoint/2010/main" val="35264514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rotWithShape="1">
          <a:blip r:embed="rId2"/>
          <a:srcRect b="6121"/>
          <a:stretch/>
        </p:blipFill>
        <p:spPr>
          <a:xfrm>
            <a:off x="0" y="0"/>
            <a:ext cx="12192000" cy="6857999"/>
          </a:xfrm>
          <a:prstGeom prst="rect">
            <a:avLst/>
          </a:prstGeom>
        </p:spPr>
      </p:pic>
    </p:spTree>
    <p:extLst>
      <p:ext uri="{BB962C8B-B14F-4D97-AF65-F5344CB8AC3E}">
        <p14:creationId xmlns:p14="http://schemas.microsoft.com/office/powerpoint/2010/main" val="113552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3841156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txBox="1">
            <a:spLocks noGrp="1"/>
          </p:cNvSpPr>
          <p:nvPr>
            <p:ph idx="1"/>
          </p:nvPr>
        </p:nvSpPr>
        <p:spPr>
          <a:xfrm>
            <a:off x="581192" y="2725447"/>
            <a:ext cx="11029615" cy="2588401"/>
          </a:xfrm>
          <a:prstGeom prst="rect">
            <a:avLst/>
          </a:prstGeom>
          <a:noFill/>
        </p:spPr>
        <p:txBody>
          <a:bodyPr wrap="square" rtlCol="0">
            <a:spAutoFit/>
          </a:bodyPr>
          <a:lstStyle/>
          <a:p>
            <a:pPr marL="0" indent="0" algn="ctr">
              <a:buNone/>
            </a:pPr>
            <a:r>
              <a:rPr lang="en-US" sz="3200" b="1" dirty="0">
                <a:solidFill>
                  <a:schemeClr val="tx1"/>
                </a:solidFill>
              </a:rPr>
              <a:t>Business </a:t>
            </a:r>
            <a:r>
              <a:rPr lang="en-US" sz="3200" b="1" dirty="0" smtClean="0">
                <a:solidFill>
                  <a:schemeClr val="tx1"/>
                </a:solidFill>
              </a:rPr>
              <a:t>Communication</a:t>
            </a:r>
            <a:endParaRPr lang="en-US" sz="3200" b="1" dirty="0">
              <a:solidFill>
                <a:schemeClr val="tx1"/>
              </a:solidFill>
            </a:endParaRPr>
          </a:p>
          <a:p>
            <a:pPr marL="0" indent="0" algn="ctr">
              <a:buNone/>
            </a:pPr>
            <a:r>
              <a:rPr lang="en-US" sz="3200" b="1" dirty="0">
                <a:solidFill>
                  <a:schemeClr val="tx1"/>
                </a:solidFill>
              </a:rPr>
              <a:t>Author: </a:t>
            </a:r>
            <a:r>
              <a:rPr lang="en-US" sz="3200" b="1" dirty="0" err="1">
                <a:solidFill>
                  <a:schemeClr val="tx1"/>
                </a:solidFill>
                <a:hlinkClick r:id="rId2"/>
              </a:rPr>
              <a:t>Flatley</a:t>
            </a:r>
            <a:r>
              <a:rPr lang="en-US" sz="3200" b="1" dirty="0">
                <a:solidFill>
                  <a:schemeClr val="tx1"/>
                </a:solidFill>
              </a:rPr>
              <a:t>, </a:t>
            </a:r>
            <a:r>
              <a:rPr lang="en-US" sz="3200" b="1" dirty="0" err="1">
                <a:solidFill>
                  <a:schemeClr val="tx1"/>
                </a:solidFill>
                <a:hlinkClick r:id="rId3"/>
              </a:rPr>
              <a:t>Lesikar</a:t>
            </a:r>
            <a:endParaRPr lang="en-US" sz="3200" b="1" dirty="0">
              <a:solidFill>
                <a:schemeClr val="tx1"/>
              </a:solidFill>
            </a:endParaRPr>
          </a:p>
          <a:p>
            <a:pPr marL="0" indent="0" algn="ctr">
              <a:buNone/>
            </a:pPr>
            <a:r>
              <a:rPr lang="en-US" sz="3200" b="1" dirty="0">
                <a:solidFill>
                  <a:schemeClr val="tx1"/>
                </a:solidFill>
              </a:rPr>
              <a:t>Edition: 11th Edition,2017</a:t>
            </a:r>
          </a:p>
          <a:p>
            <a:pPr marL="0" indent="0" algn="ctr">
              <a:buNone/>
            </a:pPr>
            <a:r>
              <a:rPr lang="en-US" sz="3200" b="1" dirty="0" smtClean="0">
                <a:solidFill>
                  <a:schemeClr val="tx1"/>
                </a:solidFill>
              </a:rPr>
              <a:t>Publisher</a:t>
            </a:r>
            <a:r>
              <a:rPr lang="en-US" sz="3200" b="1" dirty="0">
                <a:solidFill>
                  <a:schemeClr val="tx1"/>
                </a:solidFill>
              </a:rPr>
              <a:t>: </a:t>
            </a:r>
            <a:r>
              <a:rPr lang="en-US" sz="3200" b="1" dirty="0">
                <a:solidFill>
                  <a:schemeClr val="tx1"/>
                </a:solidFill>
                <a:hlinkClick r:id="rId4"/>
              </a:rPr>
              <a:t>McGraw-Hill</a:t>
            </a:r>
            <a:endParaRPr lang="en-US" sz="3200" b="1" dirty="0">
              <a:solidFill>
                <a:schemeClr val="tx1"/>
              </a:solidFill>
            </a:endParaRPr>
          </a:p>
        </p:txBody>
      </p:sp>
      <p:sp>
        <p:nvSpPr>
          <p:cNvPr id="5" name="Subtitle 2"/>
          <p:cNvSpPr txBox="1">
            <a:spLocks/>
          </p:cNvSpPr>
          <p:nvPr/>
        </p:nvSpPr>
        <p:spPr>
          <a:xfrm>
            <a:off x="7435281" y="5811600"/>
            <a:ext cx="7462000" cy="1046400"/>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en-US" sz="3200" i="1" smtClean="0">
                <a:solidFill>
                  <a:schemeClr val="tx1"/>
                </a:solidFill>
                <a:latin typeface="Bahnschrift Condensed" panose="020B0502040204020203" pitchFamily="34" charset="0"/>
              </a:rPr>
              <a:t>Prepared By: Samia Shanjabin</a:t>
            </a:r>
            <a:endParaRPr lang="en-US" sz="3200" i="1" dirty="0">
              <a:solidFill>
                <a:schemeClr val="tx1"/>
              </a:solidFill>
              <a:latin typeface="Bahnschrift Condensed" panose="020B0502040204020203" pitchFamily="34" charset="0"/>
            </a:endParaRPr>
          </a:p>
        </p:txBody>
      </p:sp>
    </p:spTree>
    <p:extLst>
      <p:ext uri="{BB962C8B-B14F-4D97-AF65-F5344CB8AC3E}">
        <p14:creationId xmlns:p14="http://schemas.microsoft.com/office/powerpoint/2010/main" val="1218109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857703"/>
          </a:xfrm>
        </p:spPr>
        <p:txBody>
          <a:bodyPr>
            <a:normAutofit/>
          </a:bodyPr>
          <a:lstStyle/>
          <a:p>
            <a:pPr algn="ctr"/>
            <a:r>
              <a:rPr lang="en-US" sz="3200" b="1" dirty="0" smtClean="0"/>
              <a:t>Contents</a:t>
            </a:r>
            <a:endParaRPr lang="en-US" sz="3200" b="1" dirty="0"/>
          </a:p>
        </p:txBody>
      </p:sp>
      <p:pic>
        <p:nvPicPr>
          <p:cNvPr id="4" name="Content Placeholder 3"/>
          <p:cNvPicPr>
            <a:picLocks noGrp="1" noChangeAspect="1"/>
          </p:cNvPicPr>
          <p:nvPr>
            <p:ph idx="1"/>
          </p:nvPr>
        </p:nvPicPr>
        <p:blipFill>
          <a:blip r:embed="rId2"/>
          <a:stretch>
            <a:fillRect/>
          </a:stretch>
        </p:blipFill>
        <p:spPr>
          <a:xfrm>
            <a:off x="0" y="1818154"/>
            <a:ext cx="12192000" cy="5039846"/>
          </a:xfrm>
          <a:prstGeom prst="rect">
            <a:avLst/>
          </a:prstGeom>
        </p:spPr>
      </p:pic>
      <p:sp>
        <p:nvSpPr>
          <p:cNvPr id="6" name="TextBox 5"/>
          <p:cNvSpPr txBox="1"/>
          <p:nvPr/>
        </p:nvSpPr>
        <p:spPr>
          <a:xfrm>
            <a:off x="2904564" y="1818154"/>
            <a:ext cx="8552330" cy="2246769"/>
          </a:xfrm>
          <a:prstGeom prst="rect">
            <a:avLst/>
          </a:prstGeom>
          <a:noFill/>
        </p:spPr>
        <p:txBody>
          <a:bodyPr wrap="square" rtlCol="0">
            <a:spAutoFit/>
          </a:bodyPr>
          <a:lstStyle/>
          <a:p>
            <a:pPr marL="457200" indent="-457200">
              <a:buFont typeface="Wingdings" panose="05000000000000000000" pitchFamily="2" charset="2"/>
              <a:buChar char="q"/>
            </a:pPr>
            <a:r>
              <a:rPr lang="en-US" sz="2800" b="1" dirty="0"/>
              <a:t>Communication</a:t>
            </a:r>
          </a:p>
          <a:p>
            <a:pPr marL="457200" indent="-457200">
              <a:buFont typeface="Wingdings" panose="05000000000000000000" pitchFamily="2" charset="2"/>
              <a:buChar char="q"/>
            </a:pPr>
            <a:r>
              <a:rPr lang="en-US" sz="2800" b="1" dirty="0"/>
              <a:t>Types of business communication </a:t>
            </a:r>
          </a:p>
          <a:p>
            <a:pPr marL="457200" indent="-457200">
              <a:buFont typeface="Wingdings" panose="05000000000000000000" pitchFamily="2" charset="2"/>
              <a:buChar char="q"/>
            </a:pPr>
            <a:r>
              <a:rPr lang="en-US" sz="2800" b="1" dirty="0"/>
              <a:t>Understanding workplace communication</a:t>
            </a:r>
          </a:p>
          <a:p>
            <a:pPr marL="457200" indent="-457200">
              <a:buFont typeface="Wingdings" panose="05000000000000000000" pitchFamily="2" charset="2"/>
              <a:buChar char="q"/>
            </a:pPr>
            <a:r>
              <a:rPr lang="en-US" sz="2800" b="1" dirty="0"/>
              <a:t>Factors related to workplace communication</a:t>
            </a:r>
          </a:p>
          <a:p>
            <a:pPr marL="457200" indent="-457200">
              <a:buFont typeface="Wingdings" panose="05000000000000000000" pitchFamily="2" charset="2"/>
              <a:buChar char="q"/>
            </a:pPr>
            <a:r>
              <a:rPr lang="en-US" sz="2800" b="1" dirty="0"/>
              <a:t>The role of communication in </a:t>
            </a:r>
            <a:r>
              <a:rPr lang="en-US" sz="2800" b="1" dirty="0" smtClean="0"/>
              <a:t>business</a:t>
            </a:r>
            <a:endParaRPr lang="en-US" sz="2800" b="1" dirty="0"/>
          </a:p>
        </p:txBody>
      </p:sp>
    </p:spTree>
    <p:extLst>
      <p:ext uri="{BB962C8B-B14F-4D97-AF65-F5344CB8AC3E}">
        <p14:creationId xmlns:p14="http://schemas.microsoft.com/office/powerpoint/2010/main" val="12744151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Communication </a:t>
            </a:r>
            <a:r>
              <a:rPr lang="en-US" dirty="0" smtClean="0"/>
              <a:t/>
            </a:r>
            <a:br>
              <a:rPr lang="en-US" dirty="0" smtClean="0"/>
            </a:b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20847" b="8754"/>
          <a:stretch/>
        </p:blipFill>
        <p:spPr>
          <a:xfrm>
            <a:off x="0" y="1715956"/>
            <a:ext cx="12192000" cy="5142044"/>
          </a:xfrm>
        </p:spPr>
      </p:pic>
    </p:spTree>
    <p:extLst>
      <p:ext uri="{BB962C8B-B14F-4D97-AF65-F5344CB8AC3E}">
        <p14:creationId xmlns:p14="http://schemas.microsoft.com/office/powerpoint/2010/main" val="6579682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922098" y="2922100"/>
            <a:ext cx="6858000" cy="1013800"/>
          </a:xfrm>
          <a:solidFill>
            <a:schemeClr val="accent2">
              <a:lumMod val="50000"/>
            </a:schemeClr>
          </a:solidFill>
        </p:spPr>
        <p:txBody>
          <a:bodyPr/>
          <a:lstStyle/>
          <a:p>
            <a:pPr algn="ctr"/>
            <a:r>
              <a:rPr lang="en-US" b="1" dirty="0" smtClean="0"/>
              <a:t>Types of business communication</a:t>
            </a:r>
            <a:endParaRPr lang="en-US" b="1" dirty="0"/>
          </a:p>
        </p:txBody>
      </p:sp>
      <p:pic>
        <p:nvPicPr>
          <p:cNvPr id="6" name="Content Placeholder 5"/>
          <p:cNvPicPr>
            <a:picLocks noGrp="1" noChangeAspect="1"/>
          </p:cNvPicPr>
          <p:nvPr>
            <p:ph idx="1"/>
          </p:nvPr>
        </p:nvPicPr>
        <p:blipFill rotWithShape="1">
          <a:blip r:embed="rId2"/>
          <a:srcRect l="34523"/>
          <a:stretch/>
        </p:blipFill>
        <p:spPr>
          <a:xfrm>
            <a:off x="1013802" y="0"/>
            <a:ext cx="11178198" cy="6857999"/>
          </a:xfrm>
          <a:prstGeom prst="rect">
            <a:avLst/>
          </a:prstGeom>
        </p:spPr>
      </p:pic>
    </p:spTree>
    <p:extLst>
      <p:ext uri="{BB962C8B-B14F-4D97-AF65-F5344CB8AC3E}">
        <p14:creationId xmlns:p14="http://schemas.microsoft.com/office/powerpoint/2010/main" val="33345506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698" y="2678806"/>
            <a:ext cx="11037195" cy="3192872"/>
          </a:xfrm>
        </p:spPr>
        <p:txBody>
          <a:bodyPr>
            <a:noAutofit/>
          </a:bodyPr>
          <a:lstStyle/>
          <a:p>
            <a:r>
              <a:rPr lang="en-US" sz="2800" dirty="0"/>
              <a:t>To listen actively for the subtext of employees’ words.</a:t>
            </a:r>
          </a:p>
          <a:p>
            <a:r>
              <a:rPr lang="en-US" sz="2800" dirty="0"/>
              <a:t>To persuade rather than command.</a:t>
            </a:r>
          </a:p>
          <a:p>
            <a:r>
              <a:rPr lang="en-US" sz="2800" dirty="0"/>
              <a:t>To target the right words to the audience of the communication.</a:t>
            </a:r>
          </a:p>
          <a:p>
            <a:r>
              <a:rPr lang="en-US" sz="2800" dirty="0"/>
              <a:t>To react to the content and not to the employees’ manner of expressing themselves.</a:t>
            </a:r>
          </a:p>
          <a:p>
            <a:r>
              <a:rPr lang="en-US" sz="2800" dirty="0"/>
              <a:t>To let people know that criticism is welcome.</a:t>
            </a:r>
          </a:p>
          <a:p>
            <a:r>
              <a:rPr lang="en-US" sz="2800" dirty="0"/>
              <a:t>Make the intentions clear before acting.</a:t>
            </a:r>
          </a:p>
          <a:p>
            <a:r>
              <a:rPr lang="en-US" sz="2800" dirty="0"/>
              <a:t>Always assume that employees take responsibility for what they say</a:t>
            </a:r>
            <a:r>
              <a:rPr lang="en-US" sz="2800" dirty="0" smtClean="0"/>
              <a:t>.</a:t>
            </a:r>
            <a:endParaRPr lang="en-US" sz="2800" dirty="0"/>
          </a:p>
        </p:txBody>
      </p:sp>
      <p:sp>
        <p:nvSpPr>
          <p:cNvPr id="4" name="Title 1"/>
          <p:cNvSpPr>
            <a:spLocks noGrp="1"/>
          </p:cNvSpPr>
          <p:nvPr>
            <p:ph type="title"/>
          </p:nvPr>
        </p:nvSpPr>
        <p:spPr/>
        <p:txBody>
          <a:bodyPr/>
          <a:lstStyle/>
          <a:p>
            <a:r>
              <a:rPr lang="en-US" b="1" dirty="0"/>
              <a:t>Understanding workplace </a:t>
            </a:r>
            <a:r>
              <a:rPr lang="en-US" b="1" dirty="0" smtClean="0"/>
              <a:t>communication</a:t>
            </a:r>
            <a:br>
              <a:rPr lang="en-US" b="1" dirty="0" smtClean="0"/>
            </a:br>
            <a:endParaRPr lang="en-US" dirty="0"/>
          </a:p>
        </p:txBody>
      </p:sp>
    </p:spTree>
    <p:extLst>
      <p:ext uri="{BB962C8B-B14F-4D97-AF65-F5344CB8AC3E}">
        <p14:creationId xmlns:p14="http://schemas.microsoft.com/office/powerpoint/2010/main" val="23655582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1" y="421435"/>
            <a:ext cx="11029616" cy="1013800"/>
          </a:xfrm>
        </p:spPr>
        <p:txBody>
          <a:bodyPr/>
          <a:lstStyle/>
          <a:p>
            <a:pPr algn="ctr"/>
            <a:r>
              <a:rPr lang="en-US" b="1" dirty="0" smtClean="0"/>
              <a:t>Factors related to workplace communication</a:t>
            </a:r>
            <a:endParaRPr lang="en-US" dirty="0"/>
          </a:p>
        </p:txBody>
      </p:sp>
      <p:sp>
        <p:nvSpPr>
          <p:cNvPr id="3" name="Content Placeholder 2"/>
          <p:cNvSpPr>
            <a:spLocks noGrp="1"/>
          </p:cNvSpPr>
          <p:nvPr>
            <p:ph idx="1"/>
          </p:nvPr>
        </p:nvSpPr>
        <p:spPr/>
        <p:txBody>
          <a:bodyPr>
            <a:normAutofit/>
          </a:bodyPr>
          <a:lstStyle/>
          <a:p>
            <a:pPr marL="0" indent="0" algn="just">
              <a:buNone/>
            </a:pPr>
            <a:r>
              <a:rPr lang="en-US" sz="3200" dirty="0"/>
              <a:t>The effectiveness of the managers and supervisors in the organization is enhanced by their aptitude for communication. When managers and supervisors are better understood and appreciated, they are followed and supported. The following are the four factors which are related to the workplace communication (Fig 1) and which help organizations in the achievement of their goals.</a:t>
            </a:r>
          </a:p>
        </p:txBody>
      </p:sp>
    </p:spTree>
    <p:extLst>
      <p:ext uri="{BB962C8B-B14F-4D97-AF65-F5344CB8AC3E}">
        <p14:creationId xmlns:p14="http://schemas.microsoft.com/office/powerpoint/2010/main" val="40582480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9120576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830430"/>
          </a:xfrm>
        </p:spPr>
        <p:txBody>
          <a:bodyPr/>
          <a:lstStyle/>
          <a:p>
            <a:pPr algn="ctr"/>
            <a:r>
              <a:rPr lang="en-US" b="1" dirty="0"/>
              <a:t>Factors related to workplace communication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56112" y="1803042"/>
            <a:ext cx="3902299" cy="5054958"/>
          </a:xfrm>
        </p:spPr>
      </p:pic>
      <p:sp>
        <p:nvSpPr>
          <p:cNvPr id="7" name="TextBox 6"/>
          <p:cNvSpPr txBox="1"/>
          <p:nvPr/>
        </p:nvSpPr>
        <p:spPr>
          <a:xfrm>
            <a:off x="284977" y="1966534"/>
            <a:ext cx="7571135" cy="4832092"/>
          </a:xfrm>
          <a:prstGeom prst="rect">
            <a:avLst/>
          </a:prstGeom>
          <a:noFill/>
        </p:spPr>
        <p:txBody>
          <a:bodyPr wrap="square" rtlCol="0">
            <a:spAutoFit/>
          </a:bodyPr>
          <a:lstStyle/>
          <a:p>
            <a:pPr algn="just"/>
            <a:r>
              <a:rPr lang="en-US" sz="2800" b="1" dirty="0" smtClean="0"/>
              <a:t>1. Clarity </a:t>
            </a:r>
            <a:r>
              <a:rPr lang="en-US" sz="2800" b="1" dirty="0"/>
              <a:t>of purpose </a:t>
            </a:r>
            <a:r>
              <a:rPr lang="en-US" sz="2800" dirty="0"/>
              <a:t>– Successful organizations and initiatives focus on a few key messages. Managements of the successful organizations are consistent in their messages and ensure that every employee involved understands the goals and how to achieve them.</a:t>
            </a:r>
          </a:p>
          <a:p>
            <a:pPr algn="just"/>
            <a:r>
              <a:rPr lang="en-US" sz="2800" b="1" dirty="0" smtClean="0"/>
              <a:t>2. Effective </a:t>
            </a:r>
            <a:r>
              <a:rPr lang="en-US" sz="2800" b="1" dirty="0"/>
              <a:t>communication methods </a:t>
            </a:r>
            <a:r>
              <a:rPr lang="en-US" sz="2800" dirty="0"/>
              <a:t>-The level of trust and openness in various key activities is also critical for success. Employees at all levels can ask for information and receive honest, useful answers</a:t>
            </a:r>
            <a:r>
              <a:rPr lang="en-US" sz="2800" dirty="0" smtClean="0"/>
              <a:t>.</a:t>
            </a:r>
            <a:endParaRPr lang="en-US" sz="2800" dirty="0"/>
          </a:p>
        </p:txBody>
      </p:sp>
    </p:spTree>
    <p:extLst>
      <p:ext uri="{BB962C8B-B14F-4D97-AF65-F5344CB8AC3E}">
        <p14:creationId xmlns:p14="http://schemas.microsoft.com/office/powerpoint/2010/main" val="3190005172"/>
      </p:ext>
    </p:extLst>
  </p:cSld>
  <p:clrMapOvr>
    <a:masterClrMapping/>
  </p:clrMapOvr>
  <p:timing>
    <p:tnLst>
      <p:par>
        <p:cTn id="1" dur="indefinite" restart="never" nodeType="tmRoot"/>
      </p:par>
    </p:tnLst>
  </p:timing>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emplate>Dividend</Template>
  <TotalTime>82</TotalTime>
  <Words>364</Words>
  <Application>Microsoft Office PowerPoint</Application>
  <PresentationFormat>Widescreen</PresentationFormat>
  <Paragraphs>30</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Bahnschrift Condensed</vt:lpstr>
      <vt:lpstr>Gill Sans MT</vt:lpstr>
      <vt:lpstr>Wingdings</vt:lpstr>
      <vt:lpstr>Wingdings 2</vt:lpstr>
      <vt:lpstr>Dividend</vt:lpstr>
      <vt:lpstr>Basics for business communication </vt:lpstr>
      <vt:lpstr>PowerPoint Presentation</vt:lpstr>
      <vt:lpstr>Contents</vt:lpstr>
      <vt:lpstr>Communication  </vt:lpstr>
      <vt:lpstr>Types of business communication</vt:lpstr>
      <vt:lpstr>Understanding workplace communication </vt:lpstr>
      <vt:lpstr>Factors related to workplace communication</vt:lpstr>
      <vt:lpstr>PowerPoint Presentation</vt:lpstr>
      <vt:lpstr>Factors related to workplace communication</vt:lpstr>
      <vt:lpstr>Factors related to workplace communication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88017</cp:lastModifiedBy>
  <cp:revision>23</cp:revision>
  <dcterms:created xsi:type="dcterms:W3CDTF">2023-08-08T14:47:34Z</dcterms:created>
  <dcterms:modified xsi:type="dcterms:W3CDTF">2023-08-21T05:37:18Z</dcterms:modified>
</cp:coreProperties>
</file>