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0" d="100"/>
          <a:sy n="30" d="100"/>
        </p:scale>
        <p:origin x="3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8/21/2023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8/21/2023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8/21/2023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6DFF08F-DC6B-4601-B491-B0F83F6DD2DA}" type="datetimeFigureOut">
              <a:rPr lang="en-US" dirty="0"/>
              <a:pPr/>
              <a:t>8/21/2023</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1"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dBT6u0FyKn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Chapter 2 </a:t>
            </a:r>
            <a:endParaRPr lang="en-US" dirty="0"/>
          </a:p>
        </p:txBody>
      </p:sp>
      <p:sp>
        <p:nvSpPr>
          <p:cNvPr id="3" name="Subtitle 2"/>
          <p:cNvSpPr>
            <a:spLocks noGrp="1"/>
          </p:cNvSpPr>
          <p:nvPr>
            <p:ph type="subTitle" idx="1"/>
          </p:nvPr>
        </p:nvSpPr>
        <p:spPr>
          <a:xfrm>
            <a:off x="8610600" y="4960137"/>
            <a:ext cx="3719660" cy="1463040"/>
          </a:xfrm>
        </p:spPr>
        <p:txBody>
          <a:bodyPr>
            <a:noAutofit/>
          </a:bodyPr>
          <a:lstStyle/>
          <a:p>
            <a:r>
              <a:rPr lang="en-US" sz="4400" dirty="0" smtClean="0"/>
              <a:t>Business Communication</a:t>
            </a:r>
            <a:endParaRPr lang="en-US" sz="4400" dirty="0"/>
          </a:p>
        </p:txBody>
      </p:sp>
      <p:pic>
        <p:nvPicPr>
          <p:cNvPr id="4" name="Picture 3"/>
          <p:cNvPicPr>
            <a:picLocks noChangeAspect="1"/>
          </p:cNvPicPr>
          <p:nvPr/>
        </p:nvPicPr>
        <p:blipFill>
          <a:blip r:embed="rId2"/>
          <a:stretch>
            <a:fillRect/>
          </a:stretch>
        </p:blipFill>
        <p:spPr>
          <a:xfrm>
            <a:off x="9690754" y="0"/>
            <a:ext cx="2501245" cy="4600280"/>
          </a:xfrm>
          <a:prstGeom prst="rect">
            <a:avLst/>
          </a:prstGeom>
        </p:spPr>
      </p:pic>
    </p:spTree>
    <p:extLst>
      <p:ext uri="{BB962C8B-B14F-4D97-AF65-F5344CB8AC3E}">
        <p14:creationId xmlns:p14="http://schemas.microsoft.com/office/powerpoint/2010/main" val="41722356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Ethical communication</a:t>
            </a:r>
          </a:p>
        </p:txBody>
      </p:sp>
      <p:sp>
        <p:nvSpPr>
          <p:cNvPr id="3" name="Content Placeholder 2"/>
          <p:cNvSpPr>
            <a:spLocks noGrp="1"/>
          </p:cNvSpPr>
          <p:nvPr>
            <p:ph idx="1"/>
          </p:nvPr>
        </p:nvSpPr>
        <p:spPr>
          <a:xfrm>
            <a:off x="741324" y="1890074"/>
            <a:ext cx="11051608" cy="2361414"/>
          </a:xfrm>
        </p:spPr>
        <p:txBody>
          <a:bodyPr>
            <a:normAutofit/>
          </a:bodyPr>
          <a:lstStyle/>
          <a:p>
            <a:pPr algn="just"/>
            <a:r>
              <a:rPr lang="en-US" sz="3200" dirty="0"/>
              <a:t>Ethical communication refers to passing information between two parties in a manner that is accurate, truthful, and acceptable. Ethical communication values honesty, transparency, and respect when passing information so that the recipient will clearly understand what is going on.</a:t>
            </a:r>
          </a:p>
        </p:txBody>
      </p:sp>
      <p:pic>
        <p:nvPicPr>
          <p:cNvPr id="2050" name="Picture 2" descr="Massage Therapy Ethics and Communication 101 | Discoverypoint School of  Massage|Seattle|W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81806"/>
            <a:ext cx="12192000" cy="2776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784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b="1" dirty="0"/>
              <a:t>key ethical principles </a:t>
            </a:r>
            <a:r>
              <a:rPr lang="en-US" b="1" dirty="0" smtClean="0"/>
              <a:t>of ethical communication</a:t>
            </a:r>
            <a:endParaRPr lang="en-US" b="1" dirty="0"/>
          </a:p>
        </p:txBody>
      </p:sp>
      <p:sp>
        <p:nvSpPr>
          <p:cNvPr id="3" name="Content Placeholder 2"/>
          <p:cNvSpPr>
            <a:spLocks noGrp="1"/>
          </p:cNvSpPr>
          <p:nvPr>
            <p:ph idx="1"/>
          </p:nvPr>
        </p:nvSpPr>
        <p:spPr/>
        <p:txBody>
          <a:bodyPr>
            <a:normAutofit/>
          </a:bodyPr>
          <a:lstStyle/>
          <a:p>
            <a:pPr fontAlgn="t"/>
            <a:r>
              <a:rPr lang="en-US" sz="4000" dirty="0"/>
              <a:t>1. Ensuring Transparency and </a:t>
            </a:r>
            <a:r>
              <a:rPr lang="en-US" sz="4000" dirty="0" smtClean="0"/>
              <a:t>Honesty</a:t>
            </a:r>
          </a:p>
          <a:p>
            <a:pPr fontAlgn="t"/>
            <a:r>
              <a:rPr lang="en-US" sz="4000" dirty="0"/>
              <a:t>2. Understanding Your Audience</a:t>
            </a:r>
          </a:p>
          <a:p>
            <a:pPr fontAlgn="t"/>
            <a:r>
              <a:rPr lang="en-US" sz="4000" dirty="0"/>
              <a:t>3. Respecting Confidentiality and Privacy</a:t>
            </a:r>
          </a:p>
          <a:p>
            <a:pPr fontAlgn="t"/>
            <a:r>
              <a:rPr lang="en-US" sz="4000" dirty="0"/>
              <a:t>4. Choosing the Right Time and Place</a:t>
            </a:r>
          </a:p>
          <a:p>
            <a:pPr fontAlgn="t"/>
            <a:endParaRPr lang="en-US" sz="4000" dirty="0"/>
          </a:p>
        </p:txBody>
      </p:sp>
    </p:spTree>
    <p:extLst>
      <p:ext uri="{BB962C8B-B14F-4D97-AF65-F5344CB8AC3E}">
        <p14:creationId xmlns:p14="http://schemas.microsoft.com/office/powerpoint/2010/main" val="2581709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155" y="585216"/>
            <a:ext cx="12852128" cy="894792"/>
          </a:xfrm>
        </p:spPr>
        <p:txBody>
          <a:bodyPr>
            <a:normAutofit fontScale="90000"/>
          </a:bodyPr>
          <a:lstStyle/>
          <a:p>
            <a:r>
              <a:rPr lang="en-US" b="1" dirty="0"/>
              <a:t>key ethical principles of ethical communication</a:t>
            </a:r>
            <a:endParaRPr lang="en-US" dirty="0"/>
          </a:p>
        </p:txBody>
      </p:sp>
      <p:sp>
        <p:nvSpPr>
          <p:cNvPr id="3" name="Content Placeholder 2"/>
          <p:cNvSpPr>
            <a:spLocks noGrp="1"/>
          </p:cNvSpPr>
          <p:nvPr>
            <p:ph idx="1"/>
          </p:nvPr>
        </p:nvSpPr>
        <p:spPr>
          <a:xfrm>
            <a:off x="772998" y="1659118"/>
            <a:ext cx="11019934" cy="4650242"/>
          </a:xfrm>
        </p:spPr>
        <p:txBody>
          <a:bodyPr>
            <a:noAutofit/>
          </a:bodyPr>
          <a:lstStyle/>
          <a:p>
            <a:r>
              <a:rPr lang="en-US" sz="2800" b="1" dirty="0"/>
              <a:t>1. Ensuring Transparency and Honesty</a:t>
            </a:r>
          </a:p>
          <a:p>
            <a:r>
              <a:rPr lang="en-US" sz="2800" dirty="0" smtClean="0"/>
              <a:t>Being </a:t>
            </a:r>
            <a:r>
              <a:rPr lang="en-US" sz="2800" dirty="0"/>
              <a:t>wholly transparent also means establishing truthful representation. Disclose all pertinent details including any caveats or negatives, as minute as they may seem. </a:t>
            </a:r>
          </a:p>
          <a:p>
            <a:pPr fontAlgn="t"/>
            <a:r>
              <a:rPr lang="en-US" sz="2800" b="1" dirty="0"/>
              <a:t>2. Understanding Your Audience</a:t>
            </a:r>
          </a:p>
          <a:p>
            <a:pPr fontAlgn="t">
              <a:buFont typeface="Arial" panose="020B0604020202020204" pitchFamily="34" charset="0"/>
              <a:buChar char="•"/>
            </a:pPr>
            <a:r>
              <a:rPr lang="en-US" sz="2800" dirty="0" smtClean="0"/>
              <a:t>Who </a:t>
            </a:r>
            <a:r>
              <a:rPr lang="en-US" sz="2800" dirty="0"/>
              <a:t>is going to read this?</a:t>
            </a:r>
          </a:p>
          <a:p>
            <a:pPr fontAlgn="t">
              <a:buFont typeface="Arial" panose="020B0604020202020204" pitchFamily="34" charset="0"/>
              <a:buChar char="•"/>
            </a:pPr>
            <a:r>
              <a:rPr lang="en-US" sz="2800" dirty="0"/>
              <a:t>How much background knowledge do they have?</a:t>
            </a:r>
          </a:p>
          <a:p>
            <a:pPr fontAlgn="t">
              <a:buFont typeface="Arial" panose="020B0604020202020204" pitchFamily="34" charset="0"/>
              <a:buChar char="•"/>
            </a:pPr>
            <a:r>
              <a:rPr lang="en-US" sz="2800" dirty="0"/>
              <a:t>Is there a way I can communicate this in a more straightforward manner?</a:t>
            </a:r>
          </a:p>
        </p:txBody>
      </p:sp>
    </p:spTree>
    <p:extLst>
      <p:ext uri="{BB962C8B-B14F-4D97-AF65-F5344CB8AC3E}">
        <p14:creationId xmlns:p14="http://schemas.microsoft.com/office/powerpoint/2010/main" val="42634516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1649691"/>
            <a:ext cx="10589695" cy="4659669"/>
          </a:xfrm>
        </p:spPr>
        <p:txBody>
          <a:bodyPr>
            <a:normAutofit/>
          </a:bodyPr>
          <a:lstStyle/>
          <a:p>
            <a:pPr algn="just"/>
            <a:r>
              <a:rPr lang="en-US" sz="2800" b="1" dirty="0"/>
              <a:t>3. Respecting Confidentiality and Privacy</a:t>
            </a:r>
          </a:p>
          <a:p>
            <a:pPr algn="just"/>
            <a:r>
              <a:rPr lang="en-US" sz="2800" dirty="0" smtClean="0"/>
              <a:t>Honor </a:t>
            </a:r>
            <a:r>
              <a:rPr lang="en-US" sz="2800" dirty="0"/>
              <a:t>and safeguard the confidentiality of your customers and partners that may have disclosed certain details that are meant to strictly be kept under wraps, even if there is no legally binding document such as a non-disclosure agreement. </a:t>
            </a:r>
            <a:endParaRPr lang="en-US" sz="2800" dirty="0" smtClean="0"/>
          </a:p>
          <a:p>
            <a:pPr algn="just"/>
            <a:r>
              <a:rPr lang="en-US" sz="2800" b="1" dirty="0"/>
              <a:t>4. Choosing the Right Time and Place</a:t>
            </a:r>
          </a:p>
          <a:p>
            <a:pPr algn="just"/>
            <a:r>
              <a:rPr lang="en-US" sz="2800" dirty="0"/>
              <a:t>Following ethical communication practices goes beyond </a:t>
            </a:r>
            <a:r>
              <a:rPr lang="en-US" sz="2800" i="1" dirty="0"/>
              <a:t>what</a:t>
            </a:r>
            <a:r>
              <a:rPr lang="en-US" sz="2800" dirty="0"/>
              <a:t> you are saying, but also </a:t>
            </a:r>
            <a:r>
              <a:rPr lang="en-US" sz="2800" i="1" dirty="0"/>
              <a:t>when</a:t>
            </a:r>
            <a:r>
              <a:rPr lang="en-US" sz="2800" dirty="0"/>
              <a:t> and </a:t>
            </a:r>
            <a:r>
              <a:rPr lang="en-US" sz="2800" i="1" dirty="0"/>
              <a:t>where</a:t>
            </a:r>
            <a:r>
              <a:rPr lang="en-US" sz="2800" dirty="0"/>
              <a:t>. Take for example an advertisement for cigarettes on a children’s television channel or a feature story on high-technology weapons in the midst of a conflict.</a:t>
            </a:r>
          </a:p>
        </p:txBody>
      </p:sp>
      <p:sp>
        <p:nvSpPr>
          <p:cNvPr id="4" name="Title 1"/>
          <p:cNvSpPr>
            <a:spLocks noGrp="1"/>
          </p:cNvSpPr>
          <p:nvPr>
            <p:ph type="title"/>
          </p:nvPr>
        </p:nvSpPr>
        <p:spPr>
          <a:xfrm>
            <a:off x="119155" y="585216"/>
            <a:ext cx="12852128" cy="894792"/>
          </a:xfrm>
        </p:spPr>
        <p:txBody>
          <a:bodyPr>
            <a:normAutofit fontScale="90000"/>
          </a:bodyPr>
          <a:lstStyle/>
          <a:p>
            <a:r>
              <a:rPr lang="en-US" b="1" dirty="0"/>
              <a:t>key ethical principles of ethical communication</a:t>
            </a:r>
            <a:endParaRPr lang="en-US" dirty="0"/>
          </a:p>
        </p:txBody>
      </p:sp>
    </p:spTree>
    <p:extLst>
      <p:ext uri="{BB962C8B-B14F-4D97-AF65-F5344CB8AC3E}">
        <p14:creationId xmlns:p14="http://schemas.microsoft.com/office/powerpoint/2010/main" val="3830089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www.youtube.com/watch?v=dBT6u0FyKnc</a:t>
            </a:r>
            <a:endParaRPr lang="en-US" dirty="0" smtClean="0"/>
          </a:p>
          <a:p>
            <a:endParaRPr lang="en-US" dirty="0"/>
          </a:p>
        </p:txBody>
      </p:sp>
    </p:spTree>
    <p:extLst>
      <p:ext uri="{BB962C8B-B14F-4D97-AF65-F5344CB8AC3E}">
        <p14:creationId xmlns:p14="http://schemas.microsoft.com/office/powerpoint/2010/main" val="1396004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8000" dirty="0" smtClean="0"/>
              <a:t>THE END</a:t>
            </a:r>
            <a:endParaRPr lang="en-US" sz="8000" dirty="0"/>
          </a:p>
        </p:txBody>
      </p:sp>
    </p:spTree>
    <p:extLst>
      <p:ext uri="{BB962C8B-B14F-4D97-AF65-F5344CB8AC3E}">
        <p14:creationId xmlns:p14="http://schemas.microsoft.com/office/powerpoint/2010/main" val="2018572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process of human communication</a:t>
            </a:r>
            <a:endParaRPr lang="en-US" b="1" dirty="0"/>
          </a:p>
        </p:txBody>
      </p:sp>
      <p:sp>
        <p:nvSpPr>
          <p:cNvPr id="4" name="Content Placeholder 3"/>
          <p:cNvSpPr>
            <a:spLocks noGrp="1"/>
          </p:cNvSpPr>
          <p:nvPr>
            <p:ph idx="1"/>
          </p:nvPr>
        </p:nvSpPr>
        <p:spPr/>
        <p:txBody>
          <a:bodyPr/>
          <a:lstStyle/>
          <a:p>
            <a:endParaRPr lang="en-US"/>
          </a:p>
        </p:txBody>
      </p:sp>
      <p:pic>
        <p:nvPicPr>
          <p:cNvPr id="1028" name="Picture 4" descr="Communication and Management | Principles of Manage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128" y="2226988"/>
            <a:ext cx="9720071" cy="4400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506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3571" y="650449"/>
            <a:ext cx="10652288" cy="5894581"/>
          </a:xfrm>
        </p:spPr>
        <p:txBody>
          <a:bodyPr>
            <a:noAutofit/>
          </a:bodyPr>
          <a:lstStyle/>
          <a:p>
            <a:pPr algn="just" fontAlgn="base"/>
            <a:r>
              <a:rPr lang="en-US" sz="3200" dirty="0"/>
              <a:t>The person initiating the communication, the </a:t>
            </a:r>
            <a:r>
              <a:rPr lang="en-US" sz="3200" b="1" dirty="0"/>
              <a:t>sender</a:t>
            </a:r>
            <a:r>
              <a:rPr lang="en-US" sz="3200" dirty="0"/>
              <a:t>, has information he wants the other person, the </a:t>
            </a:r>
            <a:r>
              <a:rPr lang="en-US" sz="3200" b="1" dirty="0"/>
              <a:t>receiver</a:t>
            </a:r>
            <a:r>
              <a:rPr lang="en-US" sz="3200" dirty="0"/>
              <a:t>, to know. However, before it can be sent, the information has to be encoded into a form that can be transmitted. In a simple case, the information is put into words spoken to the receiver. Or the information may be converted into printed text, tables, charts, or graphs given to the receiver. In a more complicated case, the information is encoded into words or images that are then converted into electronic signals sent to the receiver. The </a:t>
            </a:r>
            <a:r>
              <a:rPr lang="en-US" sz="3200" b="1" dirty="0"/>
              <a:t>channel</a:t>
            </a:r>
            <a:r>
              <a:rPr lang="en-US" sz="3200" dirty="0"/>
              <a:t> is the medium through which the information is conveyed. It could be air conveying sound waves, paper conveying text and images, or wires or magnetic fields conveying electronic signals. </a:t>
            </a:r>
          </a:p>
        </p:txBody>
      </p:sp>
    </p:spTree>
    <p:extLst>
      <p:ext uri="{BB962C8B-B14F-4D97-AF65-F5344CB8AC3E}">
        <p14:creationId xmlns:p14="http://schemas.microsoft.com/office/powerpoint/2010/main" val="2379865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772998"/>
            <a:ext cx="9720071" cy="5536362"/>
          </a:xfrm>
        </p:spPr>
        <p:txBody>
          <a:bodyPr>
            <a:normAutofit/>
          </a:bodyPr>
          <a:lstStyle/>
          <a:p>
            <a:pPr algn="just" fontAlgn="base"/>
            <a:r>
              <a:rPr lang="en-US" sz="3200" dirty="0"/>
              <a:t>The receiver reverses the process. She receives the encoded message and then decodes it. That means she converts the message back into information that can be understood. In the opening example, an employee reads the message and knows who has been hired and when he will start. Information has been transferred from managers to employees. In an interactive communication process, the receiver can send </a:t>
            </a:r>
            <a:r>
              <a:rPr lang="en-US" sz="3200" b="1" dirty="0"/>
              <a:t>feedback</a:t>
            </a:r>
            <a:r>
              <a:rPr lang="en-US" sz="3200" dirty="0"/>
              <a:t> to the sender to indicate that the message has been received and how it has been interpreted. This can start an interactive back-and-forth exchange that can assure the sender that the message has been received and understood correctly.</a:t>
            </a:r>
          </a:p>
        </p:txBody>
      </p:sp>
    </p:spTree>
    <p:extLst>
      <p:ext uri="{BB962C8B-B14F-4D97-AF65-F5344CB8AC3E}">
        <p14:creationId xmlns:p14="http://schemas.microsoft.com/office/powerpoint/2010/main" val="3243110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726" y="377826"/>
            <a:ext cx="9720072" cy="1499616"/>
          </a:xfrm>
        </p:spPr>
        <p:txBody>
          <a:bodyPr/>
          <a:lstStyle/>
          <a:p>
            <a:r>
              <a:rPr lang="en-US" b="1" dirty="0" smtClean="0"/>
              <a:t>Barriers to communication </a:t>
            </a:r>
            <a:endParaRPr lang="en-US" b="1" dirty="0"/>
          </a:p>
        </p:txBody>
      </p:sp>
      <p:sp>
        <p:nvSpPr>
          <p:cNvPr id="3" name="Content Placeholder 2"/>
          <p:cNvSpPr>
            <a:spLocks noGrp="1"/>
          </p:cNvSpPr>
          <p:nvPr>
            <p:ph idx="1"/>
          </p:nvPr>
        </p:nvSpPr>
        <p:spPr>
          <a:xfrm>
            <a:off x="769605" y="1494149"/>
            <a:ext cx="9720071" cy="4991492"/>
          </a:xfrm>
        </p:spPr>
        <p:txBody>
          <a:bodyPr>
            <a:noAutofit/>
          </a:bodyPr>
          <a:lstStyle/>
          <a:p>
            <a:pPr algn="just"/>
            <a:r>
              <a:rPr lang="en-US" sz="2800" dirty="0" smtClean="0"/>
              <a:t>1. </a:t>
            </a:r>
            <a:r>
              <a:rPr lang="en-US" sz="2800" b="1" dirty="0"/>
              <a:t>Linguistic Barriers</a:t>
            </a:r>
            <a:endParaRPr lang="en-US" sz="2800" dirty="0"/>
          </a:p>
          <a:p>
            <a:pPr algn="just"/>
            <a:r>
              <a:rPr lang="en-US" sz="2800" dirty="0"/>
              <a:t>The language barrier is one of the main barriers that limit effective communication. Language is the most commonly employed tool of communication. The fact that each major region has its own language is one of the Barriers to effective communication. Sometimes even a thick dialect may render </a:t>
            </a:r>
            <a:r>
              <a:rPr lang="en-US" sz="2800" dirty="0" smtClean="0"/>
              <a:t>communication </a:t>
            </a:r>
            <a:r>
              <a:rPr lang="en-US" sz="2800" dirty="0"/>
              <a:t>ineffective.</a:t>
            </a:r>
          </a:p>
          <a:p>
            <a:pPr algn="just"/>
            <a:r>
              <a:rPr lang="en-US" sz="2800" dirty="0"/>
              <a:t>As per some estimates, the dialects of every two regions </a:t>
            </a:r>
            <a:r>
              <a:rPr lang="en-US" sz="2800" dirty="0" smtClean="0"/>
              <a:t>change </a:t>
            </a:r>
            <a:r>
              <a:rPr lang="en-US" sz="2800" dirty="0"/>
              <a:t>within a few kilometers. Even in the same workplace, different employees will have different linguistic skills. As a result, the communication channels that span across the </a:t>
            </a:r>
            <a:r>
              <a:rPr lang="en-US" sz="2800" dirty="0" smtClean="0"/>
              <a:t>organization</a:t>
            </a:r>
            <a:r>
              <a:rPr lang="en-US" sz="2800" dirty="0"/>
              <a:t> would be affected by this</a:t>
            </a:r>
            <a:r>
              <a:rPr lang="en-US" sz="2800" dirty="0" smtClean="0"/>
              <a:t>.</a:t>
            </a:r>
            <a:endParaRPr lang="en-US" sz="2800" dirty="0"/>
          </a:p>
        </p:txBody>
      </p:sp>
    </p:spTree>
    <p:extLst>
      <p:ext uri="{BB962C8B-B14F-4D97-AF65-F5344CB8AC3E}">
        <p14:creationId xmlns:p14="http://schemas.microsoft.com/office/powerpoint/2010/main" val="4290068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994" y="443814"/>
            <a:ext cx="9720072" cy="1499616"/>
          </a:xfrm>
        </p:spPr>
        <p:txBody>
          <a:bodyPr/>
          <a:lstStyle/>
          <a:p>
            <a:r>
              <a:rPr lang="en-US" b="1" dirty="0"/>
              <a:t>Barriers to communication </a:t>
            </a:r>
            <a:endParaRPr lang="en-US" dirty="0"/>
          </a:p>
        </p:txBody>
      </p:sp>
      <p:sp>
        <p:nvSpPr>
          <p:cNvPr id="3" name="Content Placeholder 2"/>
          <p:cNvSpPr>
            <a:spLocks noGrp="1"/>
          </p:cNvSpPr>
          <p:nvPr>
            <p:ph idx="1"/>
          </p:nvPr>
        </p:nvSpPr>
        <p:spPr>
          <a:xfrm>
            <a:off x="873299" y="1578990"/>
            <a:ext cx="11042181" cy="4633274"/>
          </a:xfrm>
        </p:spPr>
        <p:txBody>
          <a:bodyPr>
            <a:noAutofit/>
          </a:bodyPr>
          <a:lstStyle/>
          <a:p>
            <a:r>
              <a:rPr lang="en-US" sz="2800" dirty="0" smtClean="0"/>
              <a:t>2. </a:t>
            </a:r>
            <a:r>
              <a:rPr lang="en-US" sz="2800" b="1" dirty="0"/>
              <a:t>Psychological Barriers</a:t>
            </a:r>
            <a:endParaRPr lang="en-US" sz="2800" dirty="0"/>
          </a:p>
          <a:p>
            <a:pPr algn="just"/>
            <a:r>
              <a:rPr lang="en-US" sz="2800" dirty="0"/>
              <a:t>There are various mental and psychological issues that may be barriers to effective communication. Some people have stage fear, speech disorders, phobia, depression etc. All of these conditions are very difficult to manage sometimes and will most certainly limit the ease of communication.</a:t>
            </a:r>
          </a:p>
          <a:p>
            <a:r>
              <a:rPr lang="en-US" sz="2800" b="1" dirty="0" smtClean="0"/>
              <a:t>3. Emotional </a:t>
            </a:r>
            <a:r>
              <a:rPr lang="en-US" sz="2800" b="1" dirty="0"/>
              <a:t>Barriers</a:t>
            </a:r>
            <a:endParaRPr lang="en-US" sz="2800" dirty="0"/>
          </a:p>
          <a:p>
            <a:pPr algn="just"/>
            <a:r>
              <a:rPr lang="en-US" sz="2800" dirty="0"/>
              <a:t>The emotional IQ of a person determines the ease and comfort with which they can communicate. A person who is emotionally mature will be able to communicate effectively. On the other hand, people who let their emotions take over will face certain difficulties.</a:t>
            </a:r>
          </a:p>
          <a:p>
            <a:endParaRPr lang="en-US" sz="2800" dirty="0"/>
          </a:p>
        </p:txBody>
      </p:sp>
    </p:spTree>
    <p:extLst>
      <p:ext uri="{BB962C8B-B14F-4D97-AF65-F5344CB8AC3E}">
        <p14:creationId xmlns:p14="http://schemas.microsoft.com/office/powerpoint/2010/main" val="551994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85365"/>
          </a:xfrm>
        </p:spPr>
        <p:txBody>
          <a:bodyPr/>
          <a:lstStyle/>
          <a:p>
            <a:r>
              <a:rPr lang="en-US" b="1" dirty="0"/>
              <a:t>Barriers to communication </a:t>
            </a:r>
            <a:endParaRPr lang="en-US" dirty="0"/>
          </a:p>
        </p:txBody>
      </p:sp>
      <p:sp>
        <p:nvSpPr>
          <p:cNvPr id="3" name="Content Placeholder 2"/>
          <p:cNvSpPr>
            <a:spLocks noGrp="1"/>
          </p:cNvSpPr>
          <p:nvPr>
            <p:ph idx="1"/>
          </p:nvPr>
        </p:nvSpPr>
        <p:spPr>
          <a:xfrm>
            <a:off x="772998" y="1470581"/>
            <a:ext cx="9971201" cy="5250730"/>
          </a:xfrm>
        </p:spPr>
        <p:txBody>
          <a:bodyPr>
            <a:noAutofit/>
          </a:bodyPr>
          <a:lstStyle/>
          <a:p>
            <a:pPr algn="just"/>
            <a:r>
              <a:rPr lang="en-US" sz="2800" dirty="0"/>
              <a:t>A perfect mixture of emotions and facts is necessary for effective communication. Emotions like anger, frustration, </a:t>
            </a:r>
            <a:r>
              <a:rPr lang="en-US" sz="2800" dirty="0" smtClean="0"/>
              <a:t>humor, </a:t>
            </a:r>
            <a:r>
              <a:rPr lang="en-US" sz="2800" dirty="0"/>
              <a:t>can blur the </a:t>
            </a:r>
            <a:r>
              <a:rPr lang="en-US" sz="2800" dirty="0" smtClean="0"/>
              <a:t>decision making</a:t>
            </a:r>
            <a:r>
              <a:rPr lang="en-US" sz="2800" dirty="0"/>
              <a:t> capacities of a person and thus limit the effectiveness of their communication</a:t>
            </a:r>
            <a:r>
              <a:rPr lang="en-US" sz="2800" dirty="0" smtClean="0"/>
              <a:t>.</a:t>
            </a:r>
          </a:p>
          <a:p>
            <a:pPr algn="just"/>
            <a:r>
              <a:rPr lang="en-US" sz="2800" b="1" dirty="0" smtClean="0"/>
              <a:t>4. Physical </a:t>
            </a:r>
            <a:r>
              <a:rPr lang="en-US" sz="2800" b="1" dirty="0"/>
              <a:t>Barriers to Communication</a:t>
            </a:r>
            <a:endParaRPr lang="en-US" sz="2800" dirty="0"/>
          </a:p>
          <a:p>
            <a:pPr algn="just"/>
            <a:r>
              <a:rPr lang="en-US" sz="2800" dirty="0"/>
              <a:t>They are the most obvious barriers to effective communication. These barriers are mostly easily removable in principle at least. They include barriers like noise, closed doors, faulty equipment used for communication, closed cabins, etc. Sometimes, in a large office, the physical separation between various employees combined with faulty equipment may result in severe barriers to effective communication</a:t>
            </a:r>
            <a:r>
              <a:rPr lang="en-US" sz="2800" dirty="0" smtClean="0"/>
              <a:t>.</a:t>
            </a:r>
            <a:endParaRPr lang="en-US" sz="2800" b="1" dirty="0" smtClean="0"/>
          </a:p>
          <a:p>
            <a:endParaRPr lang="en-US" sz="2800" dirty="0" smtClean="0"/>
          </a:p>
          <a:p>
            <a:pPr algn="just"/>
            <a:endParaRPr lang="en-US" sz="2800" dirty="0"/>
          </a:p>
        </p:txBody>
      </p:sp>
    </p:spTree>
    <p:extLst>
      <p:ext uri="{BB962C8B-B14F-4D97-AF65-F5344CB8AC3E}">
        <p14:creationId xmlns:p14="http://schemas.microsoft.com/office/powerpoint/2010/main" val="2448507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06256"/>
          </a:xfrm>
        </p:spPr>
        <p:txBody>
          <a:bodyPr/>
          <a:lstStyle/>
          <a:p>
            <a:r>
              <a:rPr lang="en-US" b="1" dirty="0"/>
              <a:t>Barriers to communication </a:t>
            </a:r>
            <a:endParaRPr lang="en-US" dirty="0"/>
          </a:p>
        </p:txBody>
      </p:sp>
      <p:sp>
        <p:nvSpPr>
          <p:cNvPr id="3" name="Content Placeholder 2"/>
          <p:cNvSpPr>
            <a:spLocks noGrp="1"/>
          </p:cNvSpPr>
          <p:nvPr>
            <p:ph idx="1"/>
          </p:nvPr>
        </p:nvSpPr>
        <p:spPr>
          <a:xfrm>
            <a:off x="1024128" y="1409306"/>
            <a:ext cx="9720071" cy="5019773"/>
          </a:xfrm>
        </p:spPr>
        <p:txBody>
          <a:bodyPr>
            <a:noAutofit/>
          </a:bodyPr>
          <a:lstStyle/>
          <a:p>
            <a:pPr algn="just"/>
            <a:r>
              <a:rPr lang="en-US" sz="2800" b="1" dirty="0" smtClean="0"/>
              <a:t>5. Cultural </a:t>
            </a:r>
            <a:r>
              <a:rPr lang="en-US" sz="2800" b="1" dirty="0"/>
              <a:t>Barriers of Communication</a:t>
            </a:r>
            <a:endParaRPr lang="en-US" sz="2800" dirty="0"/>
          </a:p>
          <a:p>
            <a:pPr algn="just"/>
            <a:r>
              <a:rPr lang="en-US" sz="2800" dirty="0"/>
              <a:t>As the world is getting more and more globalized, any large office may have people from several parts of the world. Different cultures have a different meaning for several basic values of society. Dressing, Religions or lack of them, food, drinks, pets, and the general </a:t>
            </a:r>
            <a:r>
              <a:rPr lang="en-US" sz="2800" dirty="0" err="1"/>
              <a:t>behaviour</a:t>
            </a:r>
            <a:r>
              <a:rPr lang="en-US" sz="2800" dirty="0"/>
              <a:t> will change drastically from one culture to another.</a:t>
            </a:r>
          </a:p>
          <a:p>
            <a:pPr algn="just"/>
            <a:r>
              <a:rPr lang="en-US" sz="2800" dirty="0"/>
              <a:t>Hence it is a must that we must take these different cultures into account while communication. This is what we call being culturally appropriate. In many multinational companies, special courses are offered at the orientation stages that let people know about other cultures and how to be courteous and tolerant of others.</a:t>
            </a:r>
          </a:p>
        </p:txBody>
      </p:sp>
    </p:spTree>
    <p:extLst>
      <p:ext uri="{BB962C8B-B14F-4D97-AF65-F5344CB8AC3E}">
        <p14:creationId xmlns:p14="http://schemas.microsoft.com/office/powerpoint/2010/main" val="3231086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19378"/>
          </a:xfrm>
        </p:spPr>
        <p:txBody>
          <a:bodyPr/>
          <a:lstStyle/>
          <a:p>
            <a:r>
              <a:rPr lang="en-US" b="1" dirty="0"/>
              <a:t>Barriers to communication </a:t>
            </a:r>
            <a:endParaRPr lang="en-US" dirty="0"/>
          </a:p>
        </p:txBody>
      </p:sp>
      <p:sp>
        <p:nvSpPr>
          <p:cNvPr id="3" name="Content Placeholder 2"/>
          <p:cNvSpPr>
            <a:spLocks noGrp="1"/>
          </p:cNvSpPr>
          <p:nvPr>
            <p:ph idx="1"/>
          </p:nvPr>
        </p:nvSpPr>
        <p:spPr>
          <a:xfrm>
            <a:off x="1024128" y="1404594"/>
            <a:ext cx="10551987" cy="4904766"/>
          </a:xfrm>
        </p:spPr>
        <p:txBody>
          <a:bodyPr>
            <a:noAutofit/>
          </a:bodyPr>
          <a:lstStyle/>
          <a:p>
            <a:pPr algn="just"/>
            <a:r>
              <a:rPr lang="en-US" sz="2800" b="1" dirty="0" smtClean="0"/>
              <a:t>6. </a:t>
            </a:r>
            <a:r>
              <a:rPr lang="en-US" sz="2800" b="1" dirty="0" err="1" smtClean="0"/>
              <a:t>Organisational</a:t>
            </a:r>
            <a:r>
              <a:rPr lang="en-US" sz="2800" b="1" dirty="0" smtClean="0"/>
              <a:t> </a:t>
            </a:r>
            <a:r>
              <a:rPr lang="en-US" sz="2800" b="1" dirty="0"/>
              <a:t>Structure Barriers</a:t>
            </a:r>
            <a:endParaRPr lang="en-US" sz="2800" dirty="0"/>
          </a:p>
          <a:p>
            <a:pPr algn="just"/>
            <a:r>
              <a:rPr lang="en-US" sz="2800" dirty="0"/>
              <a:t>As we saw there are many </a:t>
            </a:r>
            <a:r>
              <a:rPr lang="en-US" sz="2800" dirty="0" smtClean="0"/>
              <a:t>methods of communication</a:t>
            </a:r>
            <a:r>
              <a:rPr lang="en-US" sz="2800" dirty="0"/>
              <a:t> at an organizational level. Each of these methods has its own problems and constraints that may become barriers to effective communication. Most of these barriers arise because of misinformation or lack of appropriate transparency available to the employees.</a:t>
            </a:r>
          </a:p>
          <a:p>
            <a:pPr algn="just"/>
            <a:r>
              <a:rPr lang="en-US" sz="2800" b="1" dirty="0" smtClean="0"/>
              <a:t>7. Attitude </a:t>
            </a:r>
            <a:r>
              <a:rPr lang="en-US" sz="2800" b="1" dirty="0"/>
              <a:t>Barriers</a:t>
            </a:r>
            <a:endParaRPr lang="en-US" sz="2800" dirty="0"/>
          </a:p>
          <a:p>
            <a:pPr algn="just"/>
            <a:r>
              <a:rPr lang="en-US" sz="2800" dirty="0"/>
              <a:t>Certain people like to be left alone. They are the </a:t>
            </a:r>
            <a:r>
              <a:rPr lang="en-US" sz="2800" dirty="0" smtClean="0"/>
              <a:t>introvert</a:t>
            </a:r>
            <a:r>
              <a:rPr lang="en-US" sz="2800" dirty="0"/>
              <a:t> or just people who are not very social. Others like to be social or sometimes extra clingy! Both these cases could become a barrier to communication. Some people have attitude issues, like huge ego and inconsiderate </a:t>
            </a:r>
            <a:r>
              <a:rPr lang="en-US" sz="2800" dirty="0" err="1"/>
              <a:t>behaviours</a:t>
            </a:r>
            <a:r>
              <a:rPr lang="en-US" sz="2800" dirty="0"/>
              <a:t>.</a:t>
            </a:r>
          </a:p>
        </p:txBody>
      </p:sp>
    </p:spTree>
    <p:extLst>
      <p:ext uri="{BB962C8B-B14F-4D97-AF65-F5344CB8AC3E}">
        <p14:creationId xmlns:p14="http://schemas.microsoft.com/office/powerpoint/2010/main" val="22439295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535</TotalTime>
  <Words>339</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Tw Cen MT</vt:lpstr>
      <vt:lpstr>Tw Cen MT Condensed</vt:lpstr>
      <vt:lpstr>Wingdings 3</vt:lpstr>
      <vt:lpstr>Integral</vt:lpstr>
      <vt:lpstr>Chapter 2 </vt:lpstr>
      <vt:lpstr>The process of human communication</vt:lpstr>
      <vt:lpstr>PowerPoint Presentation</vt:lpstr>
      <vt:lpstr>PowerPoint Presentation</vt:lpstr>
      <vt:lpstr>Barriers to communication </vt:lpstr>
      <vt:lpstr>Barriers to communication </vt:lpstr>
      <vt:lpstr>Barriers to communication </vt:lpstr>
      <vt:lpstr>Barriers to communication </vt:lpstr>
      <vt:lpstr>Barriers to communication </vt:lpstr>
      <vt:lpstr>Ethical communication</vt:lpstr>
      <vt:lpstr>key ethical principles of ethical communication</vt:lpstr>
      <vt:lpstr>key ethical principles of ethical communication</vt:lpstr>
      <vt:lpstr>key ethical principles of ethical communication</vt:lpstr>
      <vt:lpstr>Video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88017</dc:creator>
  <cp:lastModifiedBy>88017</cp:lastModifiedBy>
  <cp:revision>11</cp:revision>
  <dcterms:created xsi:type="dcterms:W3CDTF">2023-08-11T17:53:05Z</dcterms:created>
  <dcterms:modified xsi:type="dcterms:W3CDTF">2023-08-21T13:07:31Z</dcterms:modified>
</cp:coreProperties>
</file>