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8" r:id="rId4"/>
    <p:sldId id="259" r:id="rId5"/>
    <p:sldId id="264" r:id="rId6"/>
    <p:sldId id="265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6803-8F94-4DFC-9FAE-6EB8F1C80000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1C1F-0E0E-47EC-93A2-10E298307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935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6803-8F94-4DFC-9FAE-6EB8F1C80000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1C1F-0E0E-47EC-93A2-10E298307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75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6803-8F94-4DFC-9FAE-6EB8F1C80000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1C1F-0E0E-47EC-93A2-10E298307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929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6803-8F94-4DFC-9FAE-6EB8F1C80000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1C1F-0E0E-47EC-93A2-10E298307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53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6803-8F94-4DFC-9FAE-6EB8F1C80000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1C1F-0E0E-47EC-93A2-10E298307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295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6803-8F94-4DFC-9FAE-6EB8F1C80000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1C1F-0E0E-47EC-93A2-10E298307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62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6803-8F94-4DFC-9FAE-6EB8F1C80000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1C1F-0E0E-47EC-93A2-10E298307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15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6803-8F94-4DFC-9FAE-6EB8F1C80000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1C1F-0E0E-47EC-93A2-10E298307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061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6803-8F94-4DFC-9FAE-6EB8F1C80000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1C1F-0E0E-47EC-93A2-10E298307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54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6803-8F94-4DFC-9FAE-6EB8F1C80000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1C1F-0E0E-47EC-93A2-10E298307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96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6803-8F94-4DFC-9FAE-6EB8F1C80000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1C1F-0E0E-47EC-93A2-10E298307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10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26803-8F94-4DFC-9FAE-6EB8F1C80000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11C1F-0E0E-47EC-93A2-10E298307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503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72843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76400" y="152400"/>
            <a:ext cx="8839200" cy="65532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3200" b="1" u="sng" dirty="0">
                <a:latin typeface="Calibri" pitchFamily="34" charset="0"/>
                <a:cs typeface="Calibri" pitchFamily="34" charset="0"/>
              </a:rPr>
              <a:t>The Charter of 1600</a:t>
            </a:r>
          </a:p>
          <a:p>
            <a:pPr marL="36576" indent="0">
              <a:buNone/>
            </a:pPr>
            <a:endParaRPr lang="en-US" sz="3200" b="1" dirty="0">
              <a:latin typeface="Calibri" pitchFamily="34" charset="0"/>
              <a:cs typeface="Calibri" pitchFamily="34" charset="0"/>
            </a:endParaRPr>
          </a:p>
          <a:p>
            <a:pPr marL="36576" indent="0">
              <a:buNone/>
            </a:pPr>
            <a:r>
              <a:rPr lang="en-US" sz="3200" b="1" dirty="0">
                <a:latin typeface="Calibri" pitchFamily="34" charset="0"/>
                <a:cs typeface="Calibri" pitchFamily="34" charset="0"/>
              </a:rPr>
              <a:t>The first East India Company was incorporated in England under a Charter granted by Queen Elizabeth I on 31 December 1600</a:t>
            </a:r>
          </a:p>
          <a:p>
            <a:pPr marL="36576" indent="0">
              <a:buNone/>
            </a:pPr>
            <a:endParaRPr lang="en-US" sz="3200" b="1" dirty="0">
              <a:latin typeface="Calibri" pitchFamily="34" charset="0"/>
              <a:cs typeface="Calibri" pitchFamily="34" charset="0"/>
            </a:endParaRPr>
          </a:p>
          <a:p>
            <a:pPr marL="36576" indent="0">
              <a:buNone/>
            </a:pPr>
            <a:r>
              <a:rPr lang="en-US" sz="3200" b="1" dirty="0">
                <a:latin typeface="Calibri" pitchFamily="34" charset="0"/>
                <a:cs typeface="Calibri" pitchFamily="34" charset="0"/>
              </a:rPr>
              <a:t>It was given the exclusive right of trading in all parts of Asia, Africa and America. The charter was granted for 15 years.</a:t>
            </a:r>
          </a:p>
          <a:p>
            <a:pPr marL="36576" indent="0">
              <a:buNone/>
            </a:pPr>
            <a:endParaRPr lang="en-US" sz="3200" b="1" dirty="0">
              <a:latin typeface="Calibri" pitchFamily="34" charset="0"/>
              <a:cs typeface="Calibri" pitchFamily="34" charset="0"/>
            </a:endParaRPr>
          </a:p>
          <a:p>
            <a:pPr marL="36576" indent="0">
              <a:buNone/>
            </a:pPr>
            <a:r>
              <a:rPr lang="en-US" sz="3200" b="1" dirty="0">
                <a:latin typeface="Calibri" pitchFamily="34" charset="0"/>
                <a:cs typeface="Calibri" pitchFamily="34" charset="0"/>
              </a:rPr>
              <a:t>The charter also granted legislative power to the company to make bye-laws, ordinance etc.</a:t>
            </a:r>
          </a:p>
        </p:txBody>
      </p:sp>
    </p:spTree>
    <p:extLst>
      <p:ext uri="{BB962C8B-B14F-4D97-AF65-F5344CB8AC3E}">
        <p14:creationId xmlns:p14="http://schemas.microsoft.com/office/powerpoint/2010/main" val="389306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975" y="2458244"/>
            <a:ext cx="5734050" cy="3086100"/>
          </a:xfrm>
        </p:spPr>
      </p:pic>
    </p:spTree>
    <p:extLst>
      <p:ext uri="{BB962C8B-B14F-4D97-AF65-F5344CB8AC3E}">
        <p14:creationId xmlns:p14="http://schemas.microsoft.com/office/powerpoint/2010/main" val="2511516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975" y="2458244"/>
            <a:ext cx="5734050" cy="3086100"/>
          </a:xfrm>
        </p:spPr>
      </p:pic>
    </p:spTree>
    <p:extLst>
      <p:ext uri="{BB962C8B-B14F-4D97-AF65-F5344CB8AC3E}">
        <p14:creationId xmlns:p14="http://schemas.microsoft.com/office/powerpoint/2010/main" val="3533119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76400" y="152400"/>
            <a:ext cx="8839200" cy="65532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endParaRPr lang="en-US" sz="3200" b="1" u="sng" dirty="0">
              <a:latin typeface="Calibri" pitchFamily="34" charset="0"/>
              <a:cs typeface="Calibri" pitchFamily="34" charset="0"/>
            </a:endParaRPr>
          </a:p>
          <a:p>
            <a:pPr marL="36576" indent="0">
              <a:buNone/>
            </a:pPr>
            <a:r>
              <a:rPr lang="en-US" sz="3200" b="1" u="sng" dirty="0">
                <a:latin typeface="Calibri" pitchFamily="34" charset="0"/>
                <a:cs typeface="Calibri" pitchFamily="34" charset="0"/>
              </a:rPr>
              <a:t>Treaty with Emperor Jahangir</a:t>
            </a:r>
          </a:p>
          <a:p>
            <a:pPr marL="36576" indent="0">
              <a:buNone/>
            </a:pPr>
            <a:endParaRPr lang="en-US" sz="3200" b="1" dirty="0">
              <a:latin typeface="Calibri" pitchFamily="34" charset="0"/>
              <a:cs typeface="Calibri" pitchFamily="34" charset="0"/>
            </a:endParaRPr>
          </a:p>
          <a:p>
            <a:pPr marL="36576" indent="0">
              <a:buNone/>
            </a:pPr>
            <a:r>
              <a:rPr lang="en-US" sz="3200" b="1" dirty="0">
                <a:latin typeface="Calibri" pitchFamily="34" charset="0"/>
                <a:cs typeface="Calibri" pitchFamily="34" charset="0"/>
              </a:rPr>
              <a:t>In 1618, the East India Company entered into a treaty with the Mughal Emperor Jahangir and this proved a turning point in the legal history of India.</a:t>
            </a:r>
          </a:p>
          <a:p>
            <a:pPr marL="36576" indent="0">
              <a:buNone/>
            </a:pPr>
            <a:endParaRPr lang="en-US" sz="3200" b="1" dirty="0">
              <a:latin typeface="Calibri" pitchFamily="34" charset="0"/>
              <a:cs typeface="Calibri" pitchFamily="34" charset="0"/>
            </a:endParaRPr>
          </a:p>
          <a:p>
            <a:pPr marL="36576" indent="0">
              <a:buNone/>
            </a:pPr>
            <a:r>
              <a:rPr lang="en-US" sz="3200" b="1" dirty="0">
                <a:latin typeface="Calibri" pitchFamily="34" charset="0"/>
                <a:cs typeface="Calibri" pitchFamily="34" charset="0"/>
              </a:rPr>
              <a:t>The order (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Firman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) of the Emperor provided that the Mughal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Qazi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/ Governor of the relevant place will protect the English people from all sorts of oppression and injury.</a:t>
            </a:r>
            <a:endParaRPr lang="en-US" sz="32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63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76400" y="152400"/>
            <a:ext cx="8839200" cy="65532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endParaRPr lang="en-US" sz="3200" b="1" u="sng" dirty="0">
              <a:latin typeface="Calibri" pitchFamily="34" charset="0"/>
              <a:cs typeface="Calibri" pitchFamily="34" charset="0"/>
            </a:endParaRPr>
          </a:p>
          <a:p>
            <a:pPr marL="36576" indent="0">
              <a:buNone/>
            </a:pPr>
            <a:r>
              <a:rPr lang="en-US" sz="3200" b="1" u="sng" dirty="0">
                <a:latin typeface="Calibri" pitchFamily="34" charset="0"/>
                <a:cs typeface="Calibri" pitchFamily="34" charset="0"/>
              </a:rPr>
              <a:t>The </a:t>
            </a:r>
            <a:r>
              <a:rPr lang="en-US" sz="3200" b="1" u="sng" dirty="0">
                <a:latin typeface="Calibri" pitchFamily="34" charset="0"/>
                <a:cs typeface="Calibri" pitchFamily="34" charset="0"/>
              </a:rPr>
              <a:t>Charter of </a:t>
            </a:r>
            <a:r>
              <a:rPr lang="en-US" sz="3200" b="1" u="sng" dirty="0">
                <a:latin typeface="Calibri" pitchFamily="34" charset="0"/>
                <a:cs typeface="Calibri" pitchFamily="34" charset="0"/>
              </a:rPr>
              <a:t>1615</a:t>
            </a:r>
          </a:p>
          <a:p>
            <a:pPr marL="36576" indent="0">
              <a:buNone/>
            </a:pPr>
            <a:endParaRPr lang="en-US" sz="3200" b="1" dirty="0">
              <a:latin typeface="Calibri" pitchFamily="34" charset="0"/>
              <a:cs typeface="Calibri" pitchFamily="34" charset="0"/>
            </a:endParaRPr>
          </a:p>
          <a:p>
            <a:pPr marL="36576" indent="0">
              <a:buNone/>
            </a:pPr>
            <a:r>
              <a:rPr lang="en-US" sz="3200" b="1" dirty="0">
                <a:latin typeface="Calibri" pitchFamily="34" charset="0"/>
                <a:cs typeface="Calibri" pitchFamily="34" charset="0"/>
              </a:rPr>
              <a:t>The Charter empowered the company to punish its servants for capital offences (willful murder and mutiny) on long voyages by a jury of 12 servants of the company.</a:t>
            </a:r>
          </a:p>
          <a:p>
            <a:pPr marL="36576" indent="0">
              <a:buNone/>
            </a:pPr>
            <a:endParaRPr lang="en-US" sz="3200" b="1" dirty="0">
              <a:latin typeface="Calibri" pitchFamily="34" charset="0"/>
              <a:cs typeface="Calibri" pitchFamily="34" charset="0"/>
            </a:endParaRPr>
          </a:p>
          <a:p>
            <a:pPr marL="36576" indent="0">
              <a:buNone/>
            </a:pPr>
            <a:r>
              <a:rPr lang="en-US" sz="3200" b="1" dirty="0">
                <a:latin typeface="Calibri" pitchFamily="34" charset="0"/>
                <a:cs typeface="Calibri" pitchFamily="34" charset="0"/>
              </a:rPr>
              <a:t>The company was given this power to maintain order and discipline on board during the voyage.</a:t>
            </a:r>
            <a:endParaRPr lang="en-US" sz="32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65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12909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184</Words>
  <Application>Microsoft Office PowerPoint</Application>
  <PresentationFormat>Widescreen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DIU</dc:creator>
  <cp:lastModifiedBy>DIU</cp:lastModifiedBy>
  <cp:revision>1</cp:revision>
  <dcterms:created xsi:type="dcterms:W3CDTF">2020-05-31T16:16:29Z</dcterms:created>
  <dcterms:modified xsi:type="dcterms:W3CDTF">2020-05-31T17:53:04Z</dcterms:modified>
</cp:coreProperties>
</file>