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0" r:id="rId1"/>
  </p:sldMasterIdLst>
  <p:sldIdLst>
    <p:sldId id="264" r:id="rId2"/>
    <p:sldId id="316" r:id="rId3"/>
    <p:sldId id="302" r:id="rId4"/>
    <p:sldId id="317" r:id="rId5"/>
    <p:sldId id="318" r:id="rId6"/>
    <p:sldId id="319" r:id="rId7"/>
    <p:sldId id="321"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84" r:id="rId23"/>
    <p:sldId id="285" r:id="rId24"/>
    <p:sldId id="286" r:id="rId25"/>
    <p:sldId id="287" r:id="rId26"/>
    <p:sldId id="288" r:id="rId27"/>
    <p:sldId id="289" r:id="rId28"/>
    <p:sldId id="290" r:id="rId29"/>
    <p:sldId id="291" r:id="rId30"/>
    <p:sldId id="292" r:id="rId31"/>
    <p:sldId id="293" r:id="rId32"/>
    <p:sldId id="294" r:id="rId33"/>
    <p:sldId id="295" r:id="rId34"/>
    <p:sldId id="296" r:id="rId35"/>
    <p:sldId id="297" r:id="rId36"/>
    <p:sldId id="298" r:id="rId37"/>
    <p:sldId id="299" r:id="rId38"/>
    <p:sldId id="300" r:id="rId39"/>
    <p:sldId id="301" r:id="rId40"/>
    <p:sldId id="303" r:id="rId41"/>
    <p:sldId id="304" r:id="rId42"/>
    <p:sldId id="305" r:id="rId43"/>
    <p:sldId id="306" r:id="rId44"/>
    <p:sldId id="307" r:id="rId45"/>
    <p:sldId id="308" r:id="rId46"/>
    <p:sldId id="309" r:id="rId47"/>
    <p:sldId id="310" r:id="rId48"/>
    <p:sldId id="311" r:id="rId49"/>
    <p:sldId id="312" r:id="rId50"/>
    <p:sldId id="313" r:id="rId51"/>
    <p:sldId id="314" r:id="rId52"/>
    <p:sldId id="315" r:id="rId53"/>
    <p:sldId id="265" r:id="rId5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89" d="100"/>
          <a:sy n="89" d="100"/>
        </p:scale>
        <p:origin x="461" y="77"/>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9063C53-CBAA-460E-87F4-4A3B85C65DA5}"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B707AC7-C7A4-4405-AF74-5C978B15B16D}" type="slidenum">
              <a:rPr lang="en-US" smtClean="0"/>
              <a:t>‹#›</a:t>
            </a:fld>
            <a:endParaRPr lang="en-US"/>
          </a:p>
        </p:txBody>
      </p:sp>
    </p:spTree>
    <p:extLst>
      <p:ext uri="{BB962C8B-B14F-4D97-AF65-F5344CB8AC3E}">
        <p14:creationId xmlns:p14="http://schemas.microsoft.com/office/powerpoint/2010/main" val="2066240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063C53-CBAA-460E-87F4-4A3B85C65DA5}"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B707AC7-C7A4-4405-AF74-5C978B15B16D}" type="slidenum">
              <a:rPr lang="en-US" smtClean="0"/>
              <a:t>‹#›</a:t>
            </a:fld>
            <a:endParaRPr lang="en-US"/>
          </a:p>
        </p:txBody>
      </p:sp>
    </p:spTree>
    <p:extLst>
      <p:ext uri="{BB962C8B-B14F-4D97-AF65-F5344CB8AC3E}">
        <p14:creationId xmlns:p14="http://schemas.microsoft.com/office/powerpoint/2010/main" val="2658527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063C53-CBAA-460E-87F4-4A3B85C65DA5}"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B707AC7-C7A4-4405-AF74-5C978B15B16D}"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862605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99063C53-CBAA-460E-87F4-4A3B85C65DA5}" type="datetimeFigureOut">
              <a:rPr lang="en-US" smtClean="0"/>
              <a:t>2/3/2021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B707AC7-C7A4-4405-AF74-5C978B15B16D}" type="slidenum">
              <a:rPr lang="en-US" smtClean="0"/>
              <a:t>‹#›</a:t>
            </a:fld>
            <a:endParaRPr lang="en-US"/>
          </a:p>
        </p:txBody>
      </p:sp>
    </p:spTree>
    <p:extLst>
      <p:ext uri="{BB962C8B-B14F-4D97-AF65-F5344CB8AC3E}">
        <p14:creationId xmlns:p14="http://schemas.microsoft.com/office/powerpoint/2010/main" val="33427972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99063C53-CBAA-460E-87F4-4A3B85C65DA5}" type="datetimeFigureOut">
              <a:rPr lang="en-US" smtClean="0"/>
              <a:t>2/3/2021</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B707AC7-C7A4-4405-AF74-5C978B15B16D}"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625769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99063C53-CBAA-460E-87F4-4A3B85C65DA5}" type="datetimeFigureOut">
              <a:rPr lang="en-US" smtClean="0"/>
              <a:t>2/3/2021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B707AC7-C7A4-4405-AF74-5C978B15B16D}" type="slidenum">
              <a:rPr lang="en-US" smtClean="0"/>
              <a:t>‹#›</a:t>
            </a:fld>
            <a:endParaRPr lang="en-US"/>
          </a:p>
        </p:txBody>
      </p:sp>
    </p:spTree>
    <p:extLst>
      <p:ext uri="{BB962C8B-B14F-4D97-AF65-F5344CB8AC3E}">
        <p14:creationId xmlns:p14="http://schemas.microsoft.com/office/powerpoint/2010/main" val="81638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063C53-CBAA-460E-87F4-4A3B85C65DA5}"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B707AC7-C7A4-4405-AF74-5C978B15B16D}" type="slidenum">
              <a:rPr lang="en-US" smtClean="0"/>
              <a:t>‹#›</a:t>
            </a:fld>
            <a:endParaRPr lang="en-US"/>
          </a:p>
        </p:txBody>
      </p:sp>
    </p:spTree>
    <p:extLst>
      <p:ext uri="{BB962C8B-B14F-4D97-AF65-F5344CB8AC3E}">
        <p14:creationId xmlns:p14="http://schemas.microsoft.com/office/powerpoint/2010/main" val="20961242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063C53-CBAA-460E-87F4-4A3B85C65DA5}"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B707AC7-C7A4-4405-AF74-5C978B15B16D}" type="slidenum">
              <a:rPr lang="en-US" smtClean="0"/>
              <a:t>‹#›</a:t>
            </a:fld>
            <a:endParaRPr lang="en-US"/>
          </a:p>
        </p:txBody>
      </p:sp>
    </p:spTree>
    <p:extLst>
      <p:ext uri="{BB962C8B-B14F-4D97-AF65-F5344CB8AC3E}">
        <p14:creationId xmlns:p14="http://schemas.microsoft.com/office/powerpoint/2010/main" val="3716337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063C53-CBAA-460E-87F4-4A3B85C65DA5}"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B707AC7-C7A4-4405-AF74-5C978B15B16D}" type="slidenum">
              <a:rPr lang="en-US" smtClean="0"/>
              <a:t>‹#›</a:t>
            </a:fld>
            <a:endParaRPr lang="en-US"/>
          </a:p>
        </p:txBody>
      </p:sp>
    </p:spTree>
    <p:extLst>
      <p:ext uri="{BB962C8B-B14F-4D97-AF65-F5344CB8AC3E}">
        <p14:creationId xmlns:p14="http://schemas.microsoft.com/office/powerpoint/2010/main" val="3431435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063C53-CBAA-460E-87F4-4A3B85C65DA5}" type="datetimeFigureOut">
              <a:rPr lang="en-US" smtClean="0"/>
              <a:t>2/3/2021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B707AC7-C7A4-4405-AF74-5C978B15B16D}" type="slidenum">
              <a:rPr lang="en-US" smtClean="0"/>
              <a:t>‹#›</a:t>
            </a:fld>
            <a:endParaRPr lang="en-US"/>
          </a:p>
        </p:txBody>
      </p:sp>
    </p:spTree>
    <p:extLst>
      <p:ext uri="{BB962C8B-B14F-4D97-AF65-F5344CB8AC3E}">
        <p14:creationId xmlns:p14="http://schemas.microsoft.com/office/powerpoint/2010/main" val="1248655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063C53-CBAA-460E-87F4-4A3B85C65DA5}" type="datetimeFigureOut">
              <a:rPr lang="en-US" smtClean="0"/>
              <a:t>2/3/2021</a:t>
            </a:fld>
            <a:endParaRPr lang="en-US"/>
          </a:p>
        </p:txBody>
      </p:sp>
      <p:sp>
        <p:nvSpPr>
          <p:cNvPr id="6" name="Footer Placeholder 5"/>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B707AC7-C7A4-4405-AF74-5C978B15B16D}" type="slidenum">
              <a:rPr lang="en-US" smtClean="0"/>
              <a:t>‹#›</a:t>
            </a:fld>
            <a:endParaRPr lang="en-US"/>
          </a:p>
        </p:txBody>
      </p:sp>
    </p:spTree>
    <p:extLst>
      <p:ext uri="{BB962C8B-B14F-4D97-AF65-F5344CB8AC3E}">
        <p14:creationId xmlns:p14="http://schemas.microsoft.com/office/powerpoint/2010/main" val="2722467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063C53-CBAA-460E-87F4-4A3B85C65DA5}" type="datetimeFigureOut">
              <a:rPr lang="en-US" smtClean="0"/>
              <a:t>2/3/2021</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B707AC7-C7A4-4405-AF74-5C978B15B16D}" type="slidenum">
              <a:rPr lang="en-US" smtClean="0"/>
              <a:t>‹#›</a:t>
            </a:fld>
            <a:endParaRPr lang="en-US"/>
          </a:p>
        </p:txBody>
      </p:sp>
    </p:spTree>
    <p:extLst>
      <p:ext uri="{BB962C8B-B14F-4D97-AF65-F5344CB8AC3E}">
        <p14:creationId xmlns:p14="http://schemas.microsoft.com/office/powerpoint/2010/main" val="2041347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9063C53-CBAA-460E-87F4-4A3B85C65DA5}" type="datetimeFigureOut">
              <a:rPr lang="en-US" smtClean="0"/>
              <a:t>2/3/2021</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B707AC7-C7A4-4405-AF74-5C978B15B16D}" type="slidenum">
              <a:rPr lang="en-US" smtClean="0"/>
              <a:t>‹#›</a:t>
            </a:fld>
            <a:endParaRPr lang="en-US"/>
          </a:p>
        </p:txBody>
      </p:sp>
    </p:spTree>
    <p:extLst>
      <p:ext uri="{BB962C8B-B14F-4D97-AF65-F5344CB8AC3E}">
        <p14:creationId xmlns:p14="http://schemas.microsoft.com/office/powerpoint/2010/main" val="3881976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063C53-CBAA-460E-87F4-4A3B85C65DA5}" type="datetimeFigureOut">
              <a:rPr lang="en-US" smtClean="0"/>
              <a:t>2/3/2021</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B707AC7-C7A4-4405-AF74-5C978B15B16D}" type="slidenum">
              <a:rPr lang="en-US" smtClean="0"/>
              <a:t>‹#›</a:t>
            </a:fld>
            <a:endParaRPr lang="en-US"/>
          </a:p>
        </p:txBody>
      </p:sp>
    </p:spTree>
    <p:extLst>
      <p:ext uri="{BB962C8B-B14F-4D97-AF65-F5344CB8AC3E}">
        <p14:creationId xmlns:p14="http://schemas.microsoft.com/office/powerpoint/2010/main" val="2949451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063C53-CBAA-460E-87F4-4A3B85C65DA5}" type="datetimeFigureOut">
              <a:rPr lang="en-US" smtClean="0"/>
              <a:t>2/3/2021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B707AC7-C7A4-4405-AF74-5C978B15B16D}" type="slidenum">
              <a:rPr lang="en-US" smtClean="0"/>
              <a:t>‹#›</a:t>
            </a:fld>
            <a:endParaRPr lang="en-US"/>
          </a:p>
        </p:txBody>
      </p:sp>
    </p:spTree>
    <p:extLst>
      <p:ext uri="{BB962C8B-B14F-4D97-AF65-F5344CB8AC3E}">
        <p14:creationId xmlns:p14="http://schemas.microsoft.com/office/powerpoint/2010/main" val="573145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063C53-CBAA-460E-87F4-4A3B85C65DA5}" type="datetimeFigureOut">
              <a:rPr lang="en-US" smtClean="0"/>
              <a:t>2/3/2021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B707AC7-C7A4-4405-AF74-5C978B15B16D}" type="slidenum">
              <a:rPr lang="en-US" smtClean="0"/>
              <a:t>‹#›</a:t>
            </a:fld>
            <a:endParaRPr lang="en-US"/>
          </a:p>
        </p:txBody>
      </p:sp>
    </p:spTree>
    <p:extLst>
      <p:ext uri="{BB962C8B-B14F-4D97-AF65-F5344CB8AC3E}">
        <p14:creationId xmlns:p14="http://schemas.microsoft.com/office/powerpoint/2010/main" val="833878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9063C53-CBAA-460E-87F4-4A3B85C65DA5}" type="datetimeFigureOut">
              <a:rPr lang="en-US" smtClean="0"/>
              <a:t>2/3/2021</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B707AC7-C7A4-4405-AF74-5C978B15B16D}" type="slidenum">
              <a:rPr lang="en-US" smtClean="0"/>
              <a:t>‹#›</a:t>
            </a:fld>
            <a:endParaRPr lang="en-US"/>
          </a:p>
        </p:txBody>
      </p:sp>
    </p:spTree>
    <p:extLst>
      <p:ext uri="{BB962C8B-B14F-4D97-AF65-F5344CB8AC3E}">
        <p14:creationId xmlns:p14="http://schemas.microsoft.com/office/powerpoint/2010/main" val="3457373647"/>
      </p:ext>
    </p:extLst>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 id="2147483812" r:id="rId12"/>
    <p:sldLayoutId id="2147483813" r:id="rId13"/>
    <p:sldLayoutId id="2147483814" r:id="rId14"/>
    <p:sldLayoutId id="2147483815" r:id="rId15"/>
    <p:sldLayoutId id="2147483816"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8" Type="http://schemas.openxmlformats.org/officeDocument/2006/relationships/hyperlink" Target="https://www.britannica.com/biography/Siraj-al-Dawlah" TargetMode="External"/><Relationship Id="rId3" Type="http://schemas.openxmlformats.org/officeDocument/2006/relationships/hyperlink" Target="https://www.britannica.com/topic/East-India-Company" TargetMode="External"/><Relationship Id="rId7" Type="http://schemas.openxmlformats.org/officeDocument/2006/relationships/hyperlink" Target="https://www.britannica.com/biography/Robert-Clive" TargetMode="External"/><Relationship Id="rId2" Type="http://schemas.openxmlformats.org/officeDocument/2006/relationships/hyperlink" Target="https://www.britannica.com/biography/Aurangzeb" TargetMode="External"/><Relationship Id="rId1" Type="http://schemas.openxmlformats.org/officeDocument/2006/relationships/slideLayout" Target="../slideLayouts/slideLayout7.xml"/><Relationship Id="rId6" Type="http://schemas.openxmlformats.org/officeDocument/2006/relationships/hyperlink" Target="https://www.britannica.com/place/Palashi" TargetMode="External"/><Relationship Id="rId11" Type="http://schemas.openxmlformats.org/officeDocument/2006/relationships/hyperlink" Target="https://www.britannica.com/topic/property-law" TargetMode="External"/><Relationship Id="rId5" Type="http://schemas.openxmlformats.org/officeDocument/2006/relationships/hyperlink" Target="https://www.britannica.com/topic/empire-political-science" TargetMode="External"/><Relationship Id="rId10" Type="http://schemas.openxmlformats.org/officeDocument/2006/relationships/hyperlink" Target="https://www.britannica.com/place/Bengal-region-Asia" TargetMode="External"/><Relationship Id="rId4" Type="http://schemas.openxmlformats.org/officeDocument/2006/relationships/hyperlink" Target="https://www.britannica.com/place/Kolkata" TargetMode="External"/><Relationship Id="rId9" Type="http://schemas.openxmlformats.org/officeDocument/2006/relationships/hyperlink" Target="https://www.britannica.com/biography/Charles-Cornwallis-1st-Marquess-and-2nd-Earl-Cornwallis"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www.merriam-webster.com/dictionary/myriad" TargetMode="External"/><Relationship Id="rId13" Type="http://schemas.openxmlformats.org/officeDocument/2006/relationships/hyperlink" Target="https://www.britannica.com/topic/Mughal-dynasty" TargetMode="External"/><Relationship Id="rId3" Type="http://schemas.openxmlformats.org/officeDocument/2006/relationships/hyperlink" Target="https://www.britannica.com/place/India/History#ref214184" TargetMode="External"/><Relationship Id="rId7" Type="http://schemas.openxmlformats.org/officeDocument/2006/relationships/hyperlink" Target="https://www.britannica.com/place/Brahmaputra-River" TargetMode="External"/><Relationship Id="rId12" Type="http://schemas.openxmlformats.org/officeDocument/2006/relationships/hyperlink" Target="https://www.britannica.com/topic/shah" TargetMode="External"/><Relationship Id="rId17" Type="http://schemas.openxmlformats.org/officeDocument/2006/relationships/hyperlink" Target="https://www.britannica.com/place/West-Bengal" TargetMode="External"/><Relationship Id="rId2" Type="http://schemas.openxmlformats.org/officeDocument/2006/relationships/hyperlink" Target="https://www.merriam-webster.com/dictionary/context" TargetMode="External"/><Relationship Id="rId16" Type="http://schemas.openxmlformats.org/officeDocument/2006/relationships/hyperlink" Target="https://www.merriam-webster.com/dictionary/constitute" TargetMode="External"/><Relationship Id="rId1" Type="http://schemas.openxmlformats.org/officeDocument/2006/relationships/slideLayout" Target="../slideLayouts/slideLayout2.xml"/><Relationship Id="rId6" Type="http://schemas.openxmlformats.org/officeDocument/2006/relationships/hyperlink" Target="https://www.britannica.com/place/Ganges-River" TargetMode="External"/><Relationship Id="rId11" Type="http://schemas.openxmlformats.org/officeDocument/2006/relationships/hyperlink" Target="https://www.britannica.com/place/Gauda-ancient-city-India" TargetMode="External"/><Relationship Id="rId5" Type="http://schemas.openxmlformats.org/officeDocument/2006/relationships/hyperlink" Target="https://www.britannica.com/place/Padma-River" TargetMode="External"/><Relationship Id="rId15" Type="http://schemas.openxmlformats.org/officeDocument/2006/relationships/hyperlink" Target="https://www.britannica.com/place/Odisha" TargetMode="External"/><Relationship Id="rId10" Type="http://schemas.openxmlformats.org/officeDocument/2006/relationships/hyperlink" Target="https://www.britannica.com/place/Bengal-region-Asia" TargetMode="External"/><Relationship Id="rId4" Type="http://schemas.openxmlformats.org/officeDocument/2006/relationships/hyperlink" Target="https://www.britannica.com/place/Pakistan/History#ref214492" TargetMode="External"/><Relationship Id="rId9" Type="http://schemas.openxmlformats.org/officeDocument/2006/relationships/hyperlink" Target="https://www.merriam-webster.com/dictionary/culture" TargetMode="External"/><Relationship Id="rId14" Type="http://schemas.openxmlformats.org/officeDocument/2006/relationships/hyperlink" Target="https://www.britannica.com/place/Bihar"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merriam-webster.com/dictionary/initiative" TargetMode="External"/><Relationship Id="rId7" Type="http://schemas.openxmlformats.org/officeDocument/2006/relationships/hyperlink" Target="https://www.merriam-webster.com/dictionary/efficiency" TargetMode="External"/><Relationship Id="rId2" Type="http://schemas.openxmlformats.org/officeDocument/2006/relationships/hyperlink" Target="https://www.britannica.com/place/Assam" TargetMode="External"/><Relationship Id="rId1" Type="http://schemas.openxmlformats.org/officeDocument/2006/relationships/slideLayout" Target="../slideLayouts/slideLayout7.xml"/><Relationship Id="rId6" Type="http://schemas.openxmlformats.org/officeDocument/2006/relationships/hyperlink" Target="https://www.britannica.com/place/Dhaka" TargetMode="External"/><Relationship Id="rId5" Type="http://schemas.openxmlformats.org/officeDocument/2006/relationships/hyperlink" Target="https://www.britannica.com/place/Bihar" TargetMode="External"/><Relationship Id="rId4" Type="http://schemas.openxmlformats.org/officeDocument/2006/relationships/hyperlink" Target="https://www.britannica.com/biography/Lord-Curzon"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britannica.com/topic/Indian-National-Congress" TargetMode="External"/><Relationship Id="rId7" Type="http://schemas.openxmlformats.org/officeDocument/2006/relationships/hyperlink" Target="https://www.merriam-webster.com/dictionary/constituted" TargetMode="External"/><Relationship Id="rId2" Type="http://schemas.openxmlformats.org/officeDocument/2006/relationships/hyperlink" Target="https://www.merriam-webster.com/dictionary/vociferous" TargetMode="External"/><Relationship Id="rId1" Type="http://schemas.openxmlformats.org/officeDocument/2006/relationships/slideLayout" Target="../slideLayouts/slideLayout7.xml"/><Relationship Id="rId6" Type="http://schemas.openxmlformats.org/officeDocument/2006/relationships/hyperlink" Target="https://www.merriam-webster.com/dictionary/constitutional" TargetMode="External"/><Relationship Id="rId5" Type="http://schemas.openxmlformats.org/officeDocument/2006/relationships/hyperlink" Target="https://www.merriam-webster.com/dictionary/constituencies" TargetMode="External"/><Relationship Id="rId4" Type="http://schemas.openxmlformats.org/officeDocument/2006/relationships/hyperlink" Target="https://www.britannica.com/topic/Muslim-League"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merriam-webster.com/dictionary/animosities" TargetMode="External"/><Relationship Id="rId2" Type="http://schemas.openxmlformats.org/officeDocument/2006/relationships/hyperlink" Target="https://www.britannica.com/biography/Chitta-Ranjan-Das" TargetMode="External"/><Relationship Id="rId1" Type="http://schemas.openxmlformats.org/officeDocument/2006/relationships/slideLayout" Target="../slideLayouts/slideLayout7.xml"/><Relationship Id="rId6" Type="http://schemas.openxmlformats.org/officeDocument/2006/relationships/hyperlink" Target="https://www.britannica.com/biography/Mahatma-Gandhi" TargetMode="External"/><Relationship Id="rId5" Type="http://schemas.openxmlformats.org/officeDocument/2006/relationships/hyperlink" Target="https://www.britannica.com/event/noncooperation-movement" TargetMode="External"/><Relationship Id="rId4" Type="http://schemas.openxmlformats.org/officeDocument/2006/relationships/hyperlink" Target="https://www.britannica.com/event/Khilafat-movement"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britannica.com/biography/Fazl-ul-Haq" TargetMode="External"/><Relationship Id="rId2" Type="http://schemas.openxmlformats.org/officeDocument/2006/relationships/hyperlink" Target="https://www.merriam-webster.com/dictionary/transcend" TargetMode="External"/><Relationship Id="rId1" Type="http://schemas.openxmlformats.org/officeDocument/2006/relationships/slideLayout" Target="../slideLayouts/slideLayout7.xml"/><Relationship Id="rId5" Type="http://schemas.openxmlformats.org/officeDocument/2006/relationships/hyperlink" Target="https://www.britannica.com/place/Lahore" TargetMode="External"/><Relationship Id="rId4" Type="http://schemas.openxmlformats.org/officeDocument/2006/relationships/hyperlink" Target="https://www.britannica.com/topic/Muslim-League"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britannica.com/biography/Hussain-Shaheed-Suhrawardy" TargetMode="External"/><Relationship Id="rId2" Type="http://schemas.openxmlformats.org/officeDocument/2006/relationships/hyperlink" Target="https://www.merriam-webster.com/dictionary/dialogue" TargetMode="External"/><Relationship Id="rId1" Type="http://schemas.openxmlformats.org/officeDocument/2006/relationships/slideLayout" Target="../slideLayouts/slideLayout7.xml"/><Relationship Id="rId4" Type="http://schemas.openxmlformats.org/officeDocument/2006/relationships/hyperlink" Target="https://www.merriam-webster.com/dictionary/August"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merriam-webster.com/dictionary/mandate" TargetMode="External"/><Relationship Id="rId7" Type="http://schemas.openxmlformats.org/officeDocument/2006/relationships/hyperlink" Target="https://www.britannica.com/place/Pakistan" TargetMode="External"/><Relationship Id="rId2" Type="http://schemas.openxmlformats.org/officeDocument/2006/relationships/hyperlink" Target="https://www.britannica.com/biography/Louis-Mountbatten-1st-Earl-Mountbatten" TargetMode="External"/><Relationship Id="rId1" Type="http://schemas.openxmlformats.org/officeDocument/2006/relationships/slideLayout" Target="../slideLayouts/slideLayout7.xml"/><Relationship Id="rId6" Type="http://schemas.openxmlformats.org/officeDocument/2006/relationships/hyperlink" Target="https://www.britannica.com/place/West-Bengal" TargetMode="External"/><Relationship Id="rId5" Type="http://schemas.openxmlformats.org/officeDocument/2006/relationships/hyperlink" Target="https://www.britannica.com/biography/Mahatma-Gandhi" TargetMode="External"/><Relationship Id="rId4" Type="http://schemas.openxmlformats.org/officeDocument/2006/relationships/hyperlink" Target="https://www.britannica.com/biography/Mohammed-Ali-Jinnah"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www.merriam-webster.com/dictionary/constituted" TargetMode="External"/><Relationship Id="rId3" Type="http://schemas.openxmlformats.org/officeDocument/2006/relationships/hyperlink" Target="https://www.britannica.com/place/Bengal-region-Asia" TargetMode="External"/><Relationship Id="rId7" Type="http://schemas.openxmlformats.org/officeDocument/2006/relationships/hyperlink" Target="https://www.britannica.com/place/Chittagong" TargetMode="External"/><Relationship Id="rId2" Type="http://schemas.openxmlformats.org/officeDocument/2006/relationships/hyperlink" Target="https://www.britannica.com/topic/history-of-Pakistan" TargetMode="External"/><Relationship Id="rId1" Type="http://schemas.openxmlformats.org/officeDocument/2006/relationships/slideLayout" Target="../slideLayouts/slideLayout7.xml"/><Relationship Id="rId6" Type="http://schemas.openxmlformats.org/officeDocument/2006/relationships/hyperlink" Target="https://www.britannica.com/place/Khulna" TargetMode="External"/><Relationship Id="rId5" Type="http://schemas.openxmlformats.org/officeDocument/2006/relationships/hyperlink" Target="https://www.britannica.com/place/Murshidabad" TargetMode="External"/><Relationship Id="rId4" Type="http://schemas.openxmlformats.org/officeDocument/2006/relationships/hyperlink" Target="https://www.merriam-webster.com/dictionary/contingents" TargetMode="External"/><Relationship Id="rId9" Type="http://schemas.openxmlformats.org/officeDocument/2006/relationships/hyperlink" Target="https://www.britannica.com/science/population-biology-and-anthropology"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britannica.com/place/Assam" TargetMode="External"/><Relationship Id="rId2" Type="http://schemas.openxmlformats.org/officeDocument/2006/relationships/hyperlink" Target="https://www.britannica.com/place/Sylhet" TargetMode="External"/><Relationship Id="rId1" Type="http://schemas.openxmlformats.org/officeDocument/2006/relationships/slideLayout" Target="../slideLayouts/slideLayout7.xml"/><Relationship Id="rId6" Type="http://schemas.openxmlformats.org/officeDocument/2006/relationships/hyperlink" Target="https://www.britannica.com/place/Bihar" TargetMode="External"/><Relationship Id="rId5" Type="http://schemas.openxmlformats.org/officeDocument/2006/relationships/hyperlink" Target="https://www.britannica.com/place/India" TargetMode="External"/><Relationship Id="rId4" Type="http://schemas.openxmlformats.org/officeDocument/2006/relationships/hyperlink" Target="https://www.britannica.com/place/Pakistan"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cdn.britannica.com/25/61325-004-4222F775/Mohammed-Ali-Jinnah-Pakistan-head-of-state.jpg"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s://www.merriam-webster.com/dictionary/constituent" TargetMode="External"/><Relationship Id="rId2" Type="http://schemas.openxmlformats.org/officeDocument/2006/relationships/hyperlink" Target="https://www.britannica.com/topic/parliamentary-system" TargetMode="External"/><Relationship Id="rId1" Type="http://schemas.openxmlformats.org/officeDocument/2006/relationships/slideLayout" Target="../slideLayouts/slideLayout7.xml"/><Relationship Id="rId5" Type="http://schemas.openxmlformats.org/officeDocument/2006/relationships/hyperlink" Target="https://www.britannica.com/topic/executive-government" TargetMode="External"/><Relationship Id="rId4" Type="http://schemas.openxmlformats.org/officeDocument/2006/relationships/hyperlink" Target="https://www.britannica.com/topic/nation-stat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britannica.com/topic/Urdu-language" TargetMode="External"/><Relationship Id="rId2" Type="http://schemas.openxmlformats.org/officeDocument/2006/relationships/hyperlink" Target="https://www.merriam-webster.com/dictionary/tenuous" TargetMode="External"/><Relationship Id="rId1" Type="http://schemas.openxmlformats.org/officeDocument/2006/relationships/slideLayout" Target="../slideLayouts/slideLayout7.xml"/><Relationship Id="rId5" Type="http://schemas.openxmlformats.org/officeDocument/2006/relationships/hyperlink" Target="https://www.merriam-webster.com/dictionary/bureaucracy" TargetMode="External"/><Relationship Id="rId4" Type="http://schemas.openxmlformats.org/officeDocument/2006/relationships/hyperlink" Target="https://www.britannica.com/topic/Bengali"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www.britannica.com/biography/Liaquat-Ali-Khan" TargetMode="External"/><Relationship Id="rId2" Type="http://schemas.openxmlformats.org/officeDocument/2006/relationships/hyperlink" Target="https://www.merriam-webster.com/dictionary/tenure" TargetMode="External"/><Relationship Id="rId1" Type="http://schemas.openxmlformats.org/officeDocument/2006/relationships/slideLayout" Target="../slideLayouts/slideLayout7.xml"/><Relationship Id="rId5" Type="http://schemas.openxmlformats.org/officeDocument/2006/relationships/hyperlink" Target="https://www.britannica.com/biography/Ghulam-Muhammad" TargetMode="External"/><Relationship Id="rId4" Type="http://schemas.openxmlformats.org/officeDocument/2006/relationships/hyperlink" Target="https://www.britannica.com/topic/prime-minister"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www.britannica.com/topic/Awami-League" TargetMode="External"/><Relationship Id="rId2" Type="http://schemas.openxmlformats.org/officeDocument/2006/relationships/hyperlink" Target="https://www.britannica.com/topic/United-Front-Chinese-history-1937-1945" TargetMode="Externa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hyperlink" Target="https://cdn.britannica.com/44/99344-050-C693B336/Liaquat-Ali-Khan-Pakistan.jpg"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hyperlink" Target="https://www.britannica.com/topic/president-government-official" TargetMode="Externa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hyperlink" Target="https://www.britannica.com/topic/military-rule" TargetMode="Externa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8" Type="http://schemas.openxmlformats.org/officeDocument/2006/relationships/hyperlink" Target="https://www.britannica.com/biography/Zulfikar-Ali-Bhutto" TargetMode="External"/><Relationship Id="rId3" Type="http://schemas.openxmlformats.org/officeDocument/2006/relationships/hyperlink" Target="https://www.britannica.com/place/Kashmir-region-Indian-subcontinent" TargetMode="External"/><Relationship Id="rId7" Type="http://schemas.openxmlformats.org/officeDocument/2006/relationships/hyperlink" Target="https://www.britannica.com/topic/National-Assembly-historical-French-parliament" TargetMode="External"/><Relationship Id="rId2" Type="http://schemas.openxmlformats.org/officeDocument/2006/relationships/hyperlink" Target="https://www.britannica.com/biography/Mujibur-Rahman" TargetMode="External"/><Relationship Id="rId1" Type="http://schemas.openxmlformats.org/officeDocument/2006/relationships/slideLayout" Target="../slideLayouts/slideLayout7.xml"/><Relationship Id="rId6" Type="http://schemas.openxmlformats.org/officeDocument/2006/relationships/hyperlink" Target="https://www.britannica.com/biography/Yahya-Khan" TargetMode="External"/><Relationship Id="rId5" Type="http://schemas.openxmlformats.org/officeDocument/2006/relationships/hyperlink" Target="https://www.merriam-webster.com/dictionary/autonomy" TargetMode="External"/><Relationship Id="rId4" Type="http://schemas.openxmlformats.org/officeDocument/2006/relationships/hyperlink" Target="https://www.britannica.com/place/western-Himalayas"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www.britannica.com/place/Kolkata" TargetMode="External"/><Relationship Id="rId2" Type="http://schemas.openxmlformats.org/officeDocument/2006/relationships/hyperlink" Target="https://www.britannica.com/place/Dhaka" TargetMode="External"/><Relationship Id="rId1" Type="http://schemas.openxmlformats.org/officeDocument/2006/relationships/slideLayout" Target="../slideLayouts/slideLayout7.xml"/><Relationship Id="rId4" Type="http://schemas.openxmlformats.org/officeDocument/2006/relationships/hyperlink" Target="https://www.britannica.com/biography/Ziaur-Rahman"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www.britannica.com/place/China" TargetMode="External"/><Relationship Id="rId2" Type="http://schemas.openxmlformats.org/officeDocument/2006/relationships/hyperlink" Target="https://www.britannica.com/place/United-States" TargetMode="External"/><Relationship Id="rId1" Type="http://schemas.openxmlformats.org/officeDocument/2006/relationships/slideLayout" Target="../slideLayouts/slideLayout7.xml"/><Relationship Id="rId4" Type="http://schemas.openxmlformats.org/officeDocument/2006/relationships/hyperlink" Target="https://www.britannica.com/place/Soviet-Union"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www.britannica.com/topic/president-government-official" TargetMode="External"/><Relationship Id="rId2" Type="http://schemas.openxmlformats.org/officeDocument/2006/relationships/hyperlink" Target="https://www.britannica.com/topic/prime-minister" TargetMode="External"/><Relationship Id="rId1" Type="http://schemas.openxmlformats.org/officeDocument/2006/relationships/slideLayout" Target="../slideLayouts/slideLayout7.xml"/><Relationship Id="rId6" Type="http://schemas.openxmlformats.org/officeDocument/2006/relationships/hyperlink" Target="https://www.britannica.com/place/Pakistan" TargetMode="External"/><Relationship Id="rId5" Type="http://schemas.openxmlformats.org/officeDocument/2006/relationships/hyperlink" Target="https://www.merriam-webster.com/dictionary/retribution" TargetMode="External"/><Relationship Id="rId4" Type="http://schemas.openxmlformats.org/officeDocument/2006/relationships/hyperlink" Target="https://www.britannica.com/topic/Bengali"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britannica.com/place/Mauryan-Empire" TargetMode="External"/><Relationship Id="rId7" Type="http://schemas.openxmlformats.org/officeDocument/2006/relationships/hyperlink" Target="https://www.britannica.com/topic/Sena-dynasty" TargetMode="External"/><Relationship Id="rId2" Type="http://schemas.openxmlformats.org/officeDocument/2006/relationships/hyperlink" Target="https://www.britannica.com/topic/Buddhism" TargetMode="External"/><Relationship Id="rId1" Type="http://schemas.openxmlformats.org/officeDocument/2006/relationships/slideLayout" Target="../slideLayouts/slideLayout2.xml"/><Relationship Id="rId6" Type="http://schemas.openxmlformats.org/officeDocument/2006/relationships/hyperlink" Target="https://www.merriam-webster.com/dictionary/dynasty" TargetMode="External"/><Relationship Id="rId5" Type="http://schemas.openxmlformats.org/officeDocument/2006/relationships/hyperlink" Target="https://www.britannica.com/topic/Pala-dynasty" TargetMode="External"/><Relationship Id="rId4" Type="http://schemas.openxmlformats.org/officeDocument/2006/relationships/hyperlink" Target="https://www.britannica.com/topic/Gupta-dynasty" TargetMode="External"/></Relationships>
</file>

<file path=ppt/slides/_rels/slide40.xml.rels><?xml version="1.0" encoding="UTF-8" standalone="yes"?>
<Relationships xmlns="http://schemas.openxmlformats.org/package/2006/relationships"><Relationship Id="rId8" Type="http://schemas.openxmlformats.org/officeDocument/2006/relationships/hyperlink" Target="https://www.britannica.com/science/population-biology-and-anthropology" TargetMode="External"/><Relationship Id="rId3" Type="http://schemas.openxmlformats.org/officeDocument/2006/relationships/hyperlink" Target="https://www.merriam-webster.com/dictionary/community" TargetMode="External"/><Relationship Id="rId7" Type="http://schemas.openxmlformats.org/officeDocument/2006/relationships/hyperlink" Target="https://www.britannica.com/topic/international-trade" TargetMode="External"/><Relationship Id="rId2" Type="http://schemas.openxmlformats.org/officeDocument/2006/relationships/hyperlink" Target="https://www.merriam-webster.com/dictionary/secular" TargetMode="External"/><Relationship Id="rId1" Type="http://schemas.openxmlformats.org/officeDocument/2006/relationships/slideLayout" Target="../slideLayouts/slideLayout7.xml"/><Relationship Id="rId6" Type="http://schemas.openxmlformats.org/officeDocument/2006/relationships/hyperlink" Target="https://www.britannica.com/technology/transportation-technology" TargetMode="External"/><Relationship Id="rId5" Type="http://schemas.openxmlformats.org/officeDocument/2006/relationships/hyperlink" Target="https://www.britannica.com/topic/nation-state" TargetMode="External"/><Relationship Id="rId4" Type="http://schemas.openxmlformats.org/officeDocument/2006/relationships/hyperlink" Target="https://www.britannica.com/topic/United-Nations"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www.merriam-webster.com/dictionary/August" TargetMode="External"/><Relationship Id="rId2" Type="http://schemas.openxmlformats.org/officeDocument/2006/relationships/hyperlink" Target="https://www.merriam-webster.com/dictionary/exacerbated" TargetMode="External"/><Relationship Id="rId1" Type="http://schemas.openxmlformats.org/officeDocument/2006/relationships/slideLayout" Target="../slideLayouts/slideLayout7.xml"/><Relationship Id="rId4" Type="http://schemas.openxmlformats.org/officeDocument/2006/relationships/hyperlink" Target="https://www.merriam-webster.com/dictionary/conspiracy"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www.britannica.com/topic/martial-law" TargetMode="External"/><Relationship Id="rId7" Type="http://schemas.openxmlformats.org/officeDocument/2006/relationships/hyperlink" Target="https://www.britannica.com/place/Chittagong" TargetMode="External"/><Relationship Id="rId2" Type="http://schemas.openxmlformats.org/officeDocument/2006/relationships/hyperlink" Target="https://www.britannica.com/topic/vote-of-confidence" TargetMode="External"/><Relationship Id="rId1" Type="http://schemas.openxmlformats.org/officeDocument/2006/relationships/slideLayout" Target="../slideLayouts/slideLayout7.xml"/><Relationship Id="rId6" Type="http://schemas.openxmlformats.org/officeDocument/2006/relationships/hyperlink" Target="https://www.britannica.com/topic/South-Asian-Association-for-Regional-Co-operation" TargetMode="External"/><Relationship Id="rId5" Type="http://schemas.openxmlformats.org/officeDocument/2006/relationships/hyperlink" Target="https://www.britannica.com/topic/elementary-education" TargetMode="External"/><Relationship Id="rId4" Type="http://schemas.openxmlformats.org/officeDocument/2006/relationships/hyperlink" Target="https://www.merriam-webster.com/dictionary/bureaucracy"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www.britannica.com/topic/legislature" TargetMode="External"/><Relationship Id="rId3" Type="http://schemas.openxmlformats.org/officeDocument/2006/relationships/hyperlink" Target="https://www.britannica.com/biography/Hussein-Mohammad-Ershad" TargetMode="External"/><Relationship Id="rId7" Type="http://schemas.openxmlformats.org/officeDocument/2006/relationships/hyperlink" Target="https://www.britannica.com/topic/National-Party-political-party-South-Africa" TargetMode="External"/><Relationship Id="rId2" Type="http://schemas.openxmlformats.org/officeDocument/2006/relationships/hyperlink" Target="https://www.britannica.com/place/Dhaka" TargetMode="External"/><Relationship Id="rId1" Type="http://schemas.openxmlformats.org/officeDocument/2006/relationships/slideLayout" Target="../slideLayouts/slideLayout7.xml"/><Relationship Id="rId6" Type="http://schemas.openxmlformats.org/officeDocument/2006/relationships/hyperlink" Target="https://www.merriam-webster.com/dictionary/boycotted" TargetMode="External"/><Relationship Id="rId5" Type="http://schemas.openxmlformats.org/officeDocument/2006/relationships/hyperlink" Target="https://www.britannica.com/topic/National-Assembly-historical-French-parliament" TargetMode="External"/><Relationship Id="rId4" Type="http://schemas.openxmlformats.org/officeDocument/2006/relationships/hyperlink" Target="https://www.britannica.com/topic/National-Security-Council-United-States-agency"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www.britannica.com/topic/Bangladesh-Nationalist-Party" TargetMode="External"/><Relationship Id="rId2" Type="http://schemas.openxmlformats.org/officeDocument/2006/relationships/hyperlink" Target="https://www.britannica.com/biography/Sheikh-Hasina-Wazed" TargetMode="External"/><Relationship Id="rId1" Type="http://schemas.openxmlformats.org/officeDocument/2006/relationships/slideLayout" Target="../slideLayouts/slideLayout7.xml"/><Relationship Id="rId4" Type="http://schemas.openxmlformats.org/officeDocument/2006/relationships/hyperlink" Target="https://www.britannica.com/biography/Khaleda-Zia" TargetMode="External"/></Relationships>
</file>

<file path=ppt/slides/_rels/slide45.xml.rels><?xml version="1.0" encoding="UTF-8" standalone="yes"?>
<Relationships xmlns="http://schemas.openxmlformats.org/package/2006/relationships"><Relationship Id="rId2" Type="http://schemas.openxmlformats.org/officeDocument/2006/relationships/hyperlink" Target="https://www.merriam-webster.com/dictionary/Justice" TargetMode="Externa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hyperlink" Target="https://www.merriam-webster.com/dictionary/amendment" TargetMode="External"/><Relationship Id="rId2" Type="http://schemas.openxmlformats.org/officeDocument/2006/relationships/hyperlink" Target="https://www.merriam-webster.com/dictionary/constitutional" TargetMode="External"/><Relationship Id="rId1" Type="http://schemas.openxmlformats.org/officeDocument/2006/relationships/slideLayout" Target="../slideLayouts/slideLayout7.xml"/><Relationship Id="rId6" Type="http://schemas.openxmlformats.org/officeDocument/2006/relationships/hyperlink" Target="https://www.merriam-webster.com/dictionary/boycott" TargetMode="External"/><Relationship Id="rId5" Type="http://schemas.openxmlformats.org/officeDocument/2006/relationships/hyperlink" Target="https://www.britannica.com/science/cyclone-meteorology" TargetMode="External"/><Relationship Id="rId4" Type="http://schemas.openxmlformats.org/officeDocument/2006/relationships/hyperlink" Target="https://www.merriam-webster.com/dictionary/tenure"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www.britannica.com/place/India" TargetMode="External"/><Relationship Id="rId2" Type="http://schemas.openxmlformats.org/officeDocument/2006/relationships/hyperlink" Target="https://www.britannica.com/science/monsoon" TargetMode="External"/><Relationship Id="rId1" Type="http://schemas.openxmlformats.org/officeDocument/2006/relationships/slideLayout" Target="../slideLayouts/slideLayout7.xml"/><Relationship Id="rId5" Type="http://schemas.openxmlformats.org/officeDocument/2006/relationships/hyperlink" Target="https://www.merriam-webster.com/dictionary/indigenous" TargetMode="External"/><Relationship Id="rId4" Type="http://schemas.openxmlformats.org/officeDocument/2006/relationships/hyperlink" Target="https://www.merriam-webster.com/dictionary/autonomy" TargetMode="External"/></Relationships>
</file>

<file path=ppt/slides/_rels/slide48.xml.rels><?xml version="1.0" encoding="UTF-8" standalone="yes"?>
<Relationships xmlns="http://schemas.openxmlformats.org/package/2006/relationships"><Relationship Id="rId2" Type="http://schemas.openxmlformats.org/officeDocument/2006/relationships/hyperlink" Target="https://www.merriam-webster.com/dictionary/interim" TargetMode="Externa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hyperlink" Target="https://www.britannica.com/topic/democracy" TargetMode="External"/><Relationship Id="rId2" Type="http://schemas.openxmlformats.org/officeDocument/2006/relationships/hyperlink" Target="https://www.britannica.com/topic/secularism"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britannica.com/topic/Mughal-dynasty" TargetMode="External"/><Relationship Id="rId2" Type="http://schemas.openxmlformats.org/officeDocument/2006/relationships/hyperlink" Target="https://www.britannica.com/topic/Islam" TargetMode="External"/><Relationship Id="rId1" Type="http://schemas.openxmlformats.org/officeDocument/2006/relationships/slideLayout" Target="../slideLayouts/slideLayout2.xml"/><Relationship Id="rId6" Type="http://schemas.openxmlformats.org/officeDocument/2006/relationships/hyperlink" Target="https://www.britannica.com/topic/Sufism" TargetMode="External"/><Relationship Id="rId5" Type="http://schemas.openxmlformats.org/officeDocument/2006/relationships/hyperlink" Target="https://www.merriam-webster.com/dictionary/diverse" TargetMode="External"/><Relationship Id="rId4" Type="http://schemas.openxmlformats.org/officeDocument/2006/relationships/hyperlink" Target="https://www.merriam-webster.com/dictionary/communities" TargetMode="External"/></Relationships>
</file>

<file path=ppt/slides/_rels/slide50.xml.rels><?xml version="1.0" encoding="UTF-8" standalone="yes"?>
<Relationships xmlns="http://schemas.openxmlformats.org/package/2006/relationships"><Relationship Id="rId3" Type="http://schemas.openxmlformats.org/officeDocument/2006/relationships/hyperlink" Target="https://www.merriam-webster.com/dictionary/alleviate" TargetMode="External"/><Relationship Id="rId2" Type="http://schemas.openxmlformats.org/officeDocument/2006/relationships/hyperlink" Target="https://www.britannica.com/place/Myanmar" TargetMode="Externa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hyperlink" Target="https://www.britannica.com/place/Tripura-state-India" TargetMode="External"/><Relationship Id="rId2" Type="http://schemas.openxmlformats.org/officeDocument/2006/relationships/hyperlink" Target="https://www.britannica.com/place/Assam" TargetMode="External"/><Relationship Id="rId1" Type="http://schemas.openxmlformats.org/officeDocument/2006/relationships/slideLayout" Target="../slideLayouts/slideLayout7.xml"/><Relationship Id="rId4" Type="http://schemas.openxmlformats.org/officeDocument/2006/relationships/hyperlink" Target="https://www.britannica.com/topic/labor-in-economics"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britannica.com/biography/Chaitany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7865" y="1072246"/>
            <a:ext cx="11320526" cy="1325563"/>
          </a:xfrm>
        </p:spPr>
        <p:txBody>
          <a:bodyPr>
            <a:normAutofit/>
          </a:bodyPr>
          <a:lstStyle/>
          <a:p>
            <a:r>
              <a:rPr lang="en-US" sz="5400" dirty="0" smtClean="0"/>
              <a:t>History </a:t>
            </a:r>
            <a:r>
              <a:rPr lang="en-US" sz="5400" dirty="0"/>
              <a:t>of Judiciary of Bangladesh</a:t>
            </a:r>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smtClean="0"/>
          </a:p>
          <a:p>
            <a:pPr marL="0" indent="0" algn="ctr">
              <a:buNone/>
            </a:pPr>
            <a:endParaRPr lang="en-US" dirty="0"/>
          </a:p>
          <a:p>
            <a:pPr marL="0" indent="0" algn="ctr">
              <a:buNone/>
            </a:pPr>
            <a:r>
              <a:rPr lang="en-US" dirty="0" smtClean="0"/>
              <a:t>Lecture : 02</a:t>
            </a:r>
            <a:endParaRPr lang="en-US" dirty="0"/>
          </a:p>
          <a:p>
            <a:pPr marL="0" indent="0" algn="ctr">
              <a:buNone/>
            </a:pPr>
            <a:endParaRPr lang="en-US" dirty="0" smtClean="0"/>
          </a:p>
          <a:p>
            <a:pPr marL="0" indent="0" algn="ctr">
              <a:buNone/>
            </a:pPr>
            <a:r>
              <a:rPr lang="en-US" b="1" dirty="0" smtClean="0">
                <a:solidFill>
                  <a:schemeClr val="tx1"/>
                </a:solidFill>
              </a:rPr>
              <a:t>Name: S. M. Saiful </a:t>
            </a:r>
            <a:r>
              <a:rPr lang="en-US" b="1" dirty="0" err="1" smtClean="0">
                <a:solidFill>
                  <a:schemeClr val="tx1"/>
                </a:solidFill>
              </a:rPr>
              <a:t>Haque</a:t>
            </a:r>
            <a:r>
              <a:rPr lang="en-US" b="1" dirty="0" smtClean="0">
                <a:solidFill>
                  <a:schemeClr val="tx1"/>
                </a:solidFill>
              </a:rPr>
              <a:t> </a:t>
            </a:r>
          </a:p>
          <a:p>
            <a:pPr marL="0" indent="0" algn="ctr">
              <a:buNone/>
            </a:pPr>
            <a:r>
              <a:rPr lang="en-US" b="1" dirty="0" smtClean="0">
                <a:solidFill>
                  <a:schemeClr val="tx1"/>
                </a:solidFill>
              </a:rPr>
              <a:t>Assistant Professor in Law </a:t>
            </a:r>
          </a:p>
          <a:p>
            <a:pPr marL="0" indent="0" algn="ctr">
              <a:buNone/>
            </a:pPr>
            <a:r>
              <a:rPr lang="en-US" b="1" dirty="0" smtClean="0">
                <a:solidFill>
                  <a:schemeClr val="tx1"/>
                </a:solidFill>
              </a:rPr>
              <a:t>Email: shyful@daffodilvarsity.edu.bd</a:t>
            </a:r>
            <a:endParaRPr lang="en-US" b="1" dirty="0">
              <a:solidFill>
                <a:schemeClr val="tx1"/>
              </a:solidFill>
            </a:endParaRPr>
          </a:p>
        </p:txBody>
      </p:sp>
    </p:spTree>
    <p:extLst>
      <p:ext uri="{BB962C8B-B14F-4D97-AF65-F5344CB8AC3E}">
        <p14:creationId xmlns:p14="http://schemas.microsoft.com/office/powerpoint/2010/main" val="26527604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82151" y="1173192"/>
            <a:ext cx="10110158" cy="2862322"/>
          </a:xfrm>
          <a:prstGeom prst="rect">
            <a:avLst/>
          </a:prstGeom>
        </p:spPr>
        <p:txBody>
          <a:bodyPr wrap="square">
            <a:spAutoFit/>
          </a:bodyPr>
          <a:lstStyle/>
          <a:p>
            <a:pPr algn="just"/>
            <a:r>
              <a:rPr lang="en-US" dirty="0"/>
              <a:t>Muslim period started with the first major invasion by Muslims in 1100 A.D. </a:t>
            </a:r>
            <a:endParaRPr lang="en-US" dirty="0" smtClean="0"/>
          </a:p>
          <a:p>
            <a:pPr algn="just"/>
            <a:endParaRPr lang="en-US" dirty="0"/>
          </a:p>
          <a:p>
            <a:pPr algn="just"/>
            <a:r>
              <a:rPr lang="en-US" dirty="0" smtClean="0"/>
              <a:t>The </a:t>
            </a:r>
            <a:r>
              <a:rPr lang="en-US" dirty="0"/>
              <a:t>Muslim emperor  followed the laws of the Holy Quran, Sunnah, </a:t>
            </a:r>
            <a:r>
              <a:rPr lang="en-US" dirty="0" err="1"/>
              <a:t>Ijma</a:t>
            </a:r>
            <a:r>
              <a:rPr lang="en-US" dirty="0"/>
              <a:t> and </a:t>
            </a:r>
            <a:r>
              <a:rPr lang="en-US" dirty="0" err="1"/>
              <a:t>Qias</a:t>
            </a:r>
            <a:r>
              <a:rPr lang="en-US" dirty="0"/>
              <a:t>. </a:t>
            </a:r>
            <a:endParaRPr lang="en-US" dirty="0" smtClean="0"/>
          </a:p>
          <a:p>
            <a:pPr algn="just"/>
            <a:endParaRPr lang="en-US" dirty="0"/>
          </a:p>
          <a:p>
            <a:pPr algn="just"/>
            <a:r>
              <a:rPr lang="en-US" dirty="0" smtClean="0"/>
              <a:t>During </a:t>
            </a:r>
            <a:r>
              <a:rPr lang="en-US" dirty="0"/>
              <a:t>Muslim period the civil administration of Sultanate  and head of highest court was Sultan. </a:t>
            </a:r>
            <a:endParaRPr lang="en-US" dirty="0" smtClean="0"/>
          </a:p>
          <a:p>
            <a:pPr algn="just"/>
            <a:endParaRPr lang="en-US" dirty="0"/>
          </a:p>
          <a:p>
            <a:pPr algn="just"/>
            <a:r>
              <a:rPr lang="en-US" dirty="0" smtClean="0"/>
              <a:t>The </a:t>
            </a:r>
            <a:r>
              <a:rPr lang="en-US" dirty="0"/>
              <a:t>Sultan was assisted by two reputed Muftis</a:t>
            </a:r>
            <a:r>
              <a:rPr lang="en-US" dirty="0" smtClean="0"/>
              <a:t>.</a:t>
            </a:r>
          </a:p>
          <a:p>
            <a:pPr algn="just"/>
            <a:endParaRPr lang="en-US" dirty="0"/>
          </a:p>
          <a:p>
            <a:pPr algn="just"/>
            <a:r>
              <a:rPr lang="en-US" dirty="0" smtClean="0"/>
              <a:t> </a:t>
            </a:r>
            <a:r>
              <a:rPr lang="en-US" dirty="0"/>
              <a:t>During Muslim period the Court was regulated by two Muslim Codes, namely- </a:t>
            </a:r>
            <a:r>
              <a:rPr lang="en-US" dirty="0" err="1"/>
              <a:t>Fiqh</a:t>
            </a:r>
            <a:r>
              <a:rPr lang="en-US" dirty="0"/>
              <a:t>-e-</a:t>
            </a:r>
            <a:r>
              <a:rPr lang="en-US" dirty="0" err="1"/>
              <a:t>Firoz</a:t>
            </a:r>
            <a:r>
              <a:rPr lang="en-US" dirty="0"/>
              <a:t> Shah and Fatwa-</a:t>
            </a:r>
            <a:r>
              <a:rPr lang="en-US" dirty="0" err="1"/>
              <a:t>i</a:t>
            </a:r>
            <a:r>
              <a:rPr lang="en-US" dirty="0"/>
              <a:t>-</a:t>
            </a:r>
            <a:r>
              <a:rPr lang="en-US" dirty="0" err="1"/>
              <a:t>Alamgiri</a:t>
            </a:r>
            <a:r>
              <a:rPr lang="en-US" dirty="0"/>
              <a:t>.</a:t>
            </a:r>
          </a:p>
        </p:txBody>
      </p:sp>
    </p:spTree>
    <p:extLst>
      <p:ext uri="{BB962C8B-B14F-4D97-AF65-F5344CB8AC3E}">
        <p14:creationId xmlns:p14="http://schemas.microsoft.com/office/powerpoint/2010/main" val="29542218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02589" y="1443841"/>
            <a:ext cx="10446588" cy="3416320"/>
          </a:xfrm>
          <a:prstGeom prst="rect">
            <a:avLst/>
          </a:prstGeom>
        </p:spPr>
        <p:txBody>
          <a:bodyPr wrap="square">
            <a:spAutoFit/>
          </a:bodyPr>
          <a:lstStyle/>
          <a:p>
            <a:pPr algn="just"/>
            <a:r>
              <a:rPr lang="en-US" dirty="0">
                <a:solidFill>
                  <a:srgbClr val="444444"/>
                </a:solidFill>
                <a:latin typeface="Lato"/>
              </a:rPr>
              <a:t>British period begins with the consolidation of the British power in the middle of the eighteenth century and last for nearly two hundred years</a:t>
            </a:r>
            <a:r>
              <a:rPr lang="en-US" dirty="0" smtClean="0">
                <a:solidFill>
                  <a:srgbClr val="444444"/>
                </a:solidFill>
                <a:latin typeface="Lato"/>
              </a:rPr>
              <a:t>.</a:t>
            </a:r>
          </a:p>
          <a:p>
            <a:pPr algn="just"/>
            <a:endParaRPr lang="en-US" dirty="0">
              <a:solidFill>
                <a:srgbClr val="444444"/>
              </a:solidFill>
              <a:latin typeface="Lato"/>
            </a:endParaRPr>
          </a:p>
          <a:p>
            <a:pPr algn="just"/>
            <a:r>
              <a:rPr lang="en-US" dirty="0" smtClean="0">
                <a:solidFill>
                  <a:srgbClr val="444444"/>
                </a:solidFill>
                <a:latin typeface="Lato"/>
              </a:rPr>
              <a:t> </a:t>
            </a:r>
            <a:r>
              <a:rPr lang="en-US" dirty="0">
                <a:solidFill>
                  <a:srgbClr val="444444"/>
                </a:solidFill>
                <a:latin typeface="Lato"/>
              </a:rPr>
              <a:t> Grant of Charter of 1661 by Charles II empowered the East India Company to administer the people who lived in the Company’s factories or trading centers at the three presidency towns namely- Madras, Bombay and Calcutta, both civil and criminal justice according to English law.  </a:t>
            </a:r>
            <a:endParaRPr lang="en-US" dirty="0" smtClean="0">
              <a:solidFill>
                <a:srgbClr val="444444"/>
              </a:solidFill>
              <a:latin typeface="Lato"/>
            </a:endParaRPr>
          </a:p>
          <a:p>
            <a:pPr algn="just"/>
            <a:endParaRPr lang="en-US" dirty="0">
              <a:solidFill>
                <a:srgbClr val="444444"/>
              </a:solidFill>
              <a:latin typeface="Lato"/>
            </a:endParaRPr>
          </a:p>
          <a:p>
            <a:pPr algn="just"/>
            <a:r>
              <a:rPr lang="en-US" dirty="0" smtClean="0">
                <a:solidFill>
                  <a:srgbClr val="444444"/>
                </a:solidFill>
                <a:latin typeface="Lato"/>
              </a:rPr>
              <a:t>The </a:t>
            </a:r>
            <a:r>
              <a:rPr lang="en-US" dirty="0">
                <a:solidFill>
                  <a:srgbClr val="444444"/>
                </a:solidFill>
                <a:latin typeface="Lato"/>
              </a:rPr>
              <a:t>Charter of 1668 authorized the  Company to make laws, orders, ordinances and constitutions for the good governance of the island of Bombay. </a:t>
            </a:r>
            <a:endParaRPr lang="en-US" dirty="0" smtClean="0">
              <a:solidFill>
                <a:srgbClr val="444444"/>
              </a:solidFill>
              <a:latin typeface="Lato"/>
            </a:endParaRPr>
          </a:p>
          <a:p>
            <a:pPr algn="just"/>
            <a:endParaRPr lang="en-US" dirty="0">
              <a:solidFill>
                <a:srgbClr val="444444"/>
              </a:solidFill>
              <a:latin typeface="Lato"/>
            </a:endParaRPr>
          </a:p>
          <a:p>
            <a:pPr algn="just"/>
            <a:r>
              <a:rPr lang="en-US" dirty="0" smtClean="0">
                <a:solidFill>
                  <a:srgbClr val="444444"/>
                </a:solidFill>
                <a:latin typeface="Lato"/>
              </a:rPr>
              <a:t>By </a:t>
            </a:r>
            <a:r>
              <a:rPr lang="en-US" dirty="0">
                <a:solidFill>
                  <a:srgbClr val="444444"/>
                </a:solidFill>
                <a:latin typeface="Lato"/>
              </a:rPr>
              <a:t>dint of Charter of 1686, the Company in 1687 was authorized to establish a municipality and a Mayor’s Court at Madras to try the civil and criminal cases in their territories.</a:t>
            </a:r>
            <a:endParaRPr lang="en-US" dirty="0"/>
          </a:p>
        </p:txBody>
      </p:sp>
    </p:spTree>
    <p:extLst>
      <p:ext uri="{BB962C8B-B14F-4D97-AF65-F5344CB8AC3E}">
        <p14:creationId xmlns:p14="http://schemas.microsoft.com/office/powerpoint/2010/main" val="41100908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80225" y="1086929"/>
            <a:ext cx="10705382" cy="3970318"/>
          </a:xfrm>
          <a:prstGeom prst="rect">
            <a:avLst/>
          </a:prstGeom>
        </p:spPr>
        <p:txBody>
          <a:bodyPr wrap="square">
            <a:spAutoFit/>
          </a:bodyPr>
          <a:lstStyle/>
          <a:p>
            <a:pPr algn="just"/>
            <a:r>
              <a:rPr lang="en-US" dirty="0">
                <a:solidFill>
                  <a:srgbClr val="444444"/>
                </a:solidFill>
                <a:latin typeface="Lato"/>
              </a:rPr>
              <a:t>Similar courts were established in successive presidencies at Bombay and Calcutta</a:t>
            </a:r>
            <a:r>
              <a:rPr lang="en-US" dirty="0" smtClean="0">
                <a:solidFill>
                  <a:srgbClr val="444444"/>
                </a:solidFill>
                <a:latin typeface="Lato"/>
              </a:rPr>
              <a:t>.</a:t>
            </a:r>
          </a:p>
          <a:p>
            <a:pPr algn="just"/>
            <a:endParaRPr lang="en-US" dirty="0">
              <a:solidFill>
                <a:srgbClr val="444444"/>
              </a:solidFill>
              <a:latin typeface="Lato"/>
            </a:endParaRPr>
          </a:p>
          <a:p>
            <a:pPr algn="just"/>
            <a:r>
              <a:rPr lang="en-US" dirty="0" smtClean="0">
                <a:solidFill>
                  <a:srgbClr val="444444"/>
                </a:solidFill>
                <a:latin typeface="Lato"/>
              </a:rPr>
              <a:t> </a:t>
            </a:r>
            <a:r>
              <a:rPr lang="en-US" dirty="0">
                <a:solidFill>
                  <a:srgbClr val="444444"/>
                </a:solidFill>
                <a:latin typeface="Lato"/>
              </a:rPr>
              <a:t>The story of India’s modern judiciary begins with the  Mayor’s courts  which were established in the presidency towns of Calcutta, Madras and Bombay in 1728 under charter of 1726 by king Gorge-I to try all civil actions. </a:t>
            </a:r>
            <a:endParaRPr lang="en-US" dirty="0" smtClean="0">
              <a:solidFill>
                <a:srgbClr val="444444"/>
              </a:solidFill>
              <a:latin typeface="Lato"/>
            </a:endParaRPr>
          </a:p>
          <a:p>
            <a:pPr algn="just"/>
            <a:endParaRPr lang="en-US" dirty="0">
              <a:solidFill>
                <a:srgbClr val="444444"/>
              </a:solidFill>
              <a:latin typeface="Lato"/>
            </a:endParaRPr>
          </a:p>
          <a:p>
            <a:pPr algn="just"/>
            <a:r>
              <a:rPr lang="en-US" dirty="0" smtClean="0">
                <a:solidFill>
                  <a:srgbClr val="444444"/>
                </a:solidFill>
                <a:latin typeface="Lato"/>
              </a:rPr>
              <a:t>The </a:t>
            </a:r>
            <a:r>
              <a:rPr lang="en-US" dirty="0">
                <a:solidFill>
                  <a:srgbClr val="444444"/>
                </a:solidFill>
                <a:latin typeface="Lato"/>
              </a:rPr>
              <a:t>Charter also provided that in each presidency town, the Governor and five senior members of the  Council will have criminal jurisdiction and would be justices of the Peace and provisions for filling of the appeals from the then India to the Privy-Council in England was introduced by the Charter. </a:t>
            </a:r>
            <a:endParaRPr lang="en-US" dirty="0" smtClean="0">
              <a:solidFill>
                <a:srgbClr val="444444"/>
              </a:solidFill>
              <a:latin typeface="Lato"/>
            </a:endParaRPr>
          </a:p>
          <a:p>
            <a:pPr algn="just"/>
            <a:endParaRPr lang="en-US" dirty="0">
              <a:solidFill>
                <a:srgbClr val="444444"/>
              </a:solidFill>
              <a:latin typeface="Lato"/>
            </a:endParaRPr>
          </a:p>
          <a:p>
            <a:pPr algn="just"/>
            <a:r>
              <a:rPr lang="en-US" dirty="0" smtClean="0">
                <a:solidFill>
                  <a:srgbClr val="444444"/>
                </a:solidFill>
                <a:latin typeface="Lato"/>
              </a:rPr>
              <a:t>The </a:t>
            </a:r>
            <a:r>
              <a:rPr lang="en-US" dirty="0">
                <a:solidFill>
                  <a:srgbClr val="444444"/>
                </a:solidFill>
                <a:latin typeface="Lato"/>
              </a:rPr>
              <a:t>charter establishing the  Supreme Court of Judicature at Fort William was issued in 1774 in pursuance of Regulating Act 1773</a:t>
            </a:r>
            <a:r>
              <a:rPr lang="en-US" dirty="0" smtClean="0">
                <a:solidFill>
                  <a:srgbClr val="444444"/>
                </a:solidFill>
                <a:latin typeface="Lato"/>
              </a:rPr>
              <a:t>.</a:t>
            </a:r>
          </a:p>
          <a:p>
            <a:pPr algn="just"/>
            <a:endParaRPr lang="en-US" dirty="0">
              <a:solidFill>
                <a:srgbClr val="444444"/>
              </a:solidFill>
              <a:latin typeface="Lato"/>
            </a:endParaRPr>
          </a:p>
          <a:p>
            <a:pPr algn="just"/>
            <a:r>
              <a:rPr lang="en-US" dirty="0" smtClean="0">
                <a:solidFill>
                  <a:srgbClr val="444444"/>
                </a:solidFill>
                <a:latin typeface="Lato"/>
              </a:rPr>
              <a:t> </a:t>
            </a:r>
            <a:r>
              <a:rPr lang="en-US" dirty="0">
                <a:solidFill>
                  <a:srgbClr val="444444"/>
                </a:solidFill>
                <a:latin typeface="Lato"/>
              </a:rPr>
              <a:t>During the period of 1834 to 1861, two sets of courts were administering justice in India. </a:t>
            </a:r>
            <a:endParaRPr lang="en-US" dirty="0"/>
          </a:p>
        </p:txBody>
      </p:sp>
    </p:spTree>
    <p:extLst>
      <p:ext uri="{BB962C8B-B14F-4D97-AF65-F5344CB8AC3E}">
        <p14:creationId xmlns:p14="http://schemas.microsoft.com/office/powerpoint/2010/main" val="24412568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8574" y="1518250"/>
            <a:ext cx="11300603" cy="1200329"/>
          </a:xfrm>
          <a:prstGeom prst="rect">
            <a:avLst/>
          </a:prstGeom>
        </p:spPr>
        <p:txBody>
          <a:bodyPr wrap="square">
            <a:spAutoFit/>
          </a:bodyPr>
          <a:lstStyle/>
          <a:p>
            <a:pPr algn="just"/>
            <a:r>
              <a:rPr lang="en-US" dirty="0">
                <a:solidFill>
                  <a:srgbClr val="444444"/>
                </a:solidFill>
                <a:latin typeface="Lato"/>
              </a:rPr>
              <a:t>The king’s Court and Company’s Court formed the dual system of courts having their separate jurisdiction. </a:t>
            </a:r>
            <a:endParaRPr lang="en-US" dirty="0" smtClean="0">
              <a:solidFill>
                <a:srgbClr val="444444"/>
              </a:solidFill>
              <a:latin typeface="Lato"/>
            </a:endParaRPr>
          </a:p>
          <a:p>
            <a:pPr algn="just"/>
            <a:endParaRPr lang="en-US" dirty="0">
              <a:solidFill>
                <a:srgbClr val="444444"/>
              </a:solidFill>
              <a:latin typeface="Lato"/>
            </a:endParaRPr>
          </a:p>
          <a:p>
            <a:pPr algn="just"/>
            <a:r>
              <a:rPr lang="en-US" dirty="0">
                <a:solidFill>
                  <a:srgbClr val="444444"/>
                </a:solidFill>
                <a:latin typeface="Lato"/>
              </a:rPr>
              <a:t> After the Judicial Committee Act, 1833, the Privy Council came to be called the Judicial Committee of the Privy Council.</a:t>
            </a:r>
            <a:endParaRPr lang="en-US" dirty="0"/>
          </a:p>
        </p:txBody>
      </p:sp>
    </p:spTree>
    <p:extLst>
      <p:ext uri="{BB962C8B-B14F-4D97-AF65-F5344CB8AC3E}">
        <p14:creationId xmlns:p14="http://schemas.microsoft.com/office/powerpoint/2010/main" val="31128269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4785" y="1328467"/>
            <a:ext cx="11059064" cy="3416320"/>
          </a:xfrm>
          <a:prstGeom prst="rect">
            <a:avLst/>
          </a:prstGeom>
        </p:spPr>
        <p:txBody>
          <a:bodyPr wrap="square">
            <a:spAutoFit/>
          </a:bodyPr>
          <a:lstStyle/>
          <a:p>
            <a:pPr algn="just"/>
            <a:r>
              <a:rPr lang="en-US" dirty="0">
                <a:solidFill>
                  <a:srgbClr val="444444"/>
                </a:solidFill>
                <a:latin typeface="Lato"/>
              </a:rPr>
              <a:t>The Mutiny in 1857 necessitated rethinking on the administration of India and reorganization of the law of  courts. </a:t>
            </a:r>
            <a:endParaRPr lang="en-US" dirty="0" smtClean="0">
              <a:solidFill>
                <a:srgbClr val="444444"/>
              </a:solidFill>
              <a:latin typeface="Lato"/>
            </a:endParaRPr>
          </a:p>
          <a:p>
            <a:pPr algn="just"/>
            <a:endParaRPr lang="en-US" dirty="0">
              <a:solidFill>
                <a:srgbClr val="444444"/>
              </a:solidFill>
              <a:latin typeface="Lato"/>
            </a:endParaRPr>
          </a:p>
          <a:p>
            <a:pPr algn="just"/>
            <a:r>
              <a:rPr lang="en-US" dirty="0" smtClean="0">
                <a:solidFill>
                  <a:srgbClr val="444444"/>
                </a:solidFill>
                <a:latin typeface="Lato"/>
              </a:rPr>
              <a:t>In </a:t>
            </a:r>
            <a:r>
              <a:rPr lang="en-US" dirty="0">
                <a:solidFill>
                  <a:srgbClr val="444444"/>
                </a:solidFill>
                <a:latin typeface="Lato"/>
              </a:rPr>
              <a:t>1858 the East India Company was abolished and the assumption of direct responsibility of the Government of India by the Crown made the problem of uniting the two sets of courts much easier</a:t>
            </a:r>
            <a:r>
              <a:rPr lang="en-US" dirty="0" smtClean="0">
                <a:solidFill>
                  <a:srgbClr val="444444"/>
                </a:solidFill>
                <a:latin typeface="Lato"/>
              </a:rPr>
              <a:t>.</a:t>
            </a:r>
          </a:p>
          <a:p>
            <a:pPr algn="just"/>
            <a:endParaRPr lang="en-US" dirty="0">
              <a:solidFill>
                <a:srgbClr val="444444"/>
              </a:solidFill>
              <a:latin typeface="Lato"/>
            </a:endParaRPr>
          </a:p>
          <a:p>
            <a:pPr algn="just"/>
            <a:r>
              <a:rPr lang="en-US" dirty="0" smtClean="0">
                <a:solidFill>
                  <a:srgbClr val="444444"/>
                </a:solidFill>
                <a:latin typeface="Lato"/>
              </a:rPr>
              <a:t> </a:t>
            </a:r>
            <a:r>
              <a:rPr lang="en-US" dirty="0">
                <a:solidFill>
                  <a:srgbClr val="444444"/>
                </a:solidFill>
                <a:latin typeface="Lato"/>
              </a:rPr>
              <a:t>As a result, Indian High Court Act, 1861 was passed. The act of 1861 empowered the Crown to establish by Letters Patent, High Courts of Judicature at Calcutta, Madras and Bombay abolishing the Supreme Courts and the Courts of </a:t>
            </a:r>
            <a:r>
              <a:rPr lang="en-US" dirty="0" err="1">
                <a:solidFill>
                  <a:srgbClr val="444444"/>
                </a:solidFill>
                <a:latin typeface="Lato"/>
              </a:rPr>
              <a:t>Sadar</a:t>
            </a:r>
            <a:r>
              <a:rPr lang="en-US" dirty="0">
                <a:solidFill>
                  <a:srgbClr val="444444"/>
                </a:solidFill>
                <a:latin typeface="Lato"/>
              </a:rPr>
              <a:t> </a:t>
            </a:r>
            <a:r>
              <a:rPr lang="en-US" dirty="0" err="1">
                <a:solidFill>
                  <a:srgbClr val="444444"/>
                </a:solidFill>
                <a:latin typeface="Lato"/>
              </a:rPr>
              <a:t>Diwani</a:t>
            </a:r>
            <a:r>
              <a:rPr lang="en-US" dirty="0">
                <a:solidFill>
                  <a:srgbClr val="444444"/>
                </a:solidFill>
                <a:latin typeface="Lato"/>
              </a:rPr>
              <a:t> </a:t>
            </a:r>
            <a:r>
              <a:rPr lang="en-US" dirty="0" err="1">
                <a:solidFill>
                  <a:srgbClr val="444444"/>
                </a:solidFill>
                <a:latin typeface="Lato"/>
              </a:rPr>
              <a:t>Adalat</a:t>
            </a:r>
            <a:r>
              <a:rPr lang="en-US" dirty="0">
                <a:solidFill>
                  <a:srgbClr val="444444"/>
                </a:solidFill>
                <a:latin typeface="Lato"/>
              </a:rPr>
              <a:t> and </a:t>
            </a:r>
            <a:r>
              <a:rPr lang="en-US" dirty="0" err="1">
                <a:solidFill>
                  <a:srgbClr val="444444"/>
                </a:solidFill>
                <a:latin typeface="Lato"/>
              </a:rPr>
              <a:t>Sadar</a:t>
            </a:r>
            <a:r>
              <a:rPr lang="en-US" dirty="0">
                <a:solidFill>
                  <a:srgbClr val="444444"/>
                </a:solidFill>
                <a:latin typeface="Lato"/>
              </a:rPr>
              <a:t> </a:t>
            </a:r>
            <a:r>
              <a:rPr lang="en-US" dirty="0" err="1">
                <a:solidFill>
                  <a:srgbClr val="444444"/>
                </a:solidFill>
                <a:latin typeface="Lato"/>
              </a:rPr>
              <a:t>Nizamat</a:t>
            </a:r>
            <a:r>
              <a:rPr lang="en-US" dirty="0">
                <a:solidFill>
                  <a:srgbClr val="444444"/>
                </a:solidFill>
                <a:latin typeface="Lato"/>
              </a:rPr>
              <a:t> </a:t>
            </a:r>
            <a:r>
              <a:rPr lang="en-US" dirty="0" err="1">
                <a:solidFill>
                  <a:srgbClr val="444444"/>
                </a:solidFill>
                <a:latin typeface="Lato"/>
              </a:rPr>
              <a:t>Adalat</a:t>
            </a:r>
            <a:r>
              <a:rPr lang="en-US" dirty="0">
                <a:solidFill>
                  <a:srgbClr val="444444"/>
                </a:solidFill>
                <a:latin typeface="Lato"/>
              </a:rPr>
              <a:t>.  </a:t>
            </a:r>
            <a:endParaRPr lang="en-US" dirty="0" smtClean="0">
              <a:solidFill>
                <a:srgbClr val="444444"/>
              </a:solidFill>
              <a:latin typeface="Lato"/>
            </a:endParaRPr>
          </a:p>
          <a:p>
            <a:pPr algn="just"/>
            <a:endParaRPr lang="en-US" dirty="0">
              <a:solidFill>
                <a:srgbClr val="444444"/>
              </a:solidFill>
              <a:latin typeface="Lato"/>
            </a:endParaRPr>
          </a:p>
          <a:p>
            <a:pPr algn="just"/>
            <a:r>
              <a:rPr lang="en-US" dirty="0" smtClean="0">
                <a:solidFill>
                  <a:srgbClr val="444444"/>
                </a:solidFill>
                <a:latin typeface="Lato"/>
              </a:rPr>
              <a:t>The </a:t>
            </a:r>
            <a:r>
              <a:rPr lang="en-US" dirty="0">
                <a:solidFill>
                  <a:srgbClr val="444444"/>
                </a:solidFill>
                <a:latin typeface="Lato"/>
              </a:rPr>
              <a:t>Government of India Act, 1915 was passed by British Parliament which provided for the constitution, jurisdiction and powers of the High Courts.</a:t>
            </a:r>
            <a:endParaRPr lang="en-US" dirty="0"/>
          </a:p>
        </p:txBody>
      </p:sp>
    </p:spTree>
    <p:extLst>
      <p:ext uri="{BB962C8B-B14F-4D97-AF65-F5344CB8AC3E}">
        <p14:creationId xmlns:p14="http://schemas.microsoft.com/office/powerpoint/2010/main" val="24856973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3962" y="2070339"/>
            <a:ext cx="10627744" cy="1754326"/>
          </a:xfrm>
          <a:prstGeom prst="rect">
            <a:avLst/>
          </a:prstGeom>
        </p:spPr>
        <p:txBody>
          <a:bodyPr wrap="square">
            <a:spAutoFit/>
          </a:bodyPr>
          <a:lstStyle/>
          <a:p>
            <a:pPr algn="just"/>
            <a:r>
              <a:rPr lang="en-US" dirty="0">
                <a:solidFill>
                  <a:srgbClr val="444444"/>
                </a:solidFill>
                <a:latin typeface="Lato"/>
              </a:rPr>
              <a:t>Under the Provisions of the Government of India Act, 1935 a Federal Court was established in India in 1937 having power to hear appeals from the decisions of the High Courts</a:t>
            </a:r>
            <a:r>
              <a:rPr lang="en-US" dirty="0" smtClean="0">
                <a:solidFill>
                  <a:srgbClr val="444444"/>
                </a:solidFill>
                <a:latin typeface="Lato"/>
              </a:rPr>
              <a:t>.</a:t>
            </a:r>
          </a:p>
          <a:p>
            <a:pPr algn="just"/>
            <a:endParaRPr lang="en-US" dirty="0">
              <a:solidFill>
                <a:srgbClr val="444444"/>
              </a:solidFill>
              <a:latin typeface="Lato"/>
            </a:endParaRPr>
          </a:p>
          <a:p>
            <a:pPr algn="just"/>
            <a:r>
              <a:rPr lang="en-US" dirty="0" smtClean="0">
                <a:solidFill>
                  <a:srgbClr val="444444"/>
                </a:solidFill>
                <a:latin typeface="Lato"/>
              </a:rPr>
              <a:t> </a:t>
            </a:r>
            <a:r>
              <a:rPr lang="en-US" dirty="0">
                <a:solidFill>
                  <a:srgbClr val="444444"/>
                </a:solidFill>
                <a:latin typeface="Lato"/>
              </a:rPr>
              <a:t>But the said appellate power was limited to the interpretation of laws vis-a-vis the Government of India Act and did not affect the jurisdiction of the Privy Council to hear appeals from the decisions of the High Courts on merit.</a:t>
            </a:r>
            <a:endParaRPr lang="en-US" dirty="0"/>
          </a:p>
        </p:txBody>
      </p:sp>
    </p:spTree>
    <p:extLst>
      <p:ext uri="{BB962C8B-B14F-4D97-AF65-F5344CB8AC3E}">
        <p14:creationId xmlns:p14="http://schemas.microsoft.com/office/powerpoint/2010/main" val="40348722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38687" y="1846053"/>
            <a:ext cx="10429336" cy="923330"/>
          </a:xfrm>
          <a:prstGeom prst="rect">
            <a:avLst/>
          </a:prstGeom>
        </p:spPr>
        <p:txBody>
          <a:bodyPr wrap="square">
            <a:spAutoFit/>
          </a:bodyPr>
          <a:lstStyle/>
          <a:p>
            <a:pPr algn="just"/>
            <a:r>
              <a:rPr lang="en-US" dirty="0">
                <a:solidFill>
                  <a:srgbClr val="444444"/>
                </a:solidFill>
                <a:latin typeface="Lato"/>
              </a:rPr>
              <a:t>The High Court of Bengal (Order) 1947 promulgated under the provisions of section 9 of the Indian Independence Act, 1947 providing for establishing a separate High Court for East Pakistan as the High Court of Judicature of East Bengal at Dhaka.</a:t>
            </a:r>
            <a:endParaRPr lang="en-US" dirty="0"/>
          </a:p>
        </p:txBody>
      </p:sp>
    </p:spTree>
    <p:extLst>
      <p:ext uri="{BB962C8B-B14F-4D97-AF65-F5344CB8AC3E}">
        <p14:creationId xmlns:p14="http://schemas.microsoft.com/office/powerpoint/2010/main" val="22808371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52423" y="2035834"/>
            <a:ext cx="9601200" cy="2308324"/>
          </a:xfrm>
          <a:prstGeom prst="rect">
            <a:avLst/>
          </a:prstGeom>
        </p:spPr>
        <p:txBody>
          <a:bodyPr wrap="square">
            <a:spAutoFit/>
          </a:bodyPr>
          <a:lstStyle/>
          <a:p>
            <a:pPr algn="just"/>
            <a:r>
              <a:rPr lang="en-US" dirty="0">
                <a:solidFill>
                  <a:srgbClr val="444444"/>
                </a:solidFill>
                <a:latin typeface="Lato"/>
              </a:rPr>
              <a:t>Under the provision of the Federal Courts Order 1947, Federal Court of Pakistan was established in Karachi under the provisions of the Privy Council (Abolition of Jurisdiction) Act, 1950</a:t>
            </a:r>
            <a:r>
              <a:rPr lang="en-US" dirty="0" smtClean="0">
                <a:solidFill>
                  <a:srgbClr val="444444"/>
                </a:solidFill>
                <a:latin typeface="Lato"/>
              </a:rPr>
              <a:t>.</a:t>
            </a:r>
          </a:p>
          <a:p>
            <a:pPr algn="just"/>
            <a:endParaRPr lang="en-US" dirty="0">
              <a:solidFill>
                <a:srgbClr val="444444"/>
              </a:solidFill>
              <a:latin typeface="Lato"/>
            </a:endParaRPr>
          </a:p>
          <a:p>
            <a:pPr algn="just"/>
            <a:r>
              <a:rPr lang="en-US" dirty="0" smtClean="0">
                <a:solidFill>
                  <a:srgbClr val="444444"/>
                </a:solidFill>
                <a:latin typeface="Lato"/>
              </a:rPr>
              <a:t>The </a:t>
            </a:r>
            <a:r>
              <a:rPr lang="en-US" dirty="0">
                <a:solidFill>
                  <a:srgbClr val="444444"/>
                </a:solidFill>
                <a:latin typeface="Lato"/>
              </a:rPr>
              <a:t>jurisdiction of Privy Council to appeals was taken away and the same power was vested in the Federal Court of Pakistan. With the coming into operation of the Constitution of the Islamic Republic of Pakistan, 1956 the Supreme Court of Pakistan was established in place of Federal Court as Apex Court of the country.</a:t>
            </a:r>
            <a:endParaRPr lang="en-US" dirty="0"/>
          </a:p>
        </p:txBody>
      </p:sp>
    </p:spTree>
    <p:extLst>
      <p:ext uri="{BB962C8B-B14F-4D97-AF65-F5344CB8AC3E}">
        <p14:creationId xmlns:p14="http://schemas.microsoft.com/office/powerpoint/2010/main" val="915145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95555" y="2803585"/>
            <a:ext cx="10067026" cy="1477328"/>
          </a:xfrm>
          <a:prstGeom prst="rect">
            <a:avLst/>
          </a:prstGeom>
        </p:spPr>
        <p:txBody>
          <a:bodyPr wrap="square">
            <a:spAutoFit/>
          </a:bodyPr>
          <a:lstStyle/>
          <a:p>
            <a:r>
              <a:rPr lang="en-US" dirty="0">
                <a:solidFill>
                  <a:srgbClr val="444444"/>
                </a:solidFill>
                <a:latin typeface="Lato"/>
              </a:rPr>
              <a:t>After independence of Bangladesh in 1971 the Acting President promulgated the Laws Continuance Enforcement Order, 1971 by which all laws that were in force in Bangladesh on 25th March, 1971 continued to be so in force. </a:t>
            </a:r>
            <a:endParaRPr lang="en-US" dirty="0" smtClean="0">
              <a:solidFill>
                <a:srgbClr val="444444"/>
              </a:solidFill>
              <a:latin typeface="Lato"/>
            </a:endParaRPr>
          </a:p>
          <a:p>
            <a:endParaRPr lang="en-US" dirty="0">
              <a:solidFill>
                <a:srgbClr val="444444"/>
              </a:solidFill>
              <a:latin typeface="Lato"/>
            </a:endParaRPr>
          </a:p>
          <a:p>
            <a:r>
              <a:rPr lang="en-US" dirty="0">
                <a:solidFill>
                  <a:srgbClr val="444444"/>
                </a:solidFill>
                <a:latin typeface="Lato"/>
              </a:rPr>
              <a:t> At present we have about 740 Acts, 507 Ordinances and some Regulations in Bangladesh.</a:t>
            </a:r>
            <a:endParaRPr lang="en-US" dirty="0"/>
          </a:p>
        </p:txBody>
      </p:sp>
    </p:spTree>
    <p:extLst>
      <p:ext uri="{BB962C8B-B14F-4D97-AF65-F5344CB8AC3E}">
        <p14:creationId xmlns:p14="http://schemas.microsoft.com/office/powerpoint/2010/main" val="1570657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9351" y="1028343"/>
            <a:ext cx="9100867" cy="3693319"/>
          </a:xfrm>
          <a:prstGeom prst="rect">
            <a:avLst/>
          </a:prstGeom>
        </p:spPr>
        <p:txBody>
          <a:bodyPr wrap="square">
            <a:spAutoFit/>
          </a:bodyPr>
          <a:lstStyle/>
          <a:p>
            <a:r>
              <a:rPr lang="en-US" b="1" dirty="0">
                <a:solidFill>
                  <a:srgbClr val="1A1A1A"/>
                </a:solidFill>
                <a:latin typeface="Georgia" panose="02040502050405020303" pitchFamily="18" charset="0"/>
              </a:rPr>
              <a:t>The British period, c. </a:t>
            </a:r>
            <a:r>
              <a:rPr lang="en-US" b="1" dirty="0" smtClean="0">
                <a:solidFill>
                  <a:srgbClr val="1A1A1A"/>
                </a:solidFill>
                <a:latin typeface="Georgia" panose="02040502050405020303" pitchFamily="18" charset="0"/>
              </a:rPr>
              <a:t>1700–1947</a:t>
            </a:r>
          </a:p>
          <a:p>
            <a:endParaRPr lang="en-US" b="1" dirty="0">
              <a:solidFill>
                <a:srgbClr val="1A1A1A"/>
              </a:solidFill>
              <a:latin typeface="Georgia" panose="02040502050405020303" pitchFamily="18" charset="0"/>
            </a:endParaRPr>
          </a:p>
          <a:p>
            <a:pPr algn="just"/>
            <a:r>
              <a:rPr lang="en-US" dirty="0">
                <a:solidFill>
                  <a:srgbClr val="1A1A1A"/>
                </a:solidFill>
                <a:latin typeface="Georgia" panose="02040502050405020303" pitchFamily="18" charset="0"/>
              </a:rPr>
              <a:t>During the rule of the emperor </a:t>
            </a:r>
            <a:r>
              <a:rPr lang="en-US" dirty="0">
                <a:solidFill>
                  <a:srgbClr val="14599D"/>
                </a:solidFill>
                <a:latin typeface="Georgia" panose="02040502050405020303" pitchFamily="18" charset="0"/>
                <a:hlinkClick r:id="rId2"/>
              </a:rPr>
              <a:t>Aurangzeb</a:t>
            </a:r>
            <a:r>
              <a:rPr lang="en-US" dirty="0">
                <a:solidFill>
                  <a:srgbClr val="1A1A1A"/>
                </a:solidFill>
                <a:latin typeface="Georgia" panose="02040502050405020303" pitchFamily="18" charset="0"/>
              </a:rPr>
              <a:t> (reigned 1658–1707), the English </a:t>
            </a:r>
            <a:r>
              <a:rPr lang="en-US" dirty="0">
                <a:solidFill>
                  <a:srgbClr val="14599D"/>
                </a:solidFill>
                <a:latin typeface="Georgia" panose="02040502050405020303" pitchFamily="18" charset="0"/>
                <a:hlinkClick r:id="rId3"/>
              </a:rPr>
              <a:t>East India Company</a:t>
            </a:r>
            <a:r>
              <a:rPr lang="en-US" dirty="0">
                <a:solidFill>
                  <a:srgbClr val="1A1A1A"/>
                </a:solidFill>
                <a:latin typeface="Georgia" panose="02040502050405020303" pitchFamily="18" charset="0"/>
              </a:rPr>
              <a:t> was permitted to establish its base at Calcutta (</a:t>
            </a:r>
            <a:r>
              <a:rPr lang="en-US" dirty="0">
                <a:solidFill>
                  <a:srgbClr val="14599D"/>
                </a:solidFill>
                <a:latin typeface="Georgia" panose="02040502050405020303" pitchFamily="18" charset="0"/>
                <a:hlinkClick r:id="rId4"/>
              </a:rPr>
              <a:t>Kolkata</a:t>
            </a:r>
            <a:r>
              <a:rPr lang="en-US" dirty="0">
                <a:solidFill>
                  <a:srgbClr val="1A1A1A"/>
                </a:solidFill>
                <a:latin typeface="Georgia" panose="02040502050405020303" pitchFamily="18" charset="0"/>
              </a:rPr>
              <a:t>). The British gained strength in the region as the Mughal </a:t>
            </a:r>
            <a:r>
              <a:rPr lang="en-US" dirty="0">
                <a:solidFill>
                  <a:srgbClr val="14599D"/>
                </a:solidFill>
                <a:latin typeface="Georgia" panose="02040502050405020303" pitchFamily="18" charset="0"/>
                <a:hlinkClick r:id="rId5"/>
              </a:rPr>
              <a:t>empire</a:t>
            </a:r>
            <a:r>
              <a:rPr lang="en-US" dirty="0">
                <a:solidFill>
                  <a:srgbClr val="1A1A1A"/>
                </a:solidFill>
                <a:latin typeface="Georgia" panose="02040502050405020303" pitchFamily="18" charset="0"/>
              </a:rPr>
              <a:t> weakened. In 1757, following a battle in the town of </a:t>
            </a:r>
            <a:r>
              <a:rPr lang="en-US" dirty="0">
                <a:solidFill>
                  <a:srgbClr val="14599D"/>
                </a:solidFill>
                <a:latin typeface="Georgia" panose="02040502050405020303" pitchFamily="18" charset="0"/>
                <a:hlinkClick r:id="rId6"/>
              </a:rPr>
              <a:t>Plassey</a:t>
            </a:r>
            <a:r>
              <a:rPr lang="en-US" dirty="0">
                <a:solidFill>
                  <a:srgbClr val="1A1A1A"/>
                </a:solidFill>
                <a:latin typeface="Georgia" panose="02040502050405020303" pitchFamily="18" charset="0"/>
              </a:rPr>
              <a:t> between forces led by British soldier </a:t>
            </a:r>
            <a:r>
              <a:rPr lang="en-US" dirty="0">
                <a:solidFill>
                  <a:srgbClr val="14599D"/>
                </a:solidFill>
                <a:latin typeface="Georgia" panose="02040502050405020303" pitchFamily="18" charset="0"/>
                <a:hlinkClick r:id="rId7"/>
              </a:rPr>
              <a:t>Robert Clive</a:t>
            </a:r>
            <a:r>
              <a:rPr lang="en-US" dirty="0">
                <a:solidFill>
                  <a:srgbClr val="1A1A1A"/>
                </a:solidFill>
                <a:latin typeface="Georgia" panose="02040502050405020303" pitchFamily="18" charset="0"/>
              </a:rPr>
              <a:t> and the Mughal </a:t>
            </a:r>
            <a:r>
              <a:rPr lang="en-US" i="1" dirty="0" err="1">
                <a:solidFill>
                  <a:srgbClr val="1A1A1A"/>
                </a:solidFill>
                <a:latin typeface="Georgia" panose="02040502050405020303" pitchFamily="18" charset="0"/>
              </a:rPr>
              <a:t>nawab</a:t>
            </a:r>
            <a:r>
              <a:rPr lang="en-US" dirty="0">
                <a:solidFill>
                  <a:srgbClr val="1A1A1A"/>
                </a:solidFill>
                <a:latin typeface="Georgia" panose="02040502050405020303" pitchFamily="18" charset="0"/>
              </a:rPr>
              <a:t> (viceroy) </a:t>
            </a:r>
            <a:r>
              <a:rPr lang="en-US" dirty="0" err="1">
                <a:solidFill>
                  <a:srgbClr val="14599D"/>
                </a:solidFill>
                <a:latin typeface="Georgia" panose="02040502050405020303" pitchFamily="18" charset="0"/>
                <a:hlinkClick r:id="rId8"/>
              </a:rPr>
              <a:t>Sirāj-ud-Dawlah</a:t>
            </a:r>
            <a:r>
              <a:rPr lang="en-US" dirty="0">
                <a:solidFill>
                  <a:srgbClr val="1A1A1A"/>
                </a:solidFill>
                <a:latin typeface="Georgia" panose="02040502050405020303" pitchFamily="18" charset="0"/>
              </a:rPr>
              <a:t>, the East India Company emerged as the dominant political power in Suba </a:t>
            </a:r>
            <a:r>
              <a:rPr lang="en-US" dirty="0" err="1">
                <a:solidFill>
                  <a:srgbClr val="1A1A1A"/>
                </a:solidFill>
                <a:latin typeface="Georgia" panose="02040502050405020303" pitchFamily="18" charset="0"/>
              </a:rPr>
              <a:t>Bangalah</a:t>
            </a:r>
            <a:r>
              <a:rPr lang="en-US" dirty="0">
                <a:solidFill>
                  <a:srgbClr val="1A1A1A"/>
                </a:solidFill>
                <a:latin typeface="Georgia" panose="02040502050405020303" pitchFamily="18" charset="0"/>
              </a:rPr>
              <a:t>. Under Gov.-Gen.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hlinkClick r:id="rId9"/>
            </a:endParaRPr>
          </a:p>
          <a:p>
            <a:pPr algn="just"/>
            <a:r>
              <a:rPr lang="en-US" dirty="0" smtClean="0">
                <a:solidFill>
                  <a:srgbClr val="14599D"/>
                </a:solidFill>
                <a:latin typeface="Georgia" panose="02040502050405020303" pitchFamily="18" charset="0"/>
                <a:hlinkClick r:id="rId9"/>
              </a:rPr>
              <a:t>Charles </a:t>
            </a:r>
            <a:r>
              <a:rPr lang="en-US" dirty="0">
                <a:solidFill>
                  <a:srgbClr val="14599D"/>
                </a:solidFill>
                <a:latin typeface="Georgia" panose="02040502050405020303" pitchFamily="18" charset="0"/>
                <a:hlinkClick r:id="rId9"/>
              </a:rPr>
              <a:t>Cornwallis</a:t>
            </a:r>
            <a:r>
              <a:rPr lang="en-US" dirty="0">
                <a:solidFill>
                  <a:srgbClr val="1A1A1A"/>
                </a:solidFill>
                <a:latin typeface="Georgia" panose="02040502050405020303" pitchFamily="18" charset="0"/>
              </a:rPr>
              <a:t> (served 1786–93), a permanent settlement system was established in the territory—now called the </a:t>
            </a:r>
            <a:r>
              <a:rPr lang="en-US" dirty="0">
                <a:solidFill>
                  <a:srgbClr val="14599D"/>
                </a:solidFill>
                <a:latin typeface="Georgia" panose="02040502050405020303" pitchFamily="18" charset="0"/>
                <a:hlinkClick r:id="rId10"/>
              </a:rPr>
              <a:t>Bengal</a:t>
            </a:r>
            <a:r>
              <a:rPr lang="en-US" dirty="0">
                <a:solidFill>
                  <a:srgbClr val="1A1A1A"/>
                </a:solidFill>
                <a:latin typeface="Georgia" panose="02040502050405020303" pitchFamily="18" charset="0"/>
              </a:rPr>
              <a:t> Presidency—whereby </a:t>
            </a:r>
            <a:r>
              <a:rPr lang="en-US" dirty="0">
                <a:solidFill>
                  <a:srgbClr val="14599D"/>
                </a:solidFill>
                <a:latin typeface="Georgia" panose="02040502050405020303" pitchFamily="18" charset="0"/>
                <a:hlinkClick r:id="rId11"/>
              </a:rPr>
              <a:t>property rights</a:t>
            </a:r>
            <a:r>
              <a:rPr lang="en-US" dirty="0">
                <a:solidFill>
                  <a:srgbClr val="1A1A1A"/>
                </a:solidFill>
                <a:latin typeface="Georgia" panose="02040502050405020303" pitchFamily="18" charset="0"/>
              </a:rPr>
              <a:t> were granted in perpetuity to local </a:t>
            </a:r>
            <a:r>
              <a:rPr lang="en-US" i="1" dirty="0" err="1">
                <a:solidFill>
                  <a:srgbClr val="1A1A1A"/>
                </a:solidFill>
                <a:latin typeface="Georgia" panose="02040502050405020303" pitchFamily="18" charset="0"/>
              </a:rPr>
              <a:t>zamindars</a:t>
            </a:r>
            <a:r>
              <a:rPr lang="en-US" dirty="0">
                <a:solidFill>
                  <a:srgbClr val="1A1A1A"/>
                </a:solidFill>
                <a:latin typeface="Georgia" panose="02040502050405020303" pitchFamily="18" charset="0"/>
              </a:rPr>
              <a:t> (landlords). This property policy indirectly stimulated the growth of a new landed middle class—especially in Calcutta—called the </a:t>
            </a:r>
            <a:r>
              <a:rPr lang="en-US" i="1" dirty="0" err="1">
                <a:solidFill>
                  <a:srgbClr val="1A1A1A"/>
                </a:solidFill>
                <a:latin typeface="Georgia" panose="02040502050405020303" pitchFamily="18" charset="0"/>
              </a:rPr>
              <a:t>bhandralok</a:t>
            </a:r>
            <a:r>
              <a:rPr lang="en-US" dirty="0">
                <a:solidFill>
                  <a:srgbClr val="1A1A1A"/>
                </a:solidFill>
                <a:latin typeface="Georgia" panose="02040502050405020303" pitchFamily="18" charset="0"/>
              </a:rPr>
              <a:t>. </a:t>
            </a:r>
            <a:endParaRPr lang="en-US" b="0" i="0" dirty="0">
              <a:solidFill>
                <a:srgbClr val="1A1A1A"/>
              </a:solidFill>
              <a:effectLst/>
              <a:latin typeface="Georgia" panose="02040502050405020303" pitchFamily="18" charset="0"/>
            </a:endParaRPr>
          </a:p>
        </p:txBody>
      </p:sp>
    </p:spTree>
    <p:extLst>
      <p:ext uri="{BB962C8B-B14F-4D97-AF65-F5344CB8AC3E}">
        <p14:creationId xmlns:p14="http://schemas.microsoft.com/office/powerpoint/2010/main" val="7270128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90778" y="567327"/>
            <a:ext cx="9696089" cy="5632311"/>
          </a:xfrm>
          <a:prstGeom prst="rect">
            <a:avLst/>
          </a:prstGeom>
        </p:spPr>
        <p:txBody>
          <a:bodyPr wrap="square">
            <a:spAutoFit/>
          </a:bodyPr>
          <a:lstStyle/>
          <a:p>
            <a:pPr algn="just"/>
            <a:r>
              <a:rPr lang="en-US" dirty="0">
                <a:solidFill>
                  <a:srgbClr val="1A1A1A"/>
                </a:solidFill>
                <a:latin typeface="Georgia" panose="02040502050405020303" pitchFamily="18" charset="0"/>
              </a:rPr>
              <a:t>Although Bangladesh has existed as an independent country only since the late 20th century, its national character within a broader South Asian </a:t>
            </a:r>
            <a:r>
              <a:rPr lang="en-US" dirty="0">
                <a:solidFill>
                  <a:srgbClr val="000000"/>
                </a:solidFill>
                <a:latin typeface="Georgia" panose="02040502050405020303" pitchFamily="18" charset="0"/>
                <a:hlinkClick r:id="rId2"/>
              </a:rPr>
              <a:t>context</a:t>
            </a:r>
            <a:r>
              <a:rPr lang="en-US" dirty="0">
                <a:solidFill>
                  <a:srgbClr val="1A1A1A"/>
                </a:solidFill>
                <a:latin typeface="Georgia" panose="02040502050405020303" pitchFamily="18" charset="0"/>
              </a:rPr>
              <a:t> dates to the ancient past. The country’s history, then, is intertwined with that of </a:t>
            </a:r>
            <a:r>
              <a:rPr lang="en-US" dirty="0">
                <a:solidFill>
                  <a:srgbClr val="14599D"/>
                </a:solidFill>
                <a:latin typeface="Georgia" panose="02040502050405020303" pitchFamily="18" charset="0"/>
                <a:hlinkClick r:id="rId3"/>
              </a:rPr>
              <a:t>India</a:t>
            </a:r>
            <a:r>
              <a:rPr lang="en-US" dirty="0">
                <a:solidFill>
                  <a:srgbClr val="1A1A1A"/>
                </a:solidFill>
                <a:latin typeface="Georgia" panose="02040502050405020303" pitchFamily="18" charset="0"/>
              </a:rPr>
              <a:t>, </a:t>
            </a:r>
            <a:r>
              <a:rPr lang="en-US" dirty="0">
                <a:solidFill>
                  <a:srgbClr val="14599D"/>
                </a:solidFill>
                <a:latin typeface="Georgia" panose="02040502050405020303" pitchFamily="18" charset="0"/>
                <a:hlinkClick r:id="rId4"/>
              </a:rPr>
              <a:t>Pakistan</a:t>
            </a:r>
            <a:r>
              <a:rPr lang="en-US" dirty="0">
                <a:solidFill>
                  <a:srgbClr val="1A1A1A"/>
                </a:solidFill>
                <a:latin typeface="Georgia" panose="02040502050405020303" pitchFamily="18" charset="0"/>
              </a:rPr>
              <a:t>, and other countries of the area. </a:t>
            </a:r>
            <a:endParaRPr lang="en-US" dirty="0" smtClean="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The </a:t>
            </a:r>
            <a:r>
              <a:rPr lang="en-US" dirty="0">
                <a:solidFill>
                  <a:srgbClr val="1A1A1A"/>
                </a:solidFill>
                <a:latin typeface="Georgia" panose="02040502050405020303" pitchFamily="18" charset="0"/>
              </a:rPr>
              <a:t>land of Bangladesh, mainly a delta formed by the </a:t>
            </a:r>
            <a:r>
              <a:rPr lang="en-US" dirty="0">
                <a:solidFill>
                  <a:srgbClr val="14599D"/>
                </a:solidFill>
                <a:latin typeface="Georgia" panose="02040502050405020303" pitchFamily="18" charset="0"/>
                <a:hlinkClick r:id="rId5"/>
              </a:rPr>
              <a:t>Padma</a:t>
            </a:r>
            <a:r>
              <a:rPr lang="en-US" dirty="0">
                <a:solidFill>
                  <a:srgbClr val="1A1A1A"/>
                </a:solidFill>
                <a:latin typeface="Georgia" panose="02040502050405020303" pitchFamily="18" charset="0"/>
              </a:rPr>
              <a:t> (</a:t>
            </a:r>
            <a:r>
              <a:rPr lang="en-US" dirty="0">
                <a:solidFill>
                  <a:srgbClr val="14599D"/>
                </a:solidFill>
                <a:latin typeface="Georgia" panose="02040502050405020303" pitchFamily="18" charset="0"/>
                <a:hlinkClick r:id="rId6"/>
              </a:rPr>
              <a:t>Ganges</a:t>
            </a:r>
            <a:r>
              <a:rPr lang="en-US" dirty="0">
                <a:solidFill>
                  <a:srgbClr val="1A1A1A"/>
                </a:solidFill>
                <a:latin typeface="Georgia" panose="02040502050405020303" pitchFamily="18" charset="0"/>
              </a:rPr>
              <a:t> [Ganga]) and the </a:t>
            </a:r>
            <a:r>
              <a:rPr lang="en-US" dirty="0" err="1">
                <a:solidFill>
                  <a:srgbClr val="14599D"/>
                </a:solidFill>
                <a:latin typeface="Georgia" panose="02040502050405020303" pitchFamily="18" charset="0"/>
                <a:hlinkClick r:id="rId7"/>
              </a:rPr>
              <a:t>Jamuna</a:t>
            </a:r>
            <a:r>
              <a:rPr lang="en-US" dirty="0">
                <a:solidFill>
                  <a:srgbClr val="1A1A1A"/>
                </a:solidFill>
                <a:latin typeface="Georgia" panose="02040502050405020303" pitchFamily="18" charset="0"/>
              </a:rPr>
              <a:t> (</a:t>
            </a:r>
            <a:r>
              <a:rPr lang="en-US" dirty="0">
                <a:solidFill>
                  <a:srgbClr val="14599D"/>
                </a:solidFill>
                <a:latin typeface="Georgia" panose="02040502050405020303" pitchFamily="18" charset="0"/>
                <a:hlinkClick r:id="rId7"/>
              </a:rPr>
              <a:t>Brahmaputra</a:t>
            </a:r>
            <a:r>
              <a:rPr lang="en-US" dirty="0">
                <a:solidFill>
                  <a:srgbClr val="1A1A1A"/>
                </a:solidFill>
                <a:latin typeface="Georgia" panose="02040502050405020303" pitchFamily="18" charset="0"/>
              </a:rPr>
              <a:t>) rivers in the northeastern portion of the Indian subcontinent, is protected by forests to the west and a </a:t>
            </a:r>
            <a:r>
              <a:rPr lang="en-US" dirty="0">
                <a:solidFill>
                  <a:srgbClr val="000000"/>
                </a:solidFill>
                <a:latin typeface="Georgia" panose="02040502050405020303" pitchFamily="18" charset="0"/>
                <a:hlinkClick r:id="rId8"/>
              </a:rPr>
              <a:t>myriad</a:t>
            </a:r>
            <a:r>
              <a:rPr lang="en-US" dirty="0">
                <a:solidFill>
                  <a:srgbClr val="1A1A1A"/>
                </a:solidFill>
                <a:latin typeface="Georgia" panose="02040502050405020303" pitchFamily="18" charset="0"/>
              </a:rPr>
              <a:t> of watercourses in the </a:t>
            </a:r>
            <a:r>
              <a:rPr lang="en-US" dirty="0" err="1">
                <a:solidFill>
                  <a:srgbClr val="1A1A1A"/>
                </a:solidFill>
                <a:latin typeface="Georgia" panose="02040502050405020303" pitchFamily="18" charset="0"/>
              </a:rPr>
              <a:t>centre</a:t>
            </a:r>
            <a:r>
              <a:rPr lang="en-US" dirty="0">
                <a:solidFill>
                  <a:srgbClr val="1A1A1A"/>
                </a:solidFill>
                <a:latin typeface="Georgia" panose="02040502050405020303" pitchFamily="18" charset="0"/>
              </a:rPr>
              <a:t>.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As </a:t>
            </a:r>
            <a:r>
              <a:rPr lang="en-US" dirty="0">
                <a:solidFill>
                  <a:srgbClr val="1A1A1A"/>
                </a:solidFill>
                <a:latin typeface="Georgia" panose="02040502050405020303" pitchFamily="18" charset="0"/>
              </a:rPr>
              <a:t>such, it was long the inaccessible frontier beyond the north Indian plain and therefore was home to a distinctive regional </a:t>
            </a:r>
            <a:r>
              <a:rPr lang="en-US" dirty="0">
                <a:solidFill>
                  <a:srgbClr val="000000"/>
                </a:solidFill>
                <a:latin typeface="Georgia" panose="02040502050405020303" pitchFamily="18" charset="0"/>
                <a:hlinkClick r:id="rId9"/>
              </a:rPr>
              <a:t>culture</a:t>
            </a:r>
            <a:r>
              <a:rPr lang="en-US" dirty="0">
                <a:solidFill>
                  <a:srgbClr val="1A1A1A"/>
                </a:solidFill>
                <a:latin typeface="Georgia" panose="02040502050405020303" pitchFamily="18" charset="0"/>
              </a:rPr>
              <a:t>. In early times a number of independent principalities flourished in the region—called </a:t>
            </a:r>
            <a:r>
              <a:rPr lang="en-US" dirty="0">
                <a:solidFill>
                  <a:srgbClr val="14599D"/>
                </a:solidFill>
                <a:latin typeface="Georgia" panose="02040502050405020303" pitchFamily="18" charset="0"/>
                <a:hlinkClick r:id="rId10"/>
              </a:rPr>
              <a:t>Bengal</a:t>
            </a:r>
            <a:r>
              <a:rPr lang="en-US" dirty="0">
                <a:solidFill>
                  <a:srgbClr val="1A1A1A"/>
                </a:solidFill>
                <a:latin typeface="Georgia" panose="02040502050405020303" pitchFamily="18" charset="0"/>
              </a:rPr>
              <a:t>—including </a:t>
            </a:r>
            <a:r>
              <a:rPr lang="en-US" dirty="0" err="1">
                <a:solidFill>
                  <a:srgbClr val="1A1A1A"/>
                </a:solidFill>
                <a:latin typeface="Georgia" panose="02040502050405020303" pitchFamily="18" charset="0"/>
              </a:rPr>
              <a:t>Gangaridai</a:t>
            </a:r>
            <a:r>
              <a:rPr lang="en-US" dirty="0">
                <a:solidFill>
                  <a:srgbClr val="1A1A1A"/>
                </a:solidFill>
                <a:latin typeface="Georgia" panose="02040502050405020303" pitchFamily="18" charset="0"/>
              </a:rPr>
              <a:t>, </a:t>
            </a:r>
            <a:r>
              <a:rPr lang="en-US" dirty="0" err="1">
                <a:solidFill>
                  <a:srgbClr val="1A1A1A"/>
                </a:solidFill>
                <a:latin typeface="Georgia" panose="02040502050405020303" pitchFamily="18" charset="0"/>
              </a:rPr>
              <a:t>Vanga</a:t>
            </a:r>
            <a:r>
              <a:rPr lang="en-US" dirty="0">
                <a:solidFill>
                  <a:srgbClr val="1A1A1A"/>
                </a:solidFill>
                <a:latin typeface="Georgia" panose="02040502050405020303" pitchFamily="18" charset="0"/>
              </a:rPr>
              <a:t>, </a:t>
            </a:r>
            <a:r>
              <a:rPr lang="en-US" dirty="0" err="1">
                <a:solidFill>
                  <a:srgbClr val="14599D"/>
                </a:solidFill>
                <a:latin typeface="Georgia" panose="02040502050405020303" pitchFamily="18" charset="0"/>
                <a:hlinkClick r:id="rId11"/>
              </a:rPr>
              <a:t>Gauda</a:t>
            </a:r>
            <a:r>
              <a:rPr lang="en-US" dirty="0">
                <a:solidFill>
                  <a:srgbClr val="1A1A1A"/>
                </a:solidFill>
                <a:latin typeface="Georgia" panose="02040502050405020303" pitchFamily="18" charset="0"/>
              </a:rPr>
              <a:t>, </a:t>
            </a:r>
            <a:r>
              <a:rPr lang="en-US" dirty="0" err="1">
                <a:solidFill>
                  <a:srgbClr val="1A1A1A"/>
                </a:solidFill>
                <a:latin typeface="Georgia" panose="02040502050405020303" pitchFamily="18" charset="0"/>
              </a:rPr>
              <a:t>Pundra</a:t>
            </a:r>
            <a:r>
              <a:rPr lang="en-US" dirty="0">
                <a:solidFill>
                  <a:srgbClr val="1A1A1A"/>
                </a:solidFill>
                <a:latin typeface="Georgia" panose="02040502050405020303" pitchFamily="18" charset="0"/>
              </a:rPr>
              <a:t>, and </a:t>
            </a:r>
            <a:r>
              <a:rPr lang="en-US" dirty="0" err="1">
                <a:solidFill>
                  <a:srgbClr val="1A1A1A"/>
                </a:solidFill>
                <a:latin typeface="Georgia" panose="02040502050405020303" pitchFamily="18" charset="0"/>
              </a:rPr>
              <a:t>Samatata</a:t>
            </a:r>
            <a:r>
              <a:rPr lang="en-US" dirty="0">
                <a:solidFill>
                  <a:srgbClr val="1A1A1A"/>
                </a:solidFill>
                <a:latin typeface="Georgia" panose="02040502050405020303" pitchFamily="18" charset="0"/>
              </a:rPr>
              <a:t>, among others. </a:t>
            </a:r>
            <a:endParaRPr lang="en-US" dirty="0" smtClean="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In </a:t>
            </a:r>
            <a:r>
              <a:rPr lang="en-US" dirty="0">
                <a:solidFill>
                  <a:srgbClr val="1A1A1A"/>
                </a:solidFill>
                <a:latin typeface="Georgia" panose="02040502050405020303" pitchFamily="18" charset="0"/>
              </a:rPr>
              <a:t>the 14th century </a:t>
            </a:r>
            <a:r>
              <a:rPr lang="en-US" dirty="0" err="1">
                <a:solidFill>
                  <a:srgbClr val="1A1A1A"/>
                </a:solidFill>
                <a:latin typeface="Georgia" panose="02040502050405020303" pitchFamily="18" charset="0"/>
              </a:rPr>
              <a:t>Shamsuddin</a:t>
            </a:r>
            <a:r>
              <a:rPr lang="en-US" dirty="0">
                <a:solidFill>
                  <a:srgbClr val="1A1A1A"/>
                </a:solidFill>
                <a:latin typeface="Georgia" panose="02040502050405020303" pitchFamily="18" charset="0"/>
              </a:rPr>
              <a:t> </a:t>
            </a:r>
            <a:r>
              <a:rPr lang="en-US" dirty="0" err="1">
                <a:solidFill>
                  <a:srgbClr val="1A1A1A"/>
                </a:solidFill>
                <a:latin typeface="Georgia" panose="02040502050405020303" pitchFamily="18" charset="0"/>
              </a:rPr>
              <a:t>Ilyas</a:t>
            </a:r>
            <a:r>
              <a:rPr lang="en-US" dirty="0">
                <a:solidFill>
                  <a:srgbClr val="1A1A1A"/>
                </a:solidFill>
                <a:latin typeface="Georgia" panose="02040502050405020303" pitchFamily="18" charset="0"/>
              </a:rPr>
              <a:t> </a:t>
            </a:r>
            <a:r>
              <a:rPr lang="en-US" dirty="0">
                <a:solidFill>
                  <a:srgbClr val="14599D"/>
                </a:solidFill>
                <a:latin typeface="Georgia" panose="02040502050405020303" pitchFamily="18" charset="0"/>
                <a:hlinkClick r:id="rId12"/>
              </a:rPr>
              <a:t>Shah</a:t>
            </a:r>
            <a:r>
              <a:rPr lang="en-US" dirty="0">
                <a:solidFill>
                  <a:srgbClr val="1A1A1A"/>
                </a:solidFill>
                <a:latin typeface="Georgia" panose="02040502050405020303" pitchFamily="18" charset="0"/>
              </a:rPr>
              <a:t> was instrumental in unifying many of these principalities. The </a:t>
            </a:r>
            <a:r>
              <a:rPr lang="en-US" dirty="0">
                <a:solidFill>
                  <a:srgbClr val="14599D"/>
                </a:solidFill>
                <a:latin typeface="Georgia" panose="02040502050405020303" pitchFamily="18" charset="0"/>
                <a:hlinkClick r:id="rId13"/>
              </a:rPr>
              <a:t>Mughals</a:t>
            </a:r>
            <a:r>
              <a:rPr lang="en-US" dirty="0">
                <a:solidFill>
                  <a:srgbClr val="1A1A1A"/>
                </a:solidFill>
                <a:latin typeface="Georgia" panose="02040502050405020303" pitchFamily="18" charset="0"/>
              </a:rPr>
              <a:t> added more territories, including </a:t>
            </a:r>
            <a:r>
              <a:rPr lang="en-US" dirty="0">
                <a:solidFill>
                  <a:srgbClr val="14599D"/>
                </a:solidFill>
                <a:latin typeface="Georgia" panose="02040502050405020303" pitchFamily="18" charset="0"/>
                <a:hlinkClick r:id="rId14"/>
              </a:rPr>
              <a:t>Bihar</a:t>
            </a:r>
            <a:r>
              <a:rPr lang="en-US" dirty="0">
                <a:solidFill>
                  <a:srgbClr val="1A1A1A"/>
                </a:solidFill>
                <a:latin typeface="Georgia" panose="02040502050405020303" pitchFamily="18" charset="0"/>
              </a:rPr>
              <a:t> and </a:t>
            </a:r>
            <a:r>
              <a:rPr lang="en-US" dirty="0">
                <a:solidFill>
                  <a:srgbClr val="14599D"/>
                </a:solidFill>
                <a:latin typeface="Georgia" panose="02040502050405020303" pitchFamily="18" charset="0"/>
                <a:hlinkClick r:id="rId15"/>
              </a:rPr>
              <a:t>Orissa</a:t>
            </a:r>
            <a:r>
              <a:rPr lang="en-US" dirty="0">
                <a:solidFill>
                  <a:srgbClr val="1A1A1A"/>
                </a:solidFill>
                <a:latin typeface="Georgia" panose="02040502050405020303" pitchFamily="18" charset="0"/>
              </a:rPr>
              <a:t> (now states of India), to </a:t>
            </a:r>
            <a:r>
              <a:rPr lang="en-US" dirty="0">
                <a:solidFill>
                  <a:srgbClr val="000000"/>
                </a:solidFill>
                <a:latin typeface="Georgia" panose="02040502050405020303" pitchFamily="18" charset="0"/>
                <a:hlinkClick r:id="rId16"/>
              </a:rPr>
              <a:t>constitute</a:t>
            </a:r>
            <a:r>
              <a:rPr lang="en-US" dirty="0">
                <a:solidFill>
                  <a:srgbClr val="1A1A1A"/>
                </a:solidFill>
                <a:latin typeface="Georgia" panose="02040502050405020303" pitchFamily="18" charset="0"/>
              </a:rPr>
              <a:t> Suba </a:t>
            </a:r>
            <a:r>
              <a:rPr lang="en-US" dirty="0" err="1">
                <a:solidFill>
                  <a:srgbClr val="1A1A1A"/>
                </a:solidFill>
                <a:latin typeface="Georgia" panose="02040502050405020303" pitchFamily="18" charset="0"/>
              </a:rPr>
              <a:t>Bangalah</a:t>
            </a:r>
            <a:r>
              <a:rPr lang="en-US" dirty="0">
                <a:solidFill>
                  <a:srgbClr val="1A1A1A"/>
                </a:solidFill>
                <a:latin typeface="Georgia" panose="02040502050405020303" pitchFamily="18" charset="0"/>
              </a:rPr>
              <a:t>, which the British colonial administration later called the Bengal Presidency.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In </a:t>
            </a:r>
            <a:r>
              <a:rPr lang="en-US" dirty="0">
                <a:solidFill>
                  <a:srgbClr val="1A1A1A"/>
                </a:solidFill>
                <a:latin typeface="Georgia" panose="02040502050405020303" pitchFamily="18" charset="0"/>
              </a:rPr>
              <a:t>1947, when British colonial rule ended, a downsized province of Bengal was partitioned into East Bengal and </a:t>
            </a:r>
            <a:r>
              <a:rPr lang="en-US" dirty="0">
                <a:solidFill>
                  <a:srgbClr val="14599D"/>
                </a:solidFill>
                <a:latin typeface="Georgia" panose="02040502050405020303" pitchFamily="18" charset="0"/>
                <a:hlinkClick r:id="rId17"/>
              </a:rPr>
              <a:t>West Bengal</a:t>
            </a:r>
            <a:r>
              <a:rPr lang="en-US" dirty="0">
                <a:solidFill>
                  <a:srgbClr val="1A1A1A"/>
                </a:solidFill>
                <a:latin typeface="Georgia" panose="02040502050405020303" pitchFamily="18" charset="0"/>
              </a:rPr>
              <a:t>. East Bengal was renamed East Pakistan in 1955, and in 1971 it became Bangladesh.</a:t>
            </a:r>
            <a:endParaRPr lang="en-US" dirty="0"/>
          </a:p>
        </p:txBody>
      </p:sp>
    </p:spTree>
    <p:extLst>
      <p:ext uri="{BB962C8B-B14F-4D97-AF65-F5344CB8AC3E}">
        <p14:creationId xmlns:p14="http://schemas.microsoft.com/office/powerpoint/2010/main" val="6165887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69698" y="628623"/>
            <a:ext cx="8174966" cy="1200329"/>
          </a:xfrm>
          <a:prstGeom prst="rect">
            <a:avLst/>
          </a:prstGeom>
        </p:spPr>
        <p:txBody>
          <a:bodyPr wrap="square">
            <a:spAutoFit/>
          </a:bodyPr>
          <a:lstStyle/>
          <a:p>
            <a:pPr algn="just"/>
            <a:r>
              <a:rPr lang="en-US" dirty="0">
                <a:solidFill>
                  <a:srgbClr val="1A1A1A"/>
                </a:solidFill>
                <a:latin typeface="Georgia" panose="02040502050405020303" pitchFamily="18" charset="0"/>
              </a:rPr>
              <a:t>Initially, the </a:t>
            </a:r>
            <a:r>
              <a:rPr lang="en-US" i="1" dirty="0" err="1">
                <a:solidFill>
                  <a:srgbClr val="1A1A1A"/>
                </a:solidFill>
                <a:latin typeface="Georgia" panose="02040502050405020303" pitchFamily="18" charset="0"/>
              </a:rPr>
              <a:t>bhandralok</a:t>
            </a:r>
            <a:r>
              <a:rPr lang="en-US" dirty="0">
                <a:solidFill>
                  <a:srgbClr val="1A1A1A"/>
                </a:solidFill>
                <a:latin typeface="Georgia" panose="02040502050405020303" pitchFamily="18" charset="0"/>
              </a:rPr>
              <a:t> was dominated by upper-caste Hindus, but the Muslim presence began to increase toward the end of the 19th century. In time, this middle class emerged as the most active advocate of Indian self-government.</a:t>
            </a:r>
            <a:endParaRPr lang="en-US" dirty="0"/>
          </a:p>
        </p:txBody>
      </p:sp>
      <p:sp>
        <p:nvSpPr>
          <p:cNvPr id="3" name="Rectangle 2"/>
          <p:cNvSpPr/>
          <p:nvPr/>
        </p:nvSpPr>
        <p:spPr>
          <a:xfrm>
            <a:off x="1659148" y="2669746"/>
            <a:ext cx="10193546" cy="2031325"/>
          </a:xfrm>
          <a:prstGeom prst="rect">
            <a:avLst/>
          </a:prstGeom>
        </p:spPr>
        <p:txBody>
          <a:bodyPr wrap="square">
            <a:spAutoFit/>
          </a:bodyPr>
          <a:lstStyle/>
          <a:p>
            <a:pPr algn="just"/>
            <a:r>
              <a:rPr lang="en-US" dirty="0">
                <a:solidFill>
                  <a:srgbClr val="1A1A1A"/>
                </a:solidFill>
                <a:latin typeface="Georgia" panose="02040502050405020303" pitchFamily="18" charset="0"/>
              </a:rPr>
              <a:t>The province of Bengal was almost impossible to administer, even after </a:t>
            </a:r>
            <a:r>
              <a:rPr lang="en-US" dirty="0">
                <a:solidFill>
                  <a:srgbClr val="14599D"/>
                </a:solidFill>
                <a:latin typeface="Georgia" panose="02040502050405020303" pitchFamily="18" charset="0"/>
                <a:hlinkClick r:id="rId2"/>
              </a:rPr>
              <a:t>Assam</a:t>
            </a:r>
            <a:r>
              <a:rPr lang="en-US" dirty="0">
                <a:solidFill>
                  <a:srgbClr val="1A1A1A"/>
                </a:solidFill>
                <a:latin typeface="Georgia" panose="02040502050405020303" pitchFamily="18" charset="0"/>
              </a:rPr>
              <a:t> was made a separate province in 1874. In 1905, largely at the </a:t>
            </a:r>
            <a:r>
              <a:rPr lang="en-US" dirty="0">
                <a:solidFill>
                  <a:srgbClr val="000000"/>
                </a:solidFill>
                <a:latin typeface="Georgia" panose="02040502050405020303" pitchFamily="18" charset="0"/>
                <a:hlinkClick r:id="rId3"/>
              </a:rPr>
              <a:t>initiative</a:t>
            </a:r>
            <a:r>
              <a:rPr lang="en-US" dirty="0">
                <a:solidFill>
                  <a:srgbClr val="1A1A1A"/>
                </a:solidFill>
                <a:latin typeface="Georgia" panose="02040502050405020303" pitchFamily="18" charset="0"/>
              </a:rPr>
              <a:t> of the viceroy </a:t>
            </a:r>
            <a:r>
              <a:rPr lang="en-US" dirty="0">
                <a:solidFill>
                  <a:srgbClr val="14599D"/>
                </a:solidFill>
                <a:latin typeface="Georgia" panose="02040502050405020303" pitchFamily="18" charset="0"/>
                <a:hlinkClick r:id="rId4"/>
              </a:rPr>
              <a:t>George Nathaniel Curzon</a:t>
            </a:r>
            <a:r>
              <a:rPr lang="en-US" dirty="0">
                <a:solidFill>
                  <a:srgbClr val="1A1A1A"/>
                </a:solidFill>
                <a:latin typeface="Georgia" panose="02040502050405020303" pitchFamily="18" charset="0"/>
              </a:rPr>
              <a:t>, two new provinces were created, ostensibly on a geopolitical basis; these provinces were Western Bengal, including </a:t>
            </a:r>
            <a:r>
              <a:rPr lang="en-US" dirty="0">
                <a:solidFill>
                  <a:srgbClr val="14599D"/>
                </a:solidFill>
                <a:latin typeface="Georgia" panose="02040502050405020303" pitchFamily="18" charset="0"/>
                <a:hlinkClick r:id="rId5"/>
              </a:rPr>
              <a:t>Bihar</a:t>
            </a:r>
            <a:r>
              <a:rPr lang="en-US" dirty="0">
                <a:solidFill>
                  <a:srgbClr val="1A1A1A"/>
                </a:solidFill>
                <a:latin typeface="Georgia" panose="02040502050405020303" pitchFamily="18" charset="0"/>
              </a:rPr>
              <a:t> and Orissa, and Eastern Bengal and Assam. With its capital at Calcutta, Western Bengal had a Hindu majority, while the province of Eastern Bengal and Assam, with its capital at </a:t>
            </a:r>
            <a:r>
              <a:rPr lang="en-US" dirty="0">
                <a:solidFill>
                  <a:srgbClr val="14599D"/>
                </a:solidFill>
                <a:latin typeface="Georgia" panose="02040502050405020303" pitchFamily="18" charset="0"/>
                <a:hlinkClick r:id="rId6"/>
              </a:rPr>
              <a:t>Dhaka</a:t>
            </a:r>
            <a:r>
              <a:rPr lang="en-US" dirty="0">
                <a:solidFill>
                  <a:srgbClr val="1A1A1A"/>
                </a:solidFill>
                <a:latin typeface="Georgia" panose="02040502050405020303" pitchFamily="18" charset="0"/>
              </a:rPr>
              <a:t>, was predominantly Muslim. Aside from increasing administrative </a:t>
            </a:r>
            <a:r>
              <a:rPr lang="en-US" dirty="0">
                <a:solidFill>
                  <a:srgbClr val="000000"/>
                </a:solidFill>
                <a:latin typeface="Georgia" panose="02040502050405020303" pitchFamily="18" charset="0"/>
                <a:hlinkClick r:id="rId7"/>
              </a:rPr>
              <a:t>efficiency</a:t>
            </a:r>
            <a:r>
              <a:rPr lang="en-US" dirty="0">
                <a:solidFill>
                  <a:srgbClr val="1A1A1A"/>
                </a:solidFill>
                <a:latin typeface="Georgia" panose="02040502050405020303" pitchFamily="18" charset="0"/>
              </a:rPr>
              <a:t>, Curzon’s move was intended to position the Muslims as a counterweight to the Hindus.</a:t>
            </a:r>
            <a:endParaRPr lang="en-US" dirty="0"/>
          </a:p>
        </p:txBody>
      </p:sp>
    </p:spTree>
    <p:extLst>
      <p:ext uri="{BB962C8B-B14F-4D97-AF65-F5344CB8AC3E}">
        <p14:creationId xmlns:p14="http://schemas.microsoft.com/office/powerpoint/2010/main" val="24184712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58196" y="1443841"/>
            <a:ext cx="9687464" cy="3416320"/>
          </a:xfrm>
          <a:prstGeom prst="rect">
            <a:avLst/>
          </a:prstGeom>
        </p:spPr>
        <p:txBody>
          <a:bodyPr wrap="square">
            <a:spAutoFit/>
          </a:bodyPr>
          <a:lstStyle/>
          <a:p>
            <a:pPr algn="just"/>
            <a:r>
              <a:rPr lang="en-US" dirty="0">
                <a:solidFill>
                  <a:srgbClr val="1A1A1A"/>
                </a:solidFill>
                <a:latin typeface="Georgia" panose="02040502050405020303" pitchFamily="18" charset="0"/>
              </a:rPr>
              <a:t>The partition elicited </a:t>
            </a:r>
            <a:r>
              <a:rPr lang="en-US" dirty="0">
                <a:solidFill>
                  <a:srgbClr val="000000"/>
                </a:solidFill>
                <a:latin typeface="Georgia" panose="02040502050405020303" pitchFamily="18" charset="0"/>
                <a:hlinkClick r:id="rId2"/>
              </a:rPr>
              <a:t>vociferous</a:t>
            </a:r>
            <a:r>
              <a:rPr lang="en-US" dirty="0">
                <a:solidFill>
                  <a:srgbClr val="1A1A1A"/>
                </a:solidFill>
                <a:latin typeface="Georgia" panose="02040502050405020303" pitchFamily="18" charset="0"/>
              </a:rPr>
              <a:t> protest in Western Bengal, especially in Calcutta, where the </a:t>
            </a:r>
            <a:r>
              <a:rPr lang="en-US" dirty="0">
                <a:solidFill>
                  <a:srgbClr val="14599D"/>
                </a:solidFill>
                <a:latin typeface="Georgia" panose="02040502050405020303" pitchFamily="18" charset="0"/>
                <a:hlinkClick r:id="rId3"/>
              </a:rPr>
              <a:t>Indian National Congress</a:t>
            </a:r>
            <a:r>
              <a:rPr lang="en-US" dirty="0">
                <a:solidFill>
                  <a:srgbClr val="1A1A1A"/>
                </a:solidFill>
                <a:latin typeface="Georgia" panose="02040502050405020303" pitchFamily="18" charset="0"/>
              </a:rPr>
              <a:t> (also called the Congress Party; formed in 1885) played a prominent role. Indian Muslim leaders, however, mostly supported the partition, and in 1906 they gathered at Dhaka under the patronage of </a:t>
            </a:r>
            <a:r>
              <a:rPr lang="en-US" dirty="0" err="1">
                <a:solidFill>
                  <a:srgbClr val="1A1A1A"/>
                </a:solidFill>
                <a:latin typeface="Georgia" panose="02040502050405020303" pitchFamily="18" charset="0"/>
              </a:rPr>
              <a:t>Nawab</a:t>
            </a:r>
            <a:r>
              <a:rPr lang="en-US" dirty="0">
                <a:solidFill>
                  <a:srgbClr val="1A1A1A"/>
                </a:solidFill>
                <a:latin typeface="Georgia" panose="02040502050405020303" pitchFamily="18" charset="0"/>
              </a:rPr>
              <a:t> </a:t>
            </a:r>
            <a:r>
              <a:rPr lang="en-US" dirty="0" err="1">
                <a:solidFill>
                  <a:srgbClr val="1A1A1A"/>
                </a:solidFill>
                <a:latin typeface="Georgia" panose="02040502050405020303" pitchFamily="18" charset="0"/>
              </a:rPr>
              <a:t>Salimullah</a:t>
            </a:r>
            <a:r>
              <a:rPr lang="en-US" dirty="0">
                <a:solidFill>
                  <a:srgbClr val="1A1A1A"/>
                </a:solidFill>
                <a:latin typeface="Georgia" panose="02040502050405020303" pitchFamily="18" charset="0"/>
              </a:rPr>
              <a:t> and set up the All-India </a:t>
            </a:r>
            <a:r>
              <a:rPr lang="en-US" dirty="0">
                <a:solidFill>
                  <a:srgbClr val="14599D"/>
                </a:solidFill>
                <a:latin typeface="Georgia" panose="02040502050405020303" pitchFamily="18" charset="0"/>
                <a:hlinkClick r:id="rId4"/>
              </a:rPr>
              <a:t>Muslim League</a:t>
            </a:r>
            <a:r>
              <a:rPr lang="en-US" dirty="0">
                <a:solidFill>
                  <a:srgbClr val="1A1A1A"/>
                </a:solidFill>
                <a:latin typeface="Georgia" panose="02040502050405020303" pitchFamily="18" charset="0"/>
              </a:rPr>
              <a:t>.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Their </a:t>
            </a:r>
            <a:r>
              <a:rPr lang="en-US" dirty="0">
                <a:solidFill>
                  <a:srgbClr val="1A1A1A"/>
                </a:solidFill>
                <a:latin typeface="Georgia" panose="02040502050405020303" pitchFamily="18" charset="0"/>
              </a:rPr>
              <a:t>efforts secured separate electorates and separate </a:t>
            </a:r>
            <a:r>
              <a:rPr lang="en-US" dirty="0">
                <a:solidFill>
                  <a:srgbClr val="000000"/>
                </a:solidFill>
                <a:latin typeface="Georgia" panose="02040502050405020303" pitchFamily="18" charset="0"/>
                <a:hlinkClick r:id="rId5"/>
              </a:rPr>
              <a:t>constituencies</a:t>
            </a:r>
            <a:r>
              <a:rPr lang="en-US" dirty="0">
                <a:solidFill>
                  <a:srgbClr val="1A1A1A"/>
                </a:solidFill>
                <a:latin typeface="Georgia" panose="02040502050405020303" pitchFamily="18" charset="0"/>
              </a:rPr>
              <a:t> for the Muslims under the </a:t>
            </a:r>
            <a:r>
              <a:rPr lang="en-US" dirty="0">
                <a:solidFill>
                  <a:srgbClr val="000000"/>
                </a:solidFill>
                <a:latin typeface="Georgia" panose="02040502050405020303" pitchFamily="18" charset="0"/>
                <a:hlinkClick r:id="rId6"/>
              </a:rPr>
              <a:t>constitutional</a:t>
            </a:r>
            <a:r>
              <a:rPr lang="en-US" dirty="0">
                <a:solidFill>
                  <a:srgbClr val="1A1A1A"/>
                </a:solidFill>
                <a:latin typeface="Georgia" panose="02040502050405020303" pitchFamily="18" charset="0"/>
              </a:rPr>
              <a:t> reforms of 1909, but they could not save the partition. In 1912 the partition was annulled, Bihar and Orissa were </a:t>
            </a:r>
            <a:r>
              <a:rPr lang="en-US" dirty="0">
                <a:solidFill>
                  <a:srgbClr val="000000"/>
                </a:solidFill>
                <a:latin typeface="Georgia" panose="02040502050405020303" pitchFamily="18" charset="0"/>
                <a:hlinkClick r:id="rId7"/>
              </a:rPr>
              <a:t>constituted</a:t>
            </a:r>
            <a:r>
              <a:rPr lang="en-US" dirty="0">
                <a:solidFill>
                  <a:srgbClr val="1A1A1A"/>
                </a:solidFill>
                <a:latin typeface="Georgia" panose="02040502050405020303" pitchFamily="18" charset="0"/>
              </a:rPr>
              <a:t> into a new province, and Assam reverted to its separate status.</a:t>
            </a:r>
          </a:p>
          <a:p>
            <a:pPr algn="just"/>
            <a:r>
              <a:rPr lang="en-US" dirty="0">
                <a:solidFill>
                  <a:srgbClr val="1A1A1A"/>
                </a:solidFill>
                <a:latin typeface="-apple-system"/>
              </a:rPr>
              <a:t/>
            </a:r>
            <a:br>
              <a:rPr lang="en-US" dirty="0">
                <a:solidFill>
                  <a:srgbClr val="1A1A1A"/>
                </a:solidFill>
                <a:latin typeface="-apple-system"/>
              </a:rPr>
            </a:br>
            <a:endParaRPr lang="en-US" dirty="0"/>
          </a:p>
        </p:txBody>
      </p:sp>
    </p:spTree>
    <p:extLst>
      <p:ext uri="{BB962C8B-B14F-4D97-AF65-F5344CB8AC3E}">
        <p14:creationId xmlns:p14="http://schemas.microsoft.com/office/powerpoint/2010/main" val="29278067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7645" y="1997839"/>
            <a:ext cx="9989389" cy="2585323"/>
          </a:xfrm>
          <a:prstGeom prst="rect">
            <a:avLst/>
          </a:prstGeom>
        </p:spPr>
        <p:txBody>
          <a:bodyPr wrap="square">
            <a:spAutoFit/>
          </a:bodyPr>
          <a:lstStyle/>
          <a:p>
            <a:pPr algn="just"/>
            <a:r>
              <a:rPr lang="en-US" dirty="0">
                <a:solidFill>
                  <a:srgbClr val="1A1A1A"/>
                </a:solidFill>
                <a:latin typeface="Georgia" panose="02040502050405020303" pitchFamily="18" charset="0"/>
              </a:rPr>
              <a:t>Following the reunification of Bengal, the Congress Party and the Muslim League worked together for self-government; among the leaders of this effort were </a:t>
            </a:r>
            <a:r>
              <a:rPr lang="en-US" dirty="0" err="1">
                <a:solidFill>
                  <a:srgbClr val="1A1A1A"/>
                </a:solidFill>
                <a:latin typeface="Georgia" panose="02040502050405020303" pitchFamily="18" charset="0"/>
              </a:rPr>
              <a:t>Nawab</a:t>
            </a:r>
            <a:r>
              <a:rPr lang="en-US" dirty="0">
                <a:solidFill>
                  <a:srgbClr val="1A1A1A"/>
                </a:solidFill>
                <a:latin typeface="Georgia" panose="02040502050405020303" pitchFamily="18" charset="0"/>
              </a:rPr>
              <a:t> </a:t>
            </a:r>
            <a:r>
              <a:rPr lang="en-US" dirty="0" err="1">
                <a:solidFill>
                  <a:srgbClr val="1A1A1A"/>
                </a:solidFill>
                <a:latin typeface="Georgia" panose="02040502050405020303" pitchFamily="18" charset="0"/>
              </a:rPr>
              <a:t>Salimullah</a:t>
            </a:r>
            <a:r>
              <a:rPr lang="en-US" dirty="0">
                <a:solidFill>
                  <a:srgbClr val="1A1A1A"/>
                </a:solidFill>
                <a:latin typeface="Georgia" panose="02040502050405020303" pitchFamily="18" charset="0"/>
              </a:rPr>
              <a:t>, </a:t>
            </a:r>
            <a:r>
              <a:rPr lang="en-US" dirty="0" err="1">
                <a:solidFill>
                  <a:srgbClr val="14599D"/>
                </a:solidFill>
                <a:latin typeface="Georgia" panose="02040502050405020303" pitchFamily="18" charset="0"/>
                <a:hlinkClick r:id="rId2"/>
              </a:rPr>
              <a:t>Chitta</a:t>
            </a:r>
            <a:r>
              <a:rPr lang="en-US" dirty="0">
                <a:solidFill>
                  <a:srgbClr val="14599D"/>
                </a:solidFill>
                <a:latin typeface="Georgia" panose="02040502050405020303" pitchFamily="18" charset="0"/>
                <a:hlinkClick r:id="rId2"/>
              </a:rPr>
              <a:t> </a:t>
            </a:r>
            <a:r>
              <a:rPr lang="en-US" dirty="0" err="1">
                <a:solidFill>
                  <a:srgbClr val="14599D"/>
                </a:solidFill>
                <a:latin typeface="Georgia" panose="02040502050405020303" pitchFamily="18" charset="0"/>
                <a:hlinkClick r:id="rId2"/>
              </a:rPr>
              <a:t>Ranjan</a:t>
            </a:r>
            <a:r>
              <a:rPr lang="en-US" dirty="0">
                <a:solidFill>
                  <a:srgbClr val="14599D"/>
                </a:solidFill>
                <a:latin typeface="Georgia" panose="02040502050405020303" pitchFamily="18" charset="0"/>
                <a:hlinkClick r:id="rId2"/>
              </a:rPr>
              <a:t> Das</a:t>
            </a:r>
            <a:r>
              <a:rPr lang="en-US" dirty="0">
                <a:solidFill>
                  <a:srgbClr val="1A1A1A"/>
                </a:solidFill>
                <a:latin typeface="Georgia" panose="02040502050405020303" pitchFamily="18" charset="0"/>
              </a:rPr>
              <a:t>, </a:t>
            </a:r>
            <a:r>
              <a:rPr lang="en-US" dirty="0" err="1">
                <a:solidFill>
                  <a:srgbClr val="1A1A1A"/>
                </a:solidFill>
                <a:latin typeface="Georgia" panose="02040502050405020303" pitchFamily="18" charset="0"/>
              </a:rPr>
              <a:t>Fazl</a:t>
            </a:r>
            <a:r>
              <a:rPr lang="en-US" dirty="0">
                <a:solidFill>
                  <a:srgbClr val="1A1A1A"/>
                </a:solidFill>
                <a:latin typeface="Georgia" panose="02040502050405020303" pitchFamily="18" charset="0"/>
              </a:rPr>
              <a:t> </a:t>
            </a:r>
            <a:r>
              <a:rPr lang="en-US" dirty="0" err="1">
                <a:solidFill>
                  <a:srgbClr val="1A1A1A"/>
                </a:solidFill>
                <a:latin typeface="Georgia" panose="02040502050405020303" pitchFamily="18" charset="0"/>
              </a:rPr>
              <a:t>ul-Haq</a:t>
            </a:r>
            <a:r>
              <a:rPr lang="en-US" dirty="0">
                <a:solidFill>
                  <a:srgbClr val="1A1A1A"/>
                </a:solidFill>
                <a:latin typeface="Georgia" panose="02040502050405020303" pitchFamily="18" charset="0"/>
              </a:rPr>
              <a:t>, and </a:t>
            </a:r>
            <a:r>
              <a:rPr lang="en-US" dirty="0" err="1">
                <a:solidFill>
                  <a:srgbClr val="1A1A1A"/>
                </a:solidFill>
                <a:latin typeface="Georgia" panose="02040502050405020303" pitchFamily="18" charset="0"/>
              </a:rPr>
              <a:t>Sarat</a:t>
            </a:r>
            <a:r>
              <a:rPr lang="en-US" dirty="0">
                <a:solidFill>
                  <a:srgbClr val="1A1A1A"/>
                </a:solidFill>
                <a:latin typeface="Georgia" panose="02040502050405020303" pitchFamily="18" charset="0"/>
              </a:rPr>
              <a:t> Chandra Bose</a:t>
            </a:r>
            <a:r>
              <a:rPr lang="en-US" dirty="0" smtClean="0">
                <a:solidFill>
                  <a:srgbClr val="1A1A1A"/>
                </a:solidFill>
                <a:latin typeface="Georgia" panose="02040502050405020303" pitchFamily="18" charset="0"/>
              </a:rPr>
              <a:t>.</a:t>
            </a:r>
          </a:p>
          <a:p>
            <a:pPr algn="just"/>
            <a:endParaRPr lang="en-US" dirty="0">
              <a:solidFill>
                <a:srgbClr val="1A1A1A"/>
              </a:solidFill>
              <a:latin typeface="Georgia" panose="02040502050405020303" pitchFamily="18" charset="0"/>
            </a:endParaRPr>
          </a:p>
          <a:p>
            <a:pPr algn="just"/>
            <a:endParaRPr lang="en-US" dirty="0" smtClean="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 </a:t>
            </a:r>
            <a:r>
              <a:rPr lang="en-US" dirty="0">
                <a:solidFill>
                  <a:srgbClr val="1A1A1A"/>
                </a:solidFill>
                <a:latin typeface="Georgia" panose="02040502050405020303" pitchFamily="18" charset="0"/>
              </a:rPr>
              <a:t>Communal </a:t>
            </a:r>
            <a:r>
              <a:rPr lang="en-US" dirty="0">
                <a:solidFill>
                  <a:srgbClr val="000000"/>
                </a:solidFill>
                <a:latin typeface="Georgia" panose="02040502050405020303" pitchFamily="18" charset="0"/>
                <a:hlinkClick r:id="rId3"/>
              </a:rPr>
              <a:t>animosities</a:t>
            </a:r>
            <a:r>
              <a:rPr lang="en-US" dirty="0">
                <a:solidFill>
                  <a:srgbClr val="1A1A1A"/>
                </a:solidFill>
                <a:latin typeface="Georgia" panose="02040502050405020303" pitchFamily="18" charset="0"/>
              </a:rPr>
              <a:t> resurfaced in the early 1920s, however, in the wake of a failed nonviolent alignment between the Indian Muslim front known as the </a:t>
            </a:r>
            <a:r>
              <a:rPr lang="en-US" dirty="0" err="1">
                <a:solidFill>
                  <a:srgbClr val="14599D"/>
                </a:solidFill>
                <a:latin typeface="Georgia" panose="02040502050405020303" pitchFamily="18" charset="0"/>
                <a:hlinkClick r:id="rId4"/>
              </a:rPr>
              <a:t>Khilafat</a:t>
            </a:r>
            <a:r>
              <a:rPr lang="en-US" dirty="0">
                <a:solidFill>
                  <a:srgbClr val="14599D"/>
                </a:solidFill>
                <a:latin typeface="Georgia" panose="02040502050405020303" pitchFamily="18" charset="0"/>
                <a:hlinkClick r:id="rId4"/>
              </a:rPr>
              <a:t> Movement</a:t>
            </a:r>
            <a:r>
              <a:rPr lang="en-US" dirty="0">
                <a:solidFill>
                  <a:srgbClr val="1A1A1A"/>
                </a:solidFill>
                <a:latin typeface="Georgia" panose="02040502050405020303" pitchFamily="18" charset="0"/>
              </a:rPr>
              <a:t> and the Hindu-led Indian nationalist </a:t>
            </a:r>
            <a:r>
              <a:rPr lang="en-US" dirty="0">
                <a:solidFill>
                  <a:srgbClr val="14599D"/>
                </a:solidFill>
                <a:latin typeface="Georgia" panose="02040502050405020303" pitchFamily="18" charset="0"/>
                <a:hlinkClick r:id="rId5"/>
              </a:rPr>
              <a:t>Noncooperation Movement</a:t>
            </a:r>
            <a:r>
              <a:rPr lang="en-US" dirty="0">
                <a:solidFill>
                  <a:srgbClr val="1A1A1A"/>
                </a:solidFill>
                <a:latin typeface="Georgia" panose="02040502050405020303" pitchFamily="18" charset="0"/>
              </a:rPr>
              <a:t> under </a:t>
            </a:r>
            <a:r>
              <a:rPr lang="en-US" dirty="0">
                <a:solidFill>
                  <a:srgbClr val="14599D"/>
                </a:solidFill>
                <a:latin typeface="Georgia" panose="02040502050405020303" pitchFamily="18" charset="0"/>
                <a:hlinkClick r:id="rId6"/>
              </a:rPr>
              <a:t>Mohandas </a:t>
            </a:r>
            <a:r>
              <a:rPr lang="en-US" dirty="0" err="1">
                <a:solidFill>
                  <a:srgbClr val="14599D"/>
                </a:solidFill>
                <a:latin typeface="Georgia" panose="02040502050405020303" pitchFamily="18" charset="0"/>
                <a:hlinkClick r:id="rId6"/>
              </a:rPr>
              <a:t>Karamchand</a:t>
            </a:r>
            <a:r>
              <a:rPr lang="en-US" dirty="0">
                <a:solidFill>
                  <a:srgbClr val="14599D"/>
                </a:solidFill>
                <a:latin typeface="Georgia" panose="02040502050405020303" pitchFamily="18" charset="0"/>
                <a:hlinkClick r:id="rId6"/>
              </a:rPr>
              <a:t> (Mahatma) Gandhi</a:t>
            </a:r>
            <a:r>
              <a:rPr lang="en-US" dirty="0">
                <a:solidFill>
                  <a:srgbClr val="1A1A1A"/>
                </a:solidFill>
                <a:latin typeface="Georgia" panose="02040502050405020303" pitchFamily="18" charset="0"/>
              </a:rPr>
              <a:t>.</a:t>
            </a:r>
            <a:endParaRPr lang="en-US" dirty="0"/>
          </a:p>
        </p:txBody>
      </p:sp>
    </p:spTree>
    <p:extLst>
      <p:ext uri="{BB962C8B-B14F-4D97-AF65-F5344CB8AC3E}">
        <p14:creationId xmlns:p14="http://schemas.microsoft.com/office/powerpoint/2010/main" val="28829169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7992" y="1229134"/>
            <a:ext cx="10124535" cy="3139321"/>
          </a:xfrm>
          <a:prstGeom prst="rect">
            <a:avLst/>
          </a:prstGeom>
        </p:spPr>
        <p:txBody>
          <a:bodyPr wrap="square">
            <a:spAutoFit/>
          </a:bodyPr>
          <a:lstStyle/>
          <a:p>
            <a:pPr algn="just"/>
            <a:r>
              <a:rPr lang="en-US" dirty="0">
                <a:solidFill>
                  <a:srgbClr val="1A1A1A"/>
                </a:solidFill>
                <a:latin typeface="Georgia" panose="02040502050405020303" pitchFamily="18" charset="0"/>
              </a:rPr>
              <a:t>Consequently, in order to achieve political goals, it became necessary to adopt coalition tactics that would </a:t>
            </a:r>
            <a:r>
              <a:rPr lang="en-US" dirty="0">
                <a:solidFill>
                  <a:srgbClr val="000000"/>
                </a:solidFill>
                <a:latin typeface="Georgia" panose="02040502050405020303" pitchFamily="18" charset="0"/>
                <a:hlinkClick r:id="rId2"/>
              </a:rPr>
              <a:t>transcend</a:t>
            </a:r>
            <a:r>
              <a:rPr lang="en-US" dirty="0">
                <a:solidFill>
                  <a:srgbClr val="1A1A1A"/>
                </a:solidFill>
                <a:latin typeface="Georgia" panose="02040502050405020303" pitchFamily="18" charset="0"/>
              </a:rPr>
              <a:t> communal antagonisms; the politician who proved most adept at this was </a:t>
            </a:r>
            <a:r>
              <a:rPr lang="en-US" dirty="0" err="1">
                <a:solidFill>
                  <a:srgbClr val="14599D"/>
                </a:solidFill>
                <a:latin typeface="Georgia" panose="02040502050405020303" pitchFamily="18" charset="0"/>
                <a:hlinkClick r:id="rId3"/>
              </a:rPr>
              <a:t>Fazl</a:t>
            </a:r>
            <a:r>
              <a:rPr lang="en-US" dirty="0">
                <a:solidFill>
                  <a:srgbClr val="14599D"/>
                </a:solidFill>
                <a:latin typeface="Georgia" panose="02040502050405020303" pitchFamily="18" charset="0"/>
                <a:hlinkClick r:id="rId3"/>
              </a:rPr>
              <a:t> </a:t>
            </a:r>
            <a:r>
              <a:rPr lang="en-US" dirty="0" err="1">
                <a:solidFill>
                  <a:srgbClr val="14599D"/>
                </a:solidFill>
                <a:latin typeface="Georgia" panose="02040502050405020303" pitchFamily="18" charset="0"/>
                <a:hlinkClick r:id="rId3"/>
              </a:rPr>
              <a:t>ul-Haq</a:t>
            </a:r>
            <a:r>
              <a:rPr lang="en-US" dirty="0">
                <a:solidFill>
                  <a:srgbClr val="1A1A1A"/>
                </a:solidFill>
                <a:latin typeface="Georgia" panose="02040502050405020303" pitchFamily="18" charset="0"/>
              </a:rPr>
              <a:t>, chief minister of Bengal from 1937 to 1943.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He </a:t>
            </a:r>
            <a:r>
              <a:rPr lang="en-US" dirty="0">
                <a:solidFill>
                  <a:srgbClr val="1A1A1A"/>
                </a:solidFill>
                <a:latin typeface="Georgia" panose="02040502050405020303" pitchFamily="18" charset="0"/>
              </a:rPr>
              <a:t>set up his own Peasants and Tenants (</a:t>
            </a:r>
            <a:r>
              <a:rPr lang="en-US" dirty="0" err="1">
                <a:solidFill>
                  <a:srgbClr val="1A1A1A"/>
                </a:solidFill>
                <a:latin typeface="Georgia" panose="02040502050405020303" pitchFamily="18" charset="0"/>
              </a:rPr>
              <a:t>Krishak</a:t>
            </a:r>
            <a:r>
              <a:rPr lang="en-US" dirty="0">
                <a:solidFill>
                  <a:srgbClr val="1A1A1A"/>
                </a:solidFill>
                <a:latin typeface="Georgia" panose="02040502050405020303" pitchFamily="18" charset="0"/>
              </a:rPr>
              <a:t> </a:t>
            </a:r>
            <a:r>
              <a:rPr lang="en-US" dirty="0" err="1">
                <a:solidFill>
                  <a:srgbClr val="1A1A1A"/>
                </a:solidFill>
                <a:latin typeface="Georgia" panose="02040502050405020303" pitchFamily="18" charset="0"/>
              </a:rPr>
              <a:t>Proja</a:t>
            </a:r>
            <a:r>
              <a:rPr lang="en-US" dirty="0">
                <a:solidFill>
                  <a:srgbClr val="1A1A1A"/>
                </a:solidFill>
                <a:latin typeface="Georgia" panose="02040502050405020303" pitchFamily="18" charset="0"/>
              </a:rPr>
              <a:t>) Party and formed a coalition with the </a:t>
            </a:r>
            <a:r>
              <a:rPr lang="en-US" dirty="0">
                <a:solidFill>
                  <a:srgbClr val="14599D"/>
                </a:solidFill>
                <a:latin typeface="Georgia" panose="02040502050405020303" pitchFamily="18" charset="0"/>
                <a:hlinkClick r:id="rId4"/>
              </a:rPr>
              <a:t>Muslim League</a:t>
            </a:r>
            <a:r>
              <a:rPr lang="en-US" dirty="0">
                <a:solidFill>
                  <a:srgbClr val="1A1A1A"/>
                </a:solidFill>
                <a:latin typeface="Georgia" panose="02040502050405020303" pitchFamily="18" charset="0"/>
              </a:rPr>
              <a:t>. In 1940, at the league’s annual gathering at </a:t>
            </a:r>
            <a:r>
              <a:rPr lang="en-US" dirty="0">
                <a:solidFill>
                  <a:srgbClr val="14599D"/>
                </a:solidFill>
                <a:latin typeface="Georgia" panose="02040502050405020303" pitchFamily="18" charset="0"/>
                <a:hlinkClick r:id="rId5"/>
              </a:rPr>
              <a:t>Lahore</a:t>
            </a:r>
            <a:r>
              <a:rPr lang="en-US" dirty="0">
                <a:solidFill>
                  <a:srgbClr val="1A1A1A"/>
                </a:solidFill>
                <a:latin typeface="Georgia" panose="02040502050405020303" pitchFamily="18" charset="0"/>
              </a:rPr>
              <a:t>, </a:t>
            </a:r>
            <a:r>
              <a:rPr lang="en-US" dirty="0" err="1">
                <a:solidFill>
                  <a:srgbClr val="1A1A1A"/>
                </a:solidFill>
                <a:latin typeface="Georgia" panose="02040502050405020303" pitchFamily="18" charset="0"/>
              </a:rPr>
              <a:t>Fazl</a:t>
            </a:r>
            <a:r>
              <a:rPr lang="en-US" dirty="0">
                <a:solidFill>
                  <a:srgbClr val="1A1A1A"/>
                </a:solidFill>
                <a:latin typeface="Georgia" panose="02040502050405020303" pitchFamily="18" charset="0"/>
              </a:rPr>
              <a:t> </a:t>
            </a:r>
            <a:r>
              <a:rPr lang="en-US" dirty="0" err="1">
                <a:solidFill>
                  <a:srgbClr val="1A1A1A"/>
                </a:solidFill>
                <a:latin typeface="Georgia" panose="02040502050405020303" pitchFamily="18" charset="0"/>
              </a:rPr>
              <a:t>ul-Haq</a:t>
            </a:r>
            <a:r>
              <a:rPr lang="en-US" dirty="0">
                <a:solidFill>
                  <a:srgbClr val="1A1A1A"/>
                </a:solidFill>
                <a:latin typeface="Georgia" panose="02040502050405020303" pitchFamily="18" charset="0"/>
              </a:rPr>
              <a:t> proposed the so-called “Pakistan Resolution,” demanding independent states for Muslims</a:t>
            </a:r>
            <a:r>
              <a:rPr lang="en-US" dirty="0" smtClean="0">
                <a:solidFill>
                  <a:srgbClr val="1A1A1A"/>
                </a:solidFill>
                <a:latin typeface="Georgia" panose="02040502050405020303" pitchFamily="18" charset="0"/>
              </a:rPr>
              <a:t>.</a:t>
            </a:r>
          </a:p>
          <a:p>
            <a:pPr algn="just"/>
            <a:endParaRPr lang="en-US" dirty="0">
              <a:solidFill>
                <a:srgbClr val="1A1A1A"/>
              </a:solidFill>
              <a:latin typeface="Georgia" panose="02040502050405020303" pitchFamily="18" charset="0"/>
            </a:endParaRPr>
          </a:p>
          <a:p>
            <a:pPr algn="just"/>
            <a:endParaRPr lang="en-US" dirty="0" smtClean="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 </a:t>
            </a:r>
            <a:r>
              <a:rPr lang="en-US" dirty="0">
                <a:solidFill>
                  <a:srgbClr val="1A1A1A"/>
                </a:solidFill>
                <a:latin typeface="Georgia" panose="02040502050405020303" pitchFamily="18" charset="0"/>
              </a:rPr>
              <a:t>The following year, however, he was expelled from the Muslim League; he formed a new coalition and continued to serve as chief minister.</a:t>
            </a:r>
            <a:endParaRPr lang="en-US" dirty="0"/>
          </a:p>
        </p:txBody>
      </p:sp>
    </p:spTree>
    <p:extLst>
      <p:ext uri="{BB962C8B-B14F-4D97-AF65-F5344CB8AC3E}">
        <p14:creationId xmlns:p14="http://schemas.microsoft.com/office/powerpoint/2010/main" val="25156400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9291" y="1582341"/>
            <a:ext cx="10627743" cy="3416320"/>
          </a:xfrm>
          <a:prstGeom prst="rect">
            <a:avLst/>
          </a:prstGeom>
        </p:spPr>
        <p:txBody>
          <a:bodyPr wrap="square">
            <a:spAutoFit/>
          </a:bodyPr>
          <a:lstStyle/>
          <a:p>
            <a:pPr algn="just"/>
            <a:r>
              <a:rPr lang="en-US" dirty="0">
                <a:solidFill>
                  <a:srgbClr val="1A1A1A"/>
                </a:solidFill>
                <a:latin typeface="Georgia" panose="02040502050405020303" pitchFamily="18" charset="0"/>
              </a:rPr>
              <a:t>In 1942 new rounds of political </a:t>
            </a:r>
            <a:r>
              <a:rPr lang="en-US" dirty="0">
                <a:solidFill>
                  <a:srgbClr val="000000"/>
                </a:solidFill>
                <a:latin typeface="Georgia" panose="02040502050405020303" pitchFamily="18" charset="0"/>
                <a:hlinkClick r:id="rId2"/>
              </a:rPr>
              <a:t>dialogue</a:t>
            </a:r>
            <a:r>
              <a:rPr lang="en-US" dirty="0">
                <a:solidFill>
                  <a:srgbClr val="1A1A1A"/>
                </a:solidFill>
                <a:latin typeface="Georgia" panose="02040502050405020303" pitchFamily="18" charset="0"/>
              </a:rPr>
              <a:t> commenced, but no agreement could be reached. With legislative elections in 1946, the Muslim League returned to power under the leadership of </a:t>
            </a:r>
            <a:r>
              <a:rPr lang="en-US" dirty="0">
                <a:solidFill>
                  <a:srgbClr val="14599D"/>
                </a:solidFill>
                <a:latin typeface="Georgia" panose="02040502050405020303" pitchFamily="18" charset="0"/>
                <a:hlinkClick r:id="rId3"/>
              </a:rPr>
              <a:t>Hussain Shaheed </a:t>
            </a:r>
            <a:r>
              <a:rPr lang="en-US" dirty="0" err="1">
                <a:solidFill>
                  <a:srgbClr val="14599D"/>
                </a:solidFill>
                <a:latin typeface="Georgia" panose="02040502050405020303" pitchFamily="18" charset="0"/>
                <a:hlinkClick r:id="rId3"/>
              </a:rPr>
              <a:t>Suhrawardy</a:t>
            </a:r>
            <a:r>
              <a:rPr lang="en-US" dirty="0">
                <a:solidFill>
                  <a:srgbClr val="1A1A1A"/>
                </a:solidFill>
                <a:latin typeface="Georgia" panose="02040502050405020303" pitchFamily="18" charset="0"/>
              </a:rPr>
              <a:t>, who subsequently became chief minister of Bengal</a:t>
            </a:r>
            <a:r>
              <a:rPr lang="en-US" dirty="0" smtClean="0">
                <a:solidFill>
                  <a:srgbClr val="1A1A1A"/>
                </a:solidFill>
                <a:latin typeface="Georgia" panose="02040502050405020303" pitchFamily="18" charset="0"/>
              </a:rPr>
              <a:t>.</a:t>
            </a:r>
          </a:p>
          <a:p>
            <a:pPr algn="just"/>
            <a:endParaRPr lang="en-US" dirty="0">
              <a:solidFill>
                <a:srgbClr val="1A1A1A"/>
              </a:solidFill>
              <a:latin typeface="Georgia" panose="02040502050405020303" pitchFamily="18" charset="0"/>
            </a:endParaRPr>
          </a:p>
          <a:p>
            <a:pPr algn="just"/>
            <a:endParaRPr lang="en-US" dirty="0" smtClean="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 </a:t>
            </a:r>
            <a:r>
              <a:rPr lang="en-US" dirty="0">
                <a:solidFill>
                  <a:srgbClr val="1A1A1A"/>
                </a:solidFill>
                <a:latin typeface="Georgia" panose="02040502050405020303" pitchFamily="18" charset="0"/>
              </a:rPr>
              <a:t>In </a:t>
            </a:r>
            <a:r>
              <a:rPr lang="en-US" dirty="0">
                <a:solidFill>
                  <a:srgbClr val="000000"/>
                </a:solidFill>
                <a:latin typeface="Georgia" panose="02040502050405020303" pitchFamily="18" charset="0"/>
                <a:hlinkClick r:id="rId4"/>
              </a:rPr>
              <a:t>August</a:t>
            </a:r>
            <a:r>
              <a:rPr lang="en-US" dirty="0">
                <a:solidFill>
                  <a:srgbClr val="1A1A1A"/>
                </a:solidFill>
                <a:latin typeface="Georgia" panose="02040502050405020303" pitchFamily="18" charset="0"/>
              </a:rPr>
              <a:t> of that year an intense Muslim-Hindu communal conflict erupted in Calcutta, and it eventually spread well beyond the borders of Bengal.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endParaRPr lang="en-US" dirty="0" smtClean="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This </a:t>
            </a:r>
            <a:r>
              <a:rPr lang="en-US" dirty="0">
                <a:solidFill>
                  <a:srgbClr val="1A1A1A"/>
                </a:solidFill>
                <a:latin typeface="Georgia" panose="02040502050405020303" pitchFamily="18" charset="0"/>
              </a:rPr>
              <a:t>event, combined with protracted and unfruitful discussions between the various groups, made the partition of India appear inevitable. </a:t>
            </a:r>
            <a:r>
              <a:rPr lang="en-US" dirty="0" err="1">
                <a:solidFill>
                  <a:srgbClr val="1A1A1A"/>
                </a:solidFill>
                <a:latin typeface="Georgia" panose="02040502050405020303" pitchFamily="18" charset="0"/>
              </a:rPr>
              <a:t>Suhrawardy</a:t>
            </a:r>
            <a:r>
              <a:rPr lang="en-US" dirty="0">
                <a:solidFill>
                  <a:srgbClr val="1A1A1A"/>
                </a:solidFill>
                <a:latin typeface="Georgia" panose="02040502050405020303" pitchFamily="18" charset="0"/>
              </a:rPr>
              <a:t>, </a:t>
            </a:r>
            <a:r>
              <a:rPr lang="en-US" dirty="0" err="1">
                <a:solidFill>
                  <a:srgbClr val="1A1A1A"/>
                </a:solidFill>
                <a:latin typeface="Georgia" panose="02040502050405020303" pitchFamily="18" charset="0"/>
              </a:rPr>
              <a:t>Sarat</a:t>
            </a:r>
            <a:r>
              <a:rPr lang="en-US" dirty="0">
                <a:solidFill>
                  <a:srgbClr val="1A1A1A"/>
                </a:solidFill>
                <a:latin typeface="Georgia" panose="02040502050405020303" pitchFamily="18" charset="0"/>
              </a:rPr>
              <a:t> Chandra Bose, and several other prominent political leaders reopened negotiations for a separate, independent, united Bengal.</a:t>
            </a:r>
            <a:endParaRPr lang="en-US" dirty="0"/>
          </a:p>
        </p:txBody>
      </p:sp>
    </p:spTree>
    <p:extLst>
      <p:ext uri="{BB962C8B-B14F-4D97-AF65-F5344CB8AC3E}">
        <p14:creationId xmlns:p14="http://schemas.microsoft.com/office/powerpoint/2010/main" val="33959937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8355" y="1720840"/>
            <a:ext cx="11033185" cy="2585323"/>
          </a:xfrm>
          <a:prstGeom prst="rect">
            <a:avLst/>
          </a:prstGeom>
        </p:spPr>
        <p:txBody>
          <a:bodyPr wrap="square">
            <a:spAutoFit/>
          </a:bodyPr>
          <a:lstStyle/>
          <a:p>
            <a:pPr algn="just"/>
            <a:r>
              <a:rPr lang="en-US" dirty="0">
                <a:solidFill>
                  <a:srgbClr val="1A1A1A"/>
                </a:solidFill>
                <a:latin typeface="Georgia" panose="02040502050405020303" pitchFamily="18" charset="0"/>
              </a:rPr>
              <a:t>In March 1947 </a:t>
            </a:r>
            <a:r>
              <a:rPr lang="en-US" dirty="0">
                <a:solidFill>
                  <a:srgbClr val="14599D"/>
                </a:solidFill>
                <a:latin typeface="Georgia" panose="02040502050405020303" pitchFamily="18" charset="0"/>
                <a:hlinkClick r:id="rId2"/>
              </a:rPr>
              <a:t>Louis Mountbatten</a:t>
            </a:r>
            <a:r>
              <a:rPr lang="en-US" dirty="0">
                <a:solidFill>
                  <a:srgbClr val="1A1A1A"/>
                </a:solidFill>
                <a:latin typeface="Georgia" panose="02040502050405020303" pitchFamily="18" charset="0"/>
              </a:rPr>
              <a:t> became the last viceroy of British India, with a </a:t>
            </a:r>
            <a:r>
              <a:rPr lang="en-US" dirty="0">
                <a:solidFill>
                  <a:srgbClr val="000000"/>
                </a:solidFill>
                <a:latin typeface="Georgia" panose="02040502050405020303" pitchFamily="18" charset="0"/>
                <a:hlinkClick r:id="rId3"/>
              </a:rPr>
              <a:t>mandate</a:t>
            </a:r>
            <a:r>
              <a:rPr lang="en-US" dirty="0">
                <a:solidFill>
                  <a:srgbClr val="1A1A1A"/>
                </a:solidFill>
                <a:latin typeface="Georgia" panose="02040502050405020303" pitchFamily="18" charset="0"/>
              </a:rPr>
              <a:t> to transfer powers. As plans were being formulated for the partition of India, </a:t>
            </a:r>
            <a:r>
              <a:rPr lang="en-US" dirty="0">
                <a:solidFill>
                  <a:srgbClr val="14599D"/>
                </a:solidFill>
                <a:latin typeface="Georgia" panose="02040502050405020303" pitchFamily="18" charset="0"/>
                <a:hlinkClick r:id="rId4"/>
              </a:rPr>
              <a:t>Mohammed Ali Jinnah</a:t>
            </a:r>
            <a:r>
              <a:rPr lang="en-US" dirty="0">
                <a:solidFill>
                  <a:srgbClr val="1A1A1A"/>
                </a:solidFill>
                <a:latin typeface="Georgia" panose="02040502050405020303" pitchFamily="18" charset="0"/>
              </a:rPr>
              <a:t>, a leading figure of the Muslim League, advocated for the formation of a united Bengal; Mountbatten was not against the idea, but </a:t>
            </a:r>
            <a:r>
              <a:rPr lang="en-US" dirty="0">
                <a:solidFill>
                  <a:srgbClr val="14599D"/>
                </a:solidFill>
                <a:latin typeface="Georgia" panose="02040502050405020303" pitchFamily="18" charset="0"/>
                <a:hlinkClick r:id="rId5"/>
              </a:rPr>
              <a:t>Mahatma Gandhi</a:t>
            </a:r>
            <a:r>
              <a:rPr lang="en-US" dirty="0">
                <a:solidFill>
                  <a:srgbClr val="1A1A1A"/>
                </a:solidFill>
                <a:latin typeface="Georgia" panose="02040502050405020303" pitchFamily="18" charset="0"/>
              </a:rPr>
              <a:t> and the Congress Party opposed it</a:t>
            </a:r>
            <a:r>
              <a:rPr lang="en-US" dirty="0" smtClean="0">
                <a:solidFill>
                  <a:srgbClr val="1A1A1A"/>
                </a:solidFill>
                <a:latin typeface="Georgia" panose="02040502050405020303" pitchFamily="18" charset="0"/>
              </a:rPr>
              <a:t>.</a:t>
            </a:r>
          </a:p>
          <a:p>
            <a:pPr algn="just"/>
            <a:endParaRPr lang="en-US" dirty="0">
              <a:solidFill>
                <a:srgbClr val="1A1A1A"/>
              </a:solidFill>
              <a:latin typeface="Georgia" panose="02040502050405020303" pitchFamily="18" charset="0"/>
            </a:endParaRPr>
          </a:p>
          <a:p>
            <a:pPr algn="just"/>
            <a:endParaRPr lang="en-US" dirty="0" smtClean="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 </a:t>
            </a:r>
            <a:r>
              <a:rPr lang="en-US" dirty="0">
                <a:solidFill>
                  <a:srgbClr val="1A1A1A"/>
                </a:solidFill>
                <a:latin typeface="Georgia" panose="02040502050405020303" pitchFamily="18" charset="0"/>
              </a:rPr>
              <a:t>When British colonial rule ended in August 1947, two new countries—India and Pakistan—were born, and Bengal was split between them. </a:t>
            </a:r>
            <a:r>
              <a:rPr lang="en-US" dirty="0">
                <a:solidFill>
                  <a:srgbClr val="14599D"/>
                </a:solidFill>
                <a:latin typeface="Georgia" panose="02040502050405020303" pitchFamily="18" charset="0"/>
                <a:hlinkClick r:id="rId6"/>
              </a:rPr>
              <a:t>West Bengal</a:t>
            </a:r>
            <a:r>
              <a:rPr lang="en-US" dirty="0">
                <a:solidFill>
                  <a:srgbClr val="1A1A1A"/>
                </a:solidFill>
                <a:latin typeface="Georgia" panose="02040502050405020303" pitchFamily="18" charset="0"/>
              </a:rPr>
              <a:t> went to India, and East Bengal formed the eastern wing of </a:t>
            </a:r>
            <a:r>
              <a:rPr lang="en-US" dirty="0">
                <a:solidFill>
                  <a:srgbClr val="14599D"/>
                </a:solidFill>
                <a:latin typeface="Georgia" panose="02040502050405020303" pitchFamily="18" charset="0"/>
                <a:hlinkClick r:id="rId7"/>
              </a:rPr>
              <a:t>Pakistan</a:t>
            </a:r>
            <a:r>
              <a:rPr lang="en-US" dirty="0">
                <a:solidFill>
                  <a:srgbClr val="1A1A1A"/>
                </a:solidFill>
                <a:latin typeface="Georgia" panose="02040502050405020303" pitchFamily="18" charset="0"/>
              </a:rPr>
              <a:t>, which was bisected by a vast tract of northern India.</a:t>
            </a:r>
            <a:endParaRPr lang="en-US" dirty="0"/>
          </a:p>
        </p:txBody>
      </p:sp>
    </p:spTree>
    <p:extLst>
      <p:ext uri="{BB962C8B-B14F-4D97-AF65-F5344CB8AC3E}">
        <p14:creationId xmlns:p14="http://schemas.microsoft.com/office/powerpoint/2010/main" val="41578056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6709" y="1582341"/>
            <a:ext cx="10041147" cy="2862322"/>
          </a:xfrm>
          <a:prstGeom prst="rect">
            <a:avLst/>
          </a:prstGeom>
        </p:spPr>
        <p:txBody>
          <a:bodyPr wrap="square">
            <a:spAutoFit/>
          </a:bodyPr>
          <a:lstStyle/>
          <a:p>
            <a:r>
              <a:rPr lang="en-US" b="1" dirty="0">
                <a:solidFill>
                  <a:srgbClr val="1A1A1A"/>
                </a:solidFill>
                <a:latin typeface="Georgia" panose="02040502050405020303" pitchFamily="18" charset="0"/>
              </a:rPr>
              <a:t>The </a:t>
            </a:r>
            <a:r>
              <a:rPr lang="en-US" b="1" dirty="0">
                <a:solidFill>
                  <a:srgbClr val="14599D"/>
                </a:solidFill>
                <a:latin typeface="Georgia" panose="02040502050405020303" pitchFamily="18" charset="0"/>
                <a:hlinkClick r:id="rId2"/>
              </a:rPr>
              <a:t>Pakistani</a:t>
            </a:r>
            <a:r>
              <a:rPr lang="en-US" b="1" dirty="0">
                <a:solidFill>
                  <a:srgbClr val="1A1A1A"/>
                </a:solidFill>
                <a:latin typeface="Georgia" panose="02040502050405020303" pitchFamily="18" charset="0"/>
              </a:rPr>
              <a:t> period, 1947–71</a:t>
            </a:r>
          </a:p>
          <a:p>
            <a:r>
              <a:rPr lang="en-US" dirty="0">
                <a:solidFill>
                  <a:srgbClr val="1A1A1A"/>
                </a:solidFill>
                <a:latin typeface="Georgia" panose="02040502050405020303" pitchFamily="18" charset="0"/>
              </a:rPr>
              <a:t>Although the boundaries of East </a:t>
            </a:r>
            <a:r>
              <a:rPr lang="en-US" dirty="0">
                <a:solidFill>
                  <a:srgbClr val="14599D"/>
                </a:solidFill>
                <a:latin typeface="Georgia" panose="02040502050405020303" pitchFamily="18" charset="0"/>
                <a:hlinkClick r:id="rId3"/>
              </a:rPr>
              <a:t>Bengal</a:t>
            </a:r>
            <a:r>
              <a:rPr lang="en-US" dirty="0">
                <a:solidFill>
                  <a:srgbClr val="1A1A1A"/>
                </a:solidFill>
                <a:latin typeface="Georgia" panose="02040502050405020303" pitchFamily="18" charset="0"/>
              </a:rPr>
              <a:t> were based ostensibly on religion, they did not entirely reflect it. </a:t>
            </a:r>
            <a:endParaRPr lang="en-US" dirty="0" smtClean="0">
              <a:solidFill>
                <a:srgbClr val="1A1A1A"/>
              </a:solidFill>
              <a:latin typeface="Georgia" panose="02040502050405020303" pitchFamily="18" charset="0"/>
            </a:endParaRPr>
          </a:p>
          <a:p>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Owing </a:t>
            </a:r>
            <a:r>
              <a:rPr lang="en-US" dirty="0">
                <a:solidFill>
                  <a:srgbClr val="1A1A1A"/>
                </a:solidFill>
                <a:latin typeface="Georgia" panose="02040502050405020303" pitchFamily="18" charset="0"/>
              </a:rPr>
              <a:t>to disagreements between the Hindu and Muslim </a:t>
            </a:r>
            <a:r>
              <a:rPr lang="en-US" dirty="0">
                <a:solidFill>
                  <a:srgbClr val="000000"/>
                </a:solidFill>
                <a:latin typeface="Georgia" panose="02040502050405020303" pitchFamily="18" charset="0"/>
                <a:hlinkClick r:id="rId4"/>
              </a:rPr>
              <a:t>contingents</a:t>
            </a:r>
            <a:r>
              <a:rPr lang="en-US" dirty="0">
                <a:solidFill>
                  <a:srgbClr val="1A1A1A"/>
                </a:solidFill>
                <a:latin typeface="Georgia" panose="02040502050405020303" pitchFamily="18" charset="0"/>
              </a:rPr>
              <a:t> of the commission tasked with delimiting the province, the frontiers were ultimately determined by the head of the commission, Sir Cyril Radcliffe. Excluded wholly or partly from East Bengal were such Muslim majority districts as </a:t>
            </a:r>
            <a:r>
              <a:rPr lang="en-US" dirty="0" err="1">
                <a:solidFill>
                  <a:srgbClr val="14599D"/>
                </a:solidFill>
                <a:latin typeface="Georgia" panose="02040502050405020303" pitchFamily="18" charset="0"/>
                <a:hlinkClick r:id="rId5"/>
              </a:rPr>
              <a:t>Murshidabad</a:t>
            </a:r>
            <a:r>
              <a:rPr lang="en-US" dirty="0">
                <a:solidFill>
                  <a:srgbClr val="1A1A1A"/>
                </a:solidFill>
                <a:latin typeface="Georgia" panose="02040502050405020303" pitchFamily="18" charset="0"/>
              </a:rPr>
              <a:t> and Nadia; included, however, were </a:t>
            </a:r>
            <a:r>
              <a:rPr lang="en-US" dirty="0">
                <a:solidFill>
                  <a:srgbClr val="14599D"/>
                </a:solidFill>
                <a:latin typeface="Georgia" panose="02040502050405020303" pitchFamily="18" charset="0"/>
                <a:hlinkClick r:id="rId6"/>
              </a:rPr>
              <a:t>Khulna</a:t>
            </a:r>
            <a:r>
              <a:rPr lang="en-US" dirty="0">
                <a:solidFill>
                  <a:srgbClr val="1A1A1A"/>
                </a:solidFill>
                <a:latin typeface="Georgia" panose="02040502050405020303" pitchFamily="18" charset="0"/>
              </a:rPr>
              <a:t>, which was nearly half Muslim, and the </a:t>
            </a:r>
            <a:r>
              <a:rPr lang="en-US" dirty="0">
                <a:solidFill>
                  <a:srgbClr val="14599D"/>
                </a:solidFill>
                <a:latin typeface="Georgia" panose="02040502050405020303" pitchFamily="18" charset="0"/>
                <a:hlinkClick r:id="rId7"/>
              </a:rPr>
              <a:t>Chittagong</a:t>
            </a:r>
            <a:r>
              <a:rPr lang="en-US" dirty="0">
                <a:solidFill>
                  <a:srgbClr val="1A1A1A"/>
                </a:solidFill>
                <a:latin typeface="Georgia" panose="02040502050405020303" pitchFamily="18" charset="0"/>
              </a:rPr>
              <a:t> Hill Tracts, where Muslims </a:t>
            </a:r>
            <a:r>
              <a:rPr lang="en-US" dirty="0">
                <a:solidFill>
                  <a:srgbClr val="000000"/>
                </a:solidFill>
                <a:latin typeface="Georgia" panose="02040502050405020303" pitchFamily="18" charset="0"/>
                <a:hlinkClick r:id="rId8"/>
              </a:rPr>
              <a:t>constituted</a:t>
            </a:r>
            <a:r>
              <a:rPr lang="en-US" dirty="0">
                <a:solidFill>
                  <a:srgbClr val="1A1A1A"/>
                </a:solidFill>
                <a:latin typeface="Georgia" panose="02040502050405020303" pitchFamily="18" charset="0"/>
              </a:rPr>
              <a:t> only a small fraction of the </a:t>
            </a:r>
            <a:r>
              <a:rPr lang="en-US" dirty="0">
                <a:solidFill>
                  <a:srgbClr val="14599D"/>
                </a:solidFill>
                <a:latin typeface="Georgia" panose="02040502050405020303" pitchFamily="18" charset="0"/>
                <a:hlinkClick r:id="rId9"/>
              </a:rPr>
              <a:t>population</a:t>
            </a:r>
            <a:r>
              <a:rPr lang="en-US" dirty="0">
                <a:solidFill>
                  <a:srgbClr val="1A1A1A"/>
                </a:solidFill>
                <a:latin typeface="Georgia" panose="02040502050405020303" pitchFamily="18" charset="0"/>
              </a:rPr>
              <a:t>.</a:t>
            </a:r>
            <a:endParaRPr lang="en-US" b="0" i="0" dirty="0">
              <a:solidFill>
                <a:srgbClr val="1A1A1A"/>
              </a:solidFill>
              <a:effectLst/>
              <a:latin typeface="Georgia" panose="02040502050405020303" pitchFamily="18" charset="0"/>
            </a:endParaRPr>
          </a:p>
        </p:txBody>
      </p:sp>
    </p:spTree>
    <p:extLst>
      <p:ext uri="{BB962C8B-B14F-4D97-AF65-F5344CB8AC3E}">
        <p14:creationId xmlns:p14="http://schemas.microsoft.com/office/powerpoint/2010/main" val="4157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3525" y="1997839"/>
            <a:ext cx="9842739" cy="2585323"/>
          </a:xfrm>
          <a:prstGeom prst="rect">
            <a:avLst/>
          </a:prstGeom>
        </p:spPr>
        <p:txBody>
          <a:bodyPr wrap="square">
            <a:spAutoFit/>
          </a:bodyPr>
          <a:lstStyle/>
          <a:p>
            <a:pPr algn="just"/>
            <a:r>
              <a:rPr lang="en-US" dirty="0">
                <a:solidFill>
                  <a:srgbClr val="1A1A1A"/>
                </a:solidFill>
                <a:latin typeface="Georgia" panose="02040502050405020303" pitchFamily="18" charset="0"/>
              </a:rPr>
              <a:t>Even </a:t>
            </a:r>
            <a:r>
              <a:rPr lang="en-US" dirty="0">
                <a:solidFill>
                  <a:srgbClr val="14599D"/>
                </a:solidFill>
                <a:latin typeface="Georgia" panose="02040502050405020303" pitchFamily="18" charset="0"/>
                <a:hlinkClick r:id="rId2"/>
              </a:rPr>
              <a:t>Sylhet</a:t>
            </a:r>
            <a:r>
              <a:rPr lang="en-US" dirty="0">
                <a:solidFill>
                  <a:srgbClr val="1A1A1A"/>
                </a:solidFill>
                <a:latin typeface="Georgia" panose="02040502050405020303" pitchFamily="18" charset="0"/>
              </a:rPr>
              <a:t>, a predominantly Muslim district of </a:t>
            </a:r>
            <a:r>
              <a:rPr lang="en-US" dirty="0">
                <a:solidFill>
                  <a:srgbClr val="14599D"/>
                </a:solidFill>
                <a:latin typeface="Georgia" panose="02040502050405020303" pitchFamily="18" charset="0"/>
                <a:hlinkClick r:id="rId3"/>
              </a:rPr>
              <a:t>Assam</a:t>
            </a:r>
            <a:r>
              <a:rPr lang="en-US" dirty="0">
                <a:solidFill>
                  <a:srgbClr val="1A1A1A"/>
                </a:solidFill>
                <a:latin typeface="Georgia" panose="02040502050405020303" pitchFamily="18" charset="0"/>
              </a:rPr>
              <a:t> that joined </a:t>
            </a:r>
            <a:r>
              <a:rPr lang="en-US" dirty="0">
                <a:solidFill>
                  <a:srgbClr val="14599D"/>
                </a:solidFill>
                <a:latin typeface="Georgia" panose="02040502050405020303" pitchFamily="18" charset="0"/>
                <a:hlinkClick r:id="rId4"/>
              </a:rPr>
              <a:t>Pakistan</a:t>
            </a:r>
            <a:r>
              <a:rPr lang="en-US" dirty="0">
                <a:solidFill>
                  <a:srgbClr val="1A1A1A"/>
                </a:solidFill>
                <a:latin typeface="Georgia" panose="02040502050405020303" pitchFamily="18" charset="0"/>
              </a:rPr>
              <a:t> through a referendum, lost a part of its territory to </a:t>
            </a:r>
            <a:r>
              <a:rPr lang="en-US" dirty="0">
                <a:solidFill>
                  <a:srgbClr val="14599D"/>
                </a:solidFill>
                <a:latin typeface="Georgia" panose="02040502050405020303" pitchFamily="18" charset="0"/>
                <a:hlinkClick r:id="rId5"/>
              </a:rPr>
              <a:t>India</a:t>
            </a:r>
            <a:r>
              <a:rPr lang="en-US" dirty="0">
                <a:solidFill>
                  <a:srgbClr val="1A1A1A"/>
                </a:solidFill>
                <a:latin typeface="Georgia" panose="02040502050405020303" pitchFamily="18" charset="0"/>
              </a:rPr>
              <a:t>.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The </a:t>
            </a:r>
            <a:r>
              <a:rPr lang="en-US" dirty="0">
                <a:solidFill>
                  <a:srgbClr val="1A1A1A"/>
                </a:solidFill>
                <a:latin typeface="Georgia" panose="02040502050405020303" pitchFamily="18" charset="0"/>
              </a:rPr>
              <a:t>partition catalyzed large-scale migration on both sides of the new boundary as hundreds of thousands of people who believed themselves to be members of a threatened minority moved into what they perceived as a place of refuge.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Along </a:t>
            </a:r>
            <a:r>
              <a:rPr lang="en-US" dirty="0">
                <a:solidFill>
                  <a:srgbClr val="1A1A1A"/>
                </a:solidFill>
                <a:latin typeface="Georgia" panose="02040502050405020303" pitchFamily="18" charset="0"/>
              </a:rPr>
              <a:t>with Muslim Bengalis arriving in East Bengal from Hindu majority districts, there were many Muslims who came from other parts of India, mostly from </a:t>
            </a:r>
            <a:r>
              <a:rPr lang="en-US" dirty="0">
                <a:solidFill>
                  <a:srgbClr val="14599D"/>
                </a:solidFill>
                <a:latin typeface="Georgia" panose="02040502050405020303" pitchFamily="18" charset="0"/>
                <a:hlinkClick r:id="rId6"/>
              </a:rPr>
              <a:t>Bihar</a:t>
            </a:r>
            <a:r>
              <a:rPr lang="en-US" dirty="0">
                <a:solidFill>
                  <a:srgbClr val="1A1A1A"/>
                </a:solidFill>
                <a:latin typeface="Georgia" panose="02040502050405020303" pitchFamily="18" charset="0"/>
              </a:rPr>
              <a:t>.</a:t>
            </a:r>
            <a:endParaRPr lang="en-US" dirty="0"/>
          </a:p>
        </p:txBody>
      </p:sp>
    </p:spTree>
    <p:extLst>
      <p:ext uri="{BB962C8B-B14F-4D97-AF65-F5344CB8AC3E}">
        <p14:creationId xmlns:p14="http://schemas.microsoft.com/office/powerpoint/2010/main" val="35392500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14998" y="0"/>
            <a:ext cx="12292662" cy="6956312"/>
          </a:xfrm>
          <a:prstGeom prst="rect">
            <a:avLst/>
          </a:prstGeom>
        </p:spPr>
      </p:pic>
      <p:sp>
        <p:nvSpPr>
          <p:cNvPr id="3" name="TextBox 2"/>
          <p:cNvSpPr txBox="1"/>
          <p:nvPr/>
        </p:nvSpPr>
        <p:spPr>
          <a:xfrm>
            <a:off x="7651630" y="5158597"/>
            <a:ext cx="5227607" cy="646331"/>
          </a:xfrm>
          <a:prstGeom prst="rect">
            <a:avLst/>
          </a:prstGeom>
          <a:noFill/>
        </p:spPr>
        <p:txBody>
          <a:bodyPr wrap="square" rtlCol="0">
            <a:spAutoFit/>
          </a:bodyPr>
          <a:lstStyle/>
          <a:p>
            <a:r>
              <a:rPr lang="en-US" b="1" u="sng" dirty="0">
                <a:hlinkClick r:id="rId3"/>
              </a:rPr>
              <a:t>Mohammed Ali </a:t>
            </a:r>
            <a:r>
              <a:rPr lang="en-US" b="1" u="sng" dirty="0" err="1">
                <a:hlinkClick r:id="rId3"/>
              </a:rPr>
              <a:t>Jinnah</a:t>
            </a:r>
            <a:r>
              <a:rPr lang="en-US" dirty="0" err="1"/>
              <a:t>Pakistan</a:t>
            </a:r>
            <a:r>
              <a:rPr lang="en-US" dirty="0"/>
              <a:t> founder Mohammed Ali Jinnah delivering a speech.</a:t>
            </a:r>
          </a:p>
        </p:txBody>
      </p:sp>
    </p:spTree>
    <p:extLst>
      <p:ext uri="{BB962C8B-B14F-4D97-AF65-F5344CB8AC3E}">
        <p14:creationId xmlns:p14="http://schemas.microsoft.com/office/powerpoint/2010/main" val="38872796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52755" y="1052423"/>
            <a:ext cx="9635705" cy="2862322"/>
          </a:xfrm>
          <a:prstGeom prst="rect">
            <a:avLst/>
          </a:prstGeom>
        </p:spPr>
        <p:txBody>
          <a:bodyPr wrap="square">
            <a:spAutoFit/>
          </a:bodyPr>
          <a:lstStyle/>
          <a:p>
            <a:pPr algn="just"/>
            <a:r>
              <a:rPr lang="en-US" dirty="0">
                <a:solidFill>
                  <a:srgbClr val="1A1A1A"/>
                </a:solidFill>
                <a:latin typeface="Georgia" panose="02040502050405020303" pitchFamily="18" charset="0"/>
              </a:rPr>
              <a:t>Pakistan began as a </a:t>
            </a:r>
            <a:r>
              <a:rPr lang="en-US" dirty="0">
                <a:solidFill>
                  <a:srgbClr val="14599D"/>
                </a:solidFill>
                <a:latin typeface="Georgia" panose="02040502050405020303" pitchFamily="18" charset="0"/>
                <a:hlinkClick r:id="rId2"/>
              </a:rPr>
              <a:t>parliamentary democracy</a:t>
            </a:r>
            <a:r>
              <a:rPr lang="en-US" dirty="0">
                <a:solidFill>
                  <a:srgbClr val="1A1A1A"/>
                </a:solidFill>
                <a:latin typeface="Georgia" panose="02040502050405020303" pitchFamily="18" charset="0"/>
              </a:rPr>
              <a:t> with a </a:t>
            </a:r>
            <a:r>
              <a:rPr lang="en-US" dirty="0">
                <a:solidFill>
                  <a:srgbClr val="000000"/>
                </a:solidFill>
                <a:latin typeface="Georgia" panose="02040502050405020303" pitchFamily="18" charset="0"/>
                <a:hlinkClick r:id="rId3"/>
              </a:rPr>
              <a:t>constituent</a:t>
            </a:r>
            <a:r>
              <a:rPr lang="en-US" dirty="0">
                <a:solidFill>
                  <a:srgbClr val="1A1A1A"/>
                </a:solidFill>
                <a:latin typeface="Georgia" panose="02040502050405020303" pitchFamily="18" charset="0"/>
              </a:rPr>
              <a:t> assembly that was charged with the dual function of drafting a constitution and serving as the new </a:t>
            </a:r>
            <a:r>
              <a:rPr lang="en-US" dirty="0">
                <a:solidFill>
                  <a:srgbClr val="14599D"/>
                </a:solidFill>
                <a:latin typeface="Georgia" panose="02040502050405020303" pitchFamily="18" charset="0"/>
                <a:hlinkClick r:id="rId4"/>
              </a:rPr>
              <a:t>country’s</a:t>
            </a:r>
            <a:r>
              <a:rPr lang="en-US" dirty="0">
                <a:solidFill>
                  <a:srgbClr val="1A1A1A"/>
                </a:solidFill>
                <a:latin typeface="Georgia" panose="02040502050405020303" pitchFamily="18" charset="0"/>
              </a:rPr>
              <a:t> legislative body; however, overbearing central leadership eventually nullified the system</a:t>
            </a:r>
            <a:r>
              <a:rPr lang="en-US" dirty="0" smtClean="0">
                <a:solidFill>
                  <a:srgbClr val="1A1A1A"/>
                </a:solidFill>
                <a:latin typeface="Georgia" panose="02040502050405020303" pitchFamily="18" charset="0"/>
              </a:rPr>
              <a:t>.</a:t>
            </a: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 </a:t>
            </a:r>
            <a:r>
              <a:rPr lang="en-US" dirty="0">
                <a:solidFill>
                  <a:srgbClr val="1A1A1A"/>
                </a:solidFill>
                <a:latin typeface="Georgia" panose="02040502050405020303" pitchFamily="18" charset="0"/>
              </a:rPr>
              <a:t>Failing to earn the support of Jinnah, who had become the first governor-general of Pakistan, </a:t>
            </a:r>
            <a:r>
              <a:rPr lang="en-US" dirty="0" err="1">
                <a:solidFill>
                  <a:srgbClr val="1A1A1A"/>
                </a:solidFill>
                <a:latin typeface="Georgia" panose="02040502050405020303" pitchFamily="18" charset="0"/>
              </a:rPr>
              <a:t>Suhrawardy</a:t>
            </a:r>
            <a:r>
              <a:rPr lang="en-US" dirty="0">
                <a:solidFill>
                  <a:srgbClr val="1A1A1A"/>
                </a:solidFill>
                <a:latin typeface="Georgia" panose="02040502050405020303" pitchFamily="18" charset="0"/>
              </a:rPr>
              <a:t> stayed in India to work with Gandhi for communal harmony, and </a:t>
            </a:r>
            <a:r>
              <a:rPr lang="en-US" dirty="0" err="1">
                <a:solidFill>
                  <a:srgbClr val="1A1A1A"/>
                </a:solidFill>
                <a:latin typeface="Georgia" panose="02040502050405020303" pitchFamily="18" charset="0"/>
              </a:rPr>
              <a:t>Khwaza</a:t>
            </a:r>
            <a:r>
              <a:rPr lang="en-US" dirty="0">
                <a:solidFill>
                  <a:srgbClr val="1A1A1A"/>
                </a:solidFill>
                <a:latin typeface="Georgia" panose="02040502050405020303" pitchFamily="18" charset="0"/>
              </a:rPr>
              <a:t> </a:t>
            </a:r>
            <a:r>
              <a:rPr lang="en-US" dirty="0" err="1">
                <a:solidFill>
                  <a:srgbClr val="1A1A1A"/>
                </a:solidFill>
                <a:latin typeface="Georgia" panose="02040502050405020303" pitchFamily="18" charset="0"/>
              </a:rPr>
              <a:t>Nazimuddin</a:t>
            </a:r>
            <a:r>
              <a:rPr lang="en-US" dirty="0">
                <a:solidFill>
                  <a:srgbClr val="1A1A1A"/>
                </a:solidFill>
                <a:latin typeface="Georgia" panose="02040502050405020303" pitchFamily="18" charset="0"/>
              </a:rPr>
              <a:t> became chief minister of East Bengal.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In </a:t>
            </a:r>
            <a:r>
              <a:rPr lang="en-US" dirty="0">
                <a:solidFill>
                  <a:srgbClr val="1A1A1A"/>
                </a:solidFill>
                <a:latin typeface="Georgia" panose="02040502050405020303" pitchFamily="18" charset="0"/>
              </a:rPr>
              <a:t>the central government (based in the western wing of Pakistan) Bengalis held the majority in the legislative branch but had little representation in the </a:t>
            </a:r>
            <a:r>
              <a:rPr lang="en-US" dirty="0">
                <a:solidFill>
                  <a:srgbClr val="14599D"/>
                </a:solidFill>
                <a:latin typeface="Georgia" panose="02040502050405020303" pitchFamily="18" charset="0"/>
                <a:hlinkClick r:id="rId5"/>
              </a:rPr>
              <a:t>executive</a:t>
            </a:r>
            <a:r>
              <a:rPr lang="en-US" dirty="0">
                <a:solidFill>
                  <a:srgbClr val="1A1A1A"/>
                </a:solidFill>
                <a:latin typeface="Georgia" panose="02040502050405020303" pitchFamily="18" charset="0"/>
              </a:rPr>
              <a:t>. </a:t>
            </a:r>
            <a:endParaRPr lang="en-US" dirty="0"/>
          </a:p>
        </p:txBody>
      </p:sp>
    </p:spTree>
    <p:extLst>
      <p:ext uri="{BB962C8B-B14F-4D97-AF65-F5344CB8AC3E}">
        <p14:creationId xmlns:p14="http://schemas.microsoft.com/office/powerpoint/2010/main" val="8072903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4785" y="2133600"/>
            <a:ext cx="10529827" cy="3777622"/>
          </a:xfrm>
        </p:spPr>
        <p:txBody>
          <a:bodyPr/>
          <a:lstStyle/>
          <a:p>
            <a:r>
              <a:rPr lang="en-US" dirty="0" smtClean="0"/>
              <a:t>Lesson no. 1 covered : Present Bangladesh and Administration of Justices Process in Bangladesh</a:t>
            </a:r>
          </a:p>
          <a:p>
            <a:r>
              <a:rPr lang="en-US" dirty="0" smtClean="0"/>
              <a:t>The Administration of Justice System in Bangladesh will be again discuss by the team Seniors.</a:t>
            </a:r>
          </a:p>
          <a:p>
            <a:r>
              <a:rPr lang="en-US" dirty="0" smtClean="0"/>
              <a:t>Todays lesson no. 2: </a:t>
            </a:r>
          </a:p>
          <a:p>
            <a:r>
              <a:rPr lang="en-US" dirty="0" smtClean="0"/>
              <a:t>prehistorical development during Hindu, Muslim and Colonial British India and Pakistan period.</a:t>
            </a:r>
          </a:p>
          <a:p>
            <a:r>
              <a:rPr lang="en-US" dirty="0" smtClean="0">
                <a:solidFill>
                  <a:srgbClr val="444444"/>
                </a:solidFill>
                <a:latin typeface="Lato"/>
              </a:rPr>
              <a:t>Hindu </a:t>
            </a:r>
            <a:r>
              <a:rPr lang="en-US" dirty="0">
                <a:solidFill>
                  <a:srgbClr val="444444"/>
                </a:solidFill>
                <a:latin typeface="Lato"/>
              </a:rPr>
              <a:t>period, Muslim period, British period and after independence.</a:t>
            </a:r>
            <a:endParaRPr lang="en-US" dirty="0"/>
          </a:p>
          <a:p>
            <a:endParaRPr lang="en-US" dirty="0" smtClean="0"/>
          </a:p>
          <a:p>
            <a:endParaRPr lang="en-US" dirty="0"/>
          </a:p>
        </p:txBody>
      </p:sp>
    </p:spTree>
    <p:extLst>
      <p:ext uri="{BB962C8B-B14F-4D97-AF65-F5344CB8AC3E}">
        <p14:creationId xmlns:p14="http://schemas.microsoft.com/office/powerpoint/2010/main" val="18837036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3525" y="1997839"/>
            <a:ext cx="9635705" cy="2585323"/>
          </a:xfrm>
          <a:prstGeom prst="rect">
            <a:avLst/>
          </a:prstGeom>
        </p:spPr>
        <p:txBody>
          <a:bodyPr wrap="square">
            <a:spAutoFit/>
          </a:bodyPr>
          <a:lstStyle/>
          <a:p>
            <a:pPr algn="just"/>
            <a:r>
              <a:rPr lang="en-US" dirty="0">
                <a:solidFill>
                  <a:srgbClr val="1A1A1A"/>
                </a:solidFill>
                <a:latin typeface="Georgia" panose="02040502050405020303" pitchFamily="18" charset="0"/>
              </a:rPr>
              <a:t>Physically and linguistically separated, the two parts of Pakistan had only </a:t>
            </a:r>
            <a:r>
              <a:rPr lang="en-US" dirty="0">
                <a:solidFill>
                  <a:srgbClr val="000000"/>
                </a:solidFill>
                <a:latin typeface="Georgia" panose="02040502050405020303" pitchFamily="18" charset="0"/>
                <a:hlinkClick r:id="rId2"/>
              </a:rPr>
              <a:t>tenuous</a:t>
            </a:r>
            <a:r>
              <a:rPr lang="en-US" dirty="0">
                <a:solidFill>
                  <a:srgbClr val="1A1A1A"/>
                </a:solidFill>
                <a:latin typeface="Georgia" panose="02040502050405020303" pitchFamily="18" charset="0"/>
              </a:rPr>
              <a:t> links; their overriding common interest was fear of Indian domination.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Jinnah </a:t>
            </a:r>
            <a:r>
              <a:rPr lang="en-US" dirty="0">
                <a:solidFill>
                  <a:srgbClr val="1A1A1A"/>
                </a:solidFill>
                <a:latin typeface="Georgia" panose="02040502050405020303" pitchFamily="18" charset="0"/>
              </a:rPr>
              <a:t>and his advisers believed that unification might be achieved through a common language, </a:t>
            </a:r>
            <a:r>
              <a:rPr lang="en-US" dirty="0">
                <a:solidFill>
                  <a:srgbClr val="14599D"/>
                </a:solidFill>
                <a:latin typeface="Georgia" panose="02040502050405020303" pitchFamily="18" charset="0"/>
                <a:hlinkClick r:id="rId3"/>
              </a:rPr>
              <a:t>Urdu</a:t>
            </a:r>
            <a:r>
              <a:rPr lang="en-US" dirty="0">
                <a:solidFill>
                  <a:srgbClr val="1A1A1A"/>
                </a:solidFill>
                <a:latin typeface="Georgia" panose="02040502050405020303" pitchFamily="18" charset="0"/>
              </a:rPr>
              <a:t>, which was used in the army and administration.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By </a:t>
            </a:r>
            <a:r>
              <a:rPr lang="en-US" dirty="0">
                <a:solidFill>
                  <a:srgbClr val="1A1A1A"/>
                </a:solidFill>
                <a:latin typeface="Georgia" panose="02040502050405020303" pitchFamily="18" charset="0"/>
              </a:rPr>
              <a:t>1948, however, Bengalis had begun to resent the </a:t>
            </a:r>
            <a:r>
              <a:rPr lang="en-US" dirty="0" err="1">
                <a:solidFill>
                  <a:srgbClr val="1A1A1A"/>
                </a:solidFill>
                <a:latin typeface="Georgia" panose="02040502050405020303" pitchFamily="18" charset="0"/>
              </a:rPr>
              <a:t>nonacceptance</a:t>
            </a:r>
            <a:r>
              <a:rPr lang="en-US" dirty="0">
                <a:solidFill>
                  <a:srgbClr val="1A1A1A"/>
                </a:solidFill>
                <a:latin typeface="Georgia" panose="02040502050405020303" pitchFamily="18" charset="0"/>
              </a:rPr>
              <a:t> of </a:t>
            </a:r>
            <a:r>
              <a:rPr lang="en-US" dirty="0">
                <a:solidFill>
                  <a:srgbClr val="14599D"/>
                </a:solidFill>
                <a:latin typeface="Georgia" panose="02040502050405020303" pitchFamily="18" charset="0"/>
                <a:hlinkClick r:id="rId4"/>
              </a:rPr>
              <a:t>Bengali</a:t>
            </a:r>
            <a:r>
              <a:rPr lang="en-US" dirty="0">
                <a:solidFill>
                  <a:srgbClr val="1A1A1A"/>
                </a:solidFill>
                <a:latin typeface="Georgia" panose="02040502050405020303" pitchFamily="18" charset="0"/>
              </a:rPr>
              <a:t> as an official language, the domination of the </a:t>
            </a:r>
            <a:r>
              <a:rPr lang="en-US" dirty="0">
                <a:solidFill>
                  <a:srgbClr val="000000"/>
                </a:solidFill>
                <a:latin typeface="Georgia" panose="02040502050405020303" pitchFamily="18" charset="0"/>
                <a:hlinkClick r:id="rId5"/>
              </a:rPr>
              <a:t>bureaucracy</a:t>
            </a:r>
            <a:r>
              <a:rPr lang="en-US" dirty="0">
                <a:solidFill>
                  <a:srgbClr val="1A1A1A"/>
                </a:solidFill>
                <a:latin typeface="Georgia" panose="02040502050405020303" pitchFamily="18" charset="0"/>
              </a:rPr>
              <a:t> by non-Bengalis, and the appropriation of provincial functions and revenue by the central government.</a:t>
            </a:r>
            <a:endParaRPr lang="en-US" dirty="0"/>
          </a:p>
        </p:txBody>
      </p:sp>
    </p:spTree>
    <p:extLst>
      <p:ext uri="{BB962C8B-B14F-4D97-AF65-F5344CB8AC3E}">
        <p14:creationId xmlns:p14="http://schemas.microsoft.com/office/powerpoint/2010/main" val="366148874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305342"/>
            <a:ext cx="8597660" cy="3970318"/>
          </a:xfrm>
          <a:prstGeom prst="rect">
            <a:avLst/>
          </a:prstGeom>
        </p:spPr>
        <p:txBody>
          <a:bodyPr wrap="square">
            <a:spAutoFit/>
          </a:bodyPr>
          <a:lstStyle/>
          <a:p>
            <a:pPr algn="just"/>
            <a:r>
              <a:rPr lang="en-US" dirty="0">
                <a:solidFill>
                  <a:srgbClr val="1A1A1A"/>
                </a:solidFill>
                <a:latin typeface="Georgia" panose="02040502050405020303" pitchFamily="18" charset="0"/>
              </a:rPr>
              <a:t>During Jinnah’s </a:t>
            </a:r>
            <a:r>
              <a:rPr lang="en-US" dirty="0">
                <a:solidFill>
                  <a:srgbClr val="000000"/>
                </a:solidFill>
                <a:latin typeface="Georgia" panose="02040502050405020303" pitchFamily="18" charset="0"/>
                <a:hlinkClick r:id="rId2"/>
              </a:rPr>
              <a:t>tenure</a:t>
            </a:r>
            <a:r>
              <a:rPr lang="en-US" dirty="0">
                <a:solidFill>
                  <a:srgbClr val="1A1A1A"/>
                </a:solidFill>
                <a:latin typeface="Georgia" panose="02040502050405020303" pitchFamily="18" charset="0"/>
              </a:rPr>
              <a:t> as governor-general, he maintained a powerful central government under his authority.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When </a:t>
            </a:r>
            <a:r>
              <a:rPr lang="en-US" dirty="0">
                <a:solidFill>
                  <a:srgbClr val="1A1A1A"/>
                </a:solidFill>
                <a:latin typeface="Georgia" panose="02040502050405020303" pitchFamily="18" charset="0"/>
              </a:rPr>
              <a:t>Jinnah died in 1948, </a:t>
            </a:r>
            <a:r>
              <a:rPr lang="en-US" dirty="0" err="1">
                <a:solidFill>
                  <a:srgbClr val="1A1A1A"/>
                </a:solidFill>
                <a:latin typeface="Georgia" panose="02040502050405020303" pitchFamily="18" charset="0"/>
              </a:rPr>
              <a:t>Nazimuddin</a:t>
            </a:r>
            <a:r>
              <a:rPr lang="en-US" dirty="0">
                <a:solidFill>
                  <a:srgbClr val="1A1A1A"/>
                </a:solidFill>
                <a:latin typeface="Georgia" panose="02040502050405020303" pitchFamily="18" charset="0"/>
              </a:rPr>
              <a:t> became governor-general, but the real power lay with </a:t>
            </a:r>
            <a:r>
              <a:rPr lang="en-US" dirty="0" err="1">
                <a:solidFill>
                  <a:srgbClr val="14599D"/>
                </a:solidFill>
                <a:latin typeface="Georgia" panose="02040502050405020303" pitchFamily="18" charset="0"/>
                <a:hlinkClick r:id="rId3"/>
              </a:rPr>
              <a:t>Liaquat</a:t>
            </a:r>
            <a:r>
              <a:rPr lang="en-US" dirty="0">
                <a:solidFill>
                  <a:srgbClr val="14599D"/>
                </a:solidFill>
                <a:latin typeface="Georgia" panose="02040502050405020303" pitchFamily="18" charset="0"/>
                <a:hlinkClick r:id="rId3"/>
              </a:rPr>
              <a:t> Ali Khan</a:t>
            </a:r>
            <a:r>
              <a:rPr lang="en-US" dirty="0">
                <a:solidFill>
                  <a:srgbClr val="1A1A1A"/>
                </a:solidFill>
                <a:latin typeface="Georgia" panose="02040502050405020303" pitchFamily="18" charset="0"/>
              </a:rPr>
              <a:t>, the </a:t>
            </a:r>
            <a:r>
              <a:rPr lang="en-US" dirty="0">
                <a:solidFill>
                  <a:srgbClr val="14599D"/>
                </a:solidFill>
                <a:latin typeface="Georgia" panose="02040502050405020303" pitchFamily="18" charset="0"/>
                <a:hlinkClick r:id="rId4"/>
              </a:rPr>
              <a:t>prime minister</a:t>
            </a:r>
            <a:r>
              <a:rPr lang="en-US" dirty="0" smtClean="0">
                <a:solidFill>
                  <a:srgbClr val="1A1A1A"/>
                </a:solidFill>
                <a:latin typeface="Georgia" panose="02040502050405020303" pitchFamily="18" charset="0"/>
              </a:rPr>
              <a:t>.</a:t>
            </a:r>
          </a:p>
          <a:p>
            <a:pPr algn="just"/>
            <a:endParaRPr lang="en-US" dirty="0" smtClean="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 </a:t>
            </a:r>
            <a:r>
              <a:rPr lang="en-US" dirty="0">
                <a:solidFill>
                  <a:srgbClr val="1A1A1A"/>
                </a:solidFill>
                <a:latin typeface="Georgia" panose="02040502050405020303" pitchFamily="18" charset="0"/>
              </a:rPr>
              <a:t>When </a:t>
            </a:r>
            <a:r>
              <a:rPr lang="en-US" dirty="0" err="1">
                <a:solidFill>
                  <a:srgbClr val="1A1A1A"/>
                </a:solidFill>
                <a:latin typeface="Georgia" panose="02040502050405020303" pitchFamily="18" charset="0"/>
              </a:rPr>
              <a:t>Liaquat</a:t>
            </a:r>
            <a:r>
              <a:rPr lang="en-US" dirty="0">
                <a:solidFill>
                  <a:srgbClr val="1A1A1A"/>
                </a:solidFill>
                <a:latin typeface="Georgia" panose="02040502050405020303" pitchFamily="18" charset="0"/>
              </a:rPr>
              <a:t> was assassinated in October 1951, </a:t>
            </a:r>
            <a:r>
              <a:rPr lang="en-US" dirty="0" err="1">
                <a:solidFill>
                  <a:srgbClr val="1A1A1A"/>
                </a:solidFill>
                <a:latin typeface="Georgia" panose="02040502050405020303" pitchFamily="18" charset="0"/>
              </a:rPr>
              <a:t>Nazimuddin</a:t>
            </a:r>
            <a:r>
              <a:rPr lang="en-US" dirty="0">
                <a:solidFill>
                  <a:srgbClr val="1A1A1A"/>
                </a:solidFill>
                <a:latin typeface="Georgia" panose="02040502050405020303" pitchFamily="18" charset="0"/>
              </a:rPr>
              <a:t> succeeded him as prime minister and installed </a:t>
            </a:r>
            <a:r>
              <a:rPr lang="en-US" dirty="0">
                <a:solidFill>
                  <a:srgbClr val="14599D"/>
                </a:solidFill>
                <a:latin typeface="Georgia" panose="02040502050405020303" pitchFamily="18" charset="0"/>
                <a:hlinkClick r:id="rId5"/>
              </a:rPr>
              <a:t>Ghulam Mohammad</a:t>
            </a:r>
            <a:r>
              <a:rPr lang="en-US" dirty="0">
                <a:solidFill>
                  <a:srgbClr val="1A1A1A"/>
                </a:solidFill>
                <a:latin typeface="Georgia" panose="02040502050405020303" pitchFamily="18" charset="0"/>
              </a:rPr>
              <a:t>, a Punjabi, as governor-general</a:t>
            </a:r>
            <a:r>
              <a:rPr lang="en-US" dirty="0" smtClean="0">
                <a:solidFill>
                  <a:srgbClr val="1A1A1A"/>
                </a:solidFill>
                <a:latin typeface="Georgia" panose="02040502050405020303" pitchFamily="18" charset="0"/>
              </a:rPr>
              <a:t>.</a:t>
            </a:r>
          </a:p>
          <a:p>
            <a:pPr algn="just"/>
            <a:endParaRPr lang="en-US" dirty="0" smtClean="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Ghulam </a:t>
            </a:r>
            <a:r>
              <a:rPr lang="en-US" dirty="0">
                <a:solidFill>
                  <a:srgbClr val="1A1A1A"/>
                </a:solidFill>
                <a:latin typeface="Georgia" panose="02040502050405020303" pitchFamily="18" charset="0"/>
              </a:rPr>
              <a:t>Mohammad consolidated a coalition of civil and military forces in the central government and secured a virtual transfer of power from the politicians to the coalition, first by dismissing </a:t>
            </a:r>
            <a:r>
              <a:rPr lang="en-US" dirty="0" err="1">
                <a:solidFill>
                  <a:srgbClr val="1A1A1A"/>
                </a:solidFill>
                <a:latin typeface="Georgia" panose="02040502050405020303" pitchFamily="18" charset="0"/>
              </a:rPr>
              <a:t>Nazimuddin</a:t>
            </a:r>
            <a:r>
              <a:rPr lang="en-US" dirty="0">
                <a:solidFill>
                  <a:srgbClr val="1A1A1A"/>
                </a:solidFill>
                <a:latin typeface="Georgia" panose="02040502050405020303" pitchFamily="18" charset="0"/>
              </a:rPr>
              <a:t> (who still had a majority in the legislature) in 1953 and then by dismissing the entire constituent assembly shortly after the general elections of 1954.</a:t>
            </a:r>
            <a:endParaRPr lang="en-US" dirty="0"/>
          </a:p>
        </p:txBody>
      </p:sp>
    </p:spTree>
    <p:extLst>
      <p:ext uri="{BB962C8B-B14F-4D97-AF65-F5344CB8AC3E}">
        <p14:creationId xmlns:p14="http://schemas.microsoft.com/office/powerpoint/2010/main" val="15589217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7999" y="1997839"/>
            <a:ext cx="8494143" cy="2308324"/>
          </a:xfrm>
          <a:prstGeom prst="rect">
            <a:avLst/>
          </a:prstGeom>
        </p:spPr>
        <p:txBody>
          <a:bodyPr wrap="square">
            <a:spAutoFit/>
          </a:bodyPr>
          <a:lstStyle/>
          <a:p>
            <a:pPr algn="just"/>
            <a:r>
              <a:rPr lang="en-US" dirty="0">
                <a:solidFill>
                  <a:srgbClr val="1A1A1A"/>
                </a:solidFill>
                <a:latin typeface="Georgia" panose="02040502050405020303" pitchFamily="18" charset="0"/>
              </a:rPr>
              <a:t>In those elections, almost all the seats had been won by the </a:t>
            </a:r>
            <a:r>
              <a:rPr lang="en-US" dirty="0">
                <a:solidFill>
                  <a:srgbClr val="14599D"/>
                </a:solidFill>
                <a:latin typeface="Georgia" panose="02040502050405020303" pitchFamily="18" charset="0"/>
                <a:hlinkClick r:id="rId2"/>
              </a:rPr>
              <a:t>United Front</a:t>
            </a:r>
            <a:r>
              <a:rPr lang="en-US" dirty="0">
                <a:solidFill>
                  <a:srgbClr val="1A1A1A"/>
                </a:solidFill>
                <a:latin typeface="Georgia" panose="02040502050405020303" pitchFamily="18" charset="0"/>
              </a:rPr>
              <a:t>, a coalition of opposition parties led largely by </a:t>
            </a:r>
            <a:r>
              <a:rPr lang="en-US" dirty="0" err="1">
                <a:solidFill>
                  <a:srgbClr val="1A1A1A"/>
                </a:solidFill>
                <a:latin typeface="Georgia" panose="02040502050405020303" pitchFamily="18" charset="0"/>
              </a:rPr>
              <a:t>Fazl</a:t>
            </a:r>
            <a:r>
              <a:rPr lang="en-US" dirty="0">
                <a:solidFill>
                  <a:srgbClr val="1A1A1A"/>
                </a:solidFill>
                <a:latin typeface="Georgia" panose="02040502050405020303" pitchFamily="18" charset="0"/>
              </a:rPr>
              <a:t> </a:t>
            </a:r>
            <a:r>
              <a:rPr lang="en-US" dirty="0" err="1">
                <a:solidFill>
                  <a:srgbClr val="1A1A1A"/>
                </a:solidFill>
                <a:latin typeface="Georgia" panose="02040502050405020303" pitchFamily="18" charset="0"/>
              </a:rPr>
              <a:t>ul-Haq</a:t>
            </a:r>
            <a:r>
              <a:rPr lang="en-US" dirty="0">
                <a:solidFill>
                  <a:srgbClr val="1A1A1A"/>
                </a:solidFill>
                <a:latin typeface="Georgia" panose="02040502050405020303" pitchFamily="18" charset="0"/>
              </a:rPr>
              <a:t> and his revamped Peasants and Tenants Party (now called the Peasants and Workers Party) and by </a:t>
            </a:r>
            <a:r>
              <a:rPr lang="en-US" dirty="0" err="1">
                <a:solidFill>
                  <a:srgbClr val="1A1A1A"/>
                </a:solidFill>
                <a:latin typeface="Georgia" panose="02040502050405020303" pitchFamily="18" charset="0"/>
              </a:rPr>
              <a:t>Suhrawardy</a:t>
            </a:r>
            <a:r>
              <a:rPr lang="en-US" dirty="0">
                <a:solidFill>
                  <a:srgbClr val="1A1A1A"/>
                </a:solidFill>
                <a:latin typeface="Georgia" panose="02040502050405020303" pitchFamily="18" charset="0"/>
              </a:rPr>
              <a:t>, who had made a comeback with a new party, the </a:t>
            </a:r>
            <a:r>
              <a:rPr lang="en-US" dirty="0" err="1">
                <a:solidFill>
                  <a:srgbClr val="14599D"/>
                </a:solidFill>
                <a:latin typeface="Georgia" panose="02040502050405020303" pitchFamily="18" charset="0"/>
                <a:hlinkClick r:id="rId3"/>
              </a:rPr>
              <a:t>Awami</a:t>
            </a:r>
            <a:r>
              <a:rPr lang="en-US" dirty="0">
                <a:solidFill>
                  <a:srgbClr val="14599D"/>
                </a:solidFill>
                <a:latin typeface="Georgia" panose="02040502050405020303" pitchFamily="18" charset="0"/>
                <a:hlinkClick r:id="rId3"/>
              </a:rPr>
              <a:t> League</a:t>
            </a:r>
            <a:r>
              <a:rPr lang="en-US" dirty="0">
                <a:solidFill>
                  <a:srgbClr val="1A1A1A"/>
                </a:solidFill>
                <a:latin typeface="Georgia" panose="02040502050405020303" pitchFamily="18" charset="0"/>
              </a:rPr>
              <a:t>.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In </a:t>
            </a:r>
            <a:r>
              <a:rPr lang="en-US" dirty="0">
                <a:solidFill>
                  <a:srgbClr val="1A1A1A"/>
                </a:solidFill>
                <a:latin typeface="Georgia" panose="02040502050405020303" pitchFamily="18" charset="0"/>
              </a:rPr>
              <a:t>1955 Ghulam Mohammad left office, and Maj. Gen. Iskandar Mirza, who had served both as governor in East Bengal and as a central minister, took office as governor-general. Under Mirza, East Bengal was renamed East Pakistan.</a:t>
            </a:r>
            <a:endParaRPr lang="en-US" dirty="0"/>
          </a:p>
        </p:txBody>
      </p:sp>
    </p:spTree>
    <p:extLst>
      <p:ext uri="{BB962C8B-B14F-4D97-AF65-F5344CB8AC3E}">
        <p14:creationId xmlns:p14="http://schemas.microsoft.com/office/powerpoint/2010/main" val="20106779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iaquat Ali Kh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703" y="0"/>
            <a:ext cx="11653988" cy="655325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8517148" y="5934974"/>
            <a:ext cx="3312543" cy="369332"/>
          </a:xfrm>
          <a:prstGeom prst="rect">
            <a:avLst/>
          </a:prstGeom>
          <a:noFill/>
        </p:spPr>
        <p:txBody>
          <a:bodyPr wrap="square" rtlCol="0">
            <a:spAutoFit/>
          </a:bodyPr>
          <a:lstStyle/>
          <a:p>
            <a:r>
              <a:rPr lang="en-US" b="1" u="sng">
                <a:hlinkClick r:id="rId3"/>
              </a:rPr>
              <a:t>Liaquat Ali Khan</a:t>
            </a:r>
            <a:endParaRPr lang="en-US" dirty="0"/>
          </a:p>
        </p:txBody>
      </p:sp>
    </p:spTree>
    <p:extLst>
      <p:ext uri="{BB962C8B-B14F-4D97-AF65-F5344CB8AC3E}">
        <p14:creationId xmlns:p14="http://schemas.microsoft.com/office/powerpoint/2010/main" val="34339590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7999" y="1997839"/>
            <a:ext cx="8312989" cy="3139321"/>
          </a:xfrm>
          <a:prstGeom prst="rect">
            <a:avLst/>
          </a:prstGeom>
        </p:spPr>
        <p:txBody>
          <a:bodyPr wrap="square">
            <a:spAutoFit/>
          </a:bodyPr>
          <a:lstStyle/>
          <a:p>
            <a:pPr algn="just"/>
            <a:r>
              <a:rPr lang="en-US" dirty="0">
                <a:solidFill>
                  <a:srgbClr val="1A1A1A"/>
                </a:solidFill>
                <a:latin typeface="Georgia" panose="02040502050405020303" pitchFamily="18" charset="0"/>
              </a:rPr>
              <a:t>With a newly elected constituent assembly, Pakistan in 1956 at last adopted a constitution in which both the eastern and western wings of the country were equally represented.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The </a:t>
            </a:r>
            <a:r>
              <a:rPr lang="en-US" dirty="0">
                <a:solidFill>
                  <a:srgbClr val="1A1A1A"/>
                </a:solidFill>
                <a:latin typeface="Georgia" panose="02040502050405020303" pitchFamily="18" charset="0"/>
              </a:rPr>
              <a:t>new constitution also gave the federal government wide powers. Mirza became </a:t>
            </a:r>
            <a:r>
              <a:rPr lang="en-US" dirty="0">
                <a:solidFill>
                  <a:srgbClr val="14599D"/>
                </a:solidFill>
                <a:latin typeface="Georgia" panose="02040502050405020303" pitchFamily="18" charset="0"/>
                <a:hlinkClick r:id="rId2"/>
              </a:rPr>
              <a:t>president</a:t>
            </a:r>
            <a:r>
              <a:rPr lang="en-US" dirty="0">
                <a:solidFill>
                  <a:srgbClr val="1A1A1A"/>
                </a:solidFill>
                <a:latin typeface="Georgia" panose="02040502050405020303" pitchFamily="18" charset="0"/>
              </a:rPr>
              <a:t> and was obliged to appoint </a:t>
            </a:r>
            <a:r>
              <a:rPr lang="en-US" dirty="0" err="1">
                <a:solidFill>
                  <a:srgbClr val="1A1A1A"/>
                </a:solidFill>
                <a:latin typeface="Georgia" panose="02040502050405020303" pitchFamily="18" charset="0"/>
              </a:rPr>
              <a:t>Suhrawardy</a:t>
            </a:r>
            <a:r>
              <a:rPr lang="en-US" dirty="0">
                <a:solidFill>
                  <a:srgbClr val="1A1A1A"/>
                </a:solidFill>
                <a:latin typeface="Georgia" panose="02040502050405020303" pitchFamily="18" charset="0"/>
              </a:rPr>
              <a:t>, heading an </a:t>
            </a:r>
            <a:r>
              <a:rPr lang="en-US" dirty="0" err="1">
                <a:solidFill>
                  <a:srgbClr val="1A1A1A"/>
                </a:solidFill>
                <a:latin typeface="Georgia" panose="02040502050405020303" pitchFamily="18" charset="0"/>
              </a:rPr>
              <a:t>Awami</a:t>
            </a:r>
            <a:r>
              <a:rPr lang="en-US" dirty="0">
                <a:solidFill>
                  <a:srgbClr val="1A1A1A"/>
                </a:solidFill>
                <a:latin typeface="Georgia" panose="02040502050405020303" pitchFamily="18" charset="0"/>
              </a:rPr>
              <a:t> League coalition, as prime minister; by late 1957, however, Mirza had orchestrated </a:t>
            </a:r>
            <a:r>
              <a:rPr lang="en-US" dirty="0" err="1">
                <a:solidFill>
                  <a:srgbClr val="1A1A1A"/>
                </a:solidFill>
                <a:latin typeface="Georgia" panose="02040502050405020303" pitchFamily="18" charset="0"/>
              </a:rPr>
              <a:t>Suhrawardy’s</a:t>
            </a:r>
            <a:r>
              <a:rPr lang="en-US" dirty="0">
                <a:solidFill>
                  <a:srgbClr val="1A1A1A"/>
                </a:solidFill>
                <a:latin typeface="Georgia" panose="02040502050405020303" pitchFamily="18" charset="0"/>
              </a:rPr>
              <a:t> exit from office.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In </a:t>
            </a:r>
            <a:r>
              <a:rPr lang="en-US" dirty="0">
                <a:solidFill>
                  <a:srgbClr val="1A1A1A"/>
                </a:solidFill>
                <a:latin typeface="Georgia" panose="02040502050405020303" pitchFamily="18" charset="0"/>
              </a:rPr>
              <a:t>December of that year </a:t>
            </a:r>
            <a:r>
              <a:rPr lang="en-US" dirty="0" err="1">
                <a:solidFill>
                  <a:srgbClr val="1A1A1A"/>
                </a:solidFill>
                <a:latin typeface="Georgia" panose="02040502050405020303" pitchFamily="18" charset="0"/>
              </a:rPr>
              <a:t>Firoz</a:t>
            </a:r>
            <a:r>
              <a:rPr lang="en-US" dirty="0">
                <a:solidFill>
                  <a:srgbClr val="1A1A1A"/>
                </a:solidFill>
                <a:latin typeface="Georgia" panose="02040502050405020303" pitchFamily="18" charset="0"/>
              </a:rPr>
              <a:t> Khan Noon became the prime minister, with support from the </a:t>
            </a:r>
            <a:r>
              <a:rPr lang="en-US" dirty="0" err="1">
                <a:solidFill>
                  <a:srgbClr val="1A1A1A"/>
                </a:solidFill>
                <a:latin typeface="Georgia" panose="02040502050405020303" pitchFamily="18" charset="0"/>
              </a:rPr>
              <a:t>Awami</a:t>
            </a:r>
            <a:r>
              <a:rPr lang="en-US" dirty="0">
                <a:solidFill>
                  <a:srgbClr val="1A1A1A"/>
                </a:solidFill>
                <a:latin typeface="Georgia" panose="02040502050405020303" pitchFamily="18" charset="0"/>
              </a:rPr>
              <a:t> League.</a:t>
            </a:r>
            <a:endParaRPr lang="en-US" dirty="0"/>
          </a:p>
        </p:txBody>
      </p:sp>
    </p:spTree>
    <p:extLst>
      <p:ext uri="{BB962C8B-B14F-4D97-AF65-F5344CB8AC3E}">
        <p14:creationId xmlns:p14="http://schemas.microsoft.com/office/powerpoint/2010/main" val="169939113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720840"/>
            <a:ext cx="8839200" cy="3693319"/>
          </a:xfrm>
          <a:prstGeom prst="rect">
            <a:avLst/>
          </a:prstGeom>
        </p:spPr>
        <p:txBody>
          <a:bodyPr wrap="square">
            <a:spAutoFit/>
          </a:bodyPr>
          <a:lstStyle/>
          <a:p>
            <a:pPr algn="just"/>
            <a:r>
              <a:rPr lang="en-US" dirty="0">
                <a:solidFill>
                  <a:srgbClr val="1A1A1A"/>
                </a:solidFill>
                <a:latin typeface="Georgia" panose="02040502050405020303" pitchFamily="18" charset="0"/>
              </a:rPr>
              <a:t>In 1958 the government of Pakistan came under military control, and Mirza was exiled. The elite civil servants assumed great importance under the </a:t>
            </a:r>
            <a:r>
              <a:rPr lang="en-US" dirty="0">
                <a:solidFill>
                  <a:srgbClr val="14599D"/>
                </a:solidFill>
                <a:latin typeface="Georgia" panose="02040502050405020303" pitchFamily="18" charset="0"/>
                <a:hlinkClick r:id="rId2"/>
              </a:rPr>
              <a:t>military regime</a:t>
            </a:r>
            <a:r>
              <a:rPr lang="en-US" dirty="0">
                <a:solidFill>
                  <a:srgbClr val="1A1A1A"/>
                </a:solidFill>
                <a:latin typeface="Georgia" panose="02040502050405020303" pitchFamily="18" charset="0"/>
              </a:rPr>
              <a:t>, which adversely affected the country’s eastern wing.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In </a:t>
            </a:r>
            <a:r>
              <a:rPr lang="en-US" dirty="0">
                <a:solidFill>
                  <a:srgbClr val="1A1A1A"/>
                </a:solidFill>
                <a:latin typeface="Georgia" panose="02040502050405020303" pitchFamily="18" charset="0"/>
              </a:rPr>
              <a:t>1947 there had been very few Bengali Muslims in the Indian Civil Service (ICS), whereas the western wing had produced several dozen</a:t>
            </a:r>
            <a:r>
              <a:rPr lang="en-US" dirty="0" smtClean="0">
                <a:solidFill>
                  <a:srgbClr val="1A1A1A"/>
                </a:solidFill>
                <a:latin typeface="Georgia" panose="02040502050405020303" pitchFamily="18" charset="0"/>
              </a:rPr>
              <a:t>.</a:t>
            </a: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 </a:t>
            </a:r>
            <a:r>
              <a:rPr lang="en-US" dirty="0">
                <a:solidFill>
                  <a:srgbClr val="1A1A1A"/>
                </a:solidFill>
                <a:latin typeface="Georgia" panose="02040502050405020303" pitchFamily="18" charset="0"/>
              </a:rPr>
              <a:t>Although equal recruitment from the two wings was national policy, by 1960 only about one-third of the members of the Civil Service of Pakistan (successor to the ICS) were Bengalis.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Moreover</a:t>
            </a:r>
            <a:r>
              <a:rPr lang="en-US" dirty="0">
                <a:solidFill>
                  <a:srgbClr val="1A1A1A"/>
                </a:solidFill>
                <a:latin typeface="Georgia" panose="02040502050405020303" pitchFamily="18" charset="0"/>
              </a:rPr>
              <a:t>, the military installations were concentrated in West Pakistan, as was the bulk of economic aid and development.</a:t>
            </a:r>
            <a:endParaRPr lang="en-US" dirty="0"/>
          </a:p>
        </p:txBody>
      </p:sp>
    </p:spTree>
    <p:extLst>
      <p:ext uri="{BB962C8B-B14F-4D97-AF65-F5344CB8AC3E}">
        <p14:creationId xmlns:p14="http://schemas.microsoft.com/office/powerpoint/2010/main" val="35416828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62974" y="1630762"/>
            <a:ext cx="10412083" cy="3970318"/>
          </a:xfrm>
          <a:prstGeom prst="rect">
            <a:avLst/>
          </a:prstGeom>
        </p:spPr>
        <p:txBody>
          <a:bodyPr wrap="square">
            <a:spAutoFit/>
          </a:bodyPr>
          <a:lstStyle/>
          <a:p>
            <a:pPr algn="just"/>
            <a:r>
              <a:rPr lang="en-US" dirty="0">
                <a:solidFill>
                  <a:srgbClr val="1A1A1A"/>
                </a:solidFill>
                <a:latin typeface="Georgia" panose="02040502050405020303" pitchFamily="18" charset="0"/>
              </a:rPr>
              <a:t>Bengali discontent festered, finding a voice in </a:t>
            </a:r>
            <a:r>
              <a:rPr lang="en-US" dirty="0" err="1">
                <a:solidFill>
                  <a:srgbClr val="14599D"/>
                </a:solidFill>
                <a:latin typeface="Georgia" panose="02040502050405020303" pitchFamily="18" charset="0"/>
                <a:hlinkClick r:id="rId2"/>
              </a:rPr>
              <a:t>Mujibur</a:t>
            </a:r>
            <a:r>
              <a:rPr lang="en-US" dirty="0">
                <a:solidFill>
                  <a:srgbClr val="14599D"/>
                </a:solidFill>
                <a:latin typeface="Georgia" panose="02040502050405020303" pitchFamily="18" charset="0"/>
                <a:hlinkClick r:id="rId2"/>
              </a:rPr>
              <a:t> Rahman</a:t>
            </a:r>
            <a:r>
              <a:rPr lang="en-US" dirty="0">
                <a:solidFill>
                  <a:srgbClr val="1A1A1A"/>
                </a:solidFill>
                <a:latin typeface="Georgia" panose="02040502050405020303" pitchFamily="18" charset="0"/>
              </a:rPr>
              <a:t> (popularly known as Sheikh </a:t>
            </a:r>
            <a:r>
              <a:rPr lang="en-US" dirty="0" err="1">
                <a:solidFill>
                  <a:srgbClr val="1A1A1A"/>
                </a:solidFill>
                <a:latin typeface="Georgia" panose="02040502050405020303" pitchFamily="18" charset="0"/>
              </a:rPr>
              <a:t>Mujib</a:t>
            </a:r>
            <a:r>
              <a:rPr lang="en-US" dirty="0">
                <a:solidFill>
                  <a:srgbClr val="1A1A1A"/>
                </a:solidFill>
                <a:latin typeface="Georgia" panose="02040502050405020303" pitchFamily="18" charset="0"/>
              </a:rPr>
              <a:t>). Like previous leaders, </a:t>
            </a:r>
            <a:r>
              <a:rPr lang="en-US" dirty="0" err="1">
                <a:solidFill>
                  <a:srgbClr val="1A1A1A"/>
                </a:solidFill>
                <a:latin typeface="Georgia" panose="02040502050405020303" pitchFamily="18" charset="0"/>
              </a:rPr>
              <a:t>Mujib</a:t>
            </a:r>
            <a:r>
              <a:rPr lang="en-US" dirty="0">
                <a:solidFill>
                  <a:srgbClr val="1A1A1A"/>
                </a:solidFill>
                <a:latin typeface="Georgia" panose="02040502050405020303" pitchFamily="18" charset="0"/>
              </a:rPr>
              <a:t> belonged to a landed family. He had been one of the founders of the </a:t>
            </a:r>
            <a:r>
              <a:rPr lang="en-US" dirty="0" err="1">
                <a:solidFill>
                  <a:srgbClr val="1A1A1A"/>
                </a:solidFill>
                <a:latin typeface="Georgia" panose="02040502050405020303" pitchFamily="18" charset="0"/>
              </a:rPr>
              <a:t>Awami</a:t>
            </a:r>
            <a:r>
              <a:rPr lang="en-US" dirty="0">
                <a:solidFill>
                  <a:srgbClr val="1A1A1A"/>
                </a:solidFill>
                <a:latin typeface="Georgia" panose="02040502050405020303" pitchFamily="18" charset="0"/>
              </a:rPr>
              <a:t> League in 1949 and became its leading figure after </a:t>
            </a:r>
            <a:r>
              <a:rPr lang="en-US" dirty="0" err="1">
                <a:solidFill>
                  <a:srgbClr val="1A1A1A"/>
                </a:solidFill>
                <a:latin typeface="Georgia" panose="02040502050405020303" pitchFamily="18" charset="0"/>
              </a:rPr>
              <a:t>Suhrawardy’s</a:t>
            </a:r>
            <a:r>
              <a:rPr lang="en-US" dirty="0">
                <a:solidFill>
                  <a:srgbClr val="1A1A1A"/>
                </a:solidFill>
                <a:latin typeface="Georgia" panose="02040502050405020303" pitchFamily="18" charset="0"/>
              </a:rPr>
              <a:t> death in 1963.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A </a:t>
            </a:r>
            <a:r>
              <a:rPr lang="en-US" dirty="0">
                <a:solidFill>
                  <a:srgbClr val="1A1A1A"/>
                </a:solidFill>
                <a:latin typeface="Georgia" panose="02040502050405020303" pitchFamily="18" charset="0"/>
              </a:rPr>
              <a:t>superb organizer and orator who was jailed repeatedly by the military, </a:t>
            </a:r>
            <a:r>
              <a:rPr lang="en-US" dirty="0" err="1">
                <a:solidFill>
                  <a:srgbClr val="1A1A1A"/>
                </a:solidFill>
                <a:latin typeface="Georgia" panose="02040502050405020303" pitchFamily="18" charset="0"/>
              </a:rPr>
              <a:t>Mujib</a:t>
            </a:r>
            <a:r>
              <a:rPr lang="en-US" dirty="0">
                <a:solidFill>
                  <a:srgbClr val="1A1A1A"/>
                </a:solidFill>
                <a:latin typeface="Georgia" panose="02040502050405020303" pitchFamily="18" charset="0"/>
              </a:rPr>
              <a:t> acquired an aura of martyrdom. Following a 1965 clash between India and Pakistan, primarily over control of territories in the </a:t>
            </a:r>
            <a:r>
              <a:rPr lang="en-US" dirty="0">
                <a:solidFill>
                  <a:srgbClr val="14599D"/>
                </a:solidFill>
                <a:latin typeface="Georgia" panose="02040502050405020303" pitchFamily="18" charset="0"/>
                <a:hlinkClick r:id="rId3"/>
              </a:rPr>
              <a:t>Kashmir</a:t>
            </a:r>
            <a:r>
              <a:rPr lang="en-US" dirty="0">
                <a:solidFill>
                  <a:srgbClr val="1A1A1A"/>
                </a:solidFill>
                <a:latin typeface="Georgia" panose="02040502050405020303" pitchFamily="18" charset="0"/>
              </a:rPr>
              <a:t> region of the </a:t>
            </a:r>
            <a:r>
              <a:rPr lang="en-US" dirty="0">
                <a:solidFill>
                  <a:srgbClr val="14599D"/>
                </a:solidFill>
                <a:latin typeface="Georgia" panose="02040502050405020303" pitchFamily="18" charset="0"/>
                <a:hlinkClick r:id="rId4"/>
              </a:rPr>
              <a:t>western Himalayas</a:t>
            </a:r>
            <a:r>
              <a:rPr lang="en-US" dirty="0">
                <a:solidFill>
                  <a:srgbClr val="1A1A1A"/>
                </a:solidFill>
                <a:latin typeface="Georgia" panose="02040502050405020303" pitchFamily="18" charset="0"/>
              </a:rPr>
              <a:t>, he announced a historic six-point demand for East Pakistani </a:t>
            </a:r>
            <a:r>
              <a:rPr lang="en-US" dirty="0">
                <a:solidFill>
                  <a:srgbClr val="000000"/>
                </a:solidFill>
                <a:latin typeface="Georgia" panose="02040502050405020303" pitchFamily="18" charset="0"/>
                <a:hlinkClick r:id="rId5"/>
              </a:rPr>
              <a:t>autonomy</a:t>
            </a:r>
            <a:r>
              <a:rPr lang="en-US" dirty="0">
                <a:solidFill>
                  <a:srgbClr val="1A1A1A"/>
                </a:solidFill>
                <a:latin typeface="Georgia" panose="02040502050405020303" pitchFamily="18" charset="0"/>
              </a:rPr>
              <a:t>.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When </a:t>
            </a:r>
            <a:r>
              <a:rPr lang="en-US" dirty="0">
                <a:solidFill>
                  <a:srgbClr val="1A1A1A"/>
                </a:solidFill>
                <a:latin typeface="Georgia" panose="02040502050405020303" pitchFamily="18" charset="0"/>
              </a:rPr>
              <a:t>in December 1970 </a:t>
            </a:r>
            <a:r>
              <a:rPr lang="en-US" dirty="0" err="1">
                <a:solidFill>
                  <a:srgbClr val="14599D"/>
                </a:solidFill>
                <a:latin typeface="Georgia" panose="02040502050405020303" pitchFamily="18" charset="0"/>
                <a:hlinkClick r:id="rId6"/>
              </a:rPr>
              <a:t>Yahya</a:t>
            </a:r>
            <a:r>
              <a:rPr lang="en-US" dirty="0">
                <a:solidFill>
                  <a:srgbClr val="14599D"/>
                </a:solidFill>
                <a:latin typeface="Georgia" panose="02040502050405020303" pitchFamily="18" charset="0"/>
                <a:hlinkClick r:id="rId6"/>
              </a:rPr>
              <a:t> Khan</a:t>
            </a:r>
            <a:r>
              <a:rPr lang="en-US" dirty="0">
                <a:solidFill>
                  <a:srgbClr val="1A1A1A"/>
                </a:solidFill>
                <a:latin typeface="Georgia" panose="02040502050405020303" pitchFamily="18" charset="0"/>
              </a:rPr>
              <a:t>, president of Pakistan and commander in chief of the armed forces, ordered elections, </a:t>
            </a:r>
            <a:r>
              <a:rPr lang="en-US" dirty="0" err="1">
                <a:solidFill>
                  <a:srgbClr val="1A1A1A"/>
                </a:solidFill>
                <a:latin typeface="Georgia" panose="02040502050405020303" pitchFamily="18" charset="0"/>
              </a:rPr>
              <a:t>Mujib’s</a:t>
            </a:r>
            <a:r>
              <a:rPr lang="en-US" dirty="0">
                <a:solidFill>
                  <a:srgbClr val="1A1A1A"/>
                </a:solidFill>
                <a:latin typeface="Georgia" panose="02040502050405020303" pitchFamily="18" charset="0"/>
              </a:rPr>
              <a:t> essentially separatist </a:t>
            </a:r>
            <a:r>
              <a:rPr lang="en-US" dirty="0" err="1">
                <a:solidFill>
                  <a:srgbClr val="1A1A1A"/>
                </a:solidFill>
                <a:latin typeface="Georgia" panose="02040502050405020303" pitchFamily="18" charset="0"/>
              </a:rPr>
              <a:t>Awami</a:t>
            </a:r>
            <a:r>
              <a:rPr lang="en-US" dirty="0">
                <a:solidFill>
                  <a:srgbClr val="1A1A1A"/>
                </a:solidFill>
                <a:latin typeface="Georgia" panose="02040502050405020303" pitchFamily="18" charset="0"/>
              </a:rPr>
              <a:t> League won 167 of the 169 seats allotted to East Pakistan in the </a:t>
            </a:r>
            <a:r>
              <a:rPr lang="en-US" u="sng" dirty="0">
                <a:solidFill>
                  <a:srgbClr val="0E3F70"/>
                </a:solidFill>
                <a:latin typeface="Georgia" panose="02040502050405020303" pitchFamily="18" charset="0"/>
                <a:hlinkClick r:id="rId7"/>
              </a:rPr>
              <a:t>National Assembly</a:t>
            </a:r>
            <a:r>
              <a:rPr lang="en-US" dirty="0">
                <a:solidFill>
                  <a:srgbClr val="1A1A1A"/>
                </a:solidFill>
                <a:latin typeface="Georgia" panose="02040502050405020303" pitchFamily="18" charset="0"/>
              </a:rPr>
              <a:t>. This gave the league an overall majority in a chamber of 313 members. In West Pakistan the Pakistan People’s Party, led by </a:t>
            </a:r>
            <a:r>
              <a:rPr lang="en-US" dirty="0" err="1">
                <a:solidFill>
                  <a:srgbClr val="14599D"/>
                </a:solidFill>
                <a:latin typeface="Georgia" panose="02040502050405020303" pitchFamily="18" charset="0"/>
                <a:hlinkClick r:id="rId8"/>
              </a:rPr>
              <a:t>Zulfikar</a:t>
            </a:r>
            <a:r>
              <a:rPr lang="en-US" dirty="0">
                <a:solidFill>
                  <a:srgbClr val="14599D"/>
                </a:solidFill>
                <a:latin typeface="Georgia" panose="02040502050405020303" pitchFamily="18" charset="0"/>
                <a:hlinkClick r:id="rId8"/>
              </a:rPr>
              <a:t> Ali Bhutto</a:t>
            </a:r>
            <a:r>
              <a:rPr lang="en-US" dirty="0">
                <a:solidFill>
                  <a:srgbClr val="1A1A1A"/>
                </a:solidFill>
                <a:latin typeface="Georgia" panose="02040502050405020303" pitchFamily="18" charset="0"/>
              </a:rPr>
              <a:t>, won 81 of 144 seats; Bhutto consequently saw himself as </a:t>
            </a:r>
            <a:r>
              <a:rPr lang="en-US" dirty="0" err="1">
                <a:solidFill>
                  <a:srgbClr val="1A1A1A"/>
                </a:solidFill>
                <a:latin typeface="Georgia" panose="02040502050405020303" pitchFamily="18" charset="0"/>
              </a:rPr>
              <a:t>Mujib’s</a:t>
            </a:r>
            <a:r>
              <a:rPr lang="en-US" dirty="0">
                <a:solidFill>
                  <a:srgbClr val="1A1A1A"/>
                </a:solidFill>
                <a:latin typeface="Georgia" panose="02040502050405020303" pitchFamily="18" charset="0"/>
              </a:rPr>
              <a:t> rival.</a:t>
            </a:r>
            <a:endParaRPr lang="en-US" dirty="0"/>
          </a:p>
        </p:txBody>
      </p:sp>
    </p:spTree>
    <p:extLst>
      <p:ext uri="{BB962C8B-B14F-4D97-AF65-F5344CB8AC3E}">
        <p14:creationId xmlns:p14="http://schemas.microsoft.com/office/powerpoint/2010/main" val="7527154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1049" y="1338418"/>
            <a:ext cx="10981426" cy="3970318"/>
          </a:xfrm>
          <a:prstGeom prst="rect">
            <a:avLst/>
          </a:prstGeom>
        </p:spPr>
        <p:txBody>
          <a:bodyPr wrap="square">
            <a:spAutoFit/>
          </a:bodyPr>
          <a:lstStyle/>
          <a:p>
            <a:pPr algn="just"/>
            <a:r>
              <a:rPr lang="en-US" dirty="0">
                <a:solidFill>
                  <a:srgbClr val="1A1A1A"/>
                </a:solidFill>
                <a:latin typeface="Georgia" panose="02040502050405020303" pitchFamily="18" charset="0"/>
              </a:rPr>
              <a:t>Throughout March 1971 Pres. </a:t>
            </a:r>
            <a:r>
              <a:rPr lang="en-US" dirty="0" err="1">
                <a:solidFill>
                  <a:srgbClr val="1A1A1A"/>
                </a:solidFill>
                <a:latin typeface="Georgia" panose="02040502050405020303" pitchFamily="18" charset="0"/>
              </a:rPr>
              <a:t>Yahya</a:t>
            </a:r>
            <a:r>
              <a:rPr lang="en-US" dirty="0">
                <a:solidFill>
                  <a:srgbClr val="1A1A1A"/>
                </a:solidFill>
                <a:latin typeface="Georgia" panose="02040502050405020303" pitchFamily="18" charset="0"/>
              </a:rPr>
              <a:t> Khan negotiated at length with </a:t>
            </a:r>
            <a:r>
              <a:rPr lang="en-US" dirty="0" err="1">
                <a:solidFill>
                  <a:srgbClr val="1A1A1A"/>
                </a:solidFill>
                <a:latin typeface="Georgia" panose="02040502050405020303" pitchFamily="18" charset="0"/>
              </a:rPr>
              <a:t>Mujib</a:t>
            </a:r>
            <a:r>
              <a:rPr lang="en-US" dirty="0">
                <a:solidFill>
                  <a:srgbClr val="1A1A1A"/>
                </a:solidFill>
                <a:latin typeface="Georgia" panose="02040502050405020303" pitchFamily="18" charset="0"/>
              </a:rPr>
              <a:t> in </a:t>
            </a:r>
            <a:r>
              <a:rPr lang="en-US" dirty="0">
                <a:solidFill>
                  <a:srgbClr val="14599D"/>
                </a:solidFill>
                <a:latin typeface="Georgia" panose="02040502050405020303" pitchFamily="18" charset="0"/>
                <a:hlinkClick r:id="rId2"/>
              </a:rPr>
              <a:t>Dhaka</a:t>
            </a:r>
            <a:r>
              <a:rPr lang="en-US" dirty="0">
                <a:solidFill>
                  <a:srgbClr val="1A1A1A"/>
                </a:solidFill>
                <a:latin typeface="Georgia" panose="02040502050405020303" pitchFamily="18" charset="0"/>
              </a:rPr>
              <a:t> while government troops poured in from West Pakistan. </a:t>
            </a:r>
            <a:endParaRPr lang="en-US" dirty="0" smtClean="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Then</a:t>
            </a:r>
            <a:r>
              <a:rPr lang="en-US" dirty="0">
                <a:solidFill>
                  <a:srgbClr val="1A1A1A"/>
                </a:solidFill>
                <a:latin typeface="Georgia" panose="02040502050405020303" pitchFamily="18" charset="0"/>
              </a:rPr>
              <a:t>, on March 25, the army launched a massive attack; destruction was immense, and many students were among the casualties. </a:t>
            </a:r>
            <a:r>
              <a:rPr lang="en-US" dirty="0" err="1">
                <a:solidFill>
                  <a:srgbClr val="1A1A1A"/>
                </a:solidFill>
                <a:latin typeface="Georgia" panose="02040502050405020303" pitchFamily="18" charset="0"/>
              </a:rPr>
              <a:t>Mujib</a:t>
            </a:r>
            <a:r>
              <a:rPr lang="en-US" dirty="0">
                <a:solidFill>
                  <a:srgbClr val="1A1A1A"/>
                </a:solidFill>
                <a:latin typeface="Georgia" panose="02040502050405020303" pitchFamily="18" charset="0"/>
              </a:rPr>
              <a:t> was arrested and flown to West Pakistan. Most of the </a:t>
            </a:r>
            <a:r>
              <a:rPr lang="en-US" dirty="0" err="1">
                <a:solidFill>
                  <a:srgbClr val="1A1A1A"/>
                </a:solidFill>
                <a:latin typeface="Georgia" panose="02040502050405020303" pitchFamily="18" charset="0"/>
              </a:rPr>
              <a:t>Awami</a:t>
            </a:r>
            <a:r>
              <a:rPr lang="en-US" dirty="0">
                <a:solidFill>
                  <a:srgbClr val="1A1A1A"/>
                </a:solidFill>
                <a:latin typeface="Georgia" panose="02040502050405020303" pitchFamily="18" charset="0"/>
              </a:rPr>
              <a:t> League leaders fled, set up a government-in-exile in Calcutta (</a:t>
            </a:r>
            <a:r>
              <a:rPr lang="en-US" dirty="0">
                <a:solidFill>
                  <a:srgbClr val="14599D"/>
                </a:solidFill>
                <a:latin typeface="Georgia" panose="02040502050405020303" pitchFamily="18" charset="0"/>
                <a:hlinkClick r:id="rId3"/>
              </a:rPr>
              <a:t>Kolkata</a:t>
            </a:r>
            <a:r>
              <a:rPr lang="en-US" dirty="0">
                <a:solidFill>
                  <a:srgbClr val="1A1A1A"/>
                </a:solidFill>
                <a:latin typeface="Georgia" panose="02040502050405020303" pitchFamily="18" charset="0"/>
              </a:rPr>
              <a:t>), and declared East Pakistan the independent state of Bangladesh.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Internal </a:t>
            </a:r>
            <a:r>
              <a:rPr lang="en-US" dirty="0">
                <a:solidFill>
                  <a:srgbClr val="1A1A1A"/>
                </a:solidFill>
                <a:latin typeface="Georgia" panose="02040502050405020303" pitchFamily="18" charset="0"/>
              </a:rPr>
              <a:t>resistance was mobilized by some Bengali units of the regular army. Among the most notable of the resistance leaders was Maj. </a:t>
            </a:r>
            <a:r>
              <a:rPr lang="en-US" dirty="0">
                <a:solidFill>
                  <a:srgbClr val="14599D"/>
                </a:solidFill>
                <a:latin typeface="Georgia" panose="02040502050405020303" pitchFamily="18" charset="0"/>
                <a:hlinkClick r:id="rId4"/>
              </a:rPr>
              <a:t>Zia </a:t>
            </a:r>
            <a:r>
              <a:rPr lang="en-US" dirty="0" err="1">
                <a:solidFill>
                  <a:srgbClr val="14599D"/>
                </a:solidFill>
                <a:latin typeface="Georgia" panose="02040502050405020303" pitchFamily="18" charset="0"/>
                <a:hlinkClick r:id="rId4"/>
              </a:rPr>
              <a:t>ur</a:t>
            </a:r>
            <a:r>
              <a:rPr lang="en-US" dirty="0">
                <a:solidFill>
                  <a:srgbClr val="14599D"/>
                </a:solidFill>
                <a:latin typeface="Georgia" panose="02040502050405020303" pitchFamily="18" charset="0"/>
                <a:hlinkClick r:id="rId4"/>
              </a:rPr>
              <a:t>-Rahman</a:t>
            </a:r>
            <a:r>
              <a:rPr lang="en-US" dirty="0">
                <a:solidFill>
                  <a:srgbClr val="1A1A1A"/>
                </a:solidFill>
                <a:latin typeface="Georgia" panose="02040502050405020303" pitchFamily="18" charset="0"/>
              </a:rPr>
              <a:t>, who held out for some days in Chittagong before the town’s recapture by the Pakistani army</a:t>
            </a:r>
            <a:r>
              <a:rPr lang="en-US" dirty="0" smtClean="0">
                <a:solidFill>
                  <a:srgbClr val="1A1A1A"/>
                </a:solidFill>
                <a:latin typeface="Georgia" panose="02040502050405020303" pitchFamily="18" charset="0"/>
              </a:rPr>
              <a:t>.</a:t>
            </a: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 </a:t>
            </a:r>
            <a:r>
              <a:rPr lang="en-US" dirty="0">
                <a:solidFill>
                  <a:srgbClr val="1A1A1A"/>
                </a:solidFill>
                <a:latin typeface="Georgia" panose="02040502050405020303" pitchFamily="18" charset="0"/>
              </a:rPr>
              <a:t>He then retreated to the border and began to organize bands of guerrillas. A different resistance was started by student militants, among whom Abdul Kader Siddiqi, with his followers, known as Kader </a:t>
            </a:r>
            <a:r>
              <a:rPr lang="en-US" dirty="0" err="1">
                <a:solidFill>
                  <a:srgbClr val="1A1A1A"/>
                </a:solidFill>
                <a:latin typeface="Georgia" panose="02040502050405020303" pitchFamily="18" charset="0"/>
              </a:rPr>
              <a:t>Bahini</a:t>
            </a:r>
            <a:r>
              <a:rPr lang="en-US" dirty="0">
                <a:solidFill>
                  <a:srgbClr val="1A1A1A"/>
                </a:solidFill>
                <a:latin typeface="Georgia" panose="02040502050405020303" pitchFamily="18" charset="0"/>
              </a:rPr>
              <a:t>, acquired a reputation for ferocity.</a:t>
            </a:r>
            <a:endParaRPr lang="en-US" dirty="0"/>
          </a:p>
        </p:txBody>
      </p:sp>
    </p:spTree>
    <p:extLst>
      <p:ext uri="{BB962C8B-B14F-4D97-AF65-F5344CB8AC3E}">
        <p14:creationId xmlns:p14="http://schemas.microsoft.com/office/powerpoint/2010/main" val="305616151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28469" y="1305342"/>
            <a:ext cx="10239554" cy="3693319"/>
          </a:xfrm>
          <a:prstGeom prst="rect">
            <a:avLst/>
          </a:prstGeom>
        </p:spPr>
        <p:txBody>
          <a:bodyPr wrap="square">
            <a:spAutoFit/>
          </a:bodyPr>
          <a:lstStyle/>
          <a:p>
            <a:pPr algn="just"/>
            <a:r>
              <a:rPr lang="en-US" dirty="0">
                <a:solidFill>
                  <a:srgbClr val="1A1A1A"/>
                </a:solidFill>
                <a:latin typeface="Georgia" panose="02040502050405020303" pitchFamily="18" charset="0"/>
              </a:rPr>
              <a:t>Some 10 million Bengalis, mainly Hindus, fled over East Pakistan’s frontier into India while the Indian government watched with alarm</a:t>
            </a:r>
            <a:r>
              <a:rPr lang="en-US" dirty="0" smtClean="0">
                <a:solidFill>
                  <a:srgbClr val="1A1A1A"/>
                </a:solidFill>
                <a:latin typeface="Georgia" panose="02040502050405020303" pitchFamily="18" charset="0"/>
              </a:rPr>
              <a:t>.</a:t>
            </a: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 </a:t>
            </a:r>
            <a:r>
              <a:rPr lang="en-US" dirty="0">
                <a:solidFill>
                  <a:srgbClr val="1A1A1A"/>
                </a:solidFill>
                <a:latin typeface="Georgia" panose="02040502050405020303" pitchFamily="18" charset="0"/>
              </a:rPr>
              <a:t>The </a:t>
            </a:r>
            <a:r>
              <a:rPr lang="en-US" dirty="0" err="1">
                <a:solidFill>
                  <a:srgbClr val="1A1A1A"/>
                </a:solidFill>
                <a:latin typeface="Georgia" panose="02040502050405020303" pitchFamily="18" charset="0"/>
              </a:rPr>
              <a:t>Awami</a:t>
            </a:r>
            <a:r>
              <a:rPr lang="en-US" dirty="0">
                <a:solidFill>
                  <a:srgbClr val="1A1A1A"/>
                </a:solidFill>
                <a:latin typeface="Georgia" panose="02040502050405020303" pitchFamily="18" charset="0"/>
              </a:rPr>
              <a:t> League, which India supported, was a moderate middle-class body like the Congress Party; many guerrillas, however, were leftist and a cause of concern. </a:t>
            </a:r>
            <a:endParaRPr lang="en-US" dirty="0" smtClean="0">
              <a:solidFill>
                <a:srgbClr val="1A1A1A"/>
              </a:solidFill>
              <a:latin typeface="Georgia" panose="02040502050405020303" pitchFamily="18" charset="0"/>
            </a:endParaRPr>
          </a:p>
          <a:p>
            <a:pPr algn="just"/>
            <a:endParaRPr lang="en-US" dirty="0" smtClean="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With </a:t>
            </a:r>
            <a:r>
              <a:rPr lang="en-US" dirty="0">
                <a:solidFill>
                  <a:srgbClr val="1A1A1A"/>
                </a:solidFill>
                <a:latin typeface="Georgia" panose="02040502050405020303" pitchFamily="18" charset="0"/>
              </a:rPr>
              <a:t>some of the major world powers taking sides—the </a:t>
            </a:r>
            <a:r>
              <a:rPr lang="en-US" dirty="0">
                <a:solidFill>
                  <a:srgbClr val="14599D"/>
                </a:solidFill>
                <a:latin typeface="Georgia" panose="02040502050405020303" pitchFamily="18" charset="0"/>
                <a:hlinkClick r:id="rId2"/>
              </a:rPr>
              <a:t>United States</a:t>
            </a:r>
            <a:r>
              <a:rPr lang="en-US" dirty="0">
                <a:solidFill>
                  <a:srgbClr val="1A1A1A"/>
                </a:solidFill>
                <a:latin typeface="Georgia" panose="02040502050405020303" pitchFamily="18" charset="0"/>
              </a:rPr>
              <a:t> and </a:t>
            </a:r>
            <a:r>
              <a:rPr lang="en-US" dirty="0">
                <a:solidFill>
                  <a:srgbClr val="14599D"/>
                </a:solidFill>
                <a:latin typeface="Georgia" panose="02040502050405020303" pitchFamily="18" charset="0"/>
                <a:hlinkClick r:id="rId3"/>
              </a:rPr>
              <a:t>China</a:t>
            </a:r>
            <a:r>
              <a:rPr lang="en-US" dirty="0">
                <a:solidFill>
                  <a:srgbClr val="1A1A1A"/>
                </a:solidFill>
                <a:latin typeface="Georgia" panose="02040502050405020303" pitchFamily="18" charset="0"/>
              </a:rPr>
              <a:t> for a united Pakistan, and the </a:t>
            </a:r>
            <a:r>
              <a:rPr lang="en-US" dirty="0">
                <a:solidFill>
                  <a:srgbClr val="14599D"/>
                </a:solidFill>
                <a:latin typeface="Georgia" panose="02040502050405020303" pitchFamily="18" charset="0"/>
                <a:hlinkClick r:id="rId4"/>
              </a:rPr>
              <a:t>Soviet Union</a:t>
            </a:r>
            <a:r>
              <a:rPr lang="en-US" dirty="0">
                <a:solidFill>
                  <a:srgbClr val="1A1A1A"/>
                </a:solidFill>
                <a:latin typeface="Georgia" panose="02040502050405020303" pitchFamily="18" charset="0"/>
              </a:rPr>
              <a:t> and India for an independent Bangladesh—the Indian army invaded both the western and eastern wings of Pakistan on December 3, 1971</a:t>
            </a:r>
            <a:r>
              <a:rPr lang="en-US" dirty="0" smtClean="0">
                <a:solidFill>
                  <a:srgbClr val="1A1A1A"/>
                </a:solidFill>
                <a:latin typeface="Georgia" panose="02040502050405020303" pitchFamily="18" charset="0"/>
              </a:rPr>
              <a:t>.</a:t>
            </a:r>
          </a:p>
          <a:p>
            <a:pPr algn="just"/>
            <a:endParaRPr lang="en-US" dirty="0" smtClean="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 </a:t>
            </a:r>
            <a:r>
              <a:rPr lang="en-US" dirty="0">
                <a:solidFill>
                  <a:srgbClr val="1A1A1A"/>
                </a:solidFill>
                <a:latin typeface="Georgia" panose="02040502050405020303" pitchFamily="18" charset="0"/>
              </a:rPr>
              <a:t>The Pakistani defenses surrendered on December 16, ensuring Bangladesh’s independence. A few days later, </a:t>
            </a:r>
            <a:r>
              <a:rPr lang="en-US" dirty="0" err="1">
                <a:solidFill>
                  <a:srgbClr val="1A1A1A"/>
                </a:solidFill>
                <a:latin typeface="Georgia" panose="02040502050405020303" pitchFamily="18" charset="0"/>
              </a:rPr>
              <a:t>Yahya</a:t>
            </a:r>
            <a:r>
              <a:rPr lang="en-US" dirty="0">
                <a:solidFill>
                  <a:srgbClr val="1A1A1A"/>
                </a:solidFill>
                <a:latin typeface="Georgia" panose="02040502050405020303" pitchFamily="18" charset="0"/>
              </a:rPr>
              <a:t> Khan was deposed in Pakistan and replaced by Bhutto; </a:t>
            </a:r>
            <a:r>
              <a:rPr lang="en-US" dirty="0" err="1">
                <a:solidFill>
                  <a:srgbClr val="1A1A1A"/>
                </a:solidFill>
                <a:latin typeface="Georgia" panose="02040502050405020303" pitchFamily="18" charset="0"/>
              </a:rPr>
              <a:t>Mujib</a:t>
            </a:r>
            <a:r>
              <a:rPr lang="en-US" dirty="0">
                <a:solidFill>
                  <a:srgbClr val="1A1A1A"/>
                </a:solidFill>
                <a:latin typeface="Georgia" panose="02040502050405020303" pitchFamily="18" charset="0"/>
              </a:rPr>
              <a:t> was released from jail and returned to Dhaka to a hero’s welcome.</a:t>
            </a:r>
            <a:endParaRPr lang="en-US" dirty="0"/>
          </a:p>
        </p:txBody>
      </p:sp>
    </p:spTree>
    <p:extLst>
      <p:ext uri="{BB962C8B-B14F-4D97-AF65-F5344CB8AC3E}">
        <p14:creationId xmlns:p14="http://schemas.microsoft.com/office/powerpoint/2010/main" val="265527458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7532" y="2193386"/>
            <a:ext cx="10446587" cy="3693319"/>
          </a:xfrm>
          <a:prstGeom prst="rect">
            <a:avLst/>
          </a:prstGeom>
        </p:spPr>
        <p:txBody>
          <a:bodyPr wrap="square">
            <a:spAutoFit/>
          </a:bodyPr>
          <a:lstStyle/>
          <a:p>
            <a:r>
              <a:rPr lang="en-US" b="1" dirty="0">
                <a:solidFill>
                  <a:srgbClr val="1A1A1A"/>
                </a:solidFill>
                <a:latin typeface="Georgia" panose="02040502050405020303" pitchFamily="18" charset="0"/>
              </a:rPr>
              <a:t>Bangladesh since independence</a:t>
            </a:r>
          </a:p>
          <a:p>
            <a:pPr algn="just"/>
            <a:r>
              <a:rPr lang="en-US" dirty="0">
                <a:solidFill>
                  <a:srgbClr val="1A1A1A"/>
                </a:solidFill>
                <a:latin typeface="Georgia" panose="02040502050405020303" pitchFamily="18" charset="0"/>
              </a:rPr>
              <a:t>In January 1972 </a:t>
            </a:r>
            <a:r>
              <a:rPr lang="en-US" dirty="0" err="1">
                <a:solidFill>
                  <a:srgbClr val="1A1A1A"/>
                </a:solidFill>
                <a:latin typeface="Georgia" panose="02040502050405020303" pitchFamily="18" charset="0"/>
              </a:rPr>
              <a:t>Mujib</a:t>
            </a:r>
            <a:r>
              <a:rPr lang="en-US" dirty="0">
                <a:solidFill>
                  <a:srgbClr val="1A1A1A"/>
                </a:solidFill>
                <a:latin typeface="Georgia" panose="02040502050405020303" pitchFamily="18" charset="0"/>
              </a:rPr>
              <a:t> was installed as the first </a:t>
            </a:r>
            <a:r>
              <a:rPr lang="en-US" dirty="0">
                <a:solidFill>
                  <a:srgbClr val="14599D"/>
                </a:solidFill>
                <a:latin typeface="Georgia" panose="02040502050405020303" pitchFamily="18" charset="0"/>
                <a:hlinkClick r:id="rId2"/>
              </a:rPr>
              <a:t>prime minister</a:t>
            </a:r>
            <a:r>
              <a:rPr lang="en-US" dirty="0">
                <a:solidFill>
                  <a:srgbClr val="1A1A1A"/>
                </a:solidFill>
                <a:latin typeface="Georgia" panose="02040502050405020303" pitchFamily="18" charset="0"/>
              </a:rPr>
              <a:t> of the new parliamentary government of Bangladesh, and Abu </a:t>
            </a:r>
            <a:r>
              <a:rPr lang="en-US" dirty="0" err="1">
                <a:solidFill>
                  <a:srgbClr val="1A1A1A"/>
                </a:solidFill>
                <a:latin typeface="Georgia" panose="02040502050405020303" pitchFamily="18" charset="0"/>
              </a:rPr>
              <a:t>Sayeef</a:t>
            </a:r>
            <a:r>
              <a:rPr lang="en-US" dirty="0">
                <a:solidFill>
                  <a:srgbClr val="1A1A1A"/>
                </a:solidFill>
                <a:latin typeface="Georgia" panose="02040502050405020303" pitchFamily="18" charset="0"/>
              </a:rPr>
              <a:t> Choudhury became </a:t>
            </a:r>
            <a:r>
              <a:rPr lang="en-US" dirty="0">
                <a:solidFill>
                  <a:srgbClr val="14599D"/>
                </a:solidFill>
                <a:latin typeface="Georgia" panose="02040502050405020303" pitchFamily="18" charset="0"/>
                <a:hlinkClick r:id="rId3"/>
              </a:rPr>
              <a:t>president</a:t>
            </a:r>
            <a:r>
              <a:rPr lang="en-US" dirty="0">
                <a:solidFill>
                  <a:srgbClr val="1A1A1A"/>
                </a:solidFill>
                <a:latin typeface="Georgia" panose="02040502050405020303" pitchFamily="18" charset="0"/>
              </a:rPr>
              <a:t>. </a:t>
            </a:r>
            <a:endParaRPr lang="en-US" dirty="0" smtClean="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Still </a:t>
            </a:r>
            <a:r>
              <a:rPr lang="en-US" dirty="0">
                <a:solidFill>
                  <a:srgbClr val="1A1A1A"/>
                </a:solidFill>
                <a:latin typeface="Georgia" panose="02040502050405020303" pitchFamily="18" charset="0"/>
              </a:rPr>
              <a:t>troublesome, however, were various local paramilitary forces, known as </a:t>
            </a:r>
            <a:r>
              <a:rPr lang="en-US" dirty="0" err="1">
                <a:solidFill>
                  <a:srgbClr val="1A1A1A"/>
                </a:solidFill>
                <a:latin typeface="Georgia" panose="02040502050405020303" pitchFamily="18" charset="0"/>
              </a:rPr>
              <a:t>Razakars</a:t>
            </a:r>
            <a:r>
              <a:rPr lang="en-US" dirty="0">
                <a:solidFill>
                  <a:srgbClr val="1A1A1A"/>
                </a:solidFill>
                <a:latin typeface="Georgia" panose="02040502050405020303" pitchFamily="18" charset="0"/>
              </a:rPr>
              <a:t>, that supported the Pakistani cause.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The</a:t>
            </a:r>
            <a:r>
              <a:rPr lang="en-US" dirty="0">
                <a:solidFill>
                  <a:srgbClr val="1A1A1A"/>
                </a:solidFill>
                <a:latin typeface="Georgia" panose="02040502050405020303" pitchFamily="18" charset="0"/>
              </a:rPr>
              <a:t> </a:t>
            </a:r>
            <a:r>
              <a:rPr lang="en-US" dirty="0">
                <a:solidFill>
                  <a:srgbClr val="14599D"/>
                </a:solidFill>
                <a:latin typeface="Georgia" panose="02040502050405020303" pitchFamily="18" charset="0"/>
                <a:hlinkClick r:id="rId4"/>
              </a:rPr>
              <a:t>Bengali</a:t>
            </a:r>
            <a:r>
              <a:rPr lang="en-US" dirty="0">
                <a:solidFill>
                  <a:srgbClr val="1A1A1A"/>
                </a:solidFill>
                <a:latin typeface="Georgia" panose="02040502050405020303" pitchFamily="18" charset="0"/>
              </a:rPr>
              <a:t> </a:t>
            </a:r>
            <a:r>
              <a:rPr lang="en-US" dirty="0" err="1">
                <a:solidFill>
                  <a:srgbClr val="1A1A1A"/>
                </a:solidFill>
                <a:latin typeface="Georgia" panose="02040502050405020303" pitchFamily="18" charset="0"/>
              </a:rPr>
              <a:t>Razakar</a:t>
            </a:r>
            <a:r>
              <a:rPr lang="en-US" dirty="0">
                <a:solidFill>
                  <a:srgbClr val="1A1A1A"/>
                </a:solidFill>
                <a:latin typeface="Georgia" panose="02040502050405020303" pitchFamily="18" charset="0"/>
              </a:rPr>
              <a:t> force was called Al-</a:t>
            </a:r>
            <a:r>
              <a:rPr lang="en-US" dirty="0" err="1">
                <a:solidFill>
                  <a:srgbClr val="1A1A1A"/>
                </a:solidFill>
                <a:latin typeface="Georgia" panose="02040502050405020303" pitchFamily="18" charset="0"/>
              </a:rPr>
              <a:t>Badr</a:t>
            </a:r>
            <a:r>
              <a:rPr lang="en-US" dirty="0">
                <a:solidFill>
                  <a:srgbClr val="1A1A1A"/>
                </a:solidFill>
                <a:latin typeface="Georgia" panose="02040502050405020303" pitchFamily="18" charset="0"/>
              </a:rPr>
              <a:t>, while the Urdu-speaking force was known as Al-Shams. As Bangladeshi </a:t>
            </a:r>
            <a:r>
              <a:rPr lang="en-US" dirty="0">
                <a:solidFill>
                  <a:srgbClr val="000000"/>
                </a:solidFill>
                <a:latin typeface="Georgia" panose="02040502050405020303" pitchFamily="18" charset="0"/>
                <a:hlinkClick r:id="rId5"/>
              </a:rPr>
              <a:t>retribution</a:t>
            </a:r>
            <a:r>
              <a:rPr lang="en-US" dirty="0">
                <a:solidFill>
                  <a:srgbClr val="1A1A1A"/>
                </a:solidFill>
                <a:latin typeface="Georgia" panose="02040502050405020303" pitchFamily="18" charset="0"/>
              </a:rPr>
              <a:t> against these pro-Pakistani forces ensued, Urdu speakers—known as </a:t>
            </a:r>
            <a:r>
              <a:rPr lang="en-US" dirty="0" err="1">
                <a:solidFill>
                  <a:srgbClr val="1A1A1A"/>
                </a:solidFill>
                <a:latin typeface="Georgia" panose="02040502050405020303" pitchFamily="18" charset="0"/>
              </a:rPr>
              <a:t>Biharis</a:t>
            </a:r>
            <a:r>
              <a:rPr lang="en-US" dirty="0">
                <a:solidFill>
                  <a:srgbClr val="1A1A1A"/>
                </a:solidFill>
                <a:latin typeface="Georgia" panose="02040502050405020303" pitchFamily="18" charset="0"/>
              </a:rPr>
              <a:t>, though most had been born locally rather than in Bihar—fled into enclaves where their numbers gave some security; nevertheless, many were killed.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Hundreds </a:t>
            </a:r>
            <a:r>
              <a:rPr lang="en-US" dirty="0">
                <a:solidFill>
                  <a:srgbClr val="1A1A1A"/>
                </a:solidFill>
                <a:latin typeface="Georgia" panose="02040502050405020303" pitchFamily="18" charset="0"/>
              </a:rPr>
              <a:t>of thousands of </a:t>
            </a:r>
            <a:r>
              <a:rPr lang="en-US" dirty="0" err="1">
                <a:solidFill>
                  <a:srgbClr val="1A1A1A"/>
                </a:solidFill>
                <a:latin typeface="Georgia" panose="02040502050405020303" pitchFamily="18" charset="0"/>
              </a:rPr>
              <a:t>Biharis</a:t>
            </a:r>
            <a:r>
              <a:rPr lang="en-US" dirty="0">
                <a:solidFill>
                  <a:srgbClr val="1A1A1A"/>
                </a:solidFill>
                <a:latin typeface="Georgia" panose="02040502050405020303" pitchFamily="18" charset="0"/>
              </a:rPr>
              <a:t> were placed in overcrowded refugee camps, where decades later many still awaited asylum in </a:t>
            </a:r>
            <a:r>
              <a:rPr lang="en-US" dirty="0">
                <a:solidFill>
                  <a:srgbClr val="14599D"/>
                </a:solidFill>
                <a:latin typeface="Georgia" panose="02040502050405020303" pitchFamily="18" charset="0"/>
                <a:hlinkClick r:id="rId6"/>
              </a:rPr>
              <a:t>Pakistan</a:t>
            </a:r>
            <a:r>
              <a:rPr lang="en-US" dirty="0">
                <a:solidFill>
                  <a:srgbClr val="1A1A1A"/>
                </a:solidFill>
                <a:latin typeface="Georgia" panose="02040502050405020303" pitchFamily="18" charset="0"/>
              </a:rPr>
              <a:t>.</a:t>
            </a:r>
            <a:endParaRPr lang="en-US" b="0" i="0" dirty="0">
              <a:solidFill>
                <a:srgbClr val="1A1A1A"/>
              </a:solidFill>
              <a:effectLst/>
              <a:latin typeface="Georgia" panose="02040502050405020303" pitchFamily="18" charset="0"/>
            </a:endParaRPr>
          </a:p>
        </p:txBody>
      </p:sp>
    </p:spTree>
    <p:extLst>
      <p:ext uri="{BB962C8B-B14F-4D97-AF65-F5344CB8AC3E}">
        <p14:creationId xmlns:p14="http://schemas.microsoft.com/office/powerpoint/2010/main" val="10928893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63001" y="787880"/>
            <a:ext cx="9591286" cy="3777622"/>
          </a:xfrm>
        </p:spPr>
        <p:txBody>
          <a:bodyPr/>
          <a:lstStyle/>
          <a:p>
            <a:r>
              <a:rPr lang="en-US" b="1" dirty="0"/>
              <a:t>Buddhist, Hindu, and Muslim dynasties until c. 1700</a:t>
            </a:r>
          </a:p>
          <a:p>
            <a:pPr algn="just"/>
            <a:r>
              <a:rPr lang="en-US" dirty="0"/>
              <a:t>From the 3rd century </a:t>
            </a:r>
            <a:r>
              <a:rPr lang="en-US" cap="all" dirty="0"/>
              <a:t>BCE</a:t>
            </a:r>
            <a:r>
              <a:rPr lang="en-US" dirty="0"/>
              <a:t> </a:t>
            </a:r>
            <a:r>
              <a:rPr lang="en-US" dirty="0">
                <a:hlinkClick r:id="rId2"/>
              </a:rPr>
              <a:t>Buddhism</a:t>
            </a:r>
            <a:r>
              <a:rPr lang="en-US" dirty="0"/>
              <a:t> flourished as the </a:t>
            </a:r>
            <a:r>
              <a:rPr lang="en-US" dirty="0" err="1">
                <a:hlinkClick r:id="rId3"/>
              </a:rPr>
              <a:t>Mauryan</a:t>
            </a:r>
            <a:r>
              <a:rPr lang="en-US" dirty="0"/>
              <a:t> emperors extended their influence in Bengal. </a:t>
            </a:r>
            <a:endParaRPr lang="en-US" dirty="0" smtClean="0"/>
          </a:p>
          <a:p>
            <a:pPr algn="just"/>
            <a:r>
              <a:rPr lang="en-US" dirty="0" smtClean="0"/>
              <a:t>Under </a:t>
            </a:r>
            <a:r>
              <a:rPr lang="en-US" dirty="0"/>
              <a:t>the </a:t>
            </a:r>
            <a:r>
              <a:rPr lang="en-US" dirty="0">
                <a:hlinkClick r:id="rId4"/>
              </a:rPr>
              <a:t>Gupta</a:t>
            </a:r>
            <a:r>
              <a:rPr lang="en-US" dirty="0"/>
              <a:t> kings, who reigned from the early 4th to the late 6th century </a:t>
            </a:r>
            <a:r>
              <a:rPr lang="en-US" cap="all" dirty="0"/>
              <a:t>CE</a:t>
            </a:r>
            <a:r>
              <a:rPr lang="en-US" dirty="0"/>
              <a:t>, Hinduism reestablished its hold, but Buddhism did not fully disappear</a:t>
            </a:r>
            <a:r>
              <a:rPr lang="en-US" dirty="0" smtClean="0"/>
              <a:t>.</a:t>
            </a:r>
          </a:p>
          <a:p>
            <a:pPr algn="just"/>
            <a:r>
              <a:rPr lang="en-US" dirty="0" smtClean="0"/>
              <a:t> </a:t>
            </a:r>
            <a:r>
              <a:rPr lang="en-US" dirty="0"/>
              <a:t>The two religions coexisted under the </a:t>
            </a:r>
            <a:r>
              <a:rPr lang="en-US" dirty="0">
                <a:hlinkClick r:id="rId5"/>
              </a:rPr>
              <a:t>Pala</a:t>
            </a:r>
            <a:r>
              <a:rPr lang="en-US" dirty="0"/>
              <a:t> (8th–12th century) </a:t>
            </a:r>
            <a:r>
              <a:rPr lang="en-US" dirty="0">
                <a:hlinkClick r:id="rId6"/>
              </a:rPr>
              <a:t>dynasty</a:t>
            </a:r>
            <a:r>
              <a:rPr lang="en-US" dirty="0"/>
              <a:t>, as well as under the Chandra (10th–11th century) dynasty in the southeast. </a:t>
            </a:r>
            <a:endParaRPr lang="en-US" dirty="0" smtClean="0"/>
          </a:p>
          <a:p>
            <a:pPr algn="just"/>
            <a:r>
              <a:rPr lang="en-US" dirty="0" smtClean="0"/>
              <a:t>By </a:t>
            </a:r>
            <a:r>
              <a:rPr lang="en-US" dirty="0"/>
              <a:t>the end of the 11th century, the </a:t>
            </a:r>
            <a:r>
              <a:rPr lang="en-US" dirty="0" err="1">
                <a:hlinkClick r:id="rId7"/>
              </a:rPr>
              <a:t>Senas</a:t>
            </a:r>
            <a:r>
              <a:rPr lang="en-US" dirty="0"/>
              <a:t>, who were strongly Hindu, had gained control over a large part of Bengal.</a:t>
            </a:r>
          </a:p>
          <a:p>
            <a:endParaRPr lang="en-US" dirty="0"/>
          </a:p>
        </p:txBody>
      </p:sp>
    </p:spTree>
    <p:extLst>
      <p:ext uri="{BB962C8B-B14F-4D97-AF65-F5344CB8AC3E}">
        <p14:creationId xmlns:p14="http://schemas.microsoft.com/office/powerpoint/2010/main" val="194290177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443841"/>
            <a:ext cx="8796068" cy="3416320"/>
          </a:xfrm>
          <a:prstGeom prst="rect">
            <a:avLst/>
          </a:prstGeom>
        </p:spPr>
        <p:txBody>
          <a:bodyPr wrap="square">
            <a:spAutoFit/>
          </a:bodyPr>
          <a:lstStyle/>
          <a:p>
            <a:pPr algn="just"/>
            <a:r>
              <a:rPr lang="en-US" dirty="0">
                <a:solidFill>
                  <a:srgbClr val="1A1A1A"/>
                </a:solidFill>
                <a:latin typeface="Georgia" panose="02040502050405020303" pitchFamily="18" charset="0"/>
              </a:rPr>
              <a:t>Bangladesh’s constitution of 1973 provided for a </a:t>
            </a:r>
            <a:r>
              <a:rPr lang="en-US" dirty="0">
                <a:solidFill>
                  <a:srgbClr val="000000"/>
                </a:solidFill>
                <a:latin typeface="Georgia" panose="02040502050405020303" pitchFamily="18" charset="0"/>
                <a:hlinkClick r:id="rId2"/>
              </a:rPr>
              <a:t>secular</a:t>
            </a:r>
            <a:r>
              <a:rPr lang="en-US" dirty="0">
                <a:solidFill>
                  <a:srgbClr val="1A1A1A"/>
                </a:solidFill>
                <a:latin typeface="Georgia" panose="02040502050405020303" pitchFamily="18" charset="0"/>
              </a:rPr>
              <a:t> state, a parliamentary form of government, a bill of rights, and a strong commitment to local government. Acceptance by the international </a:t>
            </a:r>
            <a:r>
              <a:rPr lang="en-US" dirty="0">
                <a:solidFill>
                  <a:srgbClr val="000000"/>
                </a:solidFill>
                <a:latin typeface="Georgia" panose="02040502050405020303" pitchFamily="18" charset="0"/>
                <a:hlinkClick r:id="rId3"/>
              </a:rPr>
              <a:t>community</a:t>
            </a:r>
            <a:r>
              <a:rPr lang="en-US" dirty="0">
                <a:solidFill>
                  <a:srgbClr val="1A1A1A"/>
                </a:solidFill>
                <a:latin typeface="Georgia" panose="02040502050405020303" pitchFamily="18" charset="0"/>
              </a:rPr>
              <a:t>, however, presented a challenge</a:t>
            </a:r>
            <a:r>
              <a:rPr lang="en-US" dirty="0" smtClean="0">
                <a:solidFill>
                  <a:srgbClr val="1A1A1A"/>
                </a:solidFill>
                <a:latin typeface="Georgia" panose="02040502050405020303" pitchFamily="18" charset="0"/>
              </a:rPr>
              <a:t>.</a:t>
            </a: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 </a:t>
            </a:r>
            <a:r>
              <a:rPr lang="en-US" dirty="0">
                <a:solidFill>
                  <a:srgbClr val="1A1A1A"/>
                </a:solidFill>
                <a:latin typeface="Georgia" panose="02040502050405020303" pitchFamily="18" charset="0"/>
              </a:rPr>
              <a:t>The initial application of Bangladesh to join the </a:t>
            </a:r>
            <a:r>
              <a:rPr lang="en-US" dirty="0">
                <a:solidFill>
                  <a:srgbClr val="14599D"/>
                </a:solidFill>
                <a:latin typeface="Georgia" panose="02040502050405020303" pitchFamily="18" charset="0"/>
                <a:hlinkClick r:id="rId4"/>
              </a:rPr>
              <a:t>United Nations</a:t>
            </a:r>
            <a:r>
              <a:rPr lang="en-US" dirty="0">
                <a:solidFill>
                  <a:srgbClr val="1A1A1A"/>
                </a:solidFill>
                <a:latin typeface="Georgia" panose="02040502050405020303" pitchFamily="18" charset="0"/>
              </a:rPr>
              <a:t> was vetoed by China; it was not until 1974 that Bangladesh was admitted to the organization.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The </a:t>
            </a:r>
            <a:r>
              <a:rPr lang="en-US" dirty="0">
                <a:solidFill>
                  <a:srgbClr val="1A1A1A"/>
                </a:solidFill>
                <a:latin typeface="Georgia" panose="02040502050405020303" pitchFamily="18" charset="0"/>
              </a:rPr>
              <a:t>new </a:t>
            </a:r>
            <a:r>
              <a:rPr lang="en-US" dirty="0">
                <a:solidFill>
                  <a:srgbClr val="14599D"/>
                </a:solidFill>
                <a:latin typeface="Georgia" panose="02040502050405020303" pitchFamily="18" charset="0"/>
                <a:hlinkClick r:id="rId5"/>
              </a:rPr>
              <a:t>country</a:t>
            </a:r>
            <a:r>
              <a:rPr lang="en-US" dirty="0">
                <a:solidFill>
                  <a:srgbClr val="1A1A1A"/>
                </a:solidFill>
                <a:latin typeface="Georgia" panose="02040502050405020303" pitchFamily="18" charset="0"/>
              </a:rPr>
              <a:t> confronted many other problems as well, including the restoration of </a:t>
            </a:r>
            <a:r>
              <a:rPr lang="en-US" dirty="0">
                <a:solidFill>
                  <a:srgbClr val="14599D"/>
                </a:solidFill>
                <a:latin typeface="Georgia" panose="02040502050405020303" pitchFamily="18" charset="0"/>
                <a:hlinkClick r:id="rId6"/>
              </a:rPr>
              <a:t>transportation</a:t>
            </a:r>
            <a:r>
              <a:rPr lang="en-US" dirty="0">
                <a:solidFill>
                  <a:srgbClr val="1A1A1A"/>
                </a:solidFill>
                <a:latin typeface="Georgia" panose="02040502050405020303" pitchFamily="18" charset="0"/>
              </a:rPr>
              <a:t>, communication, and </a:t>
            </a:r>
            <a:r>
              <a:rPr lang="en-US" dirty="0">
                <a:solidFill>
                  <a:srgbClr val="14599D"/>
                </a:solidFill>
                <a:latin typeface="Georgia" panose="02040502050405020303" pitchFamily="18" charset="0"/>
                <a:hlinkClick r:id="rId7"/>
              </a:rPr>
              <a:t>international trade</a:t>
            </a:r>
            <a:r>
              <a:rPr lang="en-US" dirty="0">
                <a:solidFill>
                  <a:srgbClr val="1A1A1A"/>
                </a:solidFill>
                <a:latin typeface="Georgia" panose="02040502050405020303" pitchFamily="18" charset="0"/>
              </a:rPr>
              <a:t> networks; the rehabilitation of the power supply; the revitalization of education, health, and </a:t>
            </a:r>
            <a:r>
              <a:rPr lang="en-US" dirty="0">
                <a:solidFill>
                  <a:srgbClr val="14599D"/>
                </a:solidFill>
                <a:latin typeface="Georgia" panose="02040502050405020303" pitchFamily="18" charset="0"/>
                <a:hlinkClick r:id="rId8"/>
              </a:rPr>
              <a:t>population</a:t>
            </a:r>
            <a:r>
              <a:rPr lang="en-US" dirty="0">
                <a:solidFill>
                  <a:srgbClr val="1A1A1A"/>
                </a:solidFill>
                <a:latin typeface="Georgia" panose="02040502050405020303" pitchFamily="18" charset="0"/>
              </a:rPr>
              <a:t> programs; and the resumption of agricultural and industrial production.</a:t>
            </a:r>
            <a:endParaRPr lang="en-US" dirty="0"/>
          </a:p>
        </p:txBody>
      </p:sp>
    </p:spTree>
    <p:extLst>
      <p:ext uri="{BB962C8B-B14F-4D97-AF65-F5344CB8AC3E}">
        <p14:creationId xmlns:p14="http://schemas.microsoft.com/office/powerpoint/2010/main" val="109621913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166843"/>
            <a:ext cx="8623540" cy="4247317"/>
          </a:xfrm>
          <a:prstGeom prst="rect">
            <a:avLst/>
          </a:prstGeom>
        </p:spPr>
        <p:txBody>
          <a:bodyPr wrap="square">
            <a:spAutoFit/>
          </a:bodyPr>
          <a:lstStyle/>
          <a:p>
            <a:pPr algn="just"/>
            <a:r>
              <a:rPr lang="en-US" dirty="0">
                <a:solidFill>
                  <a:srgbClr val="1A1A1A"/>
                </a:solidFill>
                <a:latin typeface="Georgia" panose="02040502050405020303" pitchFamily="18" charset="0"/>
              </a:rPr>
              <a:t>Elections held in 1973 gave </a:t>
            </a:r>
            <a:r>
              <a:rPr lang="en-US" dirty="0" err="1">
                <a:solidFill>
                  <a:srgbClr val="1A1A1A"/>
                </a:solidFill>
                <a:latin typeface="Georgia" panose="02040502050405020303" pitchFamily="18" charset="0"/>
              </a:rPr>
              <a:t>Mujib</a:t>
            </a:r>
            <a:r>
              <a:rPr lang="en-US" dirty="0">
                <a:solidFill>
                  <a:srgbClr val="1A1A1A"/>
                </a:solidFill>
                <a:latin typeface="Georgia" panose="02040502050405020303" pitchFamily="18" charset="0"/>
              </a:rPr>
              <a:t> a landslide majority, but the euphoria soon evaporated. </a:t>
            </a:r>
            <a:endParaRPr lang="en-US" dirty="0" smtClean="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Following </a:t>
            </a:r>
            <a:r>
              <a:rPr lang="en-US" dirty="0">
                <a:solidFill>
                  <a:srgbClr val="1A1A1A"/>
                </a:solidFill>
                <a:latin typeface="Georgia" panose="02040502050405020303" pitchFamily="18" charset="0"/>
              </a:rPr>
              <a:t>a policy of economic socialism, the state had absorbed industries and businesses abandoned by Pakistanis, but economic troubles persisted</a:t>
            </a:r>
            <a:r>
              <a:rPr lang="en-US" dirty="0" smtClean="0">
                <a:solidFill>
                  <a:srgbClr val="1A1A1A"/>
                </a:solidFill>
                <a:latin typeface="Georgia" panose="02040502050405020303" pitchFamily="18" charset="0"/>
              </a:rPr>
              <a:t>.</a:t>
            </a: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 </a:t>
            </a:r>
            <a:r>
              <a:rPr lang="en-US" dirty="0">
                <a:solidFill>
                  <a:srgbClr val="1A1A1A"/>
                </a:solidFill>
                <a:latin typeface="Georgia" panose="02040502050405020303" pitchFamily="18" charset="0"/>
              </a:rPr>
              <a:t>Prices escalated, and in 1974 scarcities were </a:t>
            </a:r>
            <a:r>
              <a:rPr lang="en-US" dirty="0">
                <a:solidFill>
                  <a:srgbClr val="000000"/>
                </a:solidFill>
                <a:latin typeface="Georgia" panose="02040502050405020303" pitchFamily="18" charset="0"/>
                <a:hlinkClick r:id="rId2"/>
              </a:rPr>
              <a:t>exacerbated</a:t>
            </a:r>
            <a:r>
              <a:rPr lang="en-US" dirty="0">
                <a:solidFill>
                  <a:srgbClr val="1A1A1A"/>
                </a:solidFill>
                <a:latin typeface="Georgia" panose="02040502050405020303" pitchFamily="18" charset="0"/>
              </a:rPr>
              <a:t> by a great famine with a massive death toll. Faced with crisis, </a:t>
            </a:r>
            <a:r>
              <a:rPr lang="en-US" dirty="0" err="1">
                <a:solidFill>
                  <a:srgbClr val="1A1A1A"/>
                </a:solidFill>
                <a:latin typeface="Georgia" panose="02040502050405020303" pitchFamily="18" charset="0"/>
              </a:rPr>
              <a:t>Mujib</a:t>
            </a:r>
            <a:r>
              <a:rPr lang="en-US" dirty="0">
                <a:solidFill>
                  <a:srgbClr val="1A1A1A"/>
                </a:solidFill>
                <a:latin typeface="Georgia" panose="02040502050405020303" pitchFamily="18" charset="0"/>
              </a:rPr>
              <a:t> abridged freedoms and became a virtual dictator; corruption and nepotism reached new depths. On </a:t>
            </a:r>
            <a:r>
              <a:rPr lang="en-US" dirty="0">
                <a:solidFill>
                  <a:srgbClr val="000000"/>
                </a:solidFill>
                <a:latin typeface="Georgia" panose="02040502050405020303" pitchFamily="18" charset="0"/>
                <a:hlinkClick r:id="rId3"/>
              </a:rPr>
              <a:t>August</a:t>
            </a:r>
            <a:r>
              <a:rPr lang="en-US" dirty="0">
                <a:solidFill>
                  <a:srgbClr val="1A1A1A"/>
                </a:solidFill>
                <a:latin typeface="Georgia" panose="02040502050405020303" pitchFamily="18" charset="0"/>
              </a:rPr>
              <a:t> 15, 1975, </a:t>
            </a:r>
            <a:r>
              <a:rPr lang="en-US" dirty="0" err="1">
                <a:solidFill>
                  <a:srgbClr val="1A1A1A"/>
                </a:solidFill>
                <a:latin typeface="Georgia" panose="02040502050405020303" pitchFamily="18" charset="0"/>
              </a:rPr>
              <a:t>Mujib</a:t>
            </a:r>
            <a:r>
              <a:rPr lang="en-US" dirty="0">
                <a:solidFill>
                  <a:srgbClr val="1A1A1A"/>
                </a:solidFill>
                <a:latin typeface="Georgia" panose="02040502050405020303" pitchFamily="18" charset="0"/>
              </a:rPr>
              <a:t> was assassinated along with most of his family.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Right-wing </a:t>
            </a:r>
            <a:r>
              <a:rPr lang="en-US" dirty="0">
                <a:solidFill>
                  <a:srgbClr val="1A1A1A"/>
                </a:solidFill>
                <a:latin typeface="Georgia" panose="02040502050405020303" pitchFamily="18" charset="0"/>
              </a:rPr>
              <a:t>pro-Pakistan army officers were behind the killing; some politicians also were involved in the </a:t>
            </a:r>
            <a:r>
              <a:rPr lang="en-US" dirty="0">
                <a:solidFill>
                  <a:srgbClr val="000000"/>
                </a:solidFill>
                <a:latin typeface="Georgia" panose="02040502050405020303" pitchFamily="18" charset="0"/>
                <a:hlinkClick r:id="rId4"/>
              </a:rPr>
              <a:t>conspiracy</a:t>
            </a:r>
            <a:r>
              <a:rPr lang="en-US" dirty="0">
                <a:solidFill>
                  <a:srgbClr val="1A1A1A"/>
                </a:solidFill>
                <a:latin typeface="Georgia" panose="02040502050405020303" pitchFamily="18" charset="0"/>
              </a:rPr>
              <a:t>, and there were allegations of outside support. Unsure of their hold, the armed forces split into rival factions.</a:t>
            </a:r>
          </a:p>
          <a:p>
            <a:r>
              <a:rPr lang="en-US" dirty="0">
                <a:solidFill>
                  <a:srgbClr val="1A1A1A"/>
                </a:solidFill>
                <a:latin typeface="-apple-system"/>
              </a:rPr>
              <a:t/>
            </a:r>
            <a:br>
              <a:rPr lang="en-US" dirty="0">
                <a:solidFill>
                  <a:srgbClr val="1A1A1A"/>
                </a:solidFill>
                <a:latin typeface="-apple-system"/>
              </a:rPr>
            </a:br>
            <a:endParaRPr lang="en-US" dirty="0"/>
          </a:p>
        </p:txBody>
      </p:sp>
    </p:spTree>
    <p:extLst>
      <p:ext uri="{BB962C8B-B14F-4D97-AF65-F5344CB8AC3E}">
        <p14:creationId xmlns:p14="http://schemas.microsoft.com/office/powerpoint/2010/main" val="57999505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751344"/>
            <a:ext cx="8433758" cy="5632311"/>
          </a:xfrm>
          <a:prstGeom prst="rect">
            <a:avLst/>
          </a:prstGeom>
        </p:spPr>
        <p:txBody>
          <a:bodyPr wrap="square">
            <a:spAutoFit/>
          </a:bodyPr>
          <a:lstStyle/>
          <a:p>
            <a:r>
              <a:rPr lang="en-US" dirty="0">
                <a:solidFill>
                  <a:srgbClr val="1A1A1A"/>
                </a:solidFill>
                <a:latin typeface="Georgia" panose="02040502050405020303" pitchFamily="18" charset="0"/>
              </a:rPr>
              <a:t>Another coup, in November 1975, brought Maj. Gen. Zia </a:t>
            </a:r>
            <a:r>
              <a:rPr lang="en-US" dirty="0" err="1">
                <a:solidFill>
                  <a:srgbClr val="1A1A1A"/>
                </a:solidFill>
                <a:latin typeface="Georgia" panose="02040502050405020303" pitchFamily="18" charset="0"/>
              </a:rPr>
              <a:t>ur</a:t>
            </a:r>
            <a:r>
              <a:rPr lang="en-US" dirty="0">
                <a:solidFill>
                  <a:srgbClr val="1A1A1A"/>
                </a:solidFill>
                <a:latin typeface="Georgia" panose="02040502050405020303" pitchFamily="18" charset="0"/>
              </a:rPr>
              <a:t>-Rahman into power. Once a freedom fighter, Zia now took an anti-India posture and </a:t>
            </a:r>
            <a:r>
              <a:rPr lang="en-US" dirty="0" err="1">
                <a:solidFill>
                  <a:srgbClr val="1A1A1A"/>
                </a:solidFill>
                <a:latin typeface="Georgia" panose="02040502050405020303" pitchFamily="18" charset="0"/>
              </a:rPr>
              <a:t>favoured</a:t>
            </a:r>
            <a:r>
              <a:rPr lang="en-US" dirty="0">
                <a:solidFill>
                  <a:srgbClr val="1A1A1A"/>
                </a:solidFill>
                <a:latin typeface="Georgia" panose="02040502050405020303" pitchFamily="18" charset="0"/>
              </a:rPr>
              <a:t> pro-Pakistan elements. In an effort to legitimize his power, he held a referendum in May 1977, received a </a:t>
            </a:r>
            <a:r>
              <a:rPr lang="en-US" dirty="0">
                <a:solidFill>
                  <a:srgbClr val="14599D"/>
                </a:solidFill>
                <a:latin typeface="Georgia" panose="02040502050405020303" pitchFamily="18" charset="0"/>
                <a:hlinkClick r:id="rId2"/>
              </a:rPr>
              <a:t>vote of confidence</a:t>
            </a:r>
            <a:r>
              <a:rPr lang="en-US" dirty="0">
                <a:solidFill>
                  <a:srgbClr val="1A1A1A"/>
                </a:solidFill>
                <a:latin typeface="Georgia" panose="02040502050405020303" pitchFamily="18" charset="0"/>
              </a:rPr>
              <a:t>, and assumed the office of president in 1978. </a:t>
            </a:r>
            <a:endParaRPr lang="en-US" dirty="0" smtClean="0">
              <a:solidFill>
                <a:srgbClr val="1A1A1A"/>
              </a:solidFill>
              <a:latin typeface="Georgia" panose="02040502050405020303" pitchFamily="18" charset="0"/>
            </a:endParaRPr>
          </a:p>
          <a:p>
            <a:endParaRPr lang="en-US" dirty="0">
              <a:solidFill>
                <a:srgbClr val="1A1A1A"/>
              </a:solidFill>
              <a:latin typeface="Georgia" panose="02040502050405020303" pitchFamily="18" charset="0"/>
            </a:endParaRPr>
          </a:p>
          <a:p>
            <a:r>
              <a:rPr lang="en-US" dirty="0" smtClean="0">
                <a:solidFill>
                  <a:srgbClr val="1A1A1A"/>
                </a:solidFill>
                <a:latin typeface="Georgia" panose="02040502050405020303" pitchFamily="18" charset="0"/>
              </a:rPr>
              <a:t>After </a:t>
            </a:r>
            <a:r>
              <a:rPr lang="en-US" dirty="0">
                <a:solidFill>
                  <a:srgbClr val="1A1A1A"/>
                </a:solidFill>
                <a:latin typeface="Georgia" panose="02040502050405020303" pitchFamily="18" charset="0"/>
              </a:rPr>
              <a:t>ensuring his control over the armed forces, Zia lifted </a:t>
            </a:r>
            <a:r>
              <a:rPr lang="en-US" dirty="0">
                <a:solidFill>
                  <a:srgbClr val="14599D"/>
                </a:solidFill>
                <a:latin typeface="Georgia" panose="02040502050405020303" pitchFamily="18" charset="0"/>
                <a:hlinkClick r:id="rId3"/>
              </a:rPr>
              <a:t>martial law</a:t>
            </a:r>
            <a:r>
              <a:rPr lang="en-US" dirty="0">
                <a:solidFill>
                  <a:srgbClr val="1A1A1A"/>
                </a:solidFill>
                <a:latin typeface="Georgia" panose="02040502050405020303" pitchFamily="18" charset="0"/>
              </a:rPr>
              <a:t> the following year. Although accused on some fronts of institutionalizing corruption in politics, Zia made notable achievements in the reconstruction and development of Bangladesh</a:t>
            </a:r>
            <a:r>
              <a:rPr lang="en-US" dirty="0" smtClean="0">
                <a:solidFill>
                  <a:srgbClr val="1A1A1A"/>
                </a:solidFill>
                <a:latin typeface="Georgia" panose="02040502050405020303" pitchFamily="18" charset="0"/>
              </a:rPr>
              <a:t>.</a:t>
            </a:r>
          </a:p>
          <a:p>
            <a:endParaRPr lang="en-US" dirty="0">
              <a:solidFill>
                <a:srgbClr val="1A1A1A"/>
              </a:solidFill>
              <a:latin typeface="Georgia" panose="02040502050405020303" pitchFamily="18" charset="0"/>
            </a:endParaRPr>
          </a:p>
          <a:p>
            <a:r>
              <a:rPr lang="en-US" dirty="0" smtClean="0">
                <a:solidFill>
                  <a:srgbClr val="1A1A1A"/>
                </a:solidFill>
                <a:latin typeface="Georgia" panose="02040502050405020303" pitchFamily="18" charset="0"/>
              </a:rPr>
              <a:t> </a:t>
            </a:r>
            <a:r>
              <a:rPr lang="en-US" dirty="0">
                <a:solidFill>
                  <a:srgbClr val="1A1A1A"/>
                </a:solidFill>
                <a:latin typeface="Georgia" panose="02040502050405020303" pitchFamily="18" charset="0"/>
              </a:rPr>
              <a:t>He strengthened the military, empowered the </a:t>
            </a:r>
            <a:r>
              <a:rPr lang="en-US" dirty="0">
                <a:solidFill>
                  <a:srgbClr val="000000"/>
                </a:solidFill>
                <a:latin typeface="Georgia" panose="02040502050405020303" pitchFamily="18" charset="0"/>
                <a:hlinkClick r:id="rId4"/>
              </a:rPr>
              <a:t>bureaucracy</a:t>
            </a:r>
            <a:r>
              <a:rPr lang="en-US" dirty="0">
                <a:solidFill>
                  <a:srgbClr val="1A1A1A"/>
                </a:solidFill>
                <a:latin typeface="Georgia" panose="02040502050405020303" pitchFamily="18" charset="0"/>
              </a:rPr>
              <a:t>, and improved law and order while emphasizing food production, irrigation, </a:t>
            </a:r>
            <a:r>
              <a:rPr lang="en-US" dirty="0">
                <a:solidFill>
                  <a:srgbClr val="14599D"/>
                </a:solidFill>
                <a:latin typeface="Georgia" panose="02040502050405020303" pitchFamily="18" charset="0"/>
                <a:hlinkClick r:id="rId5"/>
              </a:rPr>
              <a:t>primary education</a:t>
            </a:r>
            <a:r>
              <a:rPr lang="en-US" dirty="0">
                <a:solidFill>
                  <a:srgbClr val="1A1A1A"/>
                </a:solidFill>
                <a:latin typeface="Georgia" panose="02040502050405020303" pitchFamily="18" charset="0"/>
              </a:rPr>
              <a:t>, and rural development. </a:t>
            </a:r>
            <a:endParaRPr lang="en-US" dirty="0" smtClean="0">
              <a:solidFill>
                <a:srgbClr val="1A1A1A"/>
              </a:solidFill>
              <a:latin typeface="Georgia" panose="02040502050405020303" pitchFamily="18" charset="0"/>
            </a:endParaRPr>
          </a:p>
          <a:p>
            <a:r>
              <a:rPr lang="en-US" dirty="0" smtClean="0">
                <a:solidFill>
                  <a:srgbClr val="1A1A1A"/>
                </a:solidFill>
                <a:latin typeface="Georgia" panose="02040502050405020303" pitchFamily="18" charset="0"/>
              </a:rPr>
              <a:t>He </a:t>
            </a:r>
            <a:r>
              <a:rPr lang="en-US" dirty="0">
                <a:solidFill>
                  <a:srgbClr val="1A1A1A"/>
                </a:solidFill>
                <a:latin typeface="Georgia" panose="02040502050405020303" pitchFamily="18" charset="0"/>
              </a:rPr>
              <a:t>also initiated economic cooperation with nearby countries—efforts that led to the organization of the </a:t>
            </a:r>
            <a:r>
              <a:rPr lang="en-US" u="sng" dirty="0">
                <a:solidFill>
                  <a:srgbClr val="0E3F70"/>
                </a:solidFill>
                <a:latin typeface="Georgia" panose="02040502050405020303" pitchFamily="18" charset="0"/>
                <a:hlinkClick r:id="rId6"/>
              </a:rPr>
              <a:t>South Asian Association for Regional Co-operation</a:t>
            </a:r>
            <a:r>
              <a:rPr lang="en-US" dirty="0">
                <a:solidFill>
                  <a:srgbClr val="1A1A1A"/>
                </a:solidFill>
                <a:latin typeface="Georgia" panose="02040502050405020303" pitchFamily="18" charset="0"/>
              </a:rPr>
              <a:t> in 1985. </a:t>
            </a:r>
            <a:endParaRPr lang="en-US" dirty="0" smtClean="0">
              <a:solidFill>
                <a:srgbClr val="1A1A1A"/>
              </a:solidFill>
              <a:latin typeface="Georgia" panose="02040502050405020303" pitchFamily="18" charset="0"/>
            </a:endParaRPr>
          </a:p>
          <a:p>
            <a:endParaRPr lang="en-US" dirty="0">
              <a:solidFill>
                <a:srgbClr val="1A1A1A"/>
              </a:solidFill>
              <a:latin typeface="Georgia" panose="02040502050405020303" pitchFamily="18" charset="0"/>
            </a:endParaRPr>
          </a:p>
          <a:p>
            <a:r>
              <a:rPr lang="en-US" dirty="0" smtClean="0">
                <a:solidFill>
                  <a:srgbClr val="1A1A1A"/>
                </a:solidFill>
                <a:latin typeface="Georgia" panose="02040502050405020303" pitchFamily="18" charset="0"/>
              </a:rPr>
              <a:t>Nevertheless</a:t>
            </a:r>
            <a:r>
              <a:rPr lang="en-US" dirty="0">
                <a:solidFill>
                  <a:srgbClr val="1A1A1A"/>
                </a:solidFill>
                <a:latin typeface="Georgia" panose="02040502050405020303" pitchFamily="18" charset="0"/>
              </a:rPr>
              <a:t>, military coup attempts continued, and on May 30, 1981, he was assassinated in </a:t>
            </a:r>
            <a:r>
              <a:rPr lang="en-US" dirty="0">
                <a:solidFill>
                  <a:srgbClr val="14599D"/>
                </a:solidFill>
                <a:latin typeface="Georgia" panose="02040502050405020303" pitchFamily="18" charset="0"/>
                <a:hlinkClick r:id="rId7"/>
              </a:rPr>
              <a:t>Chittagong</a:t>
            </a:r>
            <a:r>
              <a:rPr lang="en-US" dirty="0">
                <a:solidFill>
                  <a:srgbClr val="1A1A1A"/>
                </a:solidFill>
                <a:latin typeface="Georgia" panose="02040502050405020303" pitchFamily="18" charset="0"/>
              </a:rPr>
              <a:t> by some army officers.</a:t>
            </a:r>
            <a:endParaRPr lang="en-US" dirty="0"/>
          </a:p>
        </p:txBody>
      </p:sp>
    </p:spTree>
    <p:extLst>
      <p:ext uri="{BB962C8B-B14F-4D97-AF65-F5344CB8AC3E}">
        <p14:creationId xmlns:p14="http://schemas.microsoft.com/office/powerpoint/2010/main" val="324889589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7999" y="1443841"/>
            <a:ext cx="8735683" cy="3970318"/>
          </a:xfrm>
          <a:prstGeom prst="rect">
            <a:avLst/>
          </a:prstGeom>
        </p:spPr>
        <p:txBody>
          <a:bodyPr wrap="square">
            <a:spAutoFit/>
          </a:bodyPr>
          <a:lstStyle/>
          <a:p>
            <a:pPr algn="just"/>
            <a:r>
              <a:rPr lang="en-US" dirty="0">
                <a:solidFill>
                  <a:srgbClr val="1A1A1A"/>
                </a:solidFill>
                <a:latin typeface="Georgia" panose="02040502050405020303" pitchFamily="18" charset="0"/>
              </a:rPr>
              <a:t>The military high command in </a:t>
            </a:r>
            <a:r>
              <a:rPr lang="en-US" dirty="0">
                <a:solidFill>
                  <a:srgbClr val="14599D"/>
                </a:solidFill>
                <a:latin typeface="Georgia" panose="02040502050405020303" pitchFamily="18" charset="0"/>
                <a:hlinkClick r:id="rId2"/>
              </a:rPr>
              <a:t>Dhaka</a:t>
            </a:r>
            <a:r>
              <a:rPr lang="en-US" dirty="0">
                <a:solidFill>
                  <a:srgbClr val="1A1A1A"/>
                </a:solidFill>
                <a:latin typeface="Georgia" panose="02040502050405020303" pitchFamily="18" charset="0"/>
              </a:rPr>
              <a:t> did not lend support to the actions of the officers at Chittagong, and the conspirators were executed.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Meanwhile</a:t>
            </a:r>
            <a:r>
              <a:rPr lang="en-US" dirty="0">
                <a:solidFill>
                  <a:srgbClr val="1A1A1A"/>
                </a:solidFill>
                <a:latin typeface="Georgia" panose="02040502050405020303" pitchFamily="18" charset="0"/>
              </a:rPr>
              <a:t>, the civilian vice president, </a:t>
            </a:r>
            <a:r>
              <a:rPr lang="en-US" dirty="0" err="1">
                <a:solidFill>
                  <a:srgbClr val="1A1A1A"/>
                </a:solidFill>
                <a:latin typeface="Georgia" panose="02040502050405020303" pitchFamily="18" charset="0"/>
              </a:rPr>
              <a:t>Abdus</a:t>
            </a:r>
            <a:r>
              <a:rPr lang="en-US" dirty="0">
                <a:solidFill>
                  <a:srgbClr val="1A1A1A"/>
                </a:solidFill>
                <a:latin typeface="Georgia" panose="02040502050405020303" pitchFamily="18" charset="0"/>
              </a:rPr>
              <a:t> </a:t>
            </a:r>
            <a:r>
              <a:rPr lang="en-US" dirty="0" err="1">
                <a:solidFill>
                  <a:srgbClr val="1A1A1A"/>
                </a:solidFill>
                <a:latin typeface="Georgia" panose="02040502050405020303" pitchFamily="18" charset="0"/>
              </a:rPr>
              <a:t>Sattar</a:t>
            </a:r>
            <a:r>
              <a:rPr lang="en-US" dirty="0">
                <a:solidFill>
                  <a:srgbClr val="1A1A1A"/>
                </a:solidFill>
                <a:latin typeface="Georgia" panose="02040502050405020303" pitchFamily="18" charset="0"/>
              </a:rPr>
              <a:t>, was confirmed as president by a nationwide election in 1981, but he was ill, and real power was exercised by Lieut. Gen. </a:t>
            </a:r>
            <a:r>
              <a:rPr lang="en-US" dirty="0">
                <a:solidFill>
                  <a:srgbClr val="14599D"/>
                </a:solidFill>
                <a:latin typeface="Georgia" panose="02040502050405020303" pitchFamily="18" charset="0"/>
                <a:hlinkClick r:id="rId3"/>
              </a:rPr>
              <a:t>Hussein Mohammad </a:t>
            </a:r>
            <a:r>
              <a:rPr lang="en-US" dirty="0" err="1">
                <a:solidFill>
                  <a:srgbClr val="14599D"/>
                </a:solidFill>
                <a:latin typeface="Georgia" panose="02040502050405020303" pitchFamily="18" charset="0"/>
                <a:hlinkClick r:id="rId3"/>
              </a:rPr>
              <a:t>Ershad</a:t>
            </a:r>
            <a:r>
              <a:rPr lang="en-US" dirty="0">
                <a:solidFill>
                  <a:srgbClr val="1A1A1A"/>
                </a:solidFill>
                <a:latin typeface="Georgia" panose="02040502050405020303" pitchFamily="18" charset="0"/>
              </a:rPr>
              <a:t> and a </a:t>
            </a:r>
            <a:r>
              <a:rPr lang="en-US" dirty="0">
                <a:solidFill>
                  <a:srgbClr val="14599D"/>
                </a:solidFill>
                <a:latin typeface="Georgia" panose="02040502050405020303" pitchFamily="18" charset="0"/>
                <a:hlinkClick r:id="rId4"/>
              </a:rPr>
              <a:t>National Security Council</a:t>
            </a:r>
            <a:r>
              <a:rPr lang="en-US" dirty="0" smtClean="0">
                <a:solidFill>
                  <a:srgbClr val="1A1A1A"/>
                </a:solidFill>
                <a:latin typeface="Georgia" panose="02040502050405020303" pitchFamily="18" charset="0"/>
              </a:rPr>
              <a:t>.</a:t>
            </a: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 </a:t>
            </a:r>
            <a:r>
              <a:rPr lang="en-US" dirty="0">
                <a:solidFill>
                  <a:srgbClr val="1A1A1A"/>
                </a:solidFill>
                <a:latin typeface="Georgia" panose="02040502050405020303" pitchFamily="18" charset="0"/>
              </a:rPr>
              <a:t>On March 24, 1982, </a:t>
            </a:r>
            <a:r>
              <a:rPr lang="en-US" dirty="0" err="1">
                <a:solidFill>
                  <a:srgbClr val="1A1A1A"/>
                </a:solidFill>
                <a:latin typeface="Georgia" panose="02040502050405020303" pitchFamily="18" charset="0"/>
              </a:rPr>
              <a:t>Ershad</a:t>
            </a:r>
            <a:r>
              <a:rPr lang="en-US" dirty="0">
                <a:solidFill>
                  <a:srgbClr val="1A1A1A"/>
                </a:solidFill>
                <a:latin typeface="Georgia" panose="02040502050405020303" pitchFamily="18" charset="0"/>
              </a:rPr>
              <a:t> ejected </a:t>
            </a:r>
            <a:r>
              <a:rPr lang="en-US" dirty="0" err="1">
                <a:solidFill>
                  <a:srgbClr val="1A1A1A"/>
                </a:solidFill>
                <a:latin typeface="Georgia" panose="02040502050405020303" pitchFamily="18" charset="0"/>
              </a:rPr>
              <a:t>Sattar</a:t>
            </a:r>
            <a:r>
              <a:rPr lang="en-US" dirty="0">
                <a:solidFill>
                  <a:srgbClr val="1A1A1A"/>
                </a:solidFill>
                <a:latin typeface="Georgia" panose="02040502050405020303" pitchFamily="18" charset="0"/>
              </a:rPr>
              <a:t> and took over as chief martial-law administrator. In December 1983 he assumed the office of president. To validate his authority he called elections for a </a:t>
            </a:r>
            <a:r>
              <a:rPr lang="en-US" dirty="0">
                <a:solidFill>
                  <a:srgbClr val="14599D"/>
                </a:solidFill>
                <a:latin typeface="Georgia" panose="02040502050405020303" pitchFamily="18" charset="0"/>
                <a:hlinkClick r:id="rId5"/>
              </a:rPr>
              <a:t>National Assembly</a:t>
            </a:r>
            <a:r>
              <a:rPr lang="en-US" dirty="0">
                <a:solidFill>
                  <a:srgbClr val="1A1A1A"/>
                </a:solidFill>
                <a:latin typeface="Georgia" panose="02040502050405020303" pitchFamily="18" charset="0"/>
              </a:rPr>
              <a:t>, and he formed his own National Party (</a:t>
            </a:r>
            <a:r>
              <a:rPr lang="en-US" dirty="0" err="1">
                <a:solidFill>
                  <a:srgbClr val="1A1A1A"/>
                </a:solidFill>
                <a:latin typeface="Georgia" panose="02040502050405020303" pitchFamily="18" charset="0"/>
              </a:rPr>
              <a:t>Jatiya</a:t>
            </a:r>
            <a:r>
              <a:rPr lang="en-US" dirty="0">
                <a:solidFill>
                  <a:srgbClr val="1A1A1A"/>
                </a:solidFill>
                <a:latin typeface="Georgia" panose="02040502050405020303" pitchFamily="18" charset="0"/>
              </a:rPr>
              <a:t> Party).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In </a:t>
            </a:r>
            <a:r>
              <a:rPr lang="en-US" dirty="0">
                <a:solidFill>
                  <a:srgbClr val="1A1A1A"/>
                </a:solidFill>
                <a:latin typeface="Georgia" panose="02040502050405020303" pitchFamily="18" charset="0"/>
              </a:rPr>
              <a:t>the election of May 1986, which was </a:t>
            </a:r>
            <a:r>
              <a:rPr lang="en-US" dirty="0">
                <a:solidFill>
                  <a:srgbClr val="000000"/>
                </a:solidFill>
                <a:latin typeface="Georgia" panose="02040502050405020303" pitchFamily="18" charset="0"/>
                <a:hlinkClick r:id="rId6"/>
              </a:rPr>
              <a:t>boycotted</a:t>
            </a:r>
            <a:r>
              <a:rPr lang="en-US" dirty="0">
                <a:solidFill>
                  <a:srgbClr val="1A1A1A"/>
                </a:solidFill>
                <a:latin typeface="Georgia" panose="02040502050405020303" pitchFamily="18" charset="0"/>
              </a:rPr>
              <a:t> by many opposition parties, the </a:t>
            </a:r>
            <a:r>
              <a:rPr lang="en-US" dirty="0">
                <a:solidFill>
                  <a:srgbClr val="14599D"/>
                </a:solidFill>
                <a:latin typeface="Georgia" panose="02040502050405020303" pitchFamily="18" charset="0"/>
                <a:hlinkClick r:id="rId7"/>
              </a:rPr>
              <a:t>National Party</a:t>
            </a:r>
            <a:r>
              <a:rPr lang="en-US" dirty="0">
                <a:solidFill>
                  <a:srgbClr val="1A1A1A"/>
                </a:solidFill>
                <a:latin typeface="Georgia" panose="02040502050405020303" pitchFamily="18" charset="0"/>
              </a:rPr>
              <a:t> won most of the seats in the </a:t>
            </a:r>
            <a:r>
              <a:rPr lang="en-US" dirty="0">
                <a:solidFill>
                  <a:srgbClr val="14599D"/>
                </a:solidFill>
                <a:latin typeface="Georgia" panose="02040502050405020303" pitchFamily="18" charset="0"/>
                <a:hlinkClick r:id="rId8"/>
              </a:rPr>
              <a:t>legislature</a:t>
            </a:r>
            <a:r>
              <a:rPr lang="en-US" dirty="0">
                <a:solidFill>
                  <a:srgbClr val="1A1A1A"/>
                </a:solidFill>
                <a:latin typeface="Georgia" panose="02040502050405020303" pitchFamily="18" charset="0"/>
              </a:rPr>
              <a:t>.</a:t>
            </a:r>
            <a:endParaRPr lang="en-US" dirty="0"/>
          </a:p>
        </p:txBody>
      </p:sp>
    </p:spTree>
    <p:extLst>
      <p:ext uri="{BB962C8B-B14F-4D97-AF65-F5344CB8AC3E}">
        <p14:creationId xmlns:p14="http://schemas.microsoft.com/office/powerpoint/2010/main" val="190854890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7999" y="2136339"/>
            <a:ext cx="8735683" cy="2031325"/>
          </a:xfrm>
          <a:prstGeom prst="rect">
            <a:avLst/>
          </a:prstGeom>
        </p:spPr>
        <p:txBody>
          <a:bodyPr wrap="square">
            <a:spAutoFit/>
          </a:bodyPr>
          <a:lstStyle/>
          <a:p>
            <a:pPr algn="just"/>
            <a:r>
              <a:rPr lang="en-US" dirty="0">
                <a:solidFill>
                  <a:srgbClr val="1A1A1A"/>
                </a:solidFill>
                <a:latin typeface="Georgia" panose="02040502050405020303" pitchFamily="18" charset="0"/>
              </a:rPr>
              <a:t>Confident that the army was now under control, </a:t>
            </a:r>
            <a:r>
              <a:rPr lang="en-US" dirty="0" err="1">
                <a:solidFill>
                  <a:srgbClr val="1A1A1A"/>
                </a:solidFill>
                <a:latin typeface="Georgia" panose="02040502050405020303" pitchFamily="18" charset="0"/>
              </a:rPr>
              <a:t>Ershad</a:t>
            </a:r>
            <a:r>
              <a:rPr lang="en-US" dirty="0">
                <a:solidFill>
                  <a:srgbClr val="1A1A1A"/>
                </a:solidFill>
                <a:latin typeface="Georgia" panose="02040502050405020303" pitchFamily="18" charset="0"/>
              </a:rPr>
              <a:t> withdrew martial law later that year and called for a presidential election in October</a:t>
            </a:r>
            <a:r>
              <a:rPr lang="en-US" dirty="0" smtClean="0">
                <a:solidFill>
                  <a:srgbClr val="1A1A1A"/>
                </a:solidFill>
                <a:latin typeface="Georgia" panose="02040502050405020303" pitchFamily="18" charset="0"/>
              </a:rPr>
              <a:t>.</a:t>
            </a: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Once </a:t>
            </a:r>
            <a:r>
              <a:rPr lang="en-US" dirty="0">
                <a:solidFill>
                  <a:srgbClr val="1A1A1A"/>
                </a:solidFill>
                <a:latin typeface="Georgia" panose="02040502050405020303" pitchFamily="18" charset="0"/>
              </a:rPr>
              <a:t>again, the main opposition parties—the </a:t>
            </a:r>
            <a:r>
              <a:rPr lang="en-US" dirty="0" err="1">
                <a:solidFill>
                  <a:srgbClr val="1A1A1A"/>
                </a:solidFill>
                <a:latin typeface="Georgia" panose="02040502050405020303" pitchFamily="18" charset="0"/>
              </a:rPr>
              <a:t>Awami</a:t>
            </a:r>
            <a:r>
              <a:rPr lang="en-US" dirty="0">
                <a:solidFill>
                  <a:srgbClr val="1A1A1A"/>
                </a:solidFill>
                <a:latin typeface="Georgia" panose="02040502050405020303" pitchFamily="18" charset="0"/>
              </a:rPr>
              <a:t> League, now led by </a:t>
            </a:r>
            <a:r>
              <a:rPr lang="en-US" dirty="0" err="1">
                <a:solidFill>
                  <a:srgbClr val="1A1A1A"/>
                </a:solidFill>
                <a:latin typeface="Georgia" panose="02040502050405020303" pitchFamily="18" charset="0"/>
              </a:rPr>
              <a:t>Mujib’s</a:t>
            </a:r>
            <a:r>
              <a:rPr lang="en-US" dirty="0">
                <a:solidFill>
                  <a:srgbClr val="1A1A1A"/>
                </a:solidFill>
                <a:latin typeface="Georgia" panose="02040502050405020303" pitchFamily="18" charset="0"/>
              </a:rPr>
              <a:t> daughter </a:t>
            </a:r>
            <a:r>
              <a:rPr lang="en-US" dirty="0">
                <a:solidFill>
                  <a:srgbClr val="14599D"/>
                </a:solidFill>
                <a:latin typeface="Georgia" panose="02040502050405020303" pitchFamily="18" charset="0"/>
                <a:hlinkClick r:id="rId2"/>
              </a:rPr>
              <a:t>Sheikh Hasina </a:t>
            </a:r>
            <a:r>
              <a:rPr lang="en-US" dirty="0" err="1">
                <a:solidFill>
                  <a:srgbClr val="14599D"/>
                </a:solidFill>
                <a:latin typeface="Georgia" panose="02040502050405020303" pitchFamily="18" charset="0"/>
                <a:hlinkClick r:id="rId2"/>
              </a:rPr>
              <a:t>Wazed</a:t>
            </a:r>
            <a:r>
              <a:rPr lang="en-US" dirty="0">
                <a:solidFill>
                  <a:srgbClr val="1A1A1A"/>
                </a:solidFill>
                <a:latin typeface="Georgia" panose="02040502050405020303" pitchFamily="18" charset="0"/>
              </a:rPr>
              <a:t>, and the </a:t>
            </a:r>
            <a:r>
              <a:rPr lang="en-US" dirty="0">
                <a:solidFill>
                  <a:srgbClr val="14599D"/>
                </a:solidFill>
                <a:latin typeface="Georgia" panose="02040502050405020303" pitchFamily="18" charset="0"/>
                <a:hlinkClick r:id="rId3"/>
              </a:rPr>
              <a:t>Bangladesh Nationalist Party</a:t>
            </a:r>
            <a:r>
              <a:rPr lang="en-US" dirty="0">
                <a:solidFill>
                  <a:srgbClr val="1A1A1A"/>
                </a:solidFill>
                <a:latin typeface="Georgia" panose="02040502050405020303" pitchFamily="18" charset="0"/>
              </a:rPr>
              <a:t> (BNP), headed by </a:t>
            </a:r>
            <a:r>
              <a:rPr lang="en-US" dirty="0" err="1">
                <a:solidFill>
                  <a:srgbClr val="14599D"/>
                </a:solidFill>
                <a:latin typeface="Georgia" panose="02040502050405020303" pitchFamily="18" charset="0"/>
                <a:hlinkClick r:id="rId4"/>
              </a:rPr>
              <a:t>Khaleda</a:t>
            </a:r>
            <a:r>
              <a:rPr lang="en-US" dirty="0">
                <a:solidFill>
                  <a:srgbClr val="14599D"/>
                </a:solidFill>
                <a:latin typeface="Georgia" panose="02040502050405020303" pitchFamily="18" charset="0"/>
                <a:hlinkClick r:id="rId4"/>
              </a:rPr>
              <a:t> Zia </a:t>
            </a:r>
            <a:r>
              <a:rPr lang="en-US" dirty="0" err="1">
                <a:solidFill>
                  <a:srgbClr val="14599D"/>
                </a:solidFill>
                <a:latin typeface="Georgia" panose="02040502050405020303" pitchFamily="18" charset="0"/>
                <a:hlinkClick r:id="rId4"/>
              </a:rPr>
              <a:t>ur</a:t>
            </a:r>
            <a:r>
              <a:rPr lang="en-US" dirty="0">
                <a:solidFill>
                  <a:srgbClr val="14599D"/>
                </a:solidFill>
                <a:latin typeface="Georgia" panose="02040502050405020303" pitchFamily="18" charset="0"/>
                <a:hlinkClick r:id="rId4"/>
              </a:rPr>
              <a:t>-Rahman</a:t>
            </a:r>
            <a:r>
              <a:rPr lang="en-US" dirty="0">
                <a:solidFill>
                  <a:srgbClr val="1A1A1A"/>
                </a:solidFill>
                <a:latin typeface="Georgia" panose="02040502050405020303" pitchFamily="18" charset="0"/>
              </a:rPr>
              <a:t>, wife of the slain president—boycotted the election, and </a:t>
            </a:r>
            <a:r>
              <a:rPr lang="en-US" dirty="0" err="1">
                <a:solidFill>
                  <a:srgbClr val="1A1A1A"/>
                </a:solidFill>
                <a:latin typeface="Georgia" panose="02040502050405020303" pitchFamily="18" charset="0"/>
              </a:rPr>
              <a:t>Ershad</a:t>
            </a:r>
            <a:r>
              <a:rPr lang="en-US" dirty="0">
                <a:solidFill>
                  <a:srgbClr val="1A1A1A"/>
                </a:solidFill>
                <a:latin typeface="Georgia" panose="02040502050405020303" pitchFamily="18" charset="0"/>
              </a:rPr>
              <a:t> received the overwhelming majority of the vote.</a:t>
            </a:r>
            <a:endParaRPr lang="en-US" dirty="0"/>
          </a:p>
        </p:txBody>
      </p:sp>
    </p:spTree>
    <p:extLst>
      <p:ext uri="{BB962C8B-B14F-4D97-AF65-F5344CB8AC3E}">
        <p14:creationId xmlns:p14="http://schemas.microsoft.com/office/powerpoint/2010/main" val="343622579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7999" y="1997839"/>
            <a:ext cx="8192219" cy="2862322"/>
          </a:xfrm>
          <a:prstGeom prst="rect">
            <a:avLst/>
          </a:prstGeom>
        </p:spPr>
        <p:txBody>
          <a:bodyPr wrap="square">
            <a:spAutoFit/>
          </a:bodyPr>
          <a:lstStyle/>
          <a:p>
            <a:pPr algn="just"/>
            <a:r>
              <a:rPr lang="en-US" dirty="0">
                <a:solidFill>
                  <a:srgbClr val="1A1A1A"/>
                </a:solidFill>
                <a:latin typeface="Georgia" panose="02040502050405020303" pitchFamily="18" charset="0"/>
              </a:rPr>
              <a:t>The opposition parties began a campaign of strikes and demonstrations to force </a:t>
            </a:r>
            <a:r>
              <a:rPr lang="en-US" dirty="0" err="1">
                <a:solidFill>
                  <a:srgbClr val="1A1A1A"/>
                </a:solidFill>
                <a:latin typeface="Georgia" panose="02040502050405020303" pitchFamily="18" charset="0"/>
              </a:rPr>
              <a:t>Ershad’s</a:t>
            </a:r>
            <a:r>
              <a:rPr lang="en-US" dirty="0">
                <a:solidFill>
                  <a:srgbClr val="1A1A1A"/>
                </a:solidFill>
                <a:latin typeface="Georgia" panose="02040502050405020303" pitchFamily="18" charset="0"/>
              </a:rPr>
              <a:t> resignation. In the late 1980s the poor state of the country’s economy brought greater pressure on </a:t>
            </a:r>
            <a:r>
              <a:rPr lang="en-US" dirty="0" err="1">
                <a:solidFill>
                  <a:srgbClr val="1A1A1A"/>
                </a:solidFill>
                <a:latin typeface="Georgia" panose="02040502050405020303" pitchFamily="18" charset="0"/>
              </a:rPr>
              <a:t>Ershad</a:t>
            </a:r>
            <a:r>
              <a:rPr lang="en-US" dirty="0">
                <a:solidFill>
                  <a:srgbClr val="1A1A1A"/>
                </a:solidFill>
                <a:latin typeface="Georgia" panose="02040502050405020303" pitchFamily="18" charset="0"/>
              </a:rPr>
              <a:t>, and in December 1990, after weeks of violent anti-government demonstrations, he finally agreed to step down.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A </a:t>
            </a:r>
            <a:r>
              <a:rPr lang="en-US" dirty="0">
                <a:solidFill>
                  <a:srgbClr val="1A1A1A"/>
                </a:solidFill>
                <a:latin typeface="Georgia" panose="02040502050405020303" pitchFamily="18" charset="0"/>
              </a:rPr>
              <a:t>caretaker government, headed by Chief </a:t>
            </a:r>
            <a:r>
              <a:rPr lang="en-US" dirty="0">
                <a:solidFill>
                  <a:srgbClr val="000000"/>
                </a:solidFill>
                <a:latin typeface="Georgia" panose="02040502050405020303" pitchFamily="18" charset="0"/>
                <a:hlinkClick r:id="rId2"/>
              </a:rPr>
              <a:t>Justice</a:t>
            </a:r>
            <a:r>
              <a:rPr lang="en-US" dirty="0">
                <a:solidFill>
                  <a:srgbClr val="1A1A1A"/>
                </a:solidFill>
                <a:latin typeface="Georgia" panose="02040502050405020303" pitchFamily="18" charset="0"/>
              </a:rPr>
              <a:t> </a:t>
            </a:r>
            <a:r>
              <a:rPr lang="en-US" dirty="0" err="1">
                <a:solidFill>
                  <a:srgbClr val="1A1A1A"/>
                </a:solidFill>
                <a:latin typeface="Georgia" panose="02040502050405020303" pitchFamily="18" charset="0"/>
              </a:rPr>
              <a:t>Shahabuddin</a:t>
            </a:r>
            <a:r>
              <a:rPr lang="en-US" dirty="0">
                <a:solidFill>
                  <a:srgbClr val="1A1A1A"/>
                </a:solidFill>
                <a:latin typeface="Georgia" panose="02040502050405020303" pitchFamily="18" charset="0"/>
              </a:rPr>
              <a:t> Ahmed, was chosen by the opposition parties. In parliamentary elections held just two months later, the BNP emerged as the single largest block, and </a:t>
            </a:r>
            <a:r>
              <a:rPr lang="en-US" dirty="0" err="1">
                <a:solidFill>
                  <a:srgbClr val="1A1A1A"/>
                </a:solidFill>
                <a:latin typeface="Georgia" panose="02040502050405020303" pitchFamily="18" charset="0"/>
              </a:rPr>
              <a:t>Khaleda</a:t>
            </a:r>
            <a:r>
              <a:rPr lang="en-US" dirty="0">
                <a:solidFill>
                  <a:srgbClr val="1A1A1A"/>
                </a:solidFill>
                <a:latin typeface="Georgia" panose="02040502050405020303" pitchFamily="18" charset="0"/>
              </a:rPr>
              <a:t> became prime minister.</a:t>
            </a:r>
            <a:endParaRPr lang="en-US" dirty="0"/>
          </a:p>
        </p:txBody>
      </p:sp>
    </p:spTree>
    <p:extLst>
      <p:ext uri="{BB962C8B-B14F-4D97-AF65-F5344CB8AC3E}">
        <p14:creationId xmlns:p14="http://schemas.microsoft.com/office/powerpoint/2010/main" val="253609163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82151" y="474345"/>
            <a:ext cx="9790981" cy="4524315"/>
          </a:xfrm>
          <a:prstGeom prst="rect">
            <a:avLst/>
          </a:prstGeom>
        </p:spPr>
        <p:txBody>
          <a:bodyPr wrap="square">
            <a:spAutoFit/>
          </a:bodyPr>
          <a:lstStyle/>
          <a:p>
            <a:pPr algn="just"/>
            <a:r>
              <a:rPr lang="en-US" dirty="0">
                <a:solidFill>
                  <a:srgbClr val="1A1A1A"/>
                </a:solidFill>
                <a:latin typeface="Georgia" panose="02040502050405020303" pitchFamily="18" charset="0"/>
              </a:rPr>
              <a:t>Among </a:t>
            </a:r>
            <a:r>
              <a:rPr lang="en-US" dirty="0" err="1">
                <a:solidFill>
                  <a:srgbClr val="1A1A1A"/>
                </a:solidFill>
                <a:latin typeface="Georgia" panose="02040502050405020303" pitchFamily="18" charset="0"/>
              </a:rPr>
              <a:t>Khaleda’s</a:t>
            </a:r>
            <a:r>
              <a:rPr lang="en-US" dirty="0">
                <a:solidFill>
                  <a:srgbClr val="1A1A1A"/>
                </a:solidFill>
                <a:latin typeface="Georgia" panose="02040502050405020303" pitchFamily="18" charset="0"/>
              </a:rPr>
              <a:t> achievements in office were the reinstatement through </a:t>
            </a:r>
            <a:r>
              <a:rPr lang="en-US" dirty="0">
                <a:solidFill>
                  <a:srgbClr val="000000"/>
                </a:solidFill>
                <a:latin typeface="Georgia" panose="02040502050405020303" pitchFamily="18" charset="0"/>
                <a:hlinkClick r:id="rId2"/>
              </a:rPr>
              <a:t>constitutional</a:t>
            </a:r>
            <a:r>
              <a:rPr lang="en-US" dirty="0">
                <a:solidFill>
                  <a:srgbClr val="1A1A1A"/>
                </a:solidFill>
                <a:latin typeface="Georgia" panose="02040502050405020303" pitchFamily="18" charset="0"/>
              </a:rPr>
              <a:t> </a:t>
            </a:r>
            <a:r>
              <a:rPr lang="en-US" dirty="0">
                <a:solidFill>
                  <a:srgbClr val="000000"/>
                </a:solidFill>
                <a:latin typeface="Georgia" panose="02040502050405020303" pitchFamily="18" charset="0"/>
                <a:hlinkClick r:id="rId3"/>
              </a:rPr>
              <a:t>amendment</a:t>
            </a:r>
            <a:r>
              <a:rPr lang="en-US" dirty="0">
                <a:solidFill>
                  <a:srgbClr val="1A1A1A"/>
                </a:solidFill>
                <a:latin typeface="Georgia" panose="02040502050405020303" pitchFamily="18" charset="0"/>
              </a:rPr>
              <a:t> of a parliamentary (as opposed to presidential) form of government and the advancement of the country’s economic and educational reform programs. </a:t>
            </a:r>
            <a:endParaRPr lang="en-US" dirty="0" smtClean="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Her</a:t>
            </a:r>
            <a:r>
              <a:rPr lang="en-US" dirty="0">
                <a:solidFill>
                  <a:srgbClr val="1A1A1A"/>
                </a:solidFill>
                <a:latin typeface="Georgia" panose="02040502050405020303" pitchFamily="18" charset="0"/>
              </a:rPr>
              <a:t> </a:t>
            </a:r>
            <a:r>
              <a:rPr lang="en-US" dirty="0">
                <a:solidFill>
                  <a:srgbClr val="000000"/>
                </a:solidFill>
                <a:latin typeface="Georgia" panose="02040502050405020303" pitchFamily="18" charset="0"/>
                <a:hlinkClick r:id="rId4"/>
              </a:rPr>
              <a:t>tenure</a:t>
            </a:r>
            <a:r>
              <a:rPr lang="en-US" dirty="0">
                <a:solidFill>
                  <a:srgbClr val="1A1A1A"/>
                </a:solidFill>
                <a:latin typeface="Georgia" panose="02040502050405020303" pitchFamily="18" charset="0"/>
              </a:rPr>
              <a:t> as prime minister was hampered, however, by strikes instigated by the </a:t>
            </a:r>
            <a:r>
              <a:rPr lang="en-US" dirty="0" err="1">
                <a:solidFill>
                  <a:srgbClr val="1A1A1A"/>
                </a:solidFill>
                <a:latin typeface="Georgia" panose="02040502050405020303" pitchFamily="18" charset="0"/>
              </a:rPr>
              <a:t>Awami</a:t>
            </a:r>
            <a:r>
              <a:rPr lang="en-US" dirty="0">
                <a:solidFill>
                  <a:srgbClr val="1A1A1A"/>
                </a:solidFill>
                <a:latin typeface="Georgia" panose="02040502050405020303" pitchFamily="18" charset="0"/>
              </a:rPr>
              <a:t> League and other opposition parties and by a </a:t>
            </a:r>
            <a:r>
              <a:rPr lang="en-US" dirty="0">
                <a:solidFill>
                  <a:srgbClr val="14599D"/>
                </a:solidFill>
                <a:latin typeface="Georgia" panose="02040502050405020303" pitchFamily="18" charset="0"/>
                <a:hlinkClick r:id="rId5"/>
              </a:rPr>
              <a:t>cyclone</a:t>
            </a:r>
            <a:r>
              <a:rPr lang="en-US" dirty="0">
                <a:solidFill>
                  <a:srgbClr val="1A1A1A"/>
                </a:solidFill>
                <a:latin typeface="Georgia" panose="02040502050405020303" pitchFamily="18" charset="0"/>
              </a:rPr>
              <a:t> in 1991 that killed some 130,000 people. The opposition frequently called for </a:t>
            </a:r>
            <a:r>
              <a:rPr lang="en-US" dirty="0" err="1">
                <a:solidFill>
                  <a:srgbClr val="1A1A1A"/>
                </a:solidFill>
                <a:latin typeface="Georgia" panose="02040502050405020303" pitchFamily="18" charset="0"/>
              </a:rPr>
              <a:t>Khaleda’s</a:t>
            </a:r>
            <a:r>
              <a:rPr lang="en-US" dirty="0">
                <a:solidFill>
                  <a:srgbClr val="1A1A1A"/>
                </a:solidFill>
                <a:latin typeface="Georgia" panose="02040502050405020303" pitchFamily="18" charset="0"/>
              </a:rPr>
              <a:t> resignation, demanding that a caretaker government be appointed and new elections held, but </a:t>
            </a:r>
            <a:r>
              <a:rPr lang="en-US" dirty="0" err="1">
                <a:solidFill>
                  <a:srgbClr val="1A1A1A"/>
                </a:solidFill>
                <a:latin typeface="Georgia" panose="02040502050405020303" pitchFamily="18" charset="0"/>
              </a:rPr>
              <a:t>Khaleda</a:t>
            </a:r>
            <a:r>
              <a:rPr lang="en-US" dirty="0">
                <a:solidFill>
                  <a:srgbClr val="1A1A1A"/>
                </a:solidFill>
                <a:latin typeface="Georgia" panose="02040502050405020303" pitchFamily="18" charset="0"/>
              </a:rPr>
              <a:t> resisted.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In </a:t>
            </a:r>
            <a:r>
              <a:rPr lang="en-US" dirty="0">
                <a:solidFill>
                  <a:srgbClr val="1A1A1A"/>
                </a:solidFill>
                <a:latin typeface="Georgia" panose="02040502050405020303" pitchFamily="18" charset="0"/>
              </a:rPr>
              <a:t>February 1996 general elections were held, and the BNP won an overwhelming victory; however, it was a hollow triumph, as only a small percentage of eligible voters had cast ballots, heeding a </a:t>
            </a:r>
            <a:r>
              <a:rPr lang="en-US" dirty="0">
                <a:solidFill>
                  <a:srgbClr val="000000"/>
                </a:solidFill>
                <a:latin typeface="Georgia" panose="02040502050405020303" pitchFamily="18" charset="0"/>
                <a:hlinkClick r:id="rId6"/>
              </a:rPr>
              <a:t>boycott</a:t>
            </a:r>
            <a:r>
              <a:rPr lang="en-US" dirty="0">
                <a:solidFill>
                  <a:srgbClr val="1A1A1A"/>
                </a:solidFill>
                <a:latin typeface="Georgia" panose="02040502050405020303" pitchFamily="18" charset="0"/>
              </a:rPr>
              <a:t> called by the </a:t>
            </a:r>
            <a:r>
              <a:rPr lang="en-US" dirty="0" err="1">
                <a:solidFill>
                  <a:srgbClr val="1A1A1A"/>
                </a:solidFill>
                <a:latin typeface="Georgia" panose="02040502050405020303" pitchFamily="18" charset="0"/>
              </a:rPr>
              <a:t>Awami</a:t>
            </a:r>
            <a:r>
              <a:rPr lang="en-US" dirty="0">
                <a:solidFill>
                  <a:srgbClr val="1A1A1A"/>
                </a:solidFill>
                <a:latin typeface="Georgia" panose="02040502050405020303" pitchFamily="18" charset="0"/>
              </a:rPr>
              <a:t> League</a:t>
            </a:r>
            <a:r>
              <a:rPr lang="en-US" dirty="0" smtClean="0">
                <a:solidFill>
                  <a:srgbClr val="1A1A1A"/>
                </a:solidFill>
                <a:latin typeface="Georgia" panose="02040502050405020303" pitchFamily="18" charset="0"/>
              </a:rPr>
              <a:t>.</a:t>
            </a: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 </a:t>
            </a:r>
            <a:r>
              <a:rPr lang="en-US" dirty="0">
                <a:solidFill>
                  <a:srgbClr val="1A1A1A"/>
                </a:solidFill>
                <a:latin typeface="Georgia" panose="02040502050405020303" pitchFamily="18" charset="0"/>
              </a:rPr>
              <a:t>Finally bowing to public pressure, </a:t>
            </a:r>
            <a:r>
              <a:rPr lang="en-US" dirty="0" err="1">
                <a:solidFill>
                  <a:srgbClr val="1A1A1A"/>
                </a:solidFill>
                <a:latin typeface="Georgia" panose="02040502050405020303" pitchFamily="18" charset="0"/>
              </a:rPr>
              <a:t>Khaleda</a:t>
            </a:r>
            <a:r>
              <a:rPr lang="en-US" dirty="0">
                <a:solidFill>
                  <a:srgbClr val="1A1A1A"/>
                </a:solidFill>
                <a:latin typeface="Georgia" panose="02040502050405020303" pitchFamily="18" charset="0"/>
              </a:rPr>
              <a:t> resigned about six weeks after the elections in </a:t>
            </a:r>
            <a:r>
              <a:rPr lang="en-US" dirty="0" err="1">
                <a:solidFill>
                  <a:srgbClr val="1A1A1A"/>
                </a:solidFill>
                <a:latin typeface="Georgia" panose="02040502050405020303" pitchFamily="18" charset="0"/>
              </a:rPr>
              <a:t>favour</a:t>
            </a:r>
            <a:r>
              <a:rPr lang="en-US" dirty="0">
                <a:solidFill>
                  <a:srgbClr val="1A1A1A"/>
                </a:solidFill>
                <a:latin typeface="Georgia" panose="02040502050405020303" pitchFamily="18" charset="0"/>
              </a:rPr>
              <a:t> of a caretaker government. In subsequent elections in June, the opposition swept to power, and </a:t>
            </a:r>
            <a:r>
              <a:rPr lang="en-US" dirty="0" err="1">
                <a:solidFill>
                  <a:srgbClr val="1A1A1A"/>
                </a:solidFill>
                <a:latin typeface="Georgia" panose="02040502050405020303" pitchFamily="18" charset="0"/>
              </a:rPr>
              <a:t>Mujib’s</a:t>
            </a:r>
            <a:r>
              <a:rPr lang="en-US" dirty="0">
                <a:solidFill>
                  <a:srgbClr val="1A1A1A"/>
                </a:solidFill>
                <a:latin typeface="Georgia" panose="02040502050405020303" pitchFamily="18" charset="0"/>
              </a:rPr>
              <a:t> daughter Hasina became prime minister.</a:t>
            </a:r>
            <a:endParaRPr lang="en-US" dirty="0"/>
          </a:p>
        </p:txBody>
      </p:sp>
    </p:spTree>
    <p:extLst>
      <p:ext uri="{BB962C8B-B14F-4D97-AF65-F5344CB8AC3E}">
        <p14:creationId xmlns:p14="http://schemas.microsoft.com/office/powerpoint/2010/main" val="75052891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18249" y="751344"/>
            <a:ext cx="10110159" cy="3970318"/>
          </a:xfrm>
          <a:prstGeom prst="rect">
            <a:avLst/>
          </a:prstGeom>
        </p:spPr>
        <p:txBody>
          <a:bodyPr wrap="square">
            <a:spAutoFit/>
          </a:bodyPr>
          <a:lstStyle/>
          <a:p>
            <a:pPr algn="just"/>
            <a:r>
              <a:rPr lang="en-US" dirty="0">
                <a:solidFill>
                  <a:srgbClr val="1A1A1A"/>
                </a:solidFill>
                <a:latin typeface="Georgia" panose="02040502050405020303" pitchFamily="18" charset="0"/>
              </a:rPr>
              <a:t>The political situation did not improve much during Hasina’s tenure in office. The BNP regularly boycotted the parliament, and anti-government demonstrations were common.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The </a:t>
            </a:r>
            <a:r>
              <a:rPr lang="en-US" dirty="0">
                <a:solidFill>
                  <a:srgbClr val="1A1A1A"/>
                </a:solidFill>
                <a:latin typeface="Georgia" panose="02040502050405020303" pitchFamily="18" charset="0"/>
              </a:rPr>
              <a:t>country also was beset in 1998 by a disastrous </a:t>
            </a:r>
            <a:r>
              <a:rPr lang="en-US" dirty="0">
                <a:solidFill>
                  <a:srgbClr val="14599D"/>
                </a:solidFill>
                <a:latin typeface="Georgia" panose="02040502050405020303" pitchFamily="18" charset="0"/>
                <a:hlinkClick r:id="rId2"/>
              </a:rPr>
              <a:t>monsoon</a:t>
            </a:r>
            <a:r>
              <a:rPr lang="en-US" dirty="0">
                <a:solidFill>
                  <a:srgbClr val="1A1A1A"/>
                </a:solidFill>
                <a:latin typeface="Georgia" panose="02040502050405020303" pitchFamily="18" charset="0"/>
              </a:rPr>
              <a:t> that flooded some two-thirds of Bangladesh’s territory for two months and left more than 30 million people homeless. On other fronts, the government made progress in its relations with </a:t>
            </a:r>
            <a:r>
              <a:rPr lang="en-US" dirty="0">
                <a:solidFill>
                  <a:srgbClr val="14599D"/>
                </a:solidFill>
                <a:latin typeface="Georgia" panose="02040502050405020303" pitchFamily="18" charset="0"/>
                <a:hlinkClick r:id="rId3"/>
              </a:rPr>
              <a:t>India</a:t>
            </a:r>
            <a:r>
              <a:rPr lang="en-US" dirty="0">
                <a:solidFill>
                  <a:srgbClr val="1A1A1A"/>
                </a:solidFill>
                <a:latin typeface="Georgia" panose="02040502050405020303" pitchFamily="18" charset="0"/>
              </a:rPr>
              <a:t>, signing a treaty for sharing water from the Ganges River; it negotiated an agreement (opposed by the BNP) for guerrillas seeking greater </a:t>
            </a:r>
            <a:r>
              <a:rPr lang="en-US" dirty="0">
                <a:solidFill>
                  <a:srgbClr val="000000"/>
                </a:solidFill>
                <a:latin typeface="Georgia" panose="02040502050405020303" pitchFamily="18" charset="0"/>
                <a:hlinkClick r:id="rId4"/>
              </a:rPr>
              <a:t>autonomy</a:t>
            </a:r>
            <a:r>
              <a:rPr lang="en-US" dirty="0">
                <a:solidFill>
                  <a:srgbClr val="1A1A1A"/>
                </a:solidFill>
                <a:latin typeface="Georgia" panose="02040502050405020303" pitchFamily="18" charset="0"/>
              </a:rPr>
              <a:t> for the </a:t>
            </a:r>
            <a:r>
              <a:rPr lang="en-US" dirty="0">
                <a:solidFill>
                  <a:srgbClr val="000000"/>
                </a:solidFill>
                <a:latin typeface="Georgia" panose="02040502050405020303" pitchFamily="18" charset="0"/>
                <a:hlinkClick r:id="rId5"/>
              </a:rPr>
              <a:t>indigenous</a:t>
            </a:r>
            <a:r>
              <a:rPr lang="en-US" dirty="0">
                <a:solidFill>
                  <a:srgbClr val="1A1A1A"/>
                </a:solidFill>
                <a:latin typeface="Georgia" panose="02040502050405020303" pitchFamily="18" charset="0"/>
              </a:rPr>
              <a:t> population in the Chittagong Hill Tracts to surrender their arms after a 20-year insurgency; and the economy (particularly agriculture) showed some signs of improvement. In 2001 </a:t>
            </a:r>
            <a:r>
              <a:rPr lang="en-US" dirty="0" err="1">
                <a:solidFill>
                  <a:srgbClr val="1A1A1A"/>
                </a:solidFill>
                <a:latin typeface="Georgia" panose="02040502050405020303" pitchFamily="18" charset="0"/>
              </a:rPr>
              <a:t>Khaleda</a:t>
            </a:r>
            <a:r>
              <a:rPr lang="en-US" dirty="0">
                <a:solidFill>
                  <a:srgbClr val="1A1A1A"/>
                </a:solidFill>
                <a:latin typeface="Georgia" panose="02040502050405020303" pitchFamily="18" charset="0"/>
              </a:rPr>
              <a:t>, promising to eliminate corruption, was returned to office, her BNP and its allies capturing more than two-thirds of the seats in the legislature.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The </a:t>
            </a:r>
            <a:r>
              <a:rPr lang="en-US" dirty="0">
                <a:solidFill>
                  <a:srgbClr val="1A1A1A"/>
                </a:solidFill>
                <a:latin typeface="Georgia" panose="02040502050405020303" pitchFamily="18" charset="0"/>
              </a:rPr>
              <a:t>victory, however, did little to curb the tense relations between the BNP and the </a:t>
            </a:r>
            <a:r>
              <a:rPr lang="en-US" dirty="0" err="1">
                <a:solidFill>
                  <a:srgbClr val="1A1A1A"/>
                </a:solidFill>
                <a:latin typeface="Georgia" panose="02040502050405020303" pitchFamily="18" charset="0"/>
              </a:rPr>
              <a:t>Awami</a:t>
            </a:r>
            <a:r>
              <a:rPr lang="en-US" dirty="0">
                <a:solidFill>
                  <a:srgbClr val="1A1A1A"/>
                </a:solidFill>
                <a:latin typeface="Georgia" panose="02040502050405020303" pitchFamily="18" charset="0"/>
              </a:rPr>
              <a:t> League.</a:t>
            </a:r>
            <a:endParaRPr lang="en-US" dirty="0"/>
          </a:p>
        </p:txBody>
      </p:sp>
    </p:spTree>
    <p:extLst>
      <p:ext uri="{BB962C8B-B14F-4D97-AF65-F5344CB8AC3E}">
        <p14:creationId xmlns:p14="http://schemas.microsoft.com/office/powerpoint/2010/main" val="38265565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7999" y="612845"/>
            <a:ext cx="8951343" cy="5078313"/>
          </a:xfrm>
          <a:prstGeom prst="rect">
            <a:avLst/>
          </a:prstGeom>
        </p:spPr>
        <p:txBody>
          <a:bodyPr wrap="square">
            <a:spAutoFit/>
          </a:bodyPr>
          <a:lstStyle/>
          <a:p>
            <a:pPr algn="just"/>
            <a:r>
              <a:rPr lang="en-US" dirty="0">
                <a:solidFill>
                  <a:srgbClr val="1A1A1A"/>
                </a:solidFill>
                <a:latin typeface="Georgia" panose="02040502050405020303" pitchFamily="18" charset="0"/>
              </a:rPr>
              <a:t>By the end of </a:t>
            </a:r>
            <a:r>
              <a:rPr lang="en-US" dirty="0" err="1">
                <a:solidFill>
                  <a:srgbClr val="1A1A1A"/>
                </a:solidFill>
                <a:latin typeface="Georgia" panose="02040502050405020303" pitchFamily="18" charset="0"/>
              </a:rPr>
              <a:t>Khaleda’s</a:t>
            </a:r>
            <a:r>
              <a:rPr lang="en-US" dirty="0">
                <a:solidFill>
                  <a:srgbClr val="1A1A1A"/>
                </a:solidFill>
                <a:latin typeface="Georgia" panose="02040502050405020303" pitchFamily="18" charset="0"/>
              </a:rPr>
              <a:t> second term, scant progress had been made toward controlling corruption.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She </a:t>
            </a:r>
            <a:r>
              <a:rPr lang="en-US" dirty="0">
                <a:solidFill>
                  <a:srgbClr val="1A1A1A"/>
                </a:solidFill>
                <a:latin typeface="Georgia" panose="02040502050405020303" pitchFamily="18" charset="0"/>
              </a:rPr>
              <a:t>stepped down as prime minister in late 2006, transferring power to a caretaker administration until elections could be held early the following year. However, unrest between the BNP and the </a:t>
            </a:r>
            <a:r>
              <a:rPr lang="en-US" dirty="0" err="1">
                <a:solidFill>
                  <a:srgbClr val="1A1A1A"/>
                </a:solidFill>
                <a:latin typeface="Georgia" panose="02040502050405020303" pitchFamily="18" charset="0"/>
              </a:rPr>
              <a:t>Awami</a:t>
            </a:r>
            <a:r>
              <a:rPr lang="en-US" dirty="0">
                <a:solidFill>
                  <a:srgbClr val="1A1A1A"/>
                </a:solidFill>
                <a:latin typeface="Georgia" panose="02040502050405020303" pitchFamily="18" charset="0"/>
              </a:rPr>
              <a:t> League led the </a:t>
            </a:r>
            <a:r>
              <a:rPr lang="en-US" dirty="0">
                <a:solidFill>
                  <a:srgbClr val="000000"/>
                </a:solidFill>
                <a:latin typeface="Georgia" panose="02040502050405020303" pitchFamily="18" charset="0"/>
                <a:hlinkClick r:id="rId2"/>
              </a:rPr>
              <a:t>interim</a:t>
            </a:r>
            <a:r>
              <a:rPr lang="en-US" dirty="0">
                <a:solidFill>
                  <a:srgbClr val="1A1A1A"/>
                </a:solidFill>
                <a:latin typeface="Georgia" panose="02040502050405020303" pitchFamily="18" charset="0"/>
              </a:rPr>
              <a:t> head of government to resign and to install a new caretaker administration before the polls opened.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A </a:t>
            </a:r>
            <a:r>
              <a:rPr lang="en-US" dirty="0">
                <a:solidFill>
                  <a:srgbClr val="1A1A1A"/>
                </a:solidFill>
                <a:latin typeface="Georgia" panose="02040502050405020303" pitchFamily="18" charset="0"/>
              </a:rPr>
              <a:t>state of emergency was declared, and the elections were canceled. The new caretaker government embarked on an aggressive program to rid the country of corruption prior to holding elections, which were scheduled for the end of 2008.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Meanwhile</a:t>
            </a:r>
            <a:r>
              <a:rPr lang="en-US" dirty="0">
                <a:solidFill>
                  <a:srgbClr val="1A1A1A"/>
                </a:solidFill>
                <a:latin typeface="Georgia" panose="02040502050405020303" pitchFamily="18" charset="0"/>
              </a:rPr>
              <a:t>, the ongoing political battles between </a:t>
            </a:r>
            <a:r>
              <a:rPr lang="en-US" dirty="0" err="1">
                <a:solidFill>
                  <a:srgbClr val="1A1A1A"/>
                </a:solidFill>
                <a:latin typeface="Georgia" panose="02040502050405020303" pitchFamily="18" charset="0"/>
              </a:rPr>
              <a:t>Khaleda</a:t>
            </a:r>
            <a:r>
              <a:rPr lang="en-US" dirty="0">
                <a:solidFill>
                  <a:srgbClr val="1A1A1A"/>
                </a:solidFill>
                <a:latin typeface="Georgia" panose="02040502050405020303" pitchFamily="18" charset="0"/>
              </a:rPr>
              <a:t> and Hasina were perceived by the administration to be a hindrance to the country’s stability, and in 2007 both women were arrested—</a:t>
            </a:r>
            <a:r>
              <a:rPr lang="en-US" dirty="0" err="1">
                <a:solidFill>
                  <a:srgbClr val="1A1A1A"/>
                </a:solidFill>
                <a:latin typeface="Georgia" panose="02040502050405020303" pitchFamily="18" charset="0"/>
              </a:rPr>
              <a:t>Khaleda</a:t>
            </a:r>
            <a:r>
              <a:rPr lang="en-US" dirty="0">
                <a:solidFill>
                  <a:srgbClr val="1A1A1A"/>
                </a:solidFill>
                <a:latin typeface="Georgia" panose="02040502050405020303" pitchFamily="18" charset="0"/>
              </a:rPr>
              <a:t> on charges of corruption and Hasina on charges of extortion. Both were released from custody in 2008. </a:t>
            </a:r>
            <a:endParaRPr lang="en-US" dirty="0" smtClean="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The </a:t>
            </a:r>
            <a:r>
              <a:rPr lang="en-US" dirty="0" err="1">
                <a:solidFill>
                  <a:srgbClr val="1A1A1A"/>
                </a:solidFill>
                <a:latin typeface="Georgia" panose="02040502050405020303" pitchFamily="18" charset="0"/>
              </a:rPr>
              <a:t>Awami</a:t>
            </a:r>
            <a:r>
              <a:rPr lang="en-US" dirty="0">
                <a:solidFill>
                  <a:srgbClr val="1A1A1A"/>
                </a:solidFill>
                <a:latin typeface="Georgia" panose="02040502050405020303" pitchFamily="18" charset="0"/>
              </a:rPr>
              <a:t> League prevailed in the elections held in late December, and in January 2009 Hasina again became prime minister.</a:t>
            </a:r>
            <a:endParaRPr lang="en-US" dirty="0"/>
          </a:p>
        </p:txBody>
      </p:sp>
    </p:spTree>
    <p:extLst>
      <p:ext uri="{BB962C8B-B14F-4D97-AF65-F5344CB8AC3E}">
        <p14:creationId xmlns:p14="http://schemas.microsoft.com/office/powerpoint/2010/main" val="312212658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474345"/>
            <a:ext cx="8623540" cy="5355312"/>
          </a:xfrm>
          <a:prstGeom prst="rect">
            <a:avLst/>
          </a:prstGeom>
        </p:spPr>
        <p:txBody>
          <a:bodyPr wrap="square">
            <a:spAutoFit/>
          </a:bodyPr>
          <a:lstStyle/>
          <a:p>
            <a:pPr algn="just"/>
            <a:r>
              <a:rPr lang="en-US" dirty="0">
                <a:solidFill>
                  <a:srgbClr val="1A1A1A"/>
                </a:solidFill>
                <a:latin typeface="Georgia" panose="02040502050405020303" pitchFamily="18" charset="0"/>
              </a:rPr>
              <a:t>A tribunal to try war crimes cases from the 1971 war of independence was set up in March 2010. </a:t>
            </a:r>
            <a:endParaRPr lang="en-US" dirty="0" smtClean="0">
              <a:solidFill>
                <a:srgbClr val="1A1A1A"/>
              </a:solidFill>
              <a:latin typeface="Georgia" panose="02040502050405020303" pitchFamily="18" charset="0"/>
            </a:endParaRPr>
          </a:p>
          <a:p>
            <a:pPr algn="just"/>
            <a:endParaRPr lang="en-US" dirty="0" smtClean="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The </a:t>
            </a:r>
            <a:r>
              <a:rPr lang="en-US" dirty="0">
                <a:solidFill>
                  <a:srgbClr val="1A1A1A"/>
                </a:solidFill>
                <a:latin typeface="Georgia" panose="02040502050405020303" pitchFamily="18" charset="0"/>
              </a:rPr>
              <a:t>tribunal tried several leaders of the </a:t>
            </a:r>
            <a:r>
              <a:rPr lang="en-US" dirty="0" err="1">
                <a:solidFill>
                  <a:srgbClr val="1A1A1A"/>
                </a:solidFill>
                <a:latin typeface="Georgia" panose="02040502050405020303" pitchFamily="18" charset="0"/>
              </a:rPr>
              <a:t>Awami</a:t>
            </a:r>
            <a:r>
              <a:rPr lang="en-US" dirty="0">
                <a:solidFill>
                  <a:srgbClr val="1A1A1A"/>
                </a:solidFill>
                <a:latin typeface="Georgia" panose="02040502050405020303" pitchFamily="18" charset="0"/>
              </a:rPr>
              <a:t> League’s opposition, especially those of the </a:t>
            </a:r>
            <a:r>
              <a:rPr lang="en-US" dirty="0" err="1">
                <a:solidFill>
                  <a:srgbClr val="1A1A1A"/>
                </a:solidFill>
                <a:latin typeface="Georgia" panose="02040502050405020303" pitchFamily="18" charset="0"/>
              </a:rPr>
              <a:t>Jamaat</a:t>
            </a:r>
            <a:r>
              <a:rPr lang="en-US" dirty="0">
                <a:solidFill>
                  <a:srgbClr val="1A1A1A"/>
                </a:solidFill>
                <a:latin typeface="Georgia" panose="02040502050405020303" pitchFamily="18" charset="0"/>
              </a:rPr>
              <a:t>-e-</a:t>
            </a:r>
            <a:r>
              <a:rPr lang="en-US" dirty="0" err="1">
                <a:solidFill>
                  <a:srgbClr val="1A1A1A"/>
                </a:solidFill>
                <a:latin typeface="Georgia" panose="02040502050405020303" pitchFamily="18" charset="0"/>
              </a:rPr>
              <a:t>Islami</a:t>
            </a:r>
            <a:r>
              <a:rPr lang="en-US" dirty="0">
                <a:solidFill>
                  <a:srgbClr val="1A1A1A"/>
                </a:solidFill>
                <a:latin typeface="Georgia" panose="02040502050405020303" pitchFamily="18" charset="0"/>
              </a:rPr>
              <a:t> party, whose supporters and allies demonstrated in protest against what they saw as political targeting. In 2013 a court barred the party from participating in elections, saying its opposition to </a:t>
            </a:r>
            <a:r>
              <a:rPr lang="en-US" dirty="0">
                <a:solidFill>
                  <a:srgbClr val="14599D"/>
                </a:solidFill>
                <a:latin typeface="Georgia" panose="02040502050405020303" pitchFamily="18" charset="0"/>
                <a:hlinkClick r:id="rId2"/>
              </a:rPr>
              <a:t>secularism</a:t>
            </a:r>
            <a:r>
              <a:rPr lang="en-US" dirty="0">
                <a:solidFill>
                  <a:srgbClr val="1A1A1A"/>
                </a:solidFill>
                <a:latin typeface="Georgia" panose="02040502050405020303" pitchFamily="18" charset="0"/>
              </a:rPr>
              <a:t> was unconstitutional</a:t>
            </a:r>
            <a:r>
              <a:rPr lang="en-US" dirty="0" smtClean="0">
                <a:solidFill>
                  <a:srgbClr val="1A1A1A"/>
                </a:solidFill>
                <a:latin typeface="Georgia" panose="02040502050405020303" pitchFamily="18" charset="0"/>
              </a:rPr>
              <a:t>.</a:t>
            </a:r>
          </a:p>
          <a:p>
            <a:pPr algn="just"/>
            <a:endParaRPr lang="en-US" dirty="0">
              <a:solidFill>
                <a:srgbClr val="1A1A1A"/>
              </a:solidFill>
              <a:latin typeface="Georgia" panose="02040502050405020303" pitchFamily="18" charset="0"/>
            </a:endParaRPr>
          </a:p>
          <a:p>
            <a:pPr algn="just"/>
            <a:r>
              <a:rPr lang="en-US" dirty="0">
                <a:solidFill>
                  <a:srgbClr val="1A1A1A"/>
                </a:solidFill>
                <a:latin typeface="Georgia" panose="02040502050405020303" pitchFamily="18" charset="0"/>
              </a:rPr>
              <a:t>General elections in January 2014 presented a major setback for </a:t>
            </a:r>
            <a:r>
              <a:rPr lang="en-US" dirty="0">
                <a:solidFill>
                  <a:srgbClr val="14599D"/>
                </a:solidFill>
                <a:latin typeface="Georgia" panose="02040502050405020303" pitchFamily="18" charset="0"/>
                <a:hlinkClick r:id="rId3"/>
              </a:rPr>
              <a:t>democracy</a:t>
            </a:r>
            <a:r>
              <a:rPr lang="en-US" dirty="0">
                <a:solidFill>
                  <a:srgbClr val="1A1A1A"/>
                </a:solidFill>
                <a:latin typeface="Georgia" panose="02040502050405020303" pitchFamily="18" charset="0"/>
              </a:rPr>
              <a:t> in Bangladesh. With growing concerns of corruption and the abuse of government tools to suppress the opposition, the BNP refused to participate in the elections unless certain demands were met that it said would ensure fair elections. </a:t>
            </a:r>
            <a:endParaRPr lang="en-US" dirty="0" smtClean="0">
              <a:solidFill>
                <a:srgbClr val="1A1A1A"/>
              </a:solidFill>
              <a:latin typeface="Georgia" panose="02040502050405020303" pitchFamily="18" charset="0"/>
            </a:endParaRPr>
          </a:p>
          <a:p>
            <a:pPr algn="just"/>
            <a:endParaRPr lang="en-US" dirty="0" smtClean="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The </a:t>
            </a:r>
            <a:r>
              <a:rPr lang="en-US" dirty="0">
                <a:solidFill>
                  <a:srgbClr val="1A1A1A"/>
                </a:solidFill>
                <a:latin typeface="Georgia" panose="02040502050405020303" pitchFamily="18" charset="0"/>
              </a:rPr>
              <a:t>demands, which included putting a nonpartisan caretaker government in place to oversee the elections, were not met, and the BNP set out on a campaign to suppress turnout. When the elections took place, average turnout was just slightly more than half; in the capital, Dhaka, it was less than one-fourth. Turnout in past elections was typically above 80 percent.</a:t>
            </a:r>
            <a:endParaRPr lang="en-US" b="0" i="0" dirty="0">
              <a:solidFill>
                <a:srgbClr val="1A1A1A"/>
              </a:solidFill>
              <a:effectLst/>
              <a:latin typeface="Georgia" panose="02040502050405020303" pitchFamily="18" charset="0"/>
            </a:endParaRPr>
          </a:p>
        </p:txBody>
      </p:sp>
    </p:spTree>
    <p:extLst>
      <p:ext uri="{BB962C8B-B14F-4D97-AF65-F5344CB8AC3E}">
        <p14:creationId xmlns:p14="http://schemas.microsoft.com/office/powerpoint/2010/main" val="6332292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7943" y="598097"/>
            <a:ext cx="9651671" cy="3777622"/>
          </a:xfrm>
        </p:spPr>
        <p:txBody>
          <a:bodyPr>
            <a:noAutofit/>
          </a:bodyPr>
          <a:lstStyle/>
          <a:p>
            <a:pPr algn="just"/>
            <a:r>
              <a:rPr lang="en-US" dirty="0"/>
              <a:t>As early as the 9th century, Arab traders had taken </a:t>
            </a:r>
            <a:r>
              <a:rPr lang="en-US" dirty="0">
                <a:hlinkClick r:id="rId2"/>
              </a:rPr>
              <a:t>Islam</a:t>
            </a:r>
            <a:r>
              <a:rPr lang="en-US" dirty="0"/>
              <a:t> to Bengal. About 1200, Muslim invaders from the northwest overthrew the </a:t>
            </a:r>
            <a:r>
              <a:rPr lang="en-US" dirty="0" err="1"/>
              <a:t>Senas</a:t>
            </a:r>
            <a:r>
              <a:rPr lang="en-US" dirty="0"/>
              <a:t>. </a:t>
            </a:r>
            <a:endParaRPr lang="en-US" dirty="0" smtClean="0"/>
          </a:p>
          <a:p>
            <a:pPr algn="just"/>
            <a:r>
              <a:rPr lang="en-US" dirty="0" smtClean="0"/>
              <a:t>Muslim </a:t>
            </a:r>
            <a:r>
              <a:rPr lang="en-US" dirty="0"/>
              <a:t>rule culminated in the </a:t>
            </a:r>
            <a:r>
              <a:rPr lang="en-US" dirty="0">
                <a:hlinkClick r:id="rId3"/>
              </a:rPr>
              <a:t>Mughal</a:t>
            </a:r>
            <a:r>
              <a:rPr lang="en-US" dirty="0"/>
              <a:t> dynasty (16th–18th century). In eastern Bengal, as in much of the northern part of the Indian subcontinent, Islam became the religion of the majority.</a:t>
            </a:r>
          </a:p>
          <a:p>
            <a:pPr algn="just"/>
            <a:r>
              <a:rPr lang="en-US" dirty="0"/>
              <a:t>Muslim rule in Bengal promoted a society that was not only pluralistic but also syncretic to some degree. The rulers largely remained uninterested in preaching religion; rather, they concentrated on incorporating local </a:t>
            </a:r>
            <a:r>
              <a:rPr lang="en-US" dirty="0">
                <a:hlinkClick r:id="rId4"/>
              </a:rPr>
              <a:t>communities</a:t>
            </a:r>
            <a:r>
              <a:rPr lang="en-US" dirty="0"/>
              <a:t> into the state system. </a:t>
            </a:r>
            <a:endParaRPr lang="en-US" dirty="0" smtClean="0"/>
          </a:p>
          <a:p>
            <a:pPr algn="just"/>
            <a:r>
              <a:rPr lang="en-US" dirty="0" smtClean="0"/>
              <a:t>In </a:t>
            </a:r>
            <a:r>
              <a:rPr lang="en-US" dirty="0"/>
              <a:t>their administration, high office holders, influential traders, eminent literati, and musicians came from </a:t>
            </a:r>
            <a:r>
              <a:rPr lang="en-US" dirty="0">
                <a:hlinkClick r:id="rId5"/>
              </a:rPr>
              <a:t>diverse</a:t>
            </a:r>
            <a:r>
              <a:rPr lang="en-US" dirty="0"/>
              <a:t> religious traditions. Nevertheless, practitioners of </a:t>
            </a:r>
            <a:r>
              <a:rPr lang="en-US" dirty="0">
                <a:hlinkClick r:id="rId6"/>
              </a:rPr>
              <a:t>Sufism</a:t>
            </a:r>
            <a:r>
              <a:rPr lang="en-US" dirty="0"/>
              <a:t> (mystical Islam) and Muslim saints did indeed preach Islam, and Muslim settlers received patronage. </a:t>
            </a:r>
            <a:endParaRPr lang="en-US" dirty="0" smtClean="0"/>
          </a:p>
          <a:p>
            <a:pPr algn="just"/>
            <a:r>
              <a:rPr lang="en-US" dirty="0" smtClean="0"/>
              <a:t>Although </a:t>
            </a:r>
            <a:r>
              <a:rPr lang="en-US" dirty="0"/>
              <a:t>high-caste Hindus received land grants under early Muslim rule, under the Mughals most grants were awarded to Muslim settlers. These settlers developed an agrarian economy in Bengal that ultimately helped the spread of Islam. </a:t>
            </a:r>
          </a:p>
          <a:p>
            <a:pPr algn="just"/>
            <a:endParaRPr lang="en-US" dirty="0"/>
          </a:p>
        </p:txBody>
      </p:sp>
    </p:spTree>
    <p:extLst>
      <p:ext uri="{BB962C8B-B14F-4D97-AF65-F5344CB8AC3E}">
        <p14:creationId xmlns:p14="http://schemas.microsoft.com/office/powerpoint/2010/main" val="323412404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582341"/>
            <a:ext cx="8675298" cy="2862322"/>
          </a:xfrm>
          <a:prstGeom prst="rect">
            <a:avLst/>
          </a:prstGeom>
        </p:spPr>
        <p:txBody>
          <a:bodyPr wrap="square">
            <a:spAutoFit/>
          </a:bodyPr>
          <a:lstStyle/>
          <a:p>
            <a:pPr algn="just"/>
            <a:r>
              <a:rPr lang="en-US" dirty="0">
                <a:solidFill>
                  <a:srgbClr val="1A1A1A"/>
                </a:solidFill>
                <a:latin typeface="Georgia" panose="02040502050405020303" pitchFamily="18" charset="0"/>
              </a:rPr>
              <a:t>Beginning in 2017, a wave of more than 700,000 </a:t>
            </a:r>
            <a:r>
              <a:rPr lang="en-US" dirty="0" err="1">
                <a:solidFill>
                  <a:srgbClr val="1A1A1A"/>
                </a:solidFill>
                <a:latin typeface="Georgia" panose="02040502050405020303" pitchFamily="18" charset="0"/>
              </a:rPr>
              <a:t>Rohingya</a:t>
            </a:r>
            <a:r>
              <a:rPr lang="en-US" dirty="0">
                <a:solidFill>
                  <a:srgbClr val="1A1A1A"/>
                </a:solidFill>
                <a:latin typeface="Georgia" panose="02040502050405020303" pitchFamily="18" charset="0"/>
              </a:rPr>
              <a:t> refugees entered Bangladesh, fleeing from genocide in </a:t>
            </a:r>
            <a:r>
              <a:rPr lang="en-US" dirty="0" err="1">
                <a:solidFill>
                  <a:srgbClr val="1A1A1A"/>
                </a:solidFill>
                <a:latin typeface="Georgia" panose="02040502050405020303" pitchFamily="18" charset="0"/>
              </a:rPr>
              <a:t>neighbouring</a:t>
            </a:r>
            <a:r>
              <a:rPr lang="en-US" dirty="0">
                <a:solidFill>
                  <a:srgbClr val="1A1A1A"/>
                </a:solidFill>
                <a:latin typeface="Georgia" panose="02040502050405020303" pitchFamily="18" charset="0"/>
              </a:rPr>
              <a:t> </a:t>
            </a:r>
            <a:r>
              <a:rPr lang="en-US" dirty="0">
                <a:solidFill>
                  <a:srgbClr val="14599D"/>
                </a:solidFill>
                <a:latin typeface="Georgia" panose="02040502050405020303" pitchFamily="18" charset="0"/>
                <a:hlinkClick r:id="rId2"/>
              </a:rPr>
              <a:t>Myanmar</a:t>
            </a:r>
            <a:r>
              <a:rPr lang="en-US" dirty="0">
                <a:solidFill>
                  <a:srgbClr val="1A1A1A"/>
                </a:solidFill>
                <a:latin typeface="Georgia" panose="02040502050405020303" pitchFamily="18" charset="0"/>
              </a:rPr>
              <a:t> and adding to the approximately 200,000 </a:t>
            </a:r>
            <a:r>
              <a:rPr lang="en-US" dirty="0" err="1">
                <a:solidFill>
                  <a:srgbClr val="1A1A1A"/>
                </a:solidFill>
                <a:latin typeface="Georgia" panose="02040502050405020303" pitchFamily="18" charset="0"/>
              </a:rPr>
              <a:t>Rohingya</a:t>
            </a:r>
            <a:r>
              <a:rPr lang="en-US" dirty="0">
                <a:solidFill>
                  <a:srgbClr val="1A1A1A"/>
                </a:solidFill>
                <a:latin typeface="Georgia" panose="02040502050405020303" pitchFamily="18" charset="0"/>
              </a:rPr>
              <a:t> who had previously arrived.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The </a:t>
            </a:r>
            <a:r>
              <a:rPr lang="en-US" dirty="0">
                <a:solidFill>
                  <a:srgbClr val="1A1A1A"/>
                </a:solidFill>
                <a:latin typeface="Georgia" panose="02040502050405020303" pitchFamily="18" charset="0"/>
              </a:rPr>
              <a:t>government received considerable international and domestic support for taking them in, but there were domestic concerns about Bangladesh hosting the </a:t>
            </a:r>
            <a:r>
              <a:rPr lang="en-US" dirty="0" err="1">
                <a:solidFill>
                  <a:srgbClr val="1A1A1A"/>
                </a:solidFill>
                <a:latin typeface="Georgia" panose="02040502050405020303" pitchFamily="18" charset="0"/>
              </a:rPr>
              <a:t>Rohingya</a:t>
            </a:r>
            <a:r>
              <a:rPr lang="en-US" dirty="0">
                <a:solidFill>
                  <a:srgbClr val="1A1A1A"/>
                </a:solidFill>
                <a:latin typeface="Georgia" panose="02040502050405020303" pitchFamily="18" charset="0"/>
              </a:rPr>
              <a:t> indefinitely. While the </a:t>
            </a:r>
            <a:r>
              <a:rPr lang="en-US" dirty="0" err="1">
                <a:solidFill>
                  <a:srgbClr val="1A1A1A"/>
                </a:solidFill>
                <a:latin typeface="Georgia" panose="02040502050405020303" pitchFamily="18" charset="0"/>
              </a:rPr>
              <a:t>Awami</a:t>
            </a:r>
            <a:r>
              <a:rPr lang="en-US" dirty="0">
                <a:solidFill>
                  <a:srgbClr val="1A1A1A"/>
                </a:solidFill>
                <a:latin typeface="Georgia" panose="02040502050405020303" pitchFamily="18" charset="0"/>
              </a:rPr>
              <a:t> League-led government had provided refuge for the </a:t>
            </a:r>
            <a:r>
              <a:rPr lang="en-US" dirty="0" err="1">
                <a:solidFill>
                  <a:srgbClr val="1A1A1A"/>
                </a:solidFill>
                <a:latin typeface="Georgia" panose="02040502050405020303" pitchFamily="18" charset="0"/>
              </a:rPr>
              <a:t>Rohingya</a:t>
            </a:r>
            <a:r>
              <a:rPr lang="en-US" dirty="0">
                <a:solidFill>
                  <a:srgbClr val="1A1A1A"/>
                </a:solidFill>
                <a:latin typeface="Georgia" panose="02040502050405020303" pitchFamily="18" charset="0"/>
              </a:rPr>
              <a:t>, it also pressured them into “voluntary repatriation” in November 2018, a move observers interpreted as an attempt to </a:t>
            </a:r>
            <a:r>
              <a:rPr lang="en-US" dirty="0">
                <a:solidFill>
                  <a:srgbClr val="000000"/>
                </a:solidFill>
                <a:latin typeface="Georgia" panose="02040502050405020303" pitchFamily="18" charset="0"/>
                <a:hlinkClick r:id="rId3"/>
              </a:rPr>
              <a:t>alleviate</a:t>
            </a:r>
            <a:r>
              <a:rPr lang="en-US" dirty="0">
                <a:solidFill>
                  <a:srgbClr val="1A1A1A"/>
                </a:solidFill>
                <a:latin typeface="Georgia" panose="02040502050405020303" pitchFamily="18" charset="0"/>
              </a:rPr>
              <a:t> voters’ anxiety on the issue before the upcoming December elections.</a:t>
            </a:r>
            <a:endParaRPr lang="en-US" dirty="0"/>
          </a:p>
        </p:txBody>
      </p:sp>
    </p:spTree>
    <p:extLst>
      <p:ext uri="{BB962C8B-B14F-4D97-AF65-F5344CB8AC3E}">
        <p14:creationId xmlns:p14="http://schemas.microsoft.com/office/powerpoint/2010/main" val="382567775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582341"/>
            <a:ext cx="8468264" cy="3693319"/>
          </a:xfrm>
          <a:prstGeom prst="rect">
            <a:avLst/>
          </a:prstGeom>
        </p:spPr>
        <p:txBody>
          <a:bodyPr wrap="square">
            <a:spAutoFit/>
          </a:bodyPr>
          <a:lstStyle/>
          <a:p>
            <a:pPr algn="just"/>
            <a:r>
              <a:rPr lang="en-US" dirty="0">
                <a:solidFill>
                  <a:srgbClr val="1A1A1A"/>
                </a:solidFill>
                <a:latin typeface="Georgia" panose="02040502050405020303" pitchFamily="18" charset="0"/>
              </a:rPr>
              <a:t>The BNP and other opposition groups returned to the campaign trail in 2018, although they had set forth a list of demands that were again rejected by the </a:t>
            </a:r>
            <a:r>
              <a:rPr lang="en-US" dirty="0" err="1">
                <a:solidFill>
                  <a:srgbClr val="1A1A1A"/>
                </a:solidFill>
                <a:latin typeface="Georgia" panose="02040502050405020303" pitchFamily="18" charset="0"/>
              </a:rPr>
              <a:t>Awami</a:t>
            </a:r>
            <a:r>
              <a:rPr lang="en-US" dirty="0">
                <a:solidFill>
                  <a:srgbClr val="1A1A1A"/>
                </a:solidFill>
                <a:latin typeface="Georgia" panose="02040502050405020303" pitchFamily="18" charset="0"/>
              </a:rPr>
              <a:t> League.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Among </a:t>
            </a:r>
            <a:r>
              <a:rPr lang="en-US" dirty="0">
                <a:solidFill>
                  <a:srgbClr val="1A1A1A"/>
                </a:solidFill>
                <a:latin typeface="Georgia" panose="02040502050405020303" pitchFamily="18" charset="0"/>
              </a:rPr>
              <a:t>the concerns in this round was the imprisonment of </a:t>
            </a:r>
            <a:r>
              <a:rPr lang="en-US" dirty="0" err="1">
                <a:solidFill>
                  <a:srgbClr val="1A1A1A"/>
                </a:solidFill>
                <a:latin typeface="Georgia" panose="02040502050405020303" pitchFamily="18" charset="0"/>
              </a:rPr>
              <a:t>Khaleda</a:t>
            </a:r>
            <a:r>
              <a:rPr lang="en-US" dirty="0">
                <a:solidFill>
                  <a:srgbClr val="1A1A1A"/>
                </a:solidFill>
                <a:latin typeface="Georgia" panose="02040502050405020303" pitchFamily="18" charset="0"/>
              </a:rPr>
              <a:t>, which made her ineligible to lead the BNP in December’s polls. Many of the party’s candidates were imprisoned, disqualified, or assaulted, and more than 10,000 supporters were imprisoned in the lead-up to the election</a:t>
            </a:r>
            <a:r>
              <a:rPr lang="en-US" dirty="0" smtClean="0">
                <a:solidFill>
                  <a:srgbClr val="1A1A1A"/>
                </a:solidFill>
                <a:latin typeface="Georgia" panose="02040502050405020303" pitchFamily="18" charset="0"/>
              </a:rPr>
              <a:t>.</a:t>
            </a:r>
          </a:p>
          <a:p>
            <a:pPr algn="just"/>
            <a:endParaRPr lang="en-US" dirty="0">
              <a:solidFill>
                <a:srgbClr val="1A1A1A"/>
              </a:solidFill>
              <a:latin typeface="Georgia" panose="02040502050405020303" pitchFamily="18" charset="0"/>
            </a:endParaRPr>
          </a:p>
          <a:p>
            <a:pPr algn="just"/>
            <a:endParaRPr lang="en-US" dirty="0" smtClean="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 </a:t>
            </a:r>
            <a:r>
              <a:rPr lang="en-US" dirty="0">
                <a:solidFill>
                  <a:srgbClr val="1A1A1A"/>
                </a:solidFill>
                <a:latin typeface="Georgia" panose="02040502050405020303" pitchFamily="18" charset="0"/>
              </a:rPr>
              <a:t>The </a:t>
            </a:r>
            <a:r>
              <a:rPr lang="en-US" dirty="0" err="1">
                <a:solidFill>
                  <a:srgbClr val="1A1A1A"/>
                </a:solidFill>
                <a:latin typeface="Georgia" panose="02040502050405020303" pitchFamily="18" charset="0"/>
              </a:rPr>
              <a:t>Awami</a:t>
            </a:r>
            <a:r>
              <a:rPr lang="en-US" dirty="0">
                <a:solidFill>
                  <a:srgbClr val="1A1A1A"/>
                </a:solidFill>
                <a:latin typeface="Georgia" panose="02040502050405020303" pitchFamily="18" charset="0"/>
              </a:rPr>
              <a:t> League won a landslide victory, while the BNP won only a few seats. Hasina denied accusations of rigging the election, and blamed the BNP’s devastating loss on the party’s lack of leadership.</a:t>
            </a:r>
            <a:endParaRPr lang="en-US" dirty="0"/>
          </a:p>
        </p:txBody>
      </p:sp>
    </p:spTree>
    <p:extLst>
      <p:ext uri="{BB962C8B-B14F-4D97-AF65-F5344CB8AC3E}">
        <p14:creationId xmlns:p14="http://schemas.microsoft.com/office/powerpoint/2010/main" val="207692442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7999" y="1859340"/>
            <a:ext cx="8200845" cy="3139321"/>
          </a:xfrm>
          <a:prstGeom prst="rect">
            <a:avLst/>
          </a:prstGeom>
        </p:spPr>
        <p:txBody>
          <a:bodyPr wrap="square">
            <a:spAutoFit/>
          </a:bodyPr>
          <a:lstStyle/>
          <a:p>
            <a:pPr algn="just"/>
            <a:r>
              <a:rPr lang="en-US" dirty="0">
                <a:solidFill>
                  <a:srgbClr val="1A1A1A"/>
                </a:solidFill>
                <a:latin typeface="Georgia" panose="02040502050405020303" pitchFamily="18" charset="0"/>
              </a:rPr>
              <a:t>The political turmoil since independence ultimately has had little relevance to the country’s basic problems.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The </a:t>
            </a:r>
            <a:r>
              <a:rPr lang="en-US" dirty="0">
                <a:solidFill>
                  <a:srgbClr val="1A1A1A"/>
                </a:solidFill>
                <a:latin typeface="Georgia" panose="02040502050405020303" pitchFamily="18" charset="0"/>
              </a:rPr>
              <a:t>population of Bangladesh, which numbered about 71 million at the 1974 census, has more than doubled according to the 2011 census, despite large-scale emigration to </a:t>
            </a:r>
            <a:r>
              <a:rPr lang="en-US" dirty="0" err="1">
                <a:solidFill>
                  <a:srgbClr val="1A1A1A"/>
                </a:solidFill>
                <a:latin typeface="Georgia" panose="02040502050405020303" pitchFamily="18" charset="0"/>
              </a:rPr>
              <a:t>neighbouring</a:t>
            </a:r>
            <a:r>
              <a:rPr lang="en-US" dirty="0">
                <a:solidFill>
                  <a:srgbClr val="1A1A1A"/>
                </a:solidFill>
                <a:latin typeface="Georgia" panose="02040502050405020303" pitchFamily="18" charset="0"/>
              </a:rPr>
              <a:t> </a:t>
            </a:r>
            <a:r>
              <a:rPr lang="en-US" dirty="0">
                <a:solidFill>
                  <a:srgbClr val="14599D"/>
                </a:solidFill>
                <a:latin typeface="Georgia" panose="02040502050405020303" pitchFamily="18" charset="0"/>
                <a:hlinkClick r:id="rId2"/>
              </a:rPr>
              <a:t>Assam</a:t>
            </a:r>
            <a:r>
              <a:rPr lang="en-US" dirty="0">
                <a:solidFill>
                  <a:srgbClr val="1A1A1A"/>
                </a:solidFill>
                <a:latin typeface="Georgia" panose="02040502050405020303" pitchFamily="18" charset="0"/>
              </a:rPr>
              <a:t> and </a:t>
            </a:r>
            <a:r>
              <a:rPr lang="en-US" dirty="0">
                <a:solidFill>
                  <a:srgbClr val="14599D"/>
                </a:solidFill>
                <a:latin typeface="Georgia" panose="02040502050405020303" pitchFamily="18" charset="0"/>
                <a:hlinkClick r:id="rId3"/>
              </a:rPr>
              <a:t>Tripura</a:t>
            </a:r>
            <a:r>
              <a:rPr lang="en-US" dirty="0">
                <a:solidFill>
                  <a:srgbClr val="1A1A1A"/>
                </a:solidFill>
                <a:latin typeface="Georgia" panose="02040502050405020303" pitchFamily="18" charset="0"/>
              </a:rPr>
              <a:t> in India and a smaller exodus over the </a:t>
            </a:r>
            <a:r>
              <a:rPr lang="en-US" dirty="0" err="1">
                <a:solidFill>
                  <a:srgbClr val="1A1A1A"/>
                </a:solidFill>
                <a:latin typeface="Georgia" panose="02040502050405020303" pitchFamily="18" charset="0"/>
              </a:rPr>
              <a:t>Arakan</a:t>
            </a:r>
            <a:r>
              <a:rPr lang="en-US" dirty="0">
                <a:solidFill>
                  <a:srgbClr val="1A1A1A"/>
                </a:solidFill>
                <a:latin typeface="Georgia" panose="02040502050405020303" pitchFamily="18" charset="0"/>
              </a:rPr>
              <a:t> border with Myanmar. </a:t>
            </a:r>
            <a:endParaRPr lang="en-US" dirty="0" smtClean="0">
              <a:solidFill>
                <a:srgbClr val="1A1A1A"/>
              </a:solidFill>
              <a:latin typeface="Georgia" panose="02040502050405020303" pitchFamily="18" charset="0"/>
            </a:endParaRPr>
          </a:p>
          <a:p>
            <a:pPr algn="just"/>
            <a:endParaRPr lang="en-US" dirty="0">
              <a:solidFill>
                <a:srgbClr val="1A1A1A"/>
              </a:solidFill>
              <a:latin typeface="Georgia" panose="02040502050405020303" pitchFamily="18" charset="0"/>
            </a:endParaRPr>
          </a:p>
          <a:p>
            <a:pPr algn="just"/>
            <a:r>
              <a:rPr lang="en-US" dirty="0" smtClean="0">
                <a:solidFill>
                  <a:srgbClr val="1A1A1A"/>
                </a:solidFill>
                <a:latin typeface="Georgia" panose="02040502050405020303" pitchFamily="18" charset="0"/>
              </a:rPr>
              <a:t>Agriculture </a:t>
            </a:r>
            <a:r>
              <a:rPr lang="en-US" dirty="0">
                <a:solidFill>
                  <a:srgbClr val="1A1A1A"/>
                </a:solidFill>
                <a:latin typeface="Georgia" panose="02040502050405020303" pitchFamily="18" charset="0"/>
              </a:rPr>
              <a:t>and fishing are still the occupations of nearly half the </a:t>
            </a:r>
            <a:r>
              <a:rPr lang="en-US" dirty="0" err="1">
                <a:solidFill>
                  <a:srgbClr val="14599D"/>
                </a:solidFill>
                <a:latin typeface="Georgia" panose="02040502050405020303" pitchFamily="18" charset="0"/>
                <a:hlinkClick r:id="rId4"/>
              </a:rPr>
              <a:t>labour</a:t>
            </a:r>
            <a:r>
              <a:rPr lang="en-US" dirty="0">
                <a:solidFill>
                  <a:srgbClr val="14599D"/>
                </a:solidFill>
                <a:latin typeface="Georgia" panose="02040502050405020303" pitchFamily="18" charset="0"/>
                <a:hlinkClick r:id="rId4"/>
              </a:rPr>
              <a:t> force</a:t>
            </a:r>
            <a:r>
              <a:rPr lang="en-US" dirty="0">
                <a:solidFill>
                  <a:srgbClr val="1A1A1A"/>
                </a:solidFill>
                <a:latin typeface="Georgia" panose="02040502050405020303" pitchFamily="18" charset="0"/>
              </a:rPr>
              <a:t>, and economic development has been largely confined to the environs of Dhaka and Chittagong.</a:t>
            </a:r>
            <a:endParaRPr lang="en-US" dirty="0"/>
          </a:p>
        </p:txBody>
      </p:sp>
    </p:spTree>
    <p:extLst>
      <p:ext uri="{BB962C8B-B14F-4D97-AF65-F5344CB8AC3E}">
        <p14:creationId xmlns:p14="http://schemas.microsoft.com/office/powerpoint/2010/main" val="214482922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3406" y="444138"/>
            <a:ext cx="10230392" cy="326572"/>
          </a:xfrm>
        </p:spPr>
        <p:txBody>
          <a:bodyPr>
            <a:normAutofit fontScale="90000"/>
          </a:bodyPr>
          <a:lstStyle/>
          <a:p>
            <a:r>
              <a:rPr lang="en-US" dirty="0" smtClean="0"/>
              <a:t>.</a:t>
            </a:r>
            <a:br>
              <a:rPr lang="en-US" dirty="0" smtClean="0"/>
            </a:br>
            <a:endParaRPr lang="en-US" dirty="0"/>
          </a:p>
        </p:txBody>
      </p:sp>
      <p:sp>
        <p:nvSpPr>
          <p:cNvPr id="3" name="Content Placeholder 2"/>
          <p:cNvSpPr>
            <a:spLocks noGrp="1"/>
          </p:cNvSpPr>
          <p:nvPr>
            <p:ph idx="1"/>
          </p:nvPr>
        </p:nvSpPr>
        <p:spPr>
          <a:xfrm>
            <a:off x="1442676" y="1492240"/>
            <a:ext cx="9198428" cy="4101737"/>
          </a:xfrm>
        </p:spPr>
        <p:txBody>
          <a:bodyPr>
            <a:normAutofit/>
          </a:bodyPr>
          <a:lstStyle/>
          <a:p>
            <a:pPr marL="0" indent="0">
              <a:buNone/>
            </a:pPr>
            <a:r>
              <a:rPr lang="en-US" dirty="0" smtClean="0"/>
              <a:t>                                                    </a:t>
            </a:r>
            <a:endParaRPr lang="en-US" dirty="0"/>
          </a:p>
          <a:p>
            <a:pPr marL="0" indent="0">
              <a:buNone/>
            </a:pPr>
            <a:endParaRPr lang="en-US" dirty="0" smtClean="0"/>
          </a:p>
          <a:p>
            <a:pPr marL="0" indent="0">
              <a:buNone/>
            </a:pPr>
            <a:r>
              <a:rPr lang="en-US" sz="6600" b="1" dirty="0" smtClean="0"/>
              <a:t>                </a:t>
            </a:r>
            <a:endParaRPr lang="en-US" sz="6600" b="1" dirty="0" smtClean="0"/>
          </a:p>
          <a:p>
            <a:pPr marL="0" indent="0">
              <a:buNone/>
            </a:pPr>
            <a:endParaRPr lang="en-US" sz="6600" b="1" i="1" dirty="0">
              <a:solidFill>
                <a:schemeClr val="tx1"/>
              </a:solidFill>
            </a:endParaRPr>
          </a:p>
          <a:p>
            <a:pPr marL="0" indent="0" algn="ctr">
              <a:buNone/>
            </a:pPr>
            <a:r>
              <a:rPr lang="en-US" sz="4400" b="1" i="1" dirty="0" smtClean="0">
                <a:solidFill>
                  <a:schemeClr val="tx1"/>
                </a:solidFill>
              </a:rPr>
              <a:t>THANK   </a:t>
            </a:r>
            <a:r>
              <a:rPr lang="en-US" sz="4400" dirty="0" smtClean="0">
                <a:solidFill>
                  <a:schemeClr val="tx1"/>
                </a:solidFill>
              </a:rPr>
              <a:t> </a:t>
            </a:r>
            <a:r>
              <a:rPr lang="en-US" sz="4400" b="1" i="1" dirty="0" smtClean="0">
                <a:solidFill>
                  <a:schemeClr val="tx1"/>
                </a:solidFill>
              </a:rPr>
              <a:t>YOU</a:t>
            </a:r>
            <a:endParaRPr lang="en-US" sz="4400" b="1" i="1" dirty="0">
              <a:solidFill>
                <a:schemeClr val="tx1"/>
              </a:solidFill>
            </a:endParaRPr>
          </a:p>
        </p:txBody>
      </p:sp>
    </p:spTree>
    <p:extLst>
      <p:ext uri="{BB962C8B-B14F-4D97-AF65-F5344CB8AC3E}">
        <p14:creationId xmlns:p14="http://schemas.microsoft.com/office/powerpoint/2010/main" val="28088725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82177" y="692989"/>
            <a:ext cx="9617165" cy="3777622"/>
          </a:xfrm>
        </p:spPr>
        <p:txBody>
          <a:bodyPr/>
          <a:lstStyle/>
          <a:p>
            <a:pPr algn="just"/>
            <a:r>
              <a:rPr lang="en-US" dirty="0"/>
              <a:t>Meanwhile, the extensive interaction between Islam and Hinduism was reflected in social </a:t>
            </a:r>
            <a:r>
              <a:rPr lang="en-US" dirty="0" err="1"/>
              <a:t>behaviour</a:t>
            </a:r>
            <a:r>
              <a:rPr lang="en-US" dirty="0"/>
              <a:t> and the flourishing of various cults, notably that of the Hindu saint </a:t>
            </a:r>
            <a:r>
              <a:rPr lang="en-US" dirty="0" err="1">
                <a:hlinkClick r:id="rId2"/>
              </a:rPr>
              <a:t>Caitanya</a:t>
            </a:r>
            <a:r>
              <a:rPr lang="en-US" dirty="0"/>
              <a:t> (1486–1533</a:t>
            </a:r>
            <a:r>
              <a:rPr lang="en-US" dirty="0" smtClean="0"/>
              <a:t>).</a:t>
            </a:r>
          </a:p>
          <a:p>
            <a:pPr algn="just"/>
            <a:r>
              <a:rPr lang="en-US" dirty="0" smtClean="0"/>
              <a:t> </a:t>
            </a:r>
            <a:r>
              <a:rPr lang="en-US" dirty="0"/>
              <a:t>In contrast to more orthodox forms of Hinduism, the </a:t>
            </a:r>
            <a:r>
              <a:rPr lang="en-US" dirty="0" err="1"/>
              <a:t>Caitanya</a:t>
            </a:r>
            <a:r>
              <a:rPr lang="en-US" dirty="0"/>
              <a:t> sect—like Islam—was open to all members of society, regardless of caste or social rank.</a:t>
            </a:r>
          </a:p>
          <a:p>
            <a:pPr algn="just"/>
            <a:r>
              <a:rPr lang="en-US" dirty="0"/>
              <a:t>Under the Mughals the political boundaries of Bengal expanded to become Suba </a:t>
            </a:r>
            <a:r>
              <a:rPr lang="en-US" dirty="0" err="1"/>
              <a:t>Bangalah</a:t>
            </a:r>
            <a:r>
              <a:rPr lang="en-US" dirty="0"/>
              <a:t> (the Province of Bengal), and economic activity increased.</a:t>
            </a:r>
          </a:p>
          <a:p>
            <a:endParaRPr lang="en-US" dirty="0"/>
          </a:p>
        </p:txBody>
      </p:sp>
    </p:spTree>
    <p:extLst>
      <p:ext uri="{BB962C8B-B14F-4D97-AF65-F5344CB8AC3E}">
        <p14:creationId xmlns:p14="http://schemas.microsoft.com/office/powerpoint/2010/main" val="41289976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3338766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66822" y="940280"/>
            <a:ext cx="8558010" cy="5204600"/>
          </a:xfrm>
        </p:spPr>
        <p:txBody>
          <a:bodyPr/>
          <a:lstStyle/>
          <a:p>
            <a:pPr algn="just"/>
            <a:r>
              <a:rPr lang="en-US" dirty="0">
                <a:solidFill>
                  <a:srgbClr val="444444"/>
                </a:solidFill>
                <a:latin typeface="Lato"/>
              </a:rPr>
              <a:t>The judicial system of Bangladesh has a known history of over thousands of  year. </a:t>
            </a:r>
            <a:endParaRPr lang="en-US" dirty="0" smtClean="0">
              <a:solidFill>
                <a:srgbClr val="444444"/>
              </a:solidFill>
              <a:latin typeface="Lato"/>
            </a:endParaRPr>
          </a:p>
          <a:p>
            <a:pPr algn="just"/>
            <a:r>
              <a:rPr lang="en-US" dirty="0" smtClean="0">
                <a:solidFill>
                  <a:srgbClr val="444444"/>
                </a:solidFill>
                <a:latin typeface="Lato"/>
              </a:rPr>
              <a:t>The </a:t>
            </a:r>
            <a:r>
              <a:rPr lang="en-US" dirty="0">
                <a:solidFill>
                  <a:srgbClr val="444444"/>
                </a:solidFill>
                <a:latin typeface="Lato"/>
              </a:rPr>
              <a:t>present judicial system of Bangladesh has been evolved as a result of gradual process during the different period of Indian history.  </a:t>
            </a:r>
            <a:endParaRPr lang="en-US" dirty="0" smtClean="0">
              <a:solidFill>
                <a:srgbClr val="444444"/>
              </a:solidFill>
              <a:latin typeface="Lato"/>
            </a:endParaRPr>
          </a:p>
          <a:p>
            <a:pPr algn="just"/>
            <a:endParaRPr lang="en-US" dirty="0">
              <a:solidFill>
                <a:srgbClr val="444444"/>
              </a:solidFill>
              <a:latin typeface="Lato"/>
            </a:endParaRPr>
          </a:p>
          <a:p>
            <a:pPr algn="just"/>
            <a:r>
              <a:rPr lang="en-US" dirty="0" smtClean="0">
                <a:solidFill>
                  <a:srgbClr val="444444"/>
                </a:solidFill>
                <a:latin typeface="Lato"/>
              </a:rPr>
              <a:t>Legal </a:t>
            </a:r>
            <a:r>
              <a:rPr lang="en-US" dirty="0">
                <a:solidFill>
                  <a:srgbClr val="444444"/>
                </a:solidFill>
                <a:latin typeface="Lato"/>
              </a:rPr>
              <a:t>history of Bangladesh can be divided under four important periods, i.e., Hindu period, Muslim period, British period and after independence.</a:t>
            </a:r>
            <a:endParaRPr lang="en-US" dirty="0"/>
          </a:p>
        </p:txBody>
      </p:sp>
    </p:spTree>
    <p:extLst>
      <p:ext uri="{BB962C8B-B14F-4D97-AF65-F5344CB8AC3E}">
        <p14:creationId xmlns:p14="http://schemas.microsoft.com/office/powerpoint/2010/main" val="29769100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90777" y="966158"/>
            <a:ext cx="8893834" cy="3139321"/>
          </a:xfrm>
          <a:prstGeom prst="rect">
            <a:avLst/>
          </a:prstGeom>
        </p:spPr>
        <p:txBody>
          <a:bodyPr wrap="square">
            <a:spAutoFit/>
          </a:bodyPr>
          <a:lstStyle/>
          <a:p>
            <a:pPr algn="just"/>
            <a:r>
              <a:rPr lang="en-US" dirty="0">
                <a:solidFill>
                  <a:srgbClr val="444444"/>
                </a:solidFill>
                <a:latin typeface="Lato"/>
              </a:rPr>
              <a:t>During ancient times, the justice system was connected with religion and with social  norms</a:t>
            </a:r>
            <a:r>
              <a:rPr lang="en-US" dirty="0" smtClean="0">
                <a:solidFill>
                  <a:srgbClr val="444444"/>
                </a:solidFill>
                <a:latin typeface="Lato"/>
              </a:rPr>
              <a:t>.</a:t>
            </a:r>
          </a:p>
          <a:p>
            <a:pPr algn="just"/>
            <a:endParaRPr lang="en-US" dirty="0">
              <a:solidFill>
                <a:srgbClr val="444444"/>
              </a:solidFill>
              <a:latin typeface="Lato"/>
            </a:endParaRPr>
          </a:p>
          <a:p>
            <a:pPr algn="just"/>
            <a:r>
              <a:rPr lang="en-US" dirty="0" smtClean="0">
                <a:solidFill>
                  <a:srgbClr val="444444"/>
                </a:solidFill>
                <a:latin typeface="Lato"/>
              </a:rPr>
              <a:t>The </a:t>
            </a:r>
            <a:r>
              <a:rPr lang="en-US" dirty="0">
                <a:solidFill>
                  <a:srgbClr val="444444"/>
                </a:solidFill>
                <a:latin typeface="Lato"/>
              </a:rPr>
              <a:t>king (raja) was the supreme head of the legislative, executive and judiciary branches. </a:t>
            </a:r>
            <a:endParaRPr lang="en-US" dirty="0" smtClean="0">
              <a:solidFill>
                <a:srgbClr val="444444"/>
              </a:solidFill>
              <a:latin typeface="Lato"/>
            </a:endParaRPr>
          </a:p>
          <a:p>
            <a:pPr algn="just"/>
            <a:endParaRPr lang="en-US" dirty="0">
              <a:solidFill>
                <a:srgbClr val="444444"/>
              </a:solidFill>
              <a:latin typeface="Lato"/>
            </a:endParaRPr>
          </a:p>
          <a:p>
            <a:pPr algn="just"/>
            <a:r>
              <a:rPr lang="en-US" dirty="0" smtClean="0">
                <a:solidFill>
                  <a:srgbClr val="444444"/>
                </a:solidFill>
                <a:latin typeface="Lato"/>
              </a:rPr>
              <a:t>The </a:t>
            </a:r>
            <a:r>
              <a:rPr lang="en-US" dirty="0">
                <a:solidFill>
                  <a:srgbClr val="444444"/>
                </a:solidFill>
                <a:latin typeface="Lato"/>
              </a:rPr>
              <a:t>various sources of law relied upon by the kings at that time were </a:t>
            </a:r>
            <a:r>
              <a:rPr lang="en-US" i="1" dirty="0" err="1">
                <a:solidFill>
                  <a:srgbClr val="444444"/>
                </a:solidFill>
                <a:latin typeface="Lato"/>
              </a:rPr>
              <a:t>shrutis</a:t>
            </a:r>
            <a:r>
              <a:rPr lang="en-US" i="1" dirty="0">
                <a:solidFill>
                  <a:srgbClr val="444444"/>
                </a:solidFill>
                <a:latin typeface="Lato"/>
              </a:rPr>
              <a:t>, </a:t>
            </a:r>
            <a:r>
              <a:rPr lang="en-US" i="1" dirty="0" err="1">
                <a:solidFill>
                  <a:srgbClr val="444444"/>
                </a:solidFill>
                <a:latin typeface="Lato"/>
              </a:rPr>
              <a:t>smritis</a:t>
            </a:r>
            <a:r>
              <a:rPr lang="en-US" i="1" dirty="0">
                <a:solidFill>
                  <a:srgbClr val="444444"/>
                </a:solidFill>
                <a:latin typeface="Lato"/>
              </a:rPr>
              <a:t>, </a:t>
            </a:r>
            <a:r>
              <a:rPr lang="en-US" i="1" dirty="0" err="1">
                <a:solidFill>
                  <a:srgbClr val="444444"/>
                </a:solidFill>
                <a:latin typeface="Lato"/>
              </a:rPr>
              <a:t>puranas</a:t>
            </a:r>
            <a:r>
              <a:rPr lang="en-US" i="1" dirty="0">
                <a:solidFill>
                  <a:srgbClr val="444444"/>
                </a:solidFill>
                <a:latin typeface="Lato"/>
              </a:rPr>
              <a:t>, </a:t>
            </a:r>
            <a:r>
              <a:rPr lang="en-US" i="1" dirty="0" err="1">
                <a:solidFill>
                  <a:srgbClr val="444444"/>
                </a:solidFill>
                <a:latin typeface="Lato"/>
              </a:rPr>
              <a:t>dharmashastras</a:t>
            </a:r>
            <a:r>
              <a:rPr lang="en-US" i="1" dirty="0">
                <a:solidFill>
                  <a:srgbClr val="444444"/>
                </a:solidFill>
                <a:latin typeface="Lato"/>
              </a:rPr>
              <a:t>, </a:t>
            </a:r>
            <a:r>
              <a:rPr lang="en-US" dirty="0">
                <a:solidFill>
                  <a:srgbClr val="444444"/>
                </a:solidFill>
                <a:latin typeface="Lato"/>
              </a:rPr>
              <a:t>etc. </a:t>
            </a:r>
            <a:endParaRPr lang="en-US" dirty="0" smtClean="0">
              <a:solidFill>
                <a:srgbClr val="444444"/>
              </a:solidFill>
              <a:latin typeface="Lato"/>
            </a:endParaRPr>
          </a:p>
          <a:p>
            <a:pPr algn="just"/>
            <a:endParaRPr lang="en-US" dirty="0">
              <a:solidFill>
                <a:srgbClr val="444444"/>
              </a:solidFill>
              <a:latin typeface="Lato"/>
            </a:endParaRPr>
          </a:p>
          <a:p>
            <a:pPr algn="just"/>
            <a:r>
              <a:rPr lang="en-US" dirty="0" smtClean="0">
                <a:solidFill>
                  <a:srgbClr val="444444"/>
                </a:solidFill>
                <a:latin typeface="Lato"/>
              </a:rPr>
              <a:t>The</a:t>
            </a:r>
            <a:r>
              <a:rPr lang="en-US" dirty="0">
                <a:solidFill>
                  <a:srgbClr val="444444"/>
                </a:solidFill>
                <a:latin typeface="Lato"/>
              </a:rPr>
              <a:t> </a:t>
            </a:r>
            <a:r>
              <a:rPr lang="en-US" i="1" dirty="0" err="1">
                <a:solidFill>
                  <a:srgbClr val="444444"/>
                </a:solidFill>
                <a:latin typeface="Lato"/>
              </a:rPr>
              <a:t>Arthashastra</a:t>
            </a:r>
            <a:r>
              <a:rPr lang="en-US" dirty="0">
                <a:solidFill>
                  <a:srgbClr val="444444"/>
                </a:solidFill>
                <a:latin typeface="Lato"/>
              </a:rPr>
              <a:t> and </a:t>
            </a:r>
            <a:r>
              <a:rPr lang="en-US" i="1" dirty="0" err="1">
                <a:solidFill>
                  <a:srgbClr val="444444"/>
                </a:solidFill>
                <a:latin typeface="Lato"/>
              </a:rPr>
              <a:t>Manusmriti</a:t>
            </a:r>
            <a:r>
              <a:rPr lang="en-US" dirty="0">
                <a:solidFill>
                  <a:srgbClr val="444444"/>
                </a:solidFill>
                <a:latin typeface="Lato"/>
              </a:rPr>
              <a:t> were considered authoritative legal guidance. Hindu period extended for nearly 1500 years.</a:t>
            </a:r>
            <a:endParaRPr lang="en-US" dirty="0"/>
          </a:p>
        </p:txBody>
      </p:sp>
    </p:spTree>
    <p:extLst>
      <p:ext uri="{BB962C8B-B14F-4D97-AF65-F5344CB8AC3E}">
        <p14:creationId xmlns:p14="http://schemas.microsoft.com/office/powerpoint/2010/main" val="693716314"/>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487</TotalTime>
  <Words>1466</Words>
  <Application>Microsoft Office PowerPoint</Application>
  <PresentationFormat>Widescreen</PresentationFormat>
  <Paragraphs>269</Paragraphs>
  <Slides>53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53</vt:i4>
      </vt:variant>
    </vt:vector>
  </HeadingPairs>
  <TitlesOfParts>
    <vt:vector size="60" baseType="lpstr">
      <vt:lpstr>-apple-system</vt:lpstr>
      <vt:lpstr>Arial</vt:lpstr>
      <vt:lpstr>Century Gothic</vt:lpstr>
      <vt:lpstr>Georgia</vt:lpstr>
      <vt:lpstr>Lato</vt:lpstr>
      <vt:lpstr>Wingdings 3</vt:lpstr>
      <vt:lpstr>Wisp</vt:lpstr>
      <vt:lpstr>History of Judiciary of Bangladesh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Section-1. Short title and commencement of this act ;</dc:title>
  <dc:creator>DCL</dc:creator>
  <cp:lastModifiedBy>Saiful</cp:lastModifiedBy>
  <cp:revision>30</cp:revision>
  <dcterms:created xsi:type="dcterms:W3CDTF">2020-06-17T14:59:18Z</dcterms:created>
  <dcterms:modified xsi:type="dcterms:W3CDTF">2021-02-03T10:02:16Z</dcterms:modified>
</cp:coreProperties>
</file>