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38"/>
  </p:notesMasterIdLst>
  <p:sldIdLst>
    <p:sldId id="256" r:id="rId2"/>
    <p:sldId id="266" r:id="rId3"/>
    <p:sldId id="278" r:id="rId4"/>
    <p:sldId id="397" r:id="rId5"/>
    <p:sldId id="398" r:id="rId6"/>
    <p:sldId id="399" r:id="rId7"/>
    <p:sldId id="400" r:id="rId8"/>
    <p:sldId id="257" r:id="rId9"/>
    <p:sldId id="274" r:id="rId10"/>
    <p:sldId id="275" r:id="rId11"/>
    <p:sldId id="369" r:id="rId12"/>
    <p:sldId id="370" r:id="rId13"/>
    <p:sldId id="276" r:id="rId14"/>
    <p:sldId id="277" r:id="rId15"/>
    <p:sldId id="371" r:id="rId16"/>
    <p:sldId id="372" r:id="rId17"/>
    <p:sldId id="265" r:id="rId18"/>
    <p:sldId id="267" r:id="rId19"/>
    <p:sldId id="268" r:id="rId20"/>
    <p:sldId id="269" r:id="rId21"/>
    <p:sldId id="270" r:id="rId22"/>
    <p:sldId id="271" r:id="rId23"/>
    <p:sldId id="272" r:id="rId24"/>
    <p:sldId id="273" r:id="rId25"/>
    <p:sldId id="359" r:id="rId26"/>
    <p:sldId id="360" r:id="rId27"/>
    <p:sldId id="361" r:id="rId28"/>
    <p:sldId id="362" r:id="rId29"/>
    <p:sldId id="363" r:id="rId30"/>
    <p:sldId id="364" r:id="rId31"/>
    <p:sldId id="365" r:id="rId32"/>
    <p:sldId id="373" r:id="rId33"/>
    <p:sldId id="366" r:id="rId34"/>
    <p:sldId id="331" r:id="rId35"/>
    <p:sldId id="334" r:id="rId36"/>
    <p:sldId id="335" r:id="rId37"/>
    <p:sldId id="336" r:id="rId38"/>
    <p:sldId id="337" r:id="rId39"/>
    <p:sldId id="338" r:id="rId40"/>
    <p:sldId id="332" r:id="rId41"/>
    <p:sldId id="333" r:id="rId42"/>
    <p:sldId id="340" r:id="rId43"/>
    <p:sldId id="374" r:id="rId44"/>
    <p:sldId id="341" r:id="rId45"/>
    <p:sldId id="342" r:id="rId46"/>
    <p:sldId id="343" r:id="rId47"/>
    <p:sldId id="377" r:id="rId48"/>
    <p:sldId id="378" r:id="rId49"/>
    <p:sldId id="344" r:id="rId50"/>
    <p:sldId id="345" r:id="rId51"/>
    <p:sldId id="346" r:id="rId52"/>
    <p:sldId id="347" r:id="rId53"/>
    <p:sldId id="348" r:id="rId54"/>
    <p:sldId id="349" r:id="rId55"/>
    <p:sldId id="350" r:id="rId56"/>
    <p:sldId id="280" r:id="rId57"/>
    <p:sldId id="281" r:id="rId58"/>
    <p:sldId id="282" r:id="rId59"/>
    <p:sldId id="283" r:id="rId60"/>
    <p:sldId id="284" r:id="rId61"/>
    <p:sldId id="285" r:id="rId62"/>
    <p:sldId id="286" r:id="rId63"/>
    <p:sldId id="287" r:id="rId64"/>
    <p:sldId id="288" r:id="rId65"/>
    <p:sldId id="289" r:id="rId66"/>
    <p:sldId id="290" r:id="rId67"/>
    <p:sldId id="291" r:id="rId68"/>
    <p:sldId id="292" r:id="rId69"/>
    <p:sldId id="293" r:id="rId70"/>
    <p:sldId id="294" r:id="rId71"/>
    <p:sldId id="295" r:id="rId72"/>
    <p:sldId id="296" r:id="rId73"/>
    <p:sldId id="297" r:id="rId74"/>
    <p:sldId id="298" r:id="rId75"/>
    <p:sldId id="299" r:id="rId76"/>
    <p:sldId id="300" r:id="rId77"/>
    <p:sldId id="301" r:id="rId78"/>
    <p:sldId id="302" r:id="rId79"/>
    <p:sldId id="303" r:id="rId80"/>
    <p:sldId id="304" r:id="rId81"/>
    <p:sldId id="305" r:id="rId82"/>
    <p:sldId id="306" r:id="rId83"/>
    <p:sldId id="307" r:id="rId84"/>
    <p:sldId id="308" r:id="rId85"/>
    <p:sldId id="309" r:id="rId86"/>
    <p:sldId id="310" r:id="rId87"/>
    <p:sldId id="311" r:id="rId88"/>
    <p:sldId id="312" r:id="rId89"/>
    <p:sldId id="313" r:id="rId90"/>
    <p:sldId id="314" r:id="rId91"/>
    <p:sldId id="315" r:id="rId92"/>
    <p:sldId id="316" r:id="rId93"/>
    <p:sldId id="320" r:id="rId94"/>
    <p:sldId id="321" r:id="rId95"/>
    <p:sldId id="322" r:id="rId96"/>
    <p:sldId id="323" r:id="rId97"/>
    <p:sldId id="324" r:id="rId98"/>
    <p:sldId id="325" r:id="rId99"/>
    <p:sldId id="379" r:id="rId100"/>
    <p:sldId id="326" r:id="rId101"/>
    <p:sldId id="317" r:id="rId102"/>
    <p:sldId id="318" r:id="rId103"/>
    <p:sldId id="319" r:id="rId104"/>
    <p:sldId id="351" r:id="rId105"/>
    <p:sldId id="352" r:id="rId106"/>
    <p:sldId id="353" r:id="rId107"/>
    <p:sldId id="354" r:id="rId108"/>
    <p:sldId id="355" r:id="rId109"/>
    <p:sldId id="356" r:id="rId110"/>
    <p:sldId id="357" r:id="rId111"/>
    <p:sldId id="358" r:id="rId112"/>
    <p:sldId id="261" r:id="rId113"/>
    <p:sldId id="262" r:id="rId114"/>
    <p:sldId id="263" r:id="rId115"/>
    <p:sldId id="264" r:id="rId116"/>
    <p:sldId id="367" r:id="rId117"/>
    <p:sldId id="405" r:id="rId118"/>
    <p:sldId id="380" r:id="rId119"/>
    <p:sldId id="389" r:id="rId120"/>
    <p:sldId id="381" r:id="rId121"/>
    <p:sldId id="390" r:id="rId122"/>
    <p:sldId id="385" r:id="rId123"/>
    <p:sldId id="387" r:id="rId124"/>
    <p:sldId id="407" r:id="rId125"/>
    <p:sldId id="395" r:id="rId126"/>
    <p:sldId id="386" r:id="rId127"/>
    <p:sldId id="396" r:id="rId128"/>
    <p:sldId id="391" r:id="rId129"/>
    <p:sldId id="392" r:id="rId130"/>
    <p:sldId id="393" r:id="rId131"/>
    <p:sldId id="394" r:id="rId132"/>
    <p:sldId id="402" r:id="rId133"/>
    <p:sldId id="403" r:id="rId134"/>
    <p:sldId id="404" r:id="rId135"/>
    <p:sldId id="401" r:id="rId136"/>
    <p:sldId id="408" r:id="rId1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629" y="77"/>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407649-1B1F-4716-9975-A1C183FE0D59}" type="datetimeFigureOut">
              <a:rPr lang="en-US" smtClean="0"/>
              <a:pPr/>
              <a:t>4/6/2021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3B2E5-900D-4809-B3CA-75961D387B44}" type="slidenum">
              <a:rPr lang="en-US" smtClean="0"/>
              <a:pPr/>
              <a:t>‹#›</a:t>
            </a:fld>
            <a:endParaRPr lang="en-US"/>
          </a:p>
        </p:txBody>
      </p:sp>
    </p:spTree>
    <p:extLst>
      <p:ext uri="{BB962C8B-B14F-4D97-AF65-F5344CB8AC3E}">
        <p14:creationId xmlns:p14="http://schemas.microsoft.com/office/powerpoint/2010/main" val="237582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E3B2E5-900D-4809-B3CA-75961D387B44}" type="slidenum">
              <a:rPr lang="en-US" smtClean="0"/>
              <a:pPr/>
              <a:t>10</a:t>
            </a:fld>
            <a:endParaRPr lang="en-US"/>
          </a:p>
        </p:txBody>
      </p:sp>
    </p:spTree>
    <p:extLst>
      <p:ext uri="{BB962C8B-B14F-4D97-AF65-F5344CB8AC3E}">
        <p14:creationId xmlns:p14="http://schemas.microsoft.com/office/powerpoint/2010/main" val="3663330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245637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E5739-47B7-4334-ABFF-DFB2EEC7466C}" type="datetimeFigureOut">
              <a:rPr lang="en-US" smtClean="0"/>
              <a:pPr/>
              <a:t>4/6/2021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313717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4180392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2761932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2107961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9AE5739-47B7-4334-ABFF-DFB2EEC7466C}" type="datetimeFigureOut">
              <a:rPr lang="en-US" smtClean="0"/>
              <a:pPr/>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808608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9AE5739-47B7-4334-ABFF-DFB2EEC7466C}" type="datetimeFigureOut">
              <a:rPr lang="en-US" smtClean="0"/>
              <a:pPr/>
              <a:t>4/6/2021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604806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4094882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194789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12116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AE5739-47B7-4334-ABFF-DFB2EEC7466C}"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307202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AE5739-47B7-4334-ABFF-DFB2EEC7466C}" type="datetimeFigureOut">
              <a:rPr lang="en-US" smtClean="0"/>
              <a:pPr/>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3346916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AE5739-47B7-4334-ABFF-DFB2EEC7466C}" type="datetimeFigureOut">
              <a:rPr lang="en-US" smtClean="0"/>
              <a:pPr/>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391102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AE5739-47B7-4334-ABFF-DFB2EEC7466C}" type="datetimeFigureOut">
              <a:rPr lang="en-US" smtClean="0"/>
              <a:pPr/>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114326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E5739-47B7-4334-ABFF-DFB2EEC7466C}" type="datetimeFigureOut">
              <a:rPr lang="en-US" smtClean="0"/>
              <a:pPr/>
              <a:t>4/6/2021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97520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E5739-47B7-4334-ABFF-DFB2EEC7466C}" type="datetimeFigureOut">
              <a:rPr lang="en-US" smtClean="0"/>
              <a:pPr/>
              <a:t>4/6/2021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101970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E5739-47B7-4334-ABFF-DFB2EEC7466C}" type="datetimeFigureOut">
              <a:rPr lang="en-US" smtClean="0"/>
              <a:pPr/>
              <a:t>4/6/2021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761401A-BB13-421B-BC41-08392FBD1741}" type="slidenum">
              <a:rPr lang="en-US" smtClean="0"/>
              <a:pPr/>
              <a:t>‹#›</a:t>
            </a:fld>
            <a:endParaRPr lang="en-US"/>
          </a:p>
        </p:txBody>
      </p:sp>
    </p:spTree>
    <p:extLst>
      <p:ext uri="{BB962C8B-B14F-4D97-AF65-F5344CB8AC3E}">
        <p14:creationId xmlns:p14="http://schemas.microsoft.com/office/powerpoint/2010/main" val="59373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9AE5739-47B7-4334-ABFF-DFB2EEC7466C}" type="datetimeFigureOut">
              <a:rPr lang="en-US" smtClean="0"/>
              <a:pPr/>
              <a:t>4/6/2021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761401A-BB13-421B-BC41-08392FBD1741}" type="slidenum">
              <a:rPr lang="en-US" smtClean="0"/>
              <a:pPr/>
              <a:t>‹#›</a:t>
            </a:fld>
            <a:endParaRPr lang="en-US"/>
          </a:p>
        </p:txBody>
      </p:sp>
    </p:spTree>
    <p:extLst>
      <p:ext uri="{BB962C8B-B14F-4D97-AF65-F5344CB8AC3E}">
        <p14:creationId xmlns:p14="http://schemas.microsoft.com/office/powerpoint/2010/main" val="389126658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ritannica.com/EBchecked/topic/559803/spice-trad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britannica.com/EBchecked/topic/35029/Armada"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ritannica.com/EBchecked/topic/174553/Dutch-East-Indies" TargetMode="External"/><Relationship Id="rId2" Type="http://schemas.openxmlformats.org/officeDocument/2006/relationships/hyperlink" Target="http://www.britannica.com/EBchecked/topic/410125/history-of-the-Netherlands" TargetMode="External"/><Relationship Id="rId1" Type="http://schemas.openxmlformats.org/officeDocument/2006/relationships/slideLayout" Target="../slideLayouts/slideLayout2.xml"/><Relationship Id="rId5" Type="http://schemas.openxmlformats.org/officeDocument/2006/relationships/hyperlink" Target="http://www.britannica.com/EBchecked/topic/18951/Amboina-Massacre" TargetMode="External"/><Relationship Id="rId4" Type="http://schemas.openxmlformats.org/officeDocument/2006/relationships/hyperlink" Target="http://www.britannica.com/EBchecked/topic/176713/East-Indies"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ritannica.com/EBchecked/topic/396125/Mughal-dynasty" TargetMode="External"/><Relationship Id="rId2" Type="http://schemas.openxmlformats.org/officeDocument/2006/relationships/hyperlink" Target="http://www.britannica.com/EBchecked/topic/285516/history-of-India" TargetMode="External"/><Relationship Id="rId1" Type="http://schemas.openxmlformats.org/officeDocument/2006/relationships/slideLayout" Target="../slideLayouts/slideLayout2.xml"/><Relationship Id="rId6" Type="http://schemas.openxmlformats.org/officeDocument/2006/relationships/hyperlink" Target="http://www.britannica.com/EBchecked/topic/112079/history-of-China" TargetMode="External"/><Relationship Id="rId5" Type="http://schemas.openxmlformats.org/officeDocument/2006/relationships/hyperlink" Target="http://www.britannica.com/EBchecked/topic/176516/East-Asia" TargetMode="External"/><Relationship Id="rId4" Type="http://schemas.openxmlformats.org/officeDocument/2006/relationships/hyperlink" Target="http://www.britannica.com/EBchecked/topic/452764/Persian-Gulf"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www.britannica.com/EBchecked/topic/285821/Indian-Mutiny"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http://www.britannica.com/EBchecked/topic/430163/Opium-Wars" TargetMode="Externa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britannica.com/EBchecked/topic/285821/Indian-Mutin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Criminal Justice Under the Company Rule</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East India Company</a:t>
            </a:r>
            <a:endParaRPr lang="en-US" dirty="0"/>
          </a:p>
        </p:txBody>
      </p:sp>
      <p:sp>
        <p:nvSpPr>
          <p:cNvPr id="3" name="Content Placeholder 2"/>
          <p:cNvSpPr>
            <a:spLocks noGrp="1"/>
          </p:cNvSpPr>
          <p:nvPr>
            <p:ph idx="1"/>
          </p:nvPr>
        </p:nvSpPr>
        <p:spPr/>
        <p:txBody>
          <a:bodyPr>
            <a:normAutofit/>
          </a:bodyPr>
          <a:lstStyle/>
          <a:p>
            <a:pPr algn="just"/>
            <a:r>
              <a:rPr lang="en-US" b="1" u="sng" dirty="0" smtClean="0"/>
              <a:t>The company was formed to share in the East Indian </a:t>
            </a:r>
            <a:r>
              <a:rPr lang="en-US" b="1" u="sng" dirty="0" smtClean="0">
                <a:hlinkClick r:id="rId3" action="ppaction://hlinkfile" tooltip="spice trade"/>
              </a:rPr>
              <a:t>spice trade</a:t>
            </a:r>
            <a:r>
              <a:rPr lang="en-US" b="1" u="sng" dirty="0" smtClean="0"/>
              <a:t>. </a:t>
            </a:r>
          </a:p>
          <a:p>
            <a:pPr algn="just"/>
            <a:r>
              <a:rPr lang="en-US" dirty="0" smtClean="0"/>
              <a:t>This trade had been a monopoly of Spain and Portugal until the defeat of the </a:t>
            </a:r>
            <a:r>
              <a:rPr lang="en-US" dirty="0" smtClean="0">
                <a:hlinkClick r:id="rId4" action="ppaction://hlinkfile" tooltip="Spanish Armada"/>
              </a:rPr>
              <a:t>Spanish Armada</a:t>
            </a:r>
            <a:r>
              <a:rPr lang="en-US" dirty="0" smtClean="0"/>
              <a:t> (1588) by England. </a:t>
            </a:r>
          </a:p>
          <a:p>
            <a:pPr algn="just"/>
            <a:r>
              <a:rPr lang="en-US" dirty="0" smtClean="0"/>
              <a:t>Until 1612 the East India company conducted separate voyages. There were temporary joint stocks until 1657, when a permanent joint stock was raised. (www.britannica.com)</a:t>
            </a:r>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Transformation of Punishments</a:t>
            </a:r>
            <a:endParaRPr lang="en-US" dirty="0"/>
          </a:p>
        </p:txBody>
      </p:sp>
      <p:sp>
        <p:nvSpPr>
          <p:cNvPr id="3" name="Content Placeholder 2"/>
          <p:cNvSpPr>
            <a:spLocks noGrp="1"/>
          </p:cNvSpPr>
          <p:nvPr>
            <p:ph idx="1"/>
          </p:nvPr>
        </p:nvSpPr>
        <p:spPr/>
        <p:txBody>
          <a:bodyPr>
            <a:normAutofit/>
          </a:bodyPr>
          <a:lstStyle/>
          <a:p>
            <a:pPr algn="just"/>
            <a:r>
              <a:rPr lang="en-US" dirty="0" smtClean="0"/>
              <a:t>At first, severe punishments were prescribed by the British administrators to suppress crimes. In course of time, when the society stabilized the severity of punishments were lessened.</a:t>
            </a:r>
          </a:p>
          <a:p>
            <a:pPr algn="just"/>
            <a:r>
              <a:rPr lang="en-US" dirty="0" smtClean="0"/>
              <a:t>For example, the punishment for simple burglary was initially 14 years imprisonment, then it was reduced to 7 years, by 1818 burglary was punished with one/two years imprisonment.</a:t>
            </a:r>
          </a:p>
          <a:p>
            <a:pPr algn="just"/>
            <a:r>
              <a:rPr lang="en-US" b="1" u="sng" dirty="0" smtClean="0"/>
              <a:t>In 1825, women were declared completely exempt from corporal punishment by stripes.</a:t>
            </a:r>
          </a:p>
          <a:p>
            <a:pPr algn="just"/>
            <a:endParaRPr lang="en-US" dirty="0" smtClean="0"/>
          </a:p>
          <a:p>
            <a:pPr algn="just"/>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 of Transformation of Law: Legal Fiction</a:t>
            </a:r>
            <a:endParaRPr lang="en-US" dirty="0"/>
          </a:p>
        </p:txBody>
      </p:sp>
      <p:sp>
        <p:nvSpPr>
          <p:cNvPr id="3" name="Content Placeholder 2"/>
          <p:cNvSpPr>
            <a:spLocks noGrp="1"/>
          </p:cNvSpPr>
          <p:nvPr>
            <p:ph idx="1"/>
          </p:nvPr>
        </p:nvSpPr>
        <p:spPr/>
        <p:txBody>
          <a:bodyPr>
            <a:normAutofit/>
          </a:bodyPr>
          <a:lstStyle/>
          <a:p>
            <a:pPr algn="just"/>
            <a:r>
              <a:rPr lang="en-US" dirty="0" smtClean="0"/>
              <a:t>In the earlier time, the Company took an indirect way to change the Muslim Criminal Law.</a:t>
            </a:r>
          </a:p>
          <a:p>
            <a:pPr algn="just"/>
            <a:r>
              <a:rPr lang="en-US" dirty="0" smtClean="0"/>
              <a:t>The British rulers took resort to legal fiction, a notional assumption on the basis of which the Muslim law officers were required to give their verdict.</a:t>
            </a:r>
          </a:p>
          <a:p>
            <a:pPr algn="just"/>
            <a:r>
              <a:rPr lang="en-US" dirty="0" smtClean="0"/>
              <a:t> The reason for adopting such a course was that the Muslim law officers formed an integral part of the judiciary. The administration of criminal justice was not possible without their assistance.</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 of Transformation of Law: Legal Fiction</a:t>
            </a:r>
            <a:endParaRPr lang="en-US" dirty="0"/>
          </a:p>
        </p:txBody>
      </p:sp>
      <p:sp>
        <p:nvSpPr>
          <p:cNvPr id="3" name="Content Placeholder 2"/>
          <p:cNvSpPr>
            <a:spLocks noGrp="1"/>
          </p:cNvSpPr>
          <p:nvPr>
            <p:ph idx="1"/>
          </p:nvPr>
        </p:nvSpPr>
        <p:spPr/>
        <p:txBody>
          <a:bodyPr/>
          <a:lstStyle/>
          <a:p>
            <a:pPr algn="just"/>
            <a:r>
              <a:rPr lang="en-US" dirty="0" smtClean="0"/>
              <a:t>For example, to avoid the rule of Muslim Law which provided for the conviction of a Muslim on the testimony of a Muslim only, and not on that of a non-Muslim, the rule promulgated was that the law officers were to give their </a:t>
            </a:r>
            <a:r>
              <a:rPr lang="en-US" dirty="0" err="1" smtClean="0"/>
              <a:t>futwas</a:t>
            </a:r>
            <a:r>
              <a:rPr lang="en-US" dirty="0" smtClean="0"/>
              <a:t>, on the supposition that all witnesses before the court were Muslims, though, in fact, that might not be so.</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 of Transformation of Law: Legal Fiction</a:t>
            </a:r>
            <a:endParaRPr lang="en-US" dirty="0"/>
          </a:p>
        </p:txBody>
      </p:sp>
      <p:sp>
        <p:nvSpPr>
          <p:cNvPr id="3" name="Content Placeholder 2"/>
          <p:cNvSpPr>
            <a:spLocks noGrp="1"/>
          </p:cNvSpPr>
          <p:nvPr>
            <p:ph idx="1"/>
          </p:nvPr>
        </p:nvSpPr>
        <p:spPr/>
        <p:txBody>
          <a:bodyPr>
            <a:normAutofit/>
          </a:bodyPr>
          <a:lstStyle/>
          <a:p>
            <a:pPr algn="just"/>
            <a:r>
              <a:rPr lang="en-US" dirty="0" smtClean="0"/>
              <a:t>Similarly, to avoid the rule giving discretion to the heirs of the person murdered, the </a:t>
            </a:r>
            <a:r>
              <a:rPr lang="en-US" dirty="0" err="1" smtClean="0"/>
              <a:t>futwa</a:t>
            </a:r>
            <a:r>
              <a:rPr lang="en-US" dirty="0" smtClean="0"/>
              <a:t> was to be given on the hypothesis that all the heirs had prosecuted the murderer.</a:t>
            </a:r>
          </a:p>
          <a:p>
            <a:pPr algn="just"/>
            <a:r>
              <a:rPr lang="en-US" dirty="0" smtClean="0"/>
              <a:t>In addition to legal fiction, references were made by the Circuit Courts to the </a:t>
            </a:r>
            <a:r>
              <a:rPr lang="en-US" dirty="0" err="1" smtClean="0"/>
              <a:t>Sadar</a:t>
            </a:r>
            <a:r>
              <a:rPr lang="en-US" dirty="0" smtClean="0"/>
              <a:t> </a:t>
            </a:r>
            <a:r>
              <a:rPr lang="en-US" dirty="0" err="1" smtClean="0"/>
              <a:t>Nizamat</a:t>
            </a:r>
            <a:r>
              <a:rPr lang="en-US" dirty="0" smtClean="0"/>
              <a:t> </a:t>
            </a:r>
            <a:r>
              <a:rPr lang="en-US" dirty="0" err="1" smtClean="0"/>
              <a:t>Adalat</a:t>
            </a:r>
            <a:r>
              <a:rPr lang="en-US" dirty="0" smtClean="0"/>
              <a:t> and many changes were made into the law through the intervention of the </a:t>
            </a:r>
            <a:r>
              <a:rPr lang="en-US" dirty="0" err="1" smtClean="0"/>
              <a:t>Sadar</a:t>
            </a:r>
            <a:r>
              <a:rPr lang="en-US" dirty="0" smtClean="0"/>
              <a:t> </a:t>
            </a:r>
            <a:r>
              <a:rPr lang="en-US" dirty="0" err="1" smtClean="0"/>
              <a:t>Nizamat</a:t>
            </a:r>
            <a:r>
              <a:rPr lang="en-US" dirty="0" smtClean="0"/>
              <a:t> </a:t>
            </a:r>
            <a:r>
              <a:rPr lang="en-US" dirty="0" err="1" smtClean="0"/>
              <a:t>Adalat</a:t>
            </a:r>
            <a:r>
              <a:rPr lang="en-US" dirty="0" smtClean="0"/>
              <a:t>.</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normAutofit/>
          </a:bodyPr>
          <a:lstStyle/>
          <a:p>
            <a:pPr algn="just"/>
            <a:r>
              <a:rPr lang="en-US" dirty="0" smtClean="0"/>
              <a:t>In three Presidency Towns of Calcutta, Madras, and Bombay the Supreme Courts administered English Law of Crimes. It is very important to notice that English Criminal Law was then more sanguinary than Muslim Criminal Law.</a:t>
            </a:r>
          </a:p>
          <a:p>
            <a:pPr algn="just"/>
            <a:r>
              <a:rPr lang="en-US" dirty="0" smtClean="0"/>
              <a:t>Comparing Muslim Criminal Law with the English Criminal Law of that time, T. K. </a:t>
            </a:r>
            <a:r>
              <a:rPr lang="en-US" dirty="0" err="1" smtClean="0"/>
              <a:t>Banerjee</a:t>
            </a:r>
            <a:r>
              <a:rPr lang="en-US" dirty="0" smtClean="0"/>
              <a:t> commented: “… in some respects, undoubtedly, the Mohammedan Law was superior to the English Criminal Law of that period which was still rude and crude, and far from perfect.</a:t>
            </a: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normAutofit/>
          </a:bodyPr>
          <a:lstStyle/>
          <a:p>
            <a:pPr algn="just"/>
            <a:r>
              <a:rPr lang="en-US" dirty="0" smtClean="0"/>
              <a:t>English Law would hang a man for stealing a trivial thing, but in Bengal a thief could never be capitally punished.” </a:t>
            </a:r>
          </a:p>
          <a:p>
            <a:pPr algn="just"/>
            <a:r>
              <a:rPr lang="en-US" dirty="0" err="1" smtClean="0"/>
              <a:t>Aspinal</a:t>
            </a:r>
            <a:r>
              <a:rPr lang="en-US" dirty="0" smtClean="0"/>
              <a:t> graded Muslim Criminal Law more favorably than English Criminal Law: “the English Penal Code was far from being in that state of perfection in which English people in the eighteenth century sometimes complacently imagined it to be; and that the British Code still prescribed barbarous punishments and contained some glaring anomalies.” </a:t>
            </a:r>
          </a:p>
          <a:p>
            <a:pPr algn="just"/>
            <a:r>
              <a:rPr lang="en-US" dirty="0" smtClean="0"/>
              <a:t>In England, men could be hanged for stealing goods of the value of five shillings from a shop.</a:t>
            </a:r>
          </a:p>
          <a:p>
            <a:pPr>
              <a:buNone/>
            </a:pP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normAutofit/>
          </a:bodyPr>
          <a:lstStyle/>
          <a:p>
            <a:pPr algn="just"/>
            <a:r>
              <a:rPr lang="en-US" dirty="0" err="1" smtClean="0"/>
              <a:t>Aspinal</a:t>
            </a:r>
            <a:r>
              <a:rPr lang="en-US" dirty="0" smtClean="0"/>
              <a:t> further noted that: “In prescribing the severest punishments for crimes against the person, it </a:t>
            </a:r>
            <a:r>
              <a:rPr lang="en-US" b="1" u="sng" dirty="0" smtClean="0"/>
              <a:t>(Muslim Criminal Law) was in advance of the English Criminal Law </a:t>
            </a:r>
            <a:r>
              <a:rPr lang="en-US" dirty="0" smtClean="0"/>
              <a:t>of the eighteenth century which punished offences against property with much greater severity…</a:t>
            </a:r>
          </a:p>
          <a:p>
            <a:pPr algn="just"/>
            <a:r>
              <a:rPr lang="en-US" dirty="0" smtClean="0"/>
              <a:t>And when the </a:t>
            </a:r>
            <a:r>
              <a:rPr lang="en-US" b="1" u="sng" dirty="0" smtClean="0"/>
              <a:t>occasional barbarity</a:t>
            </a:r>
            <a:r>
              <a:rPr lang="en-US" dirty="0" smtClean="0"/>
              <a:t> of Mohammedan punishments is emphasized, one should remember, first, that </a:t>
            </a:r>
            <a:r>
              <a:rPr lang="en-US" b="1" u="sng" dirty="0" smtClean="0"/>
              <a:t>the administration of the law was more human than the law itself</a:t>
            </a:r>
            <a:r>
              <a:rPr lang="en-US" dirty="0" smtClean="0"/>
              <a:t>; and secondly, that there were still in England over 160 offences punishable with death.”  </a:t>
            </a: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normAutofit/>
          </a:bodyPr>
          <a:lstStyle/>
          <a:p>
            <a:pPr algn="just"/>
            <a:r>
              <a:rPr lang="en-US" b="1" u="sng" dirty="0" smtClean="0"/>
              <a:t>It should also be noted that the number of capital offences in England was not only already very high but was really on the increase at the time of Cornwallis in India. </a:t>
            </a:r>
          </a:p>
          <a:p>
            <a:pPr algn="just"/>
            <a:r>
              <a:rPr lang="en-US" dirty="0" smtClean="0"/>
              <a:t>It is to be noticed that how </a:t>
            </a:r>
            <a:r>
              <a:rPr lang="en-US" dirty="0" err="1" smtClean="0"/>
              <a:t>Nand</a:t>
            </a:r>
            <a:r>
              <a:rPr lang="en-US" dirty="0" smtClean="0"/>
              <a:t> Kumar was hanged in Calcutta on the charge of forgery under the order of Supreme Court. </a:t>
            </a:r>
          </a:p>
          <a:p>
            <a:pPr algn="just"/>
            <a:r>
              <a:rPr lang="en-US" dirty="0" smtClean="0"/>
              <a:t>The only safeguard against the harshness of the English Criminal Law was that the courts were to enforce English Law to the extent it was suitable to the conditions prevailing in the Presidency Towns. The court could refuse to administer any rule of English Law as being unsuitable to the conditions prevailing in the Presidency Towns. </a:t>
            </a: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normAutofit/>
          </a:bodyPr>
          <a:lstStyle/>
          <a:p>
            <a:pPr algn="just"/>
            <a:r>
              <a:rPr lang="en-US" dirty="0" smtClean="0"/>
              <a:t>Sir </a:t>
            </a:r>
            <a:r>
              <a:rPr lang="en-US" dirty="0" err="1" smtClean="0"/>
              <a:t>Fitzjames</a:t>
            </a:r>
            <a:r>
              <a:rPr lang="en-US" dirty="0" smtClean="0"/>
              <a:t> Stephen made the following comments on the English Criminal Law as it was applied in the Presidency Towns before 1860: “Of the English Criminal Law practiced in India it is needless to say more than that it was regarded as the English Criminal Law as it stood in 1726, when the charter was granted by which the Mayor’s Court and the Court of Quarter Sessions already referred to were established.</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normAutofit/>
          </a:bodyPr>
          <a:lstStyle/>
          <a:p>
            <a:pPr algn="just"/>
            <a:r>
              <a:rPr lang="en-US" dirty="0" smtClean="0"/>
              <a:t>… this may have been exceedingly elaborate Act was passed in 1828 which in a characteristically clumsy and unsystematic way extended to India many of the reforms introduced into English Criminal Law by the legislation of Sir Robert Peel.” </a:t>
            </a:r>
          </a:p>
          <a:p>
            <a:pPr algn="just"/>
            <a:r>
              <a:rPr lang="en-US" dirty="0" smtClean="0"/>
              <a:t>The said Act was enacted by the British Parliament for “improving the administration of criminal justice in the East Indies.”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East India Company</a:t>
            </a:r>
            <a:endParaRPr lang="en-US" dirty="0"/>
          </a:p>
        </p:txBody>
      </p:sp>
      <p:sp>
        <p:nvSpPr>
          <p:cNvPr id="3" name="Content Placeholder 2"/>
          <p:cNvSpPr>
            <a:spLocks noGrp="1"/>
          </p:cNvSpPr>
          <p:nvPr>
            <p:ph idx="1"/>
          </p:nvPr>
        </p:nvSpPr>
        <p:spPr>
          <a:xfrm>
            <a:off x="1066800" y="3124200"/>
            <a:ext cx="10363200" cy="4525963"/>
          </a:xfrm>
        </p:spPr>
        <p:txBody>
          <a:bodyPr>
            <a:normAutofit/>
          </a:bodyPr>
          <a:lstStyle/>
          <a:p>
            <a:pPr algn="just"/>
            <a:r>
              <a:rPr lang="en-US" dirty="0" smtClean="0"/>
              <a:t>The company met with opposition from the </a:t>
            </a:r>
            <a:r>
              <a:rPr lang="en-US" dirty="0" smtClean="0">
                <a:hlinkClick r:id="rId2" action="ppaction://hlinkfile" tooltip="Dutch"/>
              </a:rPr>
              <a:t>Dutch</a:t>
            </a:r>
            <a:r>
              <a:rPr lang="en-US" dirty="0" smtClean="0"/>
              <a:t> in the </a:t>
            </a:r>
            <a:r>
              <a:rPr lang="en-US" dirty="0" smtClean="0">
                <a:hlinkClick r:id="rId3" action="ppaction://hlinkfile" tooltip="Dutch East Indies"/>
              </a:rPr>
              <a:t>Dutch East Indies</a:t>
            </a:r>
            <a:r>
              <a:rPr lang="en-US" dirty="0" smtClean="0"/>
              <a:t> (now Indonesia) and the Portuguese. </a:t>
            </a:r>
          </a:p>
          <a:p>
            <a:pPr algn="just"/>
            <a:r>
              <a:rPr lang="en-US" dirty="0" smtClean="0"/>
              <a:t>The Dutch virtually excluded company members from the </a:t>
            </a:r>
            <a:r>
              <a:rPr lang="en-US" dirty="0" smtClean="0">
                <a:hlinkClick r:id="rId4" action="ppaction://hlinkfile" tooltip="East Indies"/>
              </a:rPr>
              <a:t>East Indies</a:t>
            </a:r>
            <a:r>
              <a:rPr lang="en-US" dirty="0" smtClean="0"/>
              <a:t> after the </a:t>
            </a:r>
            <a:r>
              <a:rPr lang="en-US" dirty="0" smtClean="0">
                <a:hlinkClick r:id="rId5" action="ppaction://hlinkfile" tooltip="Amboina Massacre"/>
              </a:rPr>
              <a:t>Amboina Massacre</a:t>
            </a:r>
            <a:r>
              <a:rPr lang="en-US" dirty="0" smtClean="0"/>
              <a:t> in 1623 (an incident in which English, Japanese, and Portuguese traders were executed by Dutch authorities) </a:t>
            </a:r>
          </a:p>
          <a:p>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normAutofit/>
          </a:bodyPr>
          <a:lstStyle/>
          <a:p>
            <a:pPr algn="just"/>
            <a:r>
              <a:rPr lang="en-US" dirty="0" smtClean="0"/>
              <a:t>In the Preamble to the Act, it was stated: “Whereas many wholesome alterations have lately been made in the Criminal Law of England, and the administration thereof, by authority of Parliament; and it is expedient that some of the said alterations should be extended to the British Territories under the Government of the… Company…”</a:t>
            </a:r>
          </a:p>
          <a:p>
            <a:pPr algn="just"/>
            <a:r>
              <a:rPr lang="en-US" dirty="0" smtClean="0"/>
              <a:t>The Act came into force on March 1, 1829. </a:t>
            </a: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Law in Presidency Towns</a:t>
            </a:r>
            <a:endParaRPr lang="en-US" dirty="0"/>
          </a:p>
        </p:txBody>
      </p:sp>
      <p:sp>
        <p:nvSpPr>
          <p:cNvPr id="3" name="Content Placeholder 2"/>
          <p:cNvSpPr>
            <a:spLocks noGrp="1"/>
          </p:cNvSpPr>
          <p:nvPr>
            <p:ph idx="1"/>
          </p:nvPr>
        </p:nvSpPr>
        <p:spPr/>
        <p:txBody>
          <a:bodyPr/>
          <a:lstStyle/>
          <a:p>
            <a:pPr algn="just"/>
            <a:r>
              <a:rPr lang="en-US" dirty="0" smtClean="0"/>
              <a:t>The Act had 128 sections and it defined certain offences and prescribed punishments for several offences.</a:t>
            </a:r>
          </a:p>
          <a:p>
            <a:pPr algn="just"/>
            <a:r>
              <a:rPr lang="en-US" dirty="0" smtClean="0"/>
              <a:t>The Act mitigated the harshness of the English Criminal Law to some extent. </a:t>
            </a: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of Legislative Power Given to the Company</a:t>
            </a:r>
            <a:endParaRPr lang="en-US" dirty="0"/>
          </a:p>
        </p:txBody>
      </p:sp>
      <p:sp>
        <p:nvSpPr>
          <p:cNvPr id="3" name="Content Placeholder 2"/>
          <p:cNvSpPr>
            <a:spLocks noGrp="1"/>
          </p:cNvSpPr>
          <p:nvPr>
            <p:ph idx="1"/>
          </p:nvPr>
        </p:nvSpPr>
        <p:spPr/>
        <p:txBody>
          <a:bodyPr>
            <a:normAutofit/>
          </a:bodyPr>
          <a:lstStyle/>
          <a:p>
            <a:pPr algn="just"/>
            <a:r>
              <a:rPr lang="en-US" dirty="0" smtClean="0"/>
              <a:t>According to the Charter of 1600: No law of the company could be contrary to the laws and customs of England and, therefore, the company could not through its laws effect any </a:t>
            </a:r>
            <a:r>
              <a:rPr lang="en-US" b="1" u="sng" dirty="0" smtClean="0"/>
              <a:t>fundamental deviations from English legal principles.</a:t>
            </a:r>
          </a:p>
          <a:p>
            <a:pPr algn="just"/>
            <a:r>
              <a:rPr lang="en-US" dirty="0" smtClean="0"/>
              <a:t>Further, while granting legislative power, </a:t>
            </a:r>
            <a:r>
              <a:rPr lang="en-US" b="1" u="sng" dirty="0" smtClean="0"/>
              <a:t>the Charter made no reference to any factories or territories, and did not explicitly confer any legislative power on the company for the governance of any territory.</a:t>
            </a:r>
            <a:endParaRPr lang="en-US" b="1" u="sng"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of Legislative Power Given to the Company</a:t>
            </a:r>
            <a:endParaRPr lang="en-US" dirty="0"/>
          </a:p>
        </p:txBody>
      </p:sp>
      <p:sp>
        <p:nvSpPr>
          <p:cNvPr id="3" name="Content Placeholder 2"/>
          <p:cNvSpPr>
            <a:spLocks noGrp="1"/>
          </p:cNvSpPr>
          <p:nvPr>
            <p:ph idx="1"/>
          </p:nvPr>
        </p:nvSpPr>
        <p:spPr/>
        <p:txBody>
          <a:bodyPr>
            <a:normAutofit/>
          </a:bodyPr>
          <a:lstStyle/>
          <a:p>
            <a:pPr algn="just"/>
            <a:r>
              <a:rPr lang="en-US" dirty="0" smtClean="0"/>
              <a:t>The reason for not giving any authority to govern any territory was probably that at the early period the company was considered as a </a:t>
            </a:r>
            <a:r>
              <a:rPr lang="en-US" b="1" u="sng" dirty="0" smtClean="0"/>
              <a:t>purely commercial entity</a:t>
            </a:r>
            <a:r>
              <a:rPr lang="en-US" dirty="0" smtClean="0"/>
              <a:t> and not an </a:t>
            </a:r>
            <a:r>
              <a:rPr lang="en-US" b="1" u="sng" dirty="0" smtClean="0"/>
              <a:t>instrument of political power</a:t>
            </a:r>
            <a:r>
              <a:rPr lang="en-US" dirty="0" smtClean="0"/>
              <a:t> and none could foresee that </a:t>
            </a:r>
            <a:r>
              <a:rPr lang="en-US" b="1" u="sng" dirty="0" smtClean="0"/>
              <a:t>it could one day acquire a foreign territory. </a:t>
            </a:r>
          </a:p>
          <a:p>
            <a:pPr algn="just"/>
            <a:r>
              <a:rPr lang="en-US" dirty="0" smtClean="0"/>
              <a:t>On the whole, the legislative power was designed to permit only the minor legislation by the company so as to enable it to regulate its own business and maintain discipline amongst its servants.</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of Legislative Power Given to the Company</a:t>
            </a:r>
            <a:endParaRPr lang="en-US" dirty="0"/>
          </a:p>
        </p:txBody>
      </p:sp>
      <p:sp>
        <p:nvSpPr>
          <p:cNvPr id="3" name="Content Placeholder 2"/>
          <p:cNvSpPr>
            <a:spLocks noGrp="1"/>
          </p:cNvSpPr>
          <p:nvPr>
            <p:ph idx="1"/>
          </p:nvPr>
        </p:nvSpPr>
        <p:spPr/>
        <p:txBody>
          <a:bodyPr/>
          <a:lstStyle/>
          <a:p>
            <a:pPr algn="just"/>
            <a:r>
              <a:rPr lang="en-US" dirty="0" smtClean="0"/>
              <a:t>The legislative power of the company was </a:t>
            </a:r>
            <a:r>
              <a:rPr lang="en-US" b="1" u="sng" dirty="0" smtClean="0"/>
              <a:t>modeled on the bye-law making power</a:t>
            </a:r>
            <a:r>
              <a:rPr lang="en-US" dirty="0" smtClean="0"/>
              <a:t> usually conferred in those days on ordinary municipal and commercial corporations of England.</a:t>
            </a:r>
          </a:p>
          <a:p>
            <a:pPr algn="just"/>
            <a:r>
              <a:rPr lang="en-US" dirty="0" smtClean="0"/>
              <a:t>It was not at all adequate for governance of any territory.  </a:t>
            </a: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of Legislative Power Given to the Company</a:t>
            </a:r>
            <a:endParaRPr lang="en-US" dirty="0"/>
          </a:p>
        </p:txBody>
      </p:sp>
      <p:sp>
        <p:nvSpPr>
          <p:cNvPr id="3" name="Content Placeholder 2"/>
          <p:cNvSpPr>
            <a:spLocks noGrp="1"/>
          </p:cNvSpPr>
          <p:nvPr>
            <p:ph idx="1"/>
          </p:nvPr>
        </p:nvSpPr>
        <p:spPr/>
        <p:txBody>
          <a:bodyPr>
            <a:normAutofit/>
          </a:bodyPr>
          <a:lstStyle/>
          <a:p>
            <a:pPr algn="just"/>
            <a:r>
              <a:rPr lang="en-US" dirty="0" smtClean="0"/>
              <a:t>Despite its limited scope, the early grant of legislative power to the company is of historic interest as it is “</a:t>
            </a:r>
            <a:r>
              <a:rPr lang="en-US" b="1" u="sng" dirty="0" smtClean="0"/>
              <a:t>the germ out of which the Anglo-Indian Codes were developed.” It is out of the modest beginning in the year 1600 that the vast powers of legislation grew in course of time.</a:t>
            </a:r>
            <a:endParaRPr lang="en-US" b="1" u="sng"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of Legislative Power Given to the Company</a:t>
            </a:r>
            <a:endParaRPr lang="en-US" dirty="0"/>
          </a:p>
        </p:txBody>
      </p:sp>
      <p:sp>
        <p:nvSpPr>
          <p:cNvPr id="3" name="Content Placeholder 2"/>
          <p:cNvSpPr>
            <a:spLocks noGrp="1"/>
          </p:cNvSpPr>
          <p:nvPr>
            <p:ph idx="1"/>
          </p:nvPr>
        </p:nvSpPr>
        <p:spPr/>
        <p:txBody>
          <a:bodyPr>
            <a:normAutofit/>
          </a:bodyPr>
          <a:lstStyle/>
          <a:p>
            <a:pPr algn="just"/>
            <a:r>
              <a:rPr lang="en-US" dirty="0" smtClean="0"/>
              <a:t>Two features of the Charter of 1661 may be underlined. First, the judicial power was granted to the Governor and Council of a factory, which meant the executive government of the place. The Charter therefore did not drew no line of demarcation between the executive and judiciary.</a:t>
            </a:r>
          </a:p>
          <a:p>
            <a:pPr algn="just"/>
            <a:r>
              <a:rPr lang="en-US" dirty="0" smtClean="0"/>
              <a:t>Second, justice was required to be administered according to English Law. </a:t>
            </a: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Legislative Powers</a:t>
            </a:r>
            <a:endParaRPr lang="en-US" dirty="0"/>
          </a:p>
        </p:txBody>
      </p:sp>
      <p:sp>
        <p:nvSpPr>
          <p:cNvPr id="3" name="Content Placeholder 2"/>
          <p:cNvSpPr>
            <a:spLocks noGrp="1"/>
          </p:cNvSpPr>
          <p:nvPr>
            <p:ph idx="1"/>
          </p:nvPr>
        </p:nvSpPr>
        <p:spPr/>
        <p:txBody>
          <a:bodyPr>
            <a:normAutofit/>
          </a:bodyPr>
          <a:lstStyle/>
          <a:p>
            <a:pPr algn="just"/>
            <a:r>
              <a:rPr lang="en-US" dirty="0" smtClean="0"/>
              <a:t>The Company got some Royal Commissions from which they also got powers how to administer criminal justice.</a:t>
            </a:r>
          </a:p>
          <a:p>
            <a:pPr algn="just"/>
            <a:r>
              <a:rPr lang="en-US" dirty="0" smtClean="0"/>
              <a:t>From 1773 the British Government established control on the political activities of the Company through a regulatory board accountable to British Parliament. </a:t>
            </a:r>
          </a:p>
          <a:p>
            <a:pPr algn="just"/>
            <a:r>
              <a:rPr lang="en-US" dirty="0" smtClean="0"/>
              <a:t>Regulations played the vital role in the administration of criminal justice and changed/modified the Muslim Criminal Law from time to time.</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Company Rule</a:t>
            </a:r>
            <a:endParaRPr lang="en-US" dirty="0"/>
          </a:p>
        </p:txBody>
      </p:sp>
      <p:sp>
        <p:nvSpPr>
          <p:cNvPr id="3" name="Content Placeholder 2"/>
          <p:cNvSpPr>
            <a:spLocks noGrp="1"/>
          </p:cNvSpPr>
          <p:nvPr>
            <p:ph idx="1"/>
          </p:nvPr>
        </p:nvSpPr>
        <p:spPr/>
        <p:txBody>
          <a:bodyPr>
            <a:normAutofit/>
          </a:bodyPr>
          <a:lstStyle/>
          <a:p>
            <a:pPr algn="just"/>
            <a:r>
              <a:rPr lang="en-US" dirty="0" smtClean="0"/>
              <a:t>The company was incorporated on 31 December, 1600 by a Charter of Queen Elizabeth. The company got monopoly right of business and trade in India, Asia, Africa and America. </a:t>
            </a:r>
          </a:p>
          <a:p>
            <a:pPr algn="just"/>
            <a:r>
              <a:rPr lang="en-US" dirty="0" smtClean="0"/>
              <a:t>In 1612, the Englishmen defeated the Portuguese in the naval war in the sea and  succeeded in establishing their factory at </a:t>
            </a:r>
            <a:r>
              <a:rPr lang="en-US" dirty="0" err="1" smtClean="0"/>
              <a:t>Surat</a:t>
            </a:r>
            <a:r>
              <a:rPr lang="en-US" dirty="0" smtClean="0"/>
              <a:t> with the permission of the local </a:t>
            </a:r>
            <a:r>
              <a:rPr lang="en-US" dirty="0" err="1" smtClean="0"/>
              <a:t>Mughal</a:t>
            </a:r>
            <a:r>
              <a:rPr lang="en-US" dirty="0" smtClean="0"/>
              <a:t> ruler.</a:t>
            </a:r>
          </a:p>
          <a:p>
            <a:pPr algn="just"/>
            <a:r>
              <a:rPr lang="en-US" dirty="0" smtClean="0"/>
              <a:t>In course of time, </a:t>
            </a:r>
            <a:r>
              <a:rPr lang="en-US" dirty="0" err="1" smtClean="0"/>
              <a:t>Surat</a:t>
            </a:r>
            <a:r>
              <a:rPr lang="en-US" dirty="0" smtClean="0"/>
              <a:t> Factory expanded into Presidency Towns and P Towns into an empire.  </a:t>
            </a:r>
          </a:p>
          <a:p>
            <a:pPr algn="just">
              <a:buNone/>
            </a:pPr>
            <a:r>
              <a:rPr lang="en-US" dirty="0" smtClean="0"/>
              <a:t>                                      © SHR </a:t>
            </a:r>
            <a:r>
              <a:rPr lang="en-US" dirty="0" err="1" smtClean="0"/>
              <a:t>Karzon</a:t>
            </a:r>
            <a:endParaRPr lang="en-US" dirty="0" smtClean="0"/>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Company Rule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Till 1687, </a:t>
            </a:r>
            <a:r>
              <a:rPr lang="en-US" dirty="0" err="1" smtClean="0"/>
              <a:t>Surat</a:t>
            </a:r>
            <a:r>
              <a:rPr lang="en-US" dirty="0" smtClean="0"/>
              <a:t> Factory was the chief centre of company’s activities in India and the first Presidency.</a:t>
            </a:r>
          </a:p>
          <a:p>
            <a:pPr algn="just"/>
            <a:r>
              <a:rPr lang="en-US" dirty="0" smtClean="0"/>
              <a:t>In 1687, the seat of the President and Council was transferred from </a:t>
            </a:r>
            <a:r>
              <a:rPr lang="en-US" dirty="0" err="1" smtClean="0"/>
              <a:t>Surat</a:t>
            </a:r>
            <a:r>
              <a:rPr lang="en-US" dirty="0" smtClean="0"/>
              <a:t> to Bombay and thereafter, </a:t>
            </a:r>
            <a:r>
              <a:rPr lang="en-US" dirty="0" err="1" smtClean="0"/>
              <a:t>Surat</a:t>
            </a:r>
            <a:r>
              <a:rPr lang="en-US" dirty="0" smtClean="0"/>
              <a:t> lost its pre-eminent position.</a:t>
            </a:r>
          </a:p>
          <a:p>
            <a:pPr algn="just"/>
            <a:r>
              <a:rPr lang="en-US" dirty="0" smtClean="0"/>
              <a:t>Then the principal role was played by three Presidency Towns of Madras, Bombay, and Calcutta.</a:t>
            </a:r>
          </a:p>
          <a:p>
            <a:pPr algn="just"/>
            <a:r>
              <a:rPr lang="en-US" dirty="0" smtClean="0"/>
              <a:t>Madras was founded in 1639. </a:t>
            </a:r>
          </a:p>
          <a:p>
            <a:pPr algn="just"/>
            <a:r>
              <a:rPr lang="en-US" dirty="0" smtClean="0"/>
              <a:t>Bombay, an uneconomic fishing village, was transferred to the East India Company in 1668.</a:t>
            </a:r>
          </a:p>
          <a:p>
            <a:pPr algn="just"/>
            <a:r>
              <a:rPr lang="en-US" dirty="0" smtClean="0"/>
              <a:t>Calcutta was founded in 1699. </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East India Company</a:t>
            </a:r>
            <a:endParaRPr lang="en-US" dirty="0"/>
          </a:p>
        </p:txBody>
      </p:sp>
      <p:sp>
        <p:nvSpPr>
          <p:cNvPr id="3" name="Content Placeholder 2"/>
          <p:cNvSpPr>
            <a:spLocks noGrp="1"/>
          </p:cNvSpPr>
          <p:nvPr>
            <p:ph idx="1"/>
          </p:nvPr>
        </p:nvSpPr>
        <p:spPr/>
        <p:txBody>
          <a:bodyPr>
            <a:normAutofit/>
          </a:bodyPr>
          <a:lstStyle/>
          <a:p>
            <a:pPr algn="just"/>
            <a:r>
              <a:rPr lang="en-US" dirty="0" smtClean="0"/>
              <a:t>But the company’s defeat of the Portuguese in </a:t>
            </a:r>
            <a:r>
              <a:rPr lang="en-US" dirty="0" smtClean="0">
                <a:hlinkClick r:id="rId2" action="ppaction://hlinkfile" tooltip="India"/>
              </a:rPr>
              <a:t>India</a:t>
            </a:r>
            <a:r>
              <a:rPr lang="en-US" dirty="0" smtClean="0"/>
              <a:t> (1612) won them trading concessions from the </a:t>
            </a:r>
            <a:r>
              <a:rPr lang="en-US" dirty="0" err="1" smtClean="0">
                <a:hlinkClick r:id="rId3" action="ppaction://hlinkfile" tooltip="Mughal Empire"/>
              </a:rPr>
              <a:t>Mughal</a:t>
            </a:r>
            <a:r>
              <a:rPr lang="en-US" dirty="0" smtClean="0">
                <a:hlinkClick r:id="rId3" action="ppaction://hlinkfile" tooltip="Mughal Empire"/>
              </a:rPr>
              <a:t> Empire</a:t>
            </a:r>
            <a:r>
              <a:rPr lang="en-US" dirty="0" smtClean="0"/>
              <a:t>. </a:t>
            </a:r>
          </a:p>
          <a:p>
            <a:pPr algn="just"/>
            <a:r>
              <a:rPr lang="en-US" dirty="0" smtClean="0"/>
              <a:t>The company settled down to a trade in cotton and silk piece goods, indigo, and </a:t>
            </a:r>
            <a:r>
              <a:rPr lang="en-US" dirty="0" err="1" smtClean="0"/>
              <a:t>saltpetre</a:t>
            </a:r>
            <a:r>
              <a:rPr lang="en-US" dirty="0" smtClean="0"/>
              <a:t>, with spices from South India. It extended its activities to the </a:t>
            </a:r>
            <a:r>
              <a:rPr lang="en-US" dirty="0" smtClean="0">
                <a:hlinkClick r:id="rId4" action="ppaction://hlinkfile" tooltip="Persian Gulf"/>
              </a:rPr>
              <a:t>Persian Gulf</a:t>
            </a:r>
            <a:r>
              <a:rPr lang="en-US" dirty="0" smtClean="0"/>
              <a:t>, Southeast Asia, and </a:t>
            </a:r>
            <a:r>
              <a:rPr lang="en-US" dirty="0" smtClean="0">
                <a:hlinkClick r:id="rId5" action="ppaction://hlinkfile" tooltip="East Asia"/>
              </a:rPr>
              <a:t>East Asia</a:t>
            </a:r>
            <a:r>
              <a:rPr lang="en-US" dirty="0" smtClean="0"/>
              <a:t>.</a:t>
            </a:r>
          </a:p>
          <a:p>
            <a:pPr algn="just"/>
            <a:r>
              <a:rPr lang="en-US" dirty="0" smtClean="0"/>
              <a:t>After the mid-18th century the cotton-goods trade declined, while tea became an important import from </a:t>
            </a:r>
            <a:r>
              <a:rPr lang="en-US" dirty="0" smtClean="0">
                <a:hlinkClick r:id="rId6" action="ppaction://hlinkfile" tooltip="China"/>
              </a:rPr>
              <a:t>China</a:t>
            </a:r>
            <a:r>
              <a:rPr lang="en-US" dirty="0" smtClean="0"/>
              <a:t>.</a:t>
            </a:r>
          </a:p>
          <a:p>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Company Rule</a:t>
            </a:r>
            <a:endParaRPr lang="en-US" dirty="0"/>
          </a:p>
        </p:txBody>
      </p:sp>
      <p:sp>
        <p:nvSpPr>
          <p:cNvPr id="3" name="Content Placeholder 2"/>
          <p:cNvSpPr>
            <a:spLocks noGrp="1"/>
          </p:cNvSpPr>
          <p:nvPr>
            <p:ph idx="1"/>
          </p:nvPr>
        </p:nvSpPr>
        <p:spPr/>
        <p:txBody>
          <a:bodyPr>
            <a:normAutofit/>
          </a:bodyPr>
          <a:lstStyle/>
          <a:p>
            <a:pPr algn="just"/>
            <a:r>
              <a:rPr lang="en-US" dirty="0" err="1" smtClean="0"/>
              <a:t>Nawab</a:t>
            </a:r>
            <a:r>
              <a:rPr lang="en-US" dirty="0" smtClean="0"/>
              <a:t> </a:t>
            </a:r>
            <a:r>
              <a:rPr lang="en-US" dirty="0" err="1" smtClean="0"/>
              <a:t>Siraj</a:t>
            </a:r>
            <a:r>
              <a:rPr lang="en-US" dirty="0" smtClean="0"/>
              <a:t> was defeated in 1757 in the </a:t>
            </a:r>
            <a:r>
              <a:rPr lang="en-US" dirty="0" err="1" smtClean="0"/>
              <a:t>Pallesy</a:t>
            </a:r>
            <a:r>
              <a:rPr lang="en-US" dirty="0" smtClean="0"/>
              <a:t> battle. Company got the </a:t>
            </a:r>
            <a:r>
              <a:rPr lang="en-US" dirty="0" err="1" smtClean="0"/>
              <a:t>Diwani</a:t>
            </a:r>
            <a:r>
              <a:rPr lang="en-US" dirty="0" smtClean="0"/>
              <a:t> of Bengal, Bihar, and Orissa in 1765.</a:t>
            </a:r>
          </a:p>
          <a:p>
            <a:pPr algn="just"/>
            <a:r>
              <a:rPr lang="en-US" dirty="0" smtClean="0"/>
              <a:t>Until 1773 Indian policy was determined in the shareholders’ meetings. </a:t>
            </a:r>
          </a:p>
          <a:p>
            <a:pPr algn="just"/>
            <a:r>
              <a:rPr lang="en-US" dirty="0" smtClean="0"/>
              <a:t>The Regulating Act (1773); and </a:t>
            </a:r>
          </a:p>
          <a:p>
            <a:pPr algn="just"/>
            <a:r>
              <a:rPr lang="en-US" dirty="0" smtClean="0"/>
              <a:t>Pitt’s India Act (1784) established government control of political policy through a regulatory board responsible to Parliament. </a:t>
            </a:r>
          </a:p>
          <a:p>
            <a:pPr algn="just">
              <a:buNone/>
            </a:pPr>
            <a:r>
              <a:rPr lang="en-US" dirty="0" smtClean="0"/>
              <a:t>                                © SHR </a:t>
            </a:r>
            <a:r>
              <a:rPr lang="en-US" dirty="0" err="1" smtClean="0"/>
              <a:t>Karzon</a:t>
            </a:r>
            <a:endParaRPr lang="en-US" dirty="0" smtClean="0"/>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bg>
      <p:bgPr>
        <a:pattFill prst="lgCheck">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Company Rule</a:t>
            </a:r>
            <a:endParaRPr lang="en-US" dirty="0"/>
          </a:p>
        </p:txBody>
      </p:sp>
      <p:sp>
        <p:nvSpPr>
          <p:cNvPr id="3" name="Content Placeholder 2"/>
          <p:cNvSpPr>
            <a:spLocks noGrp="1"/>
          </p:cNvSpPr>
          <p:nvPr>
            <p:ph idx="1"/>
          </p:nvPr>
        </p:nvSpPr>
        <p:spPr/>
        <p:txBody>
          <a:bodyPr>
            <a:normAutofit fontScale="62500" lnSpcReduction="20000"/>
          </a:bodyPr>
          <a:lstStyle/>
          <a:p>
            <a:pPr algn="just">
              <a:buNone/>
            </a:pPr>
            <a:r>
              <a:rPr lang="en-US" dirty="0" smtClean="0"/>
              <a:t>    </a:t>
            </a:r>
            <a:r>
              <a:rPr lang="en-US" sz="3300" dirty="0"/>
              <a:t>Thereafter, the company gradually lost both commercial and political control. </a:t>
            </a:r>
          </a:p>
          <a:p>
            <a:pPr algn="just"/>
            <a:r>
              <a:rPr lang="en-US" sz="3300" b="1" u="sng" dirty="0"/>
              <a:t>Its commercial monopoly was broken</a:t>
            </a:r>
            <a:r>
              <a:rPr lang="en-US" sz="3300" dirty="0"/>
              <a:t> in 1813, and from 1834 it was merely a managing agency for the British government of India. </a:t>
            </a:r>
          </a:p>
          <a:p>
            <a:pPr algn="just"/>
            <a:endParaRPr lang="en-US" sz="3300" dirty="0"/>
          </a:p>
          <a:p>
            <a:pPr algn="just"/>
            <a:r>
              <a:rPr lang="en-US" sz="3300" dirty="0"/>
              <a:t>It was deprived of this after the </a:t>
            </a:r>
            <a:r>
              <a:rPr lang="en-US" sz="3300" dirty="0">
                <a:hlinkClick r:id="rId2" action="ppaction://hlinkfile" tooltip="Indian Mutiny"/>
              </a:rPr>
              <a:t>Indian Mutiny</a:t>
            </a:r>
            <a:r>
              <a:rPr lang="en-US" sz="3300" dirty="0"/>
              <a:t> (1857), and </a:t>
            </a:r>
            <a:r>
              <a:rPr lang="en-US" sz="3300" b="1" u="sng" dirty="0"/>
              <a:t>it ceased to exist as a legal entity in 1873. </a:t>
            </a:r>
          </a:p>
          <a:p>
            <a:pPr algn="just"/>
            <a:endParaRPr lang="en-US" sz="3300" dirty="0"/>
          </a:p>
          <a:p>
            <a:pPr algn="just">
              <a:buNone/>
            </a:pPr>
            <a:r>
              <a:rPr lang="en-US" sz="3300" dirty="0"/>
              <a:t>                                    © SHR </a:t>
            </a:r>
            <a:r>
              <a:rPr lang="en-US" sz="3300" dirty="0" err="1"/>
              <a:t>Karzon</a:t>
            </a:r>
            <a:endParaRPr lang="en-US" sz="3300" dirty="0"/>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the Criminal Justice under Company’s Rule</a:t>
            </a:r>
            <a:endParaRPr lang="en-US" dirty="0"/>
          </a:p>
        </p:txBody>
      </p:sp>
      <p:sp>
        <p:nvSpPr>
          <p:cNvPr id="3" name="Content Placeholder 2"/>
          <p:cNvSpPr>
            <a:spLocks noGrp="1"/>
          </p:cNvSpPr>
          <p:nvPr>
            <p:ph idx="1"/>
          </p:nvPr>
        </p:nvSpPr>
        <p:spPr/>
        <p:txBody>
          <a:bodyPr>
            <a:normAutofit/>
          </a:bodyPr>
          <a:lstStyle/>
          <a:p>
            <a:pPr algn="just"/>
            <a:r>
              <a:rPr lang="en-US" dirty="0" smtClean="0"/>
              <a:t>The British period opened with an extremely elementary and executive-ridden judicial system in the Presidency Towns.</a:t>
            </a:r>
          </a:p>
          <a:p>
            <a:pPr algn="just"/>
            <a:r>
              <a:rPr lang="en-US" dirty="0" smtClean="0"/>
              <a:t>A major breakthrough took place when Supreme Court was established in Calcutta in 1774. It was a court of English Law. To a great extent it was a replica of the courts at Westminster.</a:t>
            </a:r>
          </a:p>
          <a:p>
            <a:pPr algn="just">
              <a:buNone/>
            </a:pPr>
            <a:r>
              <a:rPr lang="en-US" dirty="0" smtClean="0"/>
              <a:t>                                   © SHR </a:t>
            </a:r>
            <a:r>
              <a:rPr lang="en-US" dirty="0" err="1" smtClean="0"/>
              <a:t>Karzon</a:t>
            </a:r>
            <a:endParaRPr lang="en-US" dirty="0" smtClean="0"/>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the Criminal Justice under Company Rule</a:t>
            </a:r>
            <a:endParaRPr lang="en-US" dirty="0"/>
          </a:p>
        </p:txBody>
      </p:sp>
      <p:sp>
        <p:nvSpPr>
          <p:cNvPr id="3" name="Content Placeholder 2"/>
          <p:cNvSpPr>
            <a:spLocks noGrp="1"/>
          </p:cNvSpPr>
          <p:nvPr>
            <p:ph idx="1"/>
          </p:nvPr>
        </p:nvSpPr>
        <p:spPr/>
        <p:txBody>
          <a:bodyPr>
            <a:normAutofit/>
          </a:bodyPr>
          <a:lstStyle/>
          <a:p>
            <a:pPr algn="just"/>
            <a:r>
              <a:rPr lang="en-US" dirty="0" smtClean="0"/>
              <a:t>A notable feature of the Indian judicial system under company rule before 1862 was the existence of two parallel system—</a:t>
            </a:r>
          </a:p>
          <a:p>
            <a:pPr algn="just"/>
            <a:r>
              <a:rPr lang="en-US" dirty="0" smtClean="0"/>
              <a:t>(1) The Supreme Courts in Presidency Towns; and </a:t>
            </a:r>
          </a:p>
          <a:p>
            <a:pPr algn="just"/>
            <a:r>
              <a:rPr lang="en-US" dirty="0" smtClean="0"/>
              <a:t>(2) The </a:t>
            </a:r>
            <a:r>
              <a:rPr lang="en-US" dirty="0" err="1" smtClean="0"/>
              <a:t>adalat</a:t>
            </a:r>
            <a:r>
              <a:rPr lang="en-US" dirty="0" smtClean="0"/>
              <a:t> system in </a:t>
            </a:r>
            <a:r>
              <a:rPr lang="en-US" dirty="0" err="1" smtClean="0"/>
              <a:t>mofussils</a:t>
            </a:r>
            <a:r>
              <a:rPr lang="en-US" dirty="0" smtClean="0"/>
              <a:t>. </a:t>
            </a:r>
          </a:p>
          <a:p>
            <a:pPr algn="just"/>
            <a:r>
              <a:rPr lang="en-US" dirty="0" smtClean="0"/>
              <a:t>In 1862, the different judicial systems were unified by establishing the High Courts.</a:t>
            </a:r>
          </a:p>
          <a:p>
            <a:pPr algn="just"/>
            <a:r>
              <a:rPr lang="en-US" dirty="0" smtClean="0"/>
              <a:t>Privy Council was the court of last resort.</a:t>
            </a:r>
          </a:p>
          <a:p>
            <a:pPr algn="just">
              <a:buNone/>
            </a:pPr>
            <a:endParaRPr lang="en-US" dirty="0" smtClean="0"/>
          </a:p>
          <a:p>
            <a:pPr algn="just">
              <a:buNone/>
            </a:pPr>
            <a:r>
              <a:rPr lang="en-US" dirty="0" smtClean="0"/>
              <a:t>                                © SHR </a:t>
            </a:r>
            <a:r>
              <a:rPr lang="en-US" dirty="0" err="1" smtClean="0"/>
              <a:t>Karzon</a:t>
            </a:r>
            <a:endParaRPr lang="en-US" dirty="0" smtClean="0"/>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Criminal Justice under the Company Rule</a:t>
            </a:r>
            <a:endParaRPr lang="en-US" dirty="0"/>
          </a:p>
        </p:txBody>
      </p:sp>
      <p:sp>
        <p:nvSpPr>
          <p:cNvPr id="3" name="Content Placeholder 2"/>
          <p:cNvSpPr>
            <a:spLocks noGrp="1"/>
          </p:cNvSpPr>
          <p:nvPr>
            <p:ph idx="1"/>
          </p:nvPr>
        </p:nvSpPr>
        <p:spPr/>
        <p:txBody>
          <a:bodyPr>
            <a:normAutofit/>
          </a:bodyPr>
          <a:lstStyle/>
          <a:p>
            <a:pPr algn="just"/>
            <a:r>
              <a:rPr lang="en-US" dirty="0" smtClean="0"/>
              <a:t>Law of homicide was changed so that murder could be considered public wrong, rather than private injury. </a:t>
            </a:r>
          </a:p>
          <a:p>
            <a:pPr algn="just"/>
            <a:r>
              <a:rPr lang="en-US" dirty="0" smtClean="0"/>
              <a:t>Murder was determined according to the intention of the murderer, not from the nature of weapon.</a:t>
            </a:r>
          </a:p>
          <a:p>
            <a:pPr algn="just"/>
            <a:r>
              <a:rPr lang="en-US" dirty="0" smtClean="0"/>
              <a:t>The discretion of the heirs or nearest </a:t>
            </a:r>
            <a:r>
              <a:rPr lang="en-US" dirty="0" err="1" smtClean="0"/>
              <a:t>kins</a:t>
            </a:r>
            <a:r>
              <a:rPr lang="en-US" dirty="0" smtClean="0"/>
              <a:t> of the deceased was taken away.</a:t>
            </a:r>
          </a:p>
          <a:p>
            <a:pPr algn="just"/>
            <a:r>
              <a:rPr lang="en-US" dirty="0" smtClean="0"/>
              <a:t>The defects of the law of evidence of the Muslim Criminal Law were corrected.</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Criminal Justice under the Company Rule</a:t>
            </a:r>
            <a:endParaRPr lang="en-US" dirty="0"/>
          </a:p>
        </p:txBody>
      </p:sp>
      <p:sp>
        <p:nvSpPr>
          <p:cNvPr id="3" name="Content Placeholder 2"/>
          <p:cNvSpPr>
            <a:spLocks noGrp="1"/>
          </p:cNvSpPr>
          <p:nvPr>
            <p:ph idx="1"/>
          </p:nvPr>
        </p:nvSpPr>
        <p:spPr/>
        <p:txBody>
          <a:bodyPr>
            <a:normAutofit/>
          </a:bodyPr>
          <a:lstStyle/>
          <a:p>
            <a:pPr algn="just"/>
            <a:r>
              <a:rPr lang="en-US" dirty="0" smtClean="0"/>
              <a:t>Regulation XVII of 1817 laid down that henceforth conviction for adultery could be based on confessions, credible testimony, or circumstantial evidence.</a:t>
            </a:r>
          </a:p>
          <a:p>
            <a:pPr algn="just"/>
            <a:r>
              <a:rPr lang="en-US" dirty="0" smtClean="0"/>
              <a:t>The maximum punishment for adultery was fixed at 39 stripes and imprisonment with hard labor up to 7 years. </a:t>
            </a:r>
          </a:p>
          <a:p>
            <a:pPr algn="just"/>
            <a:r>
              <a:rPr lang="en-US" dirty="0" smtClean="0"/>
              <a:t>Regulation VI of 1832 was very important as it marked the end of the Muslim Criminal Law as a general and compulsory system of law applicable to all, Muslims and non-Muslims alike. </a:t>
            </a:r>
          </a:p>
          <a:p>
            <a:pPr algn="just"/>
            <a:endParaRPr lang="en-US" dirty="0" smtClean="0"/>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Comparison of Criminal Justice in Presidency Towns and </a:t>
            </a:r>
            <a:r>
              <a:rPr lang="en-US" dirty="0" err="1" smtClean="0"/>
              <a:t>Mofussils</a:t>
            </a:r>
            <a:endParaRPr lang="en-US" dirty="0"/>
          </a:p>
        </p:txBody>
      </p:sp>
      <p:sp>
        <p:nvSpPr>
          <p:cNvPr id="5" name="Text Placeholder 4"/>
          <p:cNvSpPr>
            <a:spLocks noGrp="1"/>
          </p:cNvSpPr>
          <p:nvPr>
            <p:ph type="body" idx="1"/>
          </p:nvPr>
        </p:nvSpPr>
        <p:spPr/>
        <p:txBody>
          <a:bodyPr>
            <a:normAutofit fontScale="85000" lnSpcReduction="10000"/>
          </a:bodyPr>
          <a:lstStyle/>
          <a:p>
            <a:r>
              <a:rPr lang="en-US" dirty="0" smtClean="0"/>
              <a:t>Criminal Justice in the Presidency Towns</a:t>
            </a:r>
            <a:endParaRPr lang="en-US" dirty="0"/>
          </a:p>
        </p:txBody>
      </p:sp>
      <p:sp>
        <p:nvSpPr>
          <p:cNvPr id="6" name="Content Placeholder 5"/>
          <p:cNvSpPr>
            <a:spLocks noGrp="1"/>
          </p:cNvSpPr>
          <p:nvPr>
            <p:ph sz="half" idx="2"/>
          </p:nvPr>
        </p:nvSpPr>
        <p:spPr/>
        <p:txBody>
          <a:bodyPr/>
          <a:lstStyle/>
          <a:p>
            <a:pPr marL="457200" indent="-457200" algn="just">
              <a:buAutoNum type="arabicPeriod"/>
            </a:pPr>
            <a:r>
              <a:rPr lang="en-US" dirty="0" smtClean="0"/>
              <a:t>Supreme Court was established in Calcutta. Later on, Supreme Courts were established in Madras and Bombay.</a:t>
            </a:r>
          </a:p>
          <a:p>
            <a:pPr marL="457200" indent="-457200" algn="just">
              <a:buAutoNum type="arabicPeriod"/>
            </a:pPr>
            <a:r>
              <a:rPr lang="en-US" dirty="0" smtClean="0"/>
              <a:t>Criminal justice in Presidency Towns was administered according to English Law.</a:t>
            </a:r>
            <a:endParaRPr lang="en-US" dirty="0"/>
          </a:p>
        </p:txBody>
      </p:sp>
      <p:sp>
        <p:nvSpPr>
          <p:cNvPr id="7" name="Text Placeholder 6"/>
          <p:cNvSpPr>
            <a:spLocks noGrp="1"/>
          </p:cNvSpPr>
          <p:nvPr>
            <p:ph type="body" sz="quarter" idx="3"/>
          </p:nvPr>
        </p:nvSpPr>
        <p:spPr/>
        <p:txBody>
          <a:bodyPr/>
          <a:lstStyle/>
          <a:p>
            <a:r>
              <a:rPr lang="en-US" dirty="0" smtClean="0"/>
              <a:t>Criminal Justice in </a:t>
            </a:r>
            <a:r>
              <a:rPr lang="en-US" dirty="0" err="1" smtClean="0"/>
              <a:t>Mofussils</a:t>
            </a:r>
            <a:endParaRPr lang="en-US" dirty="0"/>
          </a:p>
        </p:txBody>
      </p:sp>
      <p:sp>
        <p:nvSpPr>
          <p:cNvPr id="8" name="Content Placeholder 7"/>
          <p:cNvSpPr>
            <a:spLocks noGrp="1"/>
          </p:cNvSpPr>
          <p:nvPr>
            <p:ph sz="quarter" idx="4"/>
          </p:nvPr>
        </p:nvSpPr>
        <p:spPr/>
        <p:txBody>
          <a:bodyPr>
            <a:normAutofit/>
          </a:bodyPr>
          <a:lstStyle/>
          <a:p>
            <a:pPr marL="457200" indent="-457200" algn="just">
              <a:buAutoNum type="arabicPeriod"/>
            </a:pPr>
            <a:r>
              <a:rPr lang="en-US" dirty="0" err="1" smtClean="0"/>
              <a:t>Adalat</a:t>
            </a:r>
            <a:r>
              <a:rPr lang="en-US" dirty="0" smtClean="0"/>
              <a:t> system was established in </a:t>
            </a:r>
            <a:r>
              <a:rPr lang="en-US" dirty="0" err="1" smtClean="0"/>
              <a:t>Mofussils</a:t>
            </a:r>
            <a:r>
              <a:rPr lang="en-US" dirty="0" smtClean="0"/>
              <a:t>.</a:t>
            </a:r>
          </a:p>
          <a:p>
            <a:pPr marL="457200" indent="-457200" algn="just">
              <a:buAutoNum type="arabicPeriod"/>
            </a:pPr>
            <a:r>
              <a:rPr lang="en-US" dirty="0" smtClean="0"/>
              <a:t>Criminal justice in </a:t>
            </a:r>
            <a:r>
              <a:rPr lang="en-US" dirty="0" err="1" smtClean="0"/>
              <a:t>Mofussils</a:t>
            </a:r>
            <a:r>
              <a:rPr lang="en-US" dirty="0" smtClean="0"/>
              <a:t> was administered according to the Muslim Criminal Law.</a:t>
            </a:r>
          </a:p>
          <a:p>
            <a:pPr marL="457200" indent="-457200" algn="just">
              <a:buNone/>
            </a:pPr>
            <a:r>
              <a:rPr lang="en-US" dirty="0" smtClean="0"/>
              <a:t>               </a:t>
            </a:r>
          </a:p>
          <a:p>
            <a:pPr marL="457200" indent="-457200" algn="just">
              <a:buNone/>
            </a:pPr>
            <a:r>
              <a:rPr lang="en-US" dirty="0" smtClean="0"/>
              <a:t>              © SHR </a:t>
            </a:r>
            <a:r>
              <a:rPr lang="en-US" dirty="0" err="1" smtClean="0"/>
              <a:t>Karzon</a:t>
            </a: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of Criminal Justice in Presidency Towns and </a:t>
            </a:r>
            <a:r>
              <a:rPr lang="en-US" dirty="0" err="1" smtClean="0"/>
              <a:t>Mofussils</a:t>
            </a:r>
            <a:endParaRPr lang="en-US" dirty="0"/>
          </a:p>
        </p:txBody>
      </p:sp>
      <p:sp>
        <p:nvSpPr>
          <p:cNvPr id="3" name="Text Placeholder 2"/>
          <p:cNvSpPr>
            <a:spLocks noGrp="1"/>
          </p:cNvSpPr>
          <p:nvPr>
            <p:ph type="body" idx="1"/>
          </p:nvPr>
        </p:nvSpPr>
        <p:spPr/>
        <p:txBody>
          <a:bodyPr/>
          <a:lstStyle/>
          <a:p>
            <a:r>
              <a:rPr lang="en-US" dirty="0" smtClean="0"/>
              <a:t>Criminal Justice in P Towns</a:t>
            </a:r>
            <a:endParaRPr lang="en-US" dirty="0"/>
          </a:p>
        </p:txBody>
      </p:sp>
      <p:sp>
        <p:nvSpPr>
          <p:cNvPr id="4" name="Content Placeholder 3"/>
          <p:cNvSpPr>
            <a:spLocks noGrp="1"/>
          </p:cNvSpPr>
          <p:nvPr>
            <p:ph sz="half" idx="2"/>
          </p:nvPr>
        </p:nvSpPr>
        <p:spPr/>
        <p:txBody>
          <a:bodyPr>
            <a:normAutofit/>
          </a:bodyPr>
          <a:lstStyle/>
          <a:p>
            <a:pPr algn="just">
              <a:buNone/>
            </a:pPr>
            <a:r>
              <a:rPr lang="en-US" dirty="0" smtClean="0"/>
              <a:t>3. Englishmen developed judicial system in the Presidency Towns to cater to their needs and it was a replica of English judicial system.  </a:t>
            </a:r>
          </a:p>
          <a:p>
            <a:pPr algn="just">
              <a:buNone/>
            </a:pPr>
            <a:r>
              <a:rPr lang="en-US" dirty="0" smtClean="0"/>
              <a:t>4. English Criminal Law of that period was still rude and crude, and far from perfect than the Muslim Criminal Law.  © SHR </a:t>
            </a:r>
            <a:r>
              <a:rPr lang="en-US" dirty="0" err="1" smtClean="0"/>
              <a:t>Karzon</a:t>
            </a:r>
            <a:endParaRPr lang="en-US" dirty="0" smtClean="0"/>
          </a:p>
          <a:p>
            <a:pPr algn="just">
              <a:buNone/>
            </a:pPr>
            <a:endParaRPr lang="en-US" dirty="0" smtClean="0"/>
          </a:p>
          <a:p>
            <a:endParaRPr lang="en-US" dirty="0"/>
          </a:p>
        </p:txBody>
      </p:sp>
      <p:sp>
        <p:nvSpPr>
          <p:cNvPr id="5" name="Text Placeholder 4"/>
          <p:cNvSpPr>
            <a:spLocks noGrp="1"/>
          </p:cNvSpPr>
          <p:nvPr>
            <p:ph type="body" sz="quarter" idx="3"/>
          </p:nvPr>
        </p:nvSpPr>
        <p:spPr/>
        <p:txBody>
          <a:bodyPr/>
          <a:lstStyle/>
          <a:p>
            <a:r>
              <a:rPr lang="en-US" dirty="0" smtClean="0"/>
              <a:t>Criminal Justice in </a:t>
            </a:r>
            <a:r>
              <a:rPr lang="en-US" dirty="0" err="1" smtClean="0"/>
              <a:t>Mofussils</a:t>
            </a:r>
            <a:endParaRPr lang="en-US" dirty="0"/>
          </a:p>
        </p:txBody>
      </p:sp>
      <p:sp>
        <p:nvSpPr>
          <p:cNvPr id="6" name="Content Placeholder 5"/>
          <p:cNvSpPr>
            <a:spLocks noGrp="1"/>
          </p:cNvSpPr>
          <p:nvPr>
            <p:ph sz="quarter" idx="4"/>
          </p:nvPr>
        </p:nvSpPr>
        <p:spPr/>
        <p:txBody>
          <a:bodyPr>
            <a:normAutofit/>
          </a:bodyPr>
          <a:lstStyle/>
          <a:p>
            <a:pPr algn="just">
              <a:buNone/>
            </a:pPr>
            <a:r>
              <a:rPr lang="en-US" dirty="0" smtClean="0"/>
              <a:t>3. In </a:t>
            </a:r>
            <a:r>
              <a:rPr lang="en-US" dirty="0" err="1" smtClean="0"/>
              <a:t>Mofussils</a:t>
            </a:r>
            <a:r>
              <a:rPr lang="en-US" dirty="0" smtClean="0"/>
              <a:t>, majority people were Indian and the British realized that it would be risky to introduce British system there and established an </a:t>
            </a:r>
            <a:r>
              <a:rPr lang="en-US" dirty="0" err="1" smtClean="0"/>
              <a:t>adalat</a:t>
            </a:r>
            <a:r>
              <a:rPr lang="en-US" dirty="0" smtClean="0"/>
              <a:t> system. </a:t>
            </a:r>
          </a:p>
          <a:p>
            <a:pPr algn="just">
              <a:buNone/>
            </a:pPr>
            <a:r>
              <a:rPr lang="en-US" dirty="0" smtClean="0"/>
              <a:t>4. Muslim Criminal Law was criticized for its uncertainty. It was also considered crude according to English rulers.</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of Criminal Justice in Presidency Towns and </a:t>
            </a:r>
            <a:r>
              <a:rPr lang="en-US" dirty="0" err="1" smtClean="0"/>
              <a:t>Mofussils</a:t>
            </a:r>
            <a:endParaRPr lang="en-US" dirty="0"/>
          </a:p>
        </p:txBody>
      </p:sp>
      <p:sp>
        <p:nvSpPr>
          <p:cNvPr id="3" name="Text Placeholder 2"/>
          <p:cNvSpPr>
            <a:spLocks noGrp="1"/>
          </p:cNvSpPr>
          <p:nvPr>
            <p:ph type="body" idx="1"/>
          </p:nvPr>
        </p:nvSpPr>
        <p:spPr/>
        <p:txBody>
          <a:bodyPr/>
          <a:lstStyle/>
          <a:p>
            <a:r>
              <a:rPr lang="en-US" dirty="0" smtClean="0"/>
              <a:t>Criminal Justice in P Towns</a:t>
            </a:r>
            <a:endParaRPr lang="en-US" dirty="0"/>
          </a:p>
        </p:txBody>
      </p:sp>
      <p:sp>
        <p:nvSpPr>
          <p:cNvPr id="4" name="Content Placeholder 3"/>
          <p:cNvSpPr>
            <a:spLocks noGrp="1"/>
          </p:cNvSpPr>
          <p:nvPr>
            <p:ph sz="half" idx="2"/>
          </p:nvPr>
        </p:nvSpPr>
        <p:spPr/>
        <p:txBody>
          <a:bodyPr>
            <a:normAutofit/>
          </a:bodyPr>
          <a:lstStyle/>
          <a:p>
            <a:pPr algn="just">
              <a:buNone/>
            </a:pPr>
            <a:r>
              <a:rPr lang="en-US" dirty="0" smtClean="0"/>
              <a:t>5. English Law would hang a man for stealing a trivial thing. </a:t>
            </a:r>
          </a:p>
          <a:p>
            <a:pPr algn="just">
              <a:buNone/>
            </a:pPr>
            <a:endParaRPr lang="en-US" dirty="0" smtClean="0"/>
          </a:p>
          <a:p>
            <a:pPr algn="just">
              <a:buNone/>
            </a:pPr>
            <a:r>
              <a:rPr lang="en-US" dirty="0" smtClean="0"/>
              <a:t>6. English Criminal Law was in a developing stage and in course of time English Jurisprudence developed public and private law.</a:t>
            </a:r>
          </a:p>
          <a:p>
            <a:endParaRPr lang="en-US" dirty="0"/>
          </a:p>
        </p:txBody>
      </p:sp>
      <p:sp>
        <p:nvSpPr>
          <p:cNvPr id="5" name="Text Placeholder 4"/>
          <p:cNvSpPr>
            <a:spLocks noGrp="1"/>
          </p:cNvSpPr>
          <p:nvPr>
            <p:ph type="body" sz="quarter" idx="3"/>
          </p:nvPr>
        </p:nvSpPr>
        <p:spPr/>
        <p:txBody>
          <a:bodyPr/>
          <a:lstStyle/>
          <a:p>
            <a:r>
              <a:rPr lang="en-US" dirty="0" smtClean="0"/>
              <a:t>Criminal Justice in </a:t>
            </a:r>
            <a:r>
              <a:rPr lang="en-US" dirty="0" err="1" smtClean="0"/>
              <a:t>Mofussils</a:t>
            </a:r>
            <a:endParaRPr lang="en-US" dirty="0"/>
          </a:p>
        </p:txBody>
      </p:sp>
      <p:sp>
        <p:nvSpPr>
          <p:cNvPr id="6" name="Content Placeholder 5"/>
          <p:cNvSpPr>
            <a:spLocks noGrp="1"/>
          </p:cNvSpPr>
          <p:nvPr>
            <p:ph sz="quarter" idx="4"/>
          </p:nvPr>
        </p:nvSpPr>
        <p:spPr/>
        <p:txBody>
          <a:bodyPr>
            <a:normAutofit/>
          </a:bodyPr>
          <a:lstStyle/>
          <a:p>
            <a:pPr algn="just">
              <a:buNone/>
            </a:pPr>
            <a:r>
              <a:rPr lang="en-US" dirty="0" smtClean="0"/>
              <a:t>5. But in Bengal a thief could hardly be capitally punished. </a:t>
            </a:r>
          </a:p>
          <a:p>
            <a:pPr algn="just">
              <a:buNone/>
            </a:pPr>
            <a:endParaRPr lang="en-US" dirty="0" smtClean="0"/>
          </a:p>
          <a:p>
            <a:pPr algn="just">
              <a:buNone/>
            </a:pPr>
            <a:r>
              <a:rPr lang="en-US" dirty="0" smtClean="0"/>
              <a:t>6. Muslim Law of Crimes made no clear distinction between private and public law.  </a:t>
            </a:r>
          </a:p>
          <a:p>
            <a:pPr algn="just">
              <a:buNone/>
            </a:pPr>
            <a:r>
              <a:rPr lang="en-US" dirty="0" smtClean="0"/>
              <a:t>           © SHR </a:t>
            </a:r>
            <a:r>
              <a:rPr lang="en-US" dirty="0" err="1" smtClean="0"/>
              <a:t>Karzon</a:t>
            </a:r>
            <a:endParaRPr lang="en-US" dirty="0" smtClean="0"/>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of Criminal Justice in Presidency Towns and </a:t>
            </a:r>
            <a:r>
              <a:rPr lang="en-US" dirty="0" err="1" smtClean="0"/>
              <a:t>Mofussils</a:t>
            </a:r>
            <a:endParaRPr lang="en-US" dirty="0"/>
          </a:p>
        </p:txBody>
      </p:sp>
      <p:sp>
        <p:nvSpPr>
          <p:cNvPr id="3" name="Text Placeholder 2"/>
          <p:cNvSpPr>
            <a:spLocks noGrp="1"/>
          </p:cNvSpPr>
          <p:nvPr>
            <p:ph type="body" idx="1"/>
          </p:nvPr>
        </p:nvSpPr>
        <p:spPr/>
        <p:txBody>
          <a:bodyPr/>
          <a:lstStyle/>
          <a:p>
            <a:r>
              <a:rPr lang="en-US" dirty="0" smtClean="0"/>
              <a:t>Criminal Justice in P Towns</a:t>
            </a:r>
            <a:endParaRPr lang="en-US" dirty="0"/>
          </a:p>
        </p:txBody>
      </p:sp>
      <p:sp>
        <p:nvSpPr>
          <p:cNvPr id="4" name="Content Placeholder 3"/>
          <p:cNvSpPr>
            <a:spLocks noGrp="1"/>
          </p:cNvSpPr>
          <p:nvPr>
            <p:ph sz="half" idx="2"/>
          </p:nvPr>
        </p:nvSpPr>
        <p:spPr/>
        <p:txBody>
          <a:bodyPr>
            <a:normAutofit/>
          </a:bodyPr>
          <a:lstStyle/>
          <a:p>
            <a:pPr algn="just">
              <a:buNone/>
            </a:pPr>
            <a:r>
              <a:rPr lang="en-US" dirty="0" smtClean="0"/>
              <a:t>7. English Criminal Law of the eighteenth century punished offences against property with much greater severity than the Muslim Criminal Law.</a:t>
            </a:r>
          </a:p>
          <a:p>
            <a:pPr algn="just">
              <a:buNone/>
            </a:pPr>
            <a:r>
              <a:rPr lang="en-US" dirty="0" smtClean="0"/>
              <a:t>8. In Presidency Towns there were government agencies to bring the alleged offender before justice.</a:t>
            </a:r>
            <a:endParaRPr lang="en-US" dirty="0"/>
          </a:p>
        </p:txBody>
      </p:sp>
      <p:sp>
        <p:nvSpPr>
          <p:cNvPr id="5" name="Text Placeholder 4"/>
          <p:cNvSpPr>
            <a:spLocks noGrp="1"/>
          </p:cNvSpPr>
          <p:nvPr>
            <p:ph type="body" sz="quarter" idx="3"/>
          </p:nvPr>
        </p:nvSpPr>
        <p:spPr/>
        <p:txBody>
          <a:bodyPr/>
          <a:lstStyle/>
          <a:p>
            <a:r>
              <a:rPr lang="en-US" dirty="0" smtClean="0"/>
              <a:t>Criminal Justice in </a:t>
            </a:r>
            <a:r>
              <a:rPr lang="en-US" dirty="0" err="1" smtClean="0"/>
              <a:t>Mofussils</a:t>
            </a:r>
            <a:endParaRPr lang="en-US" dirty="0"/>
          </a:p>
        </p:txBody>
      </p:sp>
      <p:sp>
        <p:nvSpPr>
          <p:cNvPr id="6" name="Content Placeholder 5"/>
          <p:cNvSpPr>
            <a:spLocks noGrp="1"/>
          </p:cNvSpPr>
          <p:nvPr>
            <p:ph sz="quarter" idx="4"/>
          </p:nvPr>
        </p:nvSpPr>
        <p:spPr/>
        <p:txBody>
          <a:bodyPr>
            <a:normAutofit/>
          </a:bodyPr>
          <a:lstStyle/>
          <a:p>
            <a:pPr algn="just">
              <a:buNone/>
            </a:pPr>
            <a:r>
              <a:rPr lang="en-US" dirty="0" smtClean="0"/>
              <a:t>7. </a:t>
            </a:r>
            <a:r>
              <a:rPr lang="en-US" dirty="0" err="1" smtClean="0"/>
              <a:t>QisAs</a:t>
            </a:r>
            <a:r>
              <a:rPr lang="en-US" dirty="0" smtClean="0"/>
              <a:t> punishment was criticized as it was based on the principle of retaliation.  </a:t>
            </a:r>
          </a:p>
          <a:p>
            <a:pPr algn="just">
              <a:buNone/>
            </a:pPr>
            <a:r>
              <a:rPr lang="en-US" dirty="0" smtClean="0"/>
              <a:t>8. Initially, in the </a:t>
            </a:r>
            <a:r>
              <a:rPr lang="en-US" dirty="0" err="1" smtClean="0"/>
              <a:t>Mofussils</a:t>
            </a:r>
            <a:r>
              <a:rPr lang="en-US" dirty="0" smtClean="0"/>
              <a:t> any state agency could not initiate procedure against the alleged perpetrator.</a:t>
            </a:r>
          </a:p>
          <a:p>
            <a:pPr algn="just">
              <a:buNone/>
            </a:pPr>
            <a:r>
              <a:rPr lang="en-US" dirty="0" smtClean="0"/>
              <a:t>               © SHR </a:t>
            </a:r>
            <a:r>
              <a:rPr lang="en-US" dirty="0" err="1" smtClean="0"/>
              <a:t>Karzon</a:t>
            </a:r>
            <a:endParaRPr lang="en-US" dirty="0" smtClean="0"/>
          </a:p>
          <a:p>
            <a:pPr algn="just">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East India Company</a:t>
            </a:r>
            <a:endParaRPr lang="en-US" dirty="0"/>
          </a:p>
        </p:txBody>
      </p:sp>
      <p:sp>
        <p:nvSpPr>
          <p:cNvPr id="3" name="Content Placeholder 2"/>
          <p:cNvSpPr>
            <a:spLocks noGrp="1"/>
          </p:cNvSpPr>
          <p:nvPr>
            <p:ph idx="1"/>
          </p:nvPr>
        </p:nvSpPr>
        <p:spPr/>
        <p:txBody>
          <a:bodyPr>
            <a:normAutofit/>
          </a:bodyPr>
          <a:lstStyle/>
          <a:p>
            <a:pPr algn="just"/>
            <a:r>
              <a:rPr lang="en-US" dirty="0" smtClean="0"/>
              <a:t>Beginning in the early 19th century, the company financed the tea trade with illegal opium exports to China. </a:t>
            </a:r>
          </a:p>
          <a:p>
            <a:pPr algn="just"/>
            <a:r>
              <a:rPr lang="en-US" dirty="0" smtClean="0"/>
              <a:t>Chinese opposition to this trade precipitated the first </a:t>
            </a:r>
            <a:r>
              <a:rPr lang="en-US" dirty="0" smtClean="0">
                <a:hlinkClick r:id="rId2" action="ppaction://hlinkfile" tooltip="Opium War"/>
              </a:rPr>
              <a:t>Opium War</a:t>
            </a:r>
            <a:r>
              <a:rPr lang="en-US" dirty="0" smtClean="0"/>
              <a:t> (1839–42), which resulted in a Chinese defeat and the expansion of British trading privileges. </a:t>
            </a:r>
          </a:p>
          <a:p>
            <a:pPr algn="just"/>
            <a:r>
              <a:rPr lang="en-US" dirty="0" smtClean="0"/>
              <a:t>A second conflict, often called the “Arrow” War (1856–60), brought increased trading rights for Europeans. (www.britannica.com)</a:t>
            </a:r>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of Criminal Justice in Presidency Towns and </a:t>
            </a:r>
            <a:r>
              <a:rPr lang="en-US" dirty="0" err="1" smtClean="0"/>
              <a:t>Mofussils</a:t>
            </a:r>
            <a:endParaRPr lang="en-US" dirty="0"/>
          </a:p>
        </p:txBody>
      </p:sp>
      <p:sp>
        <p:nvSpPr>
          <p:cNvPr id="3" name="Text Placeholder 2"/>
          <p:cNvSpPr>
            <a:spLocks noGrp="1"/>
          </p:cNvSpPr>
          <p:nvPr>
            <p:ph type="body" idx="1"/>
          </p:nvPr>
        </p:nvSpPr>
        <p:spPr/>
        <p:txBody>
          <a:bodyPr/>
          <a:lstStyle/>
          <a:p>
            <a:r>
              <a:rPr lang="en-US" dirty="0" smtClean="0"/>
              <a:t>Criminal Justice in P Towns</a:t>
            </a:r>
            <a:endParaRPr lang="en-US" dirty="0"/>
          </a:p>
        </p:txBody>
      </p:sp>
      <p:sp>
        <p:nvSpPr>
          <p:cNvPr id="4" name="Content Placeholder 3"/>
          <p:cNvSpPr>
            <a:spLocks noGrp="1"/>
          </p:cNvSpPr>
          <p:nvPr>
            <p:ph sz="half" idx="2"/>
          </p:nvPr>
        </p:nvSpPr>
        <p:spPr/>
        <p:txBody>
          <a:bodyPr>
            <a:normAutofit lnSpcReduction="10000"/>
          </a:bodyPr>
          <a:lstStyle/>
          <a:p>
            <a:pPr algn="just">
              <a:buNone/>
            </a:pPr>
            <a:r>
              <a:rPr lang="en-US" dirty="0" smtClean="0"/>
              <a:t>9. There were still in England over 160 offences punishable with death. As the Presidency Towns were regulated according to English Criminal Law, many considered it was cruel.</a:t>
            </a:r>
          </a:p>
          <a:p>
            <a:pPr algn="just">
              <a:buNone/>
            </a:pPr>
            <a:r>
              <a:rPr lang="en-US" dirty="0" smtClean="0"/>
              <a:t>10. The British period opened with an extremely elementary and executive-ridden judicial system in the Presidency Towns.</a:t>
            </a:r>
          </a:p>
          <a:p>
            <a:pPr algn="just">
              <a:buNone/>
            </a:pPr>
            <a:r>
              <a:rPr lang="en-US" dirty="0" smtClean="0"/>
              <a:t> </a:t>
            </a:r>
          </a:p>
          <a:p>
            <a:endParaRPr lang="en-US" dirty="0"/>
          </a:p>
        </p:txBody>
      </p:sp>
      <p:sp>
        <p:nvSpPr>
          <p:cNvPr id="5" name="Text Placeholder 4"/>
          <p:cNvSpPr>
            <a:spLocks noGrp="1"/>
          </p:cNvSpPr>
          <p:nvPr>
            <p:ph type="body" sz="quarter" idx="3"/>
          </p:nvPr>
        </p:nvSpPr>
        <p:spPr/>
        <p:txBody>
          <a:bodyPr/>
          <a:lstStyle/>
          <a:p>
            <a:r>
              <a:rPr lang="en-US" dirty="0" smtClean="0"/>
              <a:t>Criminal Justice in </a:t>
            </a:r>
            <a:r>
              <a:rPr lang="en-US" dirty="0" err="1" smtClean="0"/>
              <a:t>Mofussils</a:t>
            </a:r>
            <a:endParaRPr lang="en-US" dirty="0"/>
          </a:p>
        </p:txBody>
      </p:sp>
      <p:sp>
        <p:nvSpPr>
          <p:cNvPr id="6" name="Content Placeholder 5"/>
          <p:cNvSpPr>
            <a:spLocks noGrp="1"/>
          </p:cNvSpPr>
          <p:nvPr>
            <p:ph sz="quarter" idx="4"/>
          </p:nvPr>
        </p:nvSpPr>
        <p:spPr/>
        <p:txBody>
          <a:bodyPr>
            <a:normAutofit/>
          </a:bodyPr>
          <a:lstStyle/>
          <a:p>
            <a:pPr algn="just">
              <a:buNone/>
            </a:pPr>
            <a:r>
              <a:rPr lang="en-US" dirty="0" smtClean="0"/>
              <a:t>9. Under Muslim Criminal Law, the right hand and left foot were cut off if any person was convicted of theft. This was contrary to the refined notion of criminal justice.</a:t>
            </a:r>
          </a:p>
          <a:p>
            <a:pPr algn="just">
              <a:buNone/>
            </a:pPr>
            <a:r>
              <a:rPr lang="en-US" dirty="0" smtClean="0"/>
              <a:t>10. Muslim Law has hardly developed any notion of the separation of judiciary and executive.</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Comparison of </a:t>
            </a:r>
            <a:r>
              <a:rPr lang="en-US" dirty="0" smtClean="0"/>
              <a:t>Criminal Justice in Presidency Towns and </a:t>
            </a:r>
            <a:r>
              <a:rPr lang="en-US" dirty="0" err="1" smtClean="0"/>
              <a:t>Mofussils</a:t>
            </a:r>
            <a:endParaRPr lang="en-US" dirty="0"/>
          </a:p>
        </p:txBody>
      </p:sp>
      <p:sp>
        <p:nvSpPr>
          <p:cNvPr id="3" name="Text Placeholder 2"/>
          <p:cNvSpPr>
            <a:spLocks noGrp="1"/>
          </p:cNvSpPr>
          <p:nvPr>
            <p:ph type="body" idx="1"/>
          </p:nvPr>
        </p:nvSpPr>
        <p:spPr/>
        <p:txBody>
          <a:bodyPr/>
          <a:lstStyle/>
          <a:p>
            <a:endParaRPr lang="en-US"/>
          </a:p>
        </p:txBody>
      </p:sp>
      <p:sp>
        <p:nvSpPr>
          <p:cNvPr id="4" name="Content Placeholder 3"/>
          <p:cNvSpPr>
            <a:spLocks noGrp="1"/>
          </p:cNvSpPr>
          <p:nvPr>
            <p:ph sz="half" idx="2"/>
          </p:nvPr>
        </p:nvSpPr>
        <p:spPr/>
        <p:txBody>
          <a:bodyPr/>
          <a:lstStyle/>
          <a:p>
            <a:pPr marL="457200" indent="-457200" algn="just">
              <a:buAutoNum type="arabicPeriod" startAt="11"/>
            </a:pPr>
            <a:r>
              <a:rPr lang="en-US" dirty="0" smtClean="0"/>
              <a:t>The nature of the English Law of Evidence was/is not religious, rather universal. </a:t>
            </a:r>
          </a:p>
          <a:p>
            <a:pPr marL="457200" indent="-457200">
              <a:buNone/>
            </a:pPr>
            <a:endParaRPr lang="en-US" dirty="0" smtClean="0"/>
          </a:p>
          <a:p>
            <a:pPr marL="457200" indent="-457200">
              <a:buNone/>
            </a:pPr>
            <a:endParaRPr lang="en-US" dirty="0" smtClean="0"/>
          </a:p>
          <a:p>
            <a:pPr marL="457200" indent="-457200">
              <a:buNone/>
            </a:pPr>
            <a:r>
              <a:rPr lang="en-US" dirty="0" smtClean="0"/>
              <a:t>                © SHR </a:t>
            </a:r>
            <a:r>
              <a:rPr lang="en-US" dirty="0" err="1" smtClean="0"/>
              <a:t>Karzon</a:t>
            </a:r>
            <a:r>
              <a:rPr lang="en-US" dirty="0" smtClean="0"/>
              <a:t> </a:t>
            </a:r>
            <a:endParaRPr lang="en-US" dirty="0"/>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lstStyle/>
          <a:p>
            <a:pPr algn="just">
              <a:buNone/>
            </a:pPr>
            <a:r>
              <a:rPr lang="en-US" dirty="0" smtClean="0"/>
              <a:t>11. One grave defect of the Muslim Criminal Law was the technical (and religious) nature of law of evidence which made conviction of offenders quite difficult.</a:t>
            </a:r>
          </a:p>
          <a:p>
            <a:pPr algn="just">
              <a:buNone/>
            </a:pPr>
            <a:r>
              <a:rPr lang="en-US" dirty="0" smtClean="0"/>
              <a:t>                © SHR </a:t>
            </a:r>
            <a:r>
              <a:rPr lang="en-US" dirty="0" err="1" smtClean="0"/>
              <a:t>Karzon</a:t>
            </a:r>
            <a:endParaRPr lang="en-US" dirty="0" smtClean="0"/>
          </a:p>
          <a:p>
            <a:pPr algn="just">
              <a:buNone/>
            </a:pPr>
            <a:endParaRPr lang="en-US" dirty="0" smtClean="0"/>
          </a:p>
          <a:p>
            <a:pPr algn="just">
              <a:buNone/>
            </a:pPr>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Critical Analysis of the Judicial System under Company/British rule</a:t>
            </a:r>
            <a:endParaRPr lang="en-US" dirty="0"/>
          </a:p>
        </p:txBody>
      </p:sp>
      <p:sp>
        <p:nvSpPr>
          <p:cNvPr id="8" name="Content Placeholder 7"/>
          <p:cNvSpPr>
            <a:spLocks noGrp="1"/>
          </p:cNvSpPr>
          <p:nvPr>
            <p:ph idx="1"/>
          </p:nvPr>
        </p:nvSpPr>
        <p:spPr/>
        <p:txBody>
          <a:bodyPr>
            <a:normAutofit/>
          </a:bodyPr>
          <a:lstStyle/>
          <a:p>
            <a:pPr algn="just"/>
            <a:r>
              <a:rPr lang="en-US" dirty="0" smtClean="0"/>
              <a:t>A sound judicial system requires: (1) well-structured courts; (2) simple and orderly procedure; and (3) uniform body of law.</a:t>
            </a:r>
          </a:p>
          <a:p>
            <a:pPr algn="just"/>
            <a:r>
              <a:rPr lang="en-US" dirty="0" smtClean="0"/>
              <a:t>One noticeable feature of the legal development in India was that for long the East India Company tried to develop well-functioning courts without developing a body of law. </a:t>
            </a:r>
            <a:r>
              <a:rPr lang="en-US" b="1" u="sng" dirty="0" smtClean="0"/>
              <a:t>This was due to the common law philosophy.</a:t>
            </a:r>
          </a:p>
          <a:p>
            <a:pPr algn="just"/>
            <a:r>
              <a:rPr lang="en-US" dirty="0" smtClean="0"/>
              <a:t>From 1833 courts were replaced by the legislature as the maker of law. </a:t>
            </a:r>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Contribution of Company/British Rulers</a:t>
            </a:r>
            <a:endParaRPr lang="en-US" dirty="0"/>
          </a:p>
        </p:txBody>
      </p:sp>
      <p:sp>
        <p:nvSpPr>
          <p:cNvPr id="3" name="Content Placeholder 2"/>
          <p:cNvSpPr>
            <a:spLocks noGrp="1"/>
          </p:cNvSpPr>
          <p:nvPr>
            <p:ph idx="1"/>
          </p:nvPr>
        </p:nvSpPr>
        <p:spPr/>
        <p:txBody>
          <a:bodyPr>
            <a:normAutofit/>
          </a:bodyPr>
          <a:lstStyle/>
          <a:p>
            <a:pPr algn="just"/>
            <a:r>
              <a:rPr lang="en-US" dirty="0" smtClean="0"/>
              <a:t>Indian sub-continent did not have well-organized body of law and orderly procedure. The East India Company/ British Government contributed heavily in both the areas. </a:t>
            </a:r>
          </a:p>
          <a:p>
            <a:pPr algn="just"/>
            <a:r>
              <a:rPr lang="en-US" dirty="0" smtClean="0"/>
              <a:t>A well-organized judicial system may be one good contribution of the British colonial rulers.</a:t>
            </a:r>
          </a:p>
          <a:p>
            <a:pPr algn="just"/>
            <a:r>
              <a:rPr lang="en-US" dirty="0" smtClean="0"/>
              <a:t>The Privy Council played very creative role in the development of the Indian Legal System: it interpreted and ascertained the formless mass of Indian law, particularly personal laws. </a:t>
            </a:r>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Defects of the System</a:t>
            </a:r>
            <a:endParaRPr lang="en-US" dirty="0"/>
          </a:p>
        </p:txBody>
      </p:sp>
      <p:sp>
        <p:nvSpPr>
          <p:cNvPr id="3" name="Content Placeholder 2"/>
          <p:cNvSpPr>
            <a:spLocks noGrp="1"/>
          </p:cNvSpPr>
          <p:nvPr>
            <p:ph idx="1"/>
          </p:nvPr>
        </p:nvSpPr>
        <p:spPr/>
        <p:txBody>
          <a:bodyPr>
            <a:normAutofit/>
          </a:bodyPr>
          <a:lstStyle/>
          <a:p>
            <a:pPr algn="just"/>
            <a:r>
              <a:rPr lang="en-US" dirty="0" smtClean="0"/>
              <a:t>However good may be the contribution, but it does not mean that the system was/is perfect. Some serious defects are:</a:t>
            </a:r>
          </a:p>
          <a:p>
            <a:pPr algn="just"/>
            <a:r>
              <a:rPr lang="en-US" dirty="0" smtClean="0"/>
              <a:t>(1) The judicial process was/is very delayed. This has been the situation since the period of Cornwallis.</a:t>
            </a:r>
          </a:p>
          <a:p>
            <a:pPr algn="just"/>
            <a:r>
              <a:rPr lang="en-US" dirty="0" smtClean="0"/>
              <a:t>(2) Cost of the litigation was/is so high that poor people could/cannot afford it. This reality persists from the time of Hastings.</a:t>
            </a:r>
          </a:p>
          <a:p>
            <a:pPr algn="just">
              <a:buNone/>
            </a:pPr>
            <a:r>
              <a:rPr lang="en-US" dirty="0" smtClean="0"/>
              <a:t>   (3) Lower criminal courts were not separate from the executive. </a:t>
            </a: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Criminal Justice under the East India Company</a:t>
            </a:r>
            <a:endParaRPr lang="en-US" dirty="0"/>
          </a:p>
        </p:txBody>
      </p:sp>
      <p:sp>
        <p:nvSpPr>
          <p:cNvPr id="8" name="Content Placeholder 7"/>
          <p:cNvSpPr>
            <a:spLocks noGrp="1"/>
          </p:cNvSpPr>
          <p:nvPr>
            <p:ph idx="1"/>
          </p:nvPr>
        </p:nvSpPr>
        <p:spPr/>
        <p:txBody>
          <a:bodyPr>
            <a:normAutofit/>
          </a:bodyPr>
          <a:lstStyle/>
          <a:p>
            <a:pPr algn="ctr">
              <a:buNone/>
            </a:pPr>
            <a:r>
              <a:rPr lang="en-US" sz="9600" dirty="0"/>
              <a:t>Thank </a:t>
            </a:r>
          </a:p>
          <a:p>
            <a:pPr algn="ctr">
              <a:buNone/>
            </a:pPr>
            <a:r>
              <a:rPr lang="en-US" sz="9600" dirty="0"/>
              <a:t>you</a:t>
            </a:r>
            <a:endParaRPr lang="en-US" sz="9600"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57400" y="1714261"/>
            <a:ext cx="8229600" cy="3429479"/>
          </a:xfrm>
          <a:prstGeom prst="rect">
            <a:avLst/>
          </a:prstGeom>
        </p:spPr>
      </p:pic>
      <p:sp>
        <p:nvSpPr>
          <p:cNvPr id="2" name="Title 1"/>
          <p:cNvSpPr>
            <a:spLocks noGrp="1"/>
          </p:cNvSpPr>
          <p:nvPr>
            <p:ph type="title"/>
          </p:nvPr>
        </p:nvSpPr>
        <p:spPr>
          <a:xfrm>
            <a:off x="876299" y="1458170"/>
            <a:ext cx="10591800" cy="30019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Thank you so much for your patience</a:t>
            </a:r>
            <a:br>
              <a:rPr lang="en-US" dirty="0" smtClean="0"/>
            </a:br>
            <a:r>
              <a:rPr lang="en-US" dirty="0" smtClean="0"/>
              <a:t>It is  shared lecture, contributed  based on the lectures of CJ504, @SHRK </a:t>
            </a:r>
            <a:endParaRPr lang="en-US" dirty="0"/>
          </a:p>
        </p:txBody>
      </p:sp>
      <p:pic>
        <p:nvPicPr>
          <p:cNvPr id="5" name="Picture 4"/>
          <p:cNvPicPr>
            <a:picLocks noChangeAspect="1"/>
          </p:cNvPicPr>
          <p:nvPr/>
        </p:nvPicPr>
        <p:blipFill>
          <a:blip r:embed="rId3"/>
          <a:stretch>
            <a:fillRect/>
          </a:stretch>
        </p:blipFill>
        <p:spPr>
          <a:xfrm>
            <a:off x="1276727" y="4495800"/>
            <a:ext cx="9790945" cy="2362200"/>
          </a:xfrm>
          <a:prstGeom prst="rect">
            <a:avLst/>
          </a:prstGeom>
        </p:spPr>
        <p:style>
          <a:lnRef idx="1">
            <a:schemeClr val="accent5"/>
          </a:lnRef>
          <a:fillRef idx="3">
            <a:schemeClr val="accent5"/>
          </a:fillRef>
          <a:effectRef idx="2">
            <a:schemeClr val="accent5"/>
          </a:effectRef>
          <a:fontRef idx="minor">
            <a:schemeClr val="lt1"/>
          </a:fontRef>
        </p:style>
      </p:pic>
    </p:spTree>
    <p:extLst>
      <p:ext uri="{BB962C8B-B14F-4D97-AF65-F5344CB8AC3E}">
        <p14:creationId xmlns:p14="http://schemas.microsoft.com/office/powerpoint/2010/main" val="2569135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East India Company</a:t>
            </a:r>
            <a:endParaRPr lang="en-US" dirty="0"/>
          </a:p>
        </p:txBody>
      </p:sp>
      <p:sp>
        <p:nvSpPr>
          <p:cNvPr id="3" name="Content Placeholder 2"/>
          <p:cNvSpPr>
            <a:spLocks noGrp="1"/>
          </p:cNvSpPr>
          <p:nvPr>
            <p:ph idx="1"/>
          </p:nvPr>
        </p:nvSpPr>
        <p:spPr/>
        <p:txBody>
          <a:bodyPr>
            <a:normAutofit/>
          </a:bodyPr>
          <a:lstStyle/>
          <a:p>
            <a:pPr algn="just"/>
            <a:r>
              <a:rPr lang="en-US" dirty="0" smtClean="0"/>
              <a:t>The original company faced opposition to its monopoly, which led to the establishment of a rival company and the fusion (1708) of the two as the United Company of Merchants of England trading to the East Indies. </a:t>
            </a:r>
          </a:p>
          <a:p>
            <a:pPr algn="just"/>
            <a:r>
              <a:rPr lang="en-US" dirty="0" smtClean="0"/>
              <a:t>The United Company was organized into </a:t>
            </a:r>
            <a:r>
              <a:rPr lang="en-US" b="1" u="sng" dirty="0" smtClean="0"/>
              <a:t>a court of 24 directors who worked through committees. They were elected annually by the Court of Proprietors, or shareholders.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East India Company</a:t>
            </a:r>
            <a:endParaRPr lang="en-US" dirty="0"/>
          </a:p>
        </p:txBody>
      </p:sp>
      <p:sp>
        <p:nvSpPr>
          <p:cNvPr id="3" name="Content Placeholder 2"/>
          <p:cNvSpPr>
            <a:spLocks noGrp="1"/>
          </p:cNvSpPr>
          <p:nvPr>
            <p:ph idx="1"/>
          </p:nvPr>
        </p:nvSpPr>
        <p:spPr/>
        <p:txBody>
          <a:bodyPr>
            <a:normAutofit/>
          </a:bodyPr>
          <a:lstStyle/>
          <a:p>
            <a:pPr algn="just"/>
            <a:r>
              <a:rPr lang="en-US" b="1" u="sng" dirty="0" smtClean="0"/>
              <a:t>When the company acquired control of Bengal in 1757, Indian policy was until 1773 influenced by shareholders’ meetings</a:t>
            </a:r>
            <a:r>
              <a:rPr lang="en-US" dirty="0" smtClean="0"/>
              <a:t>, where votes could be bought by the purchase of shares. This led to government intervention. </a:t>
            </a:r>
          </a:p>
          <a:p>
            <a:pPr algn="just"/>
            <a:r>
              <a:rPr lang="en-US" b="1" u="sng" dirty="0" smtClean="0"/>
              <a:t>The Regulating Act (1773) and Pitt’s India Act (1784) established government control of political policy through a regulatory board responsible to Parliament.</a:t>
            </a:r>
            <a:r>
              <a:rPr lang="en-US" dirty="0" smtClean="0"/>
              <a:t> (www.britannica.com)</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the East India Company</a:t>
            </a:r>
            <a:endParaRPr lang="en-US" dirty="0"/>
          </a:p>
        </p:txBody>
      </p:sp>
      <p:sp>
        <p:nvSpPr>
          <p:cNvPr id="3" name="Content Placeholder 2"/>
          <p:cNvSpPr>
            <a:spLocks noGrp="1"/>
          </p:cNvSpPr>
          <p:nvPr>
            <p:ph idx="1"/>
          </p:nvPr>
        </p:nvSpPr>
        <p:spPr/>
        <p:txBody>
          <a:bodyPr>
            <a:normAutofit/>
          </a:bodyPr>
          <a:lstStyle/>
          <a:p>
            <a:pPr algn="just"/>
            <a:r>
              <a:rPr lang="en-US" dirty="0" smtClean="0"/>
              <a:t>Thereafter, the company gradually lost both commercial and political control. </a:t>
            </a:r>
          </a:p>
          <a:p>
            <a:pPr algn="just"/>
            <a:r>
              <a:rPr lang="en-US" b="1" u="sng" dirty="0" smtClean="0"/>
              <a:t>Its commercial monopoly was broken</a:t>
            </a:r>
            <a:r>
              <a:rPr lang="en-US" dirty="0" smtClean="0"/>
              <a:t> in 1813, and from 1834 it was merely a managing agency for the British government of India. </a:t>
            </a:r>
          </a:p>
          <a:p>
            <a:pPr algn="just"/>
            <a:r>
              <a:rPr lang="en-US" dirty="0" smtClean="0"/>
              <a:t>It was deprived of this after the </a:t>
            </a:r>
            <a:r>
              <a:rPr lang="en-US" dirty="0" smtClean="0">
                <a:hlinkClick r:id="rId2" action="ppaction://hlinkfile" tooltip="Indian Mutiny"/>
              </a:rPr>
              <a:t>Indian Mutiny</a:t>
            </a:r>
            <a:r>
              <a:rPr lang="en-US" dirty="0" smtClean="0"/>
              <a:t> (1857), and </a:t>
            </a:r>
            <a:r>
              <a:rPr lang="en-US" b="1" u="sng" dirty="0" smtClean="0"/>
              <a:t>it ceased to exist as a legal entity in 1873. </a:t>
            </a:r>
            <a:r>
              <a:rPr lang="en-US" dirty="0" smtClean="0"/>
              <a:t>(www.britannica.com)</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Surat</a:t>
            </a:r>
            <a:r>
              <a:rPr lang="en-US" dirty="0" smtClean="0"/>
              <a:t> Factory: Where Company First Established Its Settlement </a:t>
            </a:r>
            <a:endParaRPr lang="en-US" dirty="0"/>
          </a:p>
        </p:txBody>
      </p:sp>
      <p:sp>
        <p:nvSpPr>
          <p:cNvPr id="3" name="Content Placeholder 2"/>
          <p:cNvSpPr>
            <a:spLocks noGrp="1"/>
          </p:cNvSpPr>
          <p:nvPr>
            <p:ph idx="1"/>
          </p:nvPr>
        </p:nvSpPr>
        <p:spPr/>
        <p:txBody>
          <a:bodyPr>
            <a:normAutofit/>
          </a:bodyPr>
          <a:lstStyle/>
          <a:p>
            <a:pPr algn="just"/>
            <a:r>
              <a:rPr lang="en-US" dirty="0" smtClean="0"/>
              <a:t>The East India Company set foot on the Indian soil during Jahangir’s regime.</a:t>
            </a:r>
          </a:p>
          <a:p>
            <a:pPr algn="just"/>
            <a:r>
              <a:rPr lang="en-US" dirty="0" smtClean="0"/>
              <a:t>To carry on its trade effectively, the company needed to establish few factories.</a:t>
            </a:r>
          </a:p>
          <a:p>
            <a:pPr algn="just"/>
            <a:r>
              <a:rPr lang="en-US" dirty="0" smtClean="0"/>
              <a:t>A factory was a place where the company’s employees resided, where it had its offices, and spacious warehouses for storage of goods.</a:t>
            </a:r>
          </a:p>
          <a:p>
            <a:pPr algn="just"/>
            <a:r>
              <a:rPr lang="en-US" b="1" u="sng" dirty="0" smtClean="0"/>
              <a:t>In course of time, a factory expanded into a province and a province into an empire.  </a:t>
            </a:r>
          </a:p>
          <a:p>
            <a:pPr algn="just">
              <a:buNone/>
            </a:pPr>
            <a:r>
              <a:rPr lang="en-US" dirty="0" smtClean="0"/>
              <a:t>                            (M.P. Jain, 2003)</a:t>
            </a:r>
            <a:endParaRPr lang="en-US" b="1" u="sng"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Surat</a:t>
            </a:r>
            <a:endParaRPr lang="en-US" dirty="0"/>
          </a:p>
        </p:txBody>
      </p:sp>
      <p:sp>
        <p:nvSpPr>
          <p:cNvPr id="3" name="Content Placeholder 2"/>
          <p:cNvSpPr>
            <a:spLocks noGrp="1"/>
          </p:cNvSpPr>
          <p:nvPr>
            <p:ph idx="1"/>
          </p:nvPr>
        </p:nvSpPr>
        <p:spPr/>
        <p:txBody>
          <a:bodyPr>
            <a:normAutofit/>
          </a:bodyPr>
          <a:lstStyle/>
          <a:p>
            <a:pPr algn="just"/>
            <a:r>
              <a:rPr lang="en-US" dirty="0" smtClean="0"/>
              <a:t>The British people regarded </a:t>
            </a:r>
            <a:r>
              <a:rPr lang="en-US" dirty="0" err="1" smtClean="0"/>
              <a:t>Surat</a:t>
            </a:r>
            <a:r>
              <a:rPr lang="en-US" dirty="0" smtClean="0"/>
              <a:t> as the most suitable place to establish a factory. </a:t>
            </a:r>
            <a:r>
              <a:rPr lang="en-US" b="1" u="sng" dirty="0" err="1" smtClean="0"/>
              <a:t>Surat</a:t>
            </a:r>
            <a:r>
              <a:rPr lang="en-US" b="1" u="sng" dirty="0" smtClean="0"/>
              <a:t> at that time was an important commercial centre and a populous town within the </a:t>
            </a:r>
            <a:r>
              <a:rPr lang="en-US" b="1" u="sng" dirty="0" err="1" smtClean="0"/>
              <a:t>Mughal</a:t>
            </a:r>
            <a:r>
              <a:rPr lang="en-US" b="1" u="sng" dirty="0" smtClean="0"/>
              <a:t> Empire.</a:t>
            </a:r>
            <a:r>
              <a:rPr lang="en-US" dirty="0" smtClean="0"/>
              <a:t> Above all, </a:t>
            </a:r>
            <a:r>
              <a:rPr lang="en-US" b="1" u="sng" dirty="0" smtClean="0"/>
              <a:t>it was a good international port</a:t>
            </a:r>
            <a:r>
              <a:rPr lang="en-US" dirty="0" smtClean="0"/>
              <a:t> as from there thousands of Muslim pilgrims sailed to holy places of Arab.</a:t>
            </a:r>
          </a:p>
          <a:p>
            <a:pPr algn="just"/>
            <a:r>
              <a:rPr lang="en-US" dirty="0" smtClean="0"/>
              <a:t>It was the most attractive to the British merchants as to them sea was the only way of communication with England.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Surat</a:t>
            </a:r>
            <a:endParaRPr lang="en-US" dirty="0"/>
          </a:p>
        </p:txBody>
      </p:sp>
      <p:sp>
        <p:nvSpPr>
          <p:cNvPr id="3" name="Content Placeholder 2"/>
          <p:cNvSpPr>
            <a:spLocks noGrp="1"/>
          </p:cNvSpPr>
          <p:nvPr>
            <p:ph idx="1"/>
          </p:nvPr>
        </p:nvSpPr>
        <p:spPr/>
        <p:txBody>
          <a:bodyPr>
            <a:normAutofit/>
          </a:bodyPr>
          <a:lstStyle/>
          <a:p>
            <a:pPr algn="just"/>
            <a:r>
              <a:rPr lang="en-US" dirty="0" smtClean="0"/>
              <a:t>In their way, however, came the Portuguese who having already established themselves at </a:t>
            </a:r>
            <a:r>
              <a:rPr lang="en-US" dirty="0" err="1" smtClean="0"/>
              <a:t>Surat</a:t>
            </a:r>
            <a:r>
              <a:rPr lang="en-US" dirty="0" smtClean="0"/>
              <a:t> did not relish any competition in their Indian trade.</a:t>
            </a:r>
          </a:p>
          <a:p>
            <a:pPr algn="just"/>
            <a:r>
              <a:rPr lang="en-US" dirty="0" smtClean="0"/>
              <a:t>This hostility between the two nations led to a naval contests between them in the waters of </a:t>
            </a:r>
            <a:r>
              <a:rPr lang="en-US" dirty="0" err="1" smtClean="0"/>
              <a:t>Surat</a:t>
            </a:r>
            <a:r>
              <a:rPr lang="en-US" dirty="0" smtClean="0"/>
              <a:t> in which the British routed the Portuguese.</a:t>
            </a:r>
          </a:p>
          <a:p>
            <a:pPr algn="just"/>
            <a:r>
              <a:rPr lang="en-US" dirty="0" smtClean="0"/>
              <a:t>Consequently, in 1612, the Englishmen succeeded in establishing their factory at </a:t>
            </a:r>
            <a:r>
              <a:rPr lang="en-US" dirty="0" err="1" smtClean="0"/>
              <a:t>Surat</a:t>
            </a:r>
            <a:r>
              <a:rPr lang="en-US" dirty="0" smtClean="0"/>
              <a:t> with the permission of the local </a:t>
            </a:r>
            <a:r>
              <a:rPr lang="en-US" dirty="0" err="1" smtClean="0"/>
              <a:t>Mughal</a:t>
            </a:r>
            <a:r>
              <a:rPr lang="en-US" dirty="0" smtClean="0"/>
              <a:t> ruler.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the Class</a:t>
            </a:r>
            <a:endParaRPr lang="en-US" dirty="0"/>
          </a:p>
        </p:txBody>
      </p:sp>
      <p:sp>
        <p:nvSpPr>
          <p:cNvPr id="3" name="Content Placeholder 2"/>
          <p:cNvSpPr>
            <a:spLocks noGrp="1"/>
          </p:cNvSpPr>
          <p:nvPr>
            <p:ph idx="1"/>
          </p:nvPr>
        </p:nvSpPr>
        <p:spPr/>
        <p:txBody>
          <a:bodyPr>
            <a:normAutofit/>
          </a:bodyPr>
          <a:lstStyle/>
          <a:p>
            <a:pPr algn="just"/>
            <a:r>
              <a:rPr lang="en-US" dirty="0" smtClean="0"/>
              <a:t>Establishment of the East India Company.</a:t>
            </a:r>
          </a:p>
          <a:p>
            <a:pPr algn="just"/>
            <a:r>
              <a:rPr lang="en-US" dirty="0" smtClean="0"/>
              <a:t>History of the East India Company.</a:t>
            </a:r>
          </a:p>
          <a:p>
            <a:pPr algn="just"/>
            <a:r>
              <a:rPr lang="en-US" dirty="0" err="1" smtClean="0"/>
              <a:t>Surat</a:t>
            </a:r>
            <a:r>
              <a:rPr lang="en-US" dirty="0" smtClean="0"/>
              <a:t> Factory and Presidency Towns.</a:t>
            </a:r>
          </a:p>
          <a:p>
            <a:pPr algn="just"/>
            <a:r>
              <a:rPr lang="en-US" dirty="0" smtClean="0"/>
              <a:t>The Charters and Royal Commissions.</a:t>
            </a:r>
          </a:p>
          <a:p>
            <a:pPr algn="just"/>
            <a:r>
              <a:rPr lang="en-US" dirty="0" smtClean="0"/>
              <a:t>Foundation of Calcutta and Expansion of Company’s activities.</a:t>
            </a:r>
          </a:p>
          <a:p>
            <a:pPr algn="just"/>
            <a:r>
              <a:rPr lang="en-US" dirty="0" smtClean="0"/>
              <a:t>Judicial System under the company.</a:t>
            </a:r>
          </a:p>
          <a:p>
            <a:pPr algn="just"/>
            <a:endParaRPr lang="en-US" dirty="0" smtClean="0"/>
          </a:p>
          <a:p>
            <a:pPr algn="just"/>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Forman of </a:t>
            </a:r>
            <a:r>
              <a:rPr lang="en-US" dirty="0" err="1" smtClean="0"/>
              <a:t>Mughal</a:t>
            </a:r>
            <a:r>
              <a:rPr lang="en-US" dirty="0" smtClean="0"/>
              <a:t> Emperor</a:t>
            </a:r>
            <a:endParaRPr lang="en-US" dirty="0"/>
          </a:p>
        </p:txBody>
      </p:sp>
      <p:sp>
        <p:nvSpPr>
          <p:cNvPr id="3" name="Content Placeholder 2"/>
          <p:cNvSpPr>
            <a:spLocks noGrp="1"/>
          </p:cNvSpPr>
          <p:nvPr>
            <p:ph idx="1"/>
          </p:nvPr>
        </p:nvSpPr>
        <p:spPr/>
        <p:txBody>
          <a:bodyPr/>
          <a:lstStyle/>
          <a:p>
            <a:pPr algn="just"/>
            <a:r>
              <a:rPr lang="en-US" dirty="0" smtClean="0"/>
              <a:t>After some time, the British merchant felt that they should secure necessary trading facilities directly from the </a:t>
            </a:r>
            <a:r>
              <a:rPr lang="en-US" dirty="0" err="1" smtClean="0"/>
              <a:t>Mughal</a:t>
            </a:r>
            <a:r>
              <a:rPr lang="en-US" dirty="0" smtClean="0"/>
              <a:t> Emperor to give permanency to their </a:t>
            </a:r>
            <a:r>
              <a:rPr lang="en-US" dirty="0" err="1" smtClean="0"/>
              <a:t>Surat</a:t>
            </a:r>
            <a:r>
              <a:rPr lang="en-US" dirty="0" smtClean="0"/>
              <a:t> establishment.</a:t>
            </a:r>
          </a:p>
          <a:p>
            <a:pPr algn="just"/>
            <a:r>
              <a:rPr lang="en-US" dirty="0" smtClean="0"/>
              <a:t>With this in view, James I sent an ambassador, Sir Thomas Roe, to the </a:t>
            </a:r>
            <a:r>
              <a:rPr lang="en-US" dirty="0" err="1" smtClean="0"/>
              <a:t>Mughal</a:t>
            </a:r>
            <a:r>
              <a:rPr lang="en-US" dirty="0" smtClean="0"/>
              <a:t> Emperor who in 1615 issued a Forman which granted certain facilities to the British people.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Forman of </a:t>
            </a:r>
            <a:r>
              <a:rPr lang="en-US" dirty="0" err="1" smtClean="0"/>
              <a:t>Mughal</a:t>
            </a:r>
            <a:r>
              <a:rPr lang="en-US" dirty="0" smtClean="0"/>
              <a:t> Emperor</a:t>
            </a:r>
            <a:endParaRPr lang="en-US" dirty="0"/>
          </a:p>
        </p:txBody>
      </p:sp>
      <p:sp>
        <p:nvSpPr>
          <p:cNvPr id="3" name="Content Placeholder 2"/>
          <p:cNvSpPr>
            <a:spLocks noGrp="1"/>
          </p:cNvSpPr>
          <p:nvPr>
            <p:ph idx="1"/>
          </p:nvPr>
        </p:nvSpPr>
        <p:spPr/>
        <p:txBody>
          <a:bodyPr/>
          <a:lstStyle/>
          <a:p>
            <a:pPr algn="just">
              <a:buNone/>
            </a:pPr>
            <a:r>
              <a:rPr lang="en-US" dirty="0" smtClean="0"/>
              <a:t>(1)The British people were allowed to trade and establish a factory at </a:t>
            </a:r>
            <a:r>
              <a:rPr lang="en-US" dirty="0" err="1" smtClean="0"/>
              <a:t>Surat</a:t>
            </a:r>
            <a:r>
              <a:rPr lang="en-US" dirty="0" smtClean="0"/>
              <a:t> in a hired house;</a:t>
            </a:r>
          </a:p>
          <a:p>
            <a:pPr algn="just">
              <a:buNone/>
            </a:pPr>
            <a:r>
              <a:rPr lang="en-US" dirty="0" smtClean="0"/>
              <a:t>(2) They were allowed to live according to their laws and religion without interference;</a:t>
            </a:r>
          </a:p>
          <a:p>
            <a:pPr algn="just">
              <a:buNone/>
            </a:pPr>
            <a:r>
              <a:rPr lang="en-US" dirty="0" smtClean="0"/>
              <a:t>(3) Disputes among them were to be settled by their President; but disputes between an Englishman and an Indian were to be settled by the native authorities.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Importance of </a:t>
            </a:r>
            <a:r>
              <a:rPr lang="en-US" dirty="0" err="1" smtClean="0"/>
              <a:t>Surat</a:t>
            </a:r>
            <a:r>
              <a:rPr lang="en-US" dirty="0" smtClean="0"/>
              <a:t> and Presidencies</a:t>
            </a:r>
            <a:endParaRPr lang="en-US" dirty="0"/>
          </a:p>
        </p:txBody>
      </p:sp>
      <p:sp>
        <p:nvSpPr>
          <p:cNvPr id="3" name="Content Placeholder 2"/>
          <p:cNvSpPr>
            <a:spLocks noGrp="1"/>
          </p:cNvSpPr>
          <p:nvPr>
            <p:ph idx="1"/>
          </p:nvPr>
        </p:nvSpPr>
        <p:spPr/>
        <p:txBody>
          <a:bodyPr>
            <a:normAutofit/>
          </a:bodyPr>
          <a:lstStyle/>
          <a:p>
            <a:pPr algn="just"/>
            <a:r>
              <a:rPr lang="en-US" b="1" u="sng" dirty="0" smtClean="0"/>
              <a:t>Till 1687, </a:t>
            </a:r>
            <a:r>
              <a:rPr lang="en-US" b="1" u="sng" dirty="0" err="1" smtClean="0"/>
              <a:t>Surat</a:t>
            </a:r>
            <a:r>
              <a:rPr lang="en-US" b="1" u="sng" dirty="0" smtClean="0"/>
              <a:t> was the chief centre of company’s activities in India. </a:t>
            </a:r>
          </a:p>
          <a:p>
            <a:pPr algn="just"/>
            <a:r>
              <a:rPr lang="en-US" b="1" u="sng" dirty="0" err="1" smtClean="0"/>
              <a:t>Surat</a:t>
            </a:r>
            <a:r>
              <a:rPr lang="en-US" b="1" u="sng" dirty="0" smtClean="0"/>
              <a:t> Factory was the most important factory and the first Presidency,</a:t>
            </a:r>
            <a:r>
              <a:rPr lang="en-US" dirty="0" smtClean="0"/>
              <a:t> as its administrative head was designated as the President or Governor.</a:t>
            </a:r>
          </a:p>
          <a:p>
            <a:pPr algn="just"/>
            <a:r>
              <a:rPr lang="en-US" dirty="0" smtClean="0"/>
              <a:t>President was the chief representative of the company in India. Other factories as and when established in India were subordinated to </a:t>
            </a:r>
            <a:r>
              <a:rPr lang="en-US" dirty="0" err="1" smtClean="0"/>
              <a:t>Surat</a:t>
            </a:r>
            <a:r>
              <a:rPr lang="en-US" dirty="0" smtClean="0"/>
              <a:t>. In course of time other Presidencies were established.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Surat</a:t>
            </a:r>
            <a:r>
              <a:rPr lang="en-US" dirty="0" smtClean="0"/>
              <a:t> Lost Its Pre-Eminent Position</a:t>
            </a:r>
            <a:endParaRPr lang="en-US" dirty="0"/>
          </a:p>
        </p:txBody>
      </p:sp>
      <p:sp>
        <p:nvSpPr>
          <p:cNvPr id="3" name="Content Placeholder 2"/>
          <p:cNvSpPr>
            <a:spLocks noGrp="1"/>
          </p:cNvSpPr>
          <p:nvPr>
            <p:ph idx="1"/>
          </p:nvPr>
        </p:nvSpPr>
        <p:spPr/>
        <p:txBody>
          <a:bodyPr>
            <a:normAutofit/>
          </a:bodyPr>
          <a:lstStyle/>
          <a:p>
            <a:pPr algn="just"/>
            <a:r>
              <a:rPr lang="en-US" b="1" u="sng" dirty="0" smtClean="0"/>
              <a:t>In 1687, the seat of the President and Council was transferred from </a:t>
            </a:r>
            <a:r>
              <a:rPr lang="en-US" b="1" u="sng" dirty="0" err="1" smtClean="0"/>
              <a:t>Surat</a:t>
            </a:r>
            <a:r>
              <a:rPr lang="en-US" b="1" u="sng" dirty="0" smtClean="0"/>
              <a:t> to Bombay and thereafter, </a:t>
            </a:r>
            <a:r>
              <a:rPr lang="en-US" b="1" u="sng" dirty="0" err="1" smtClean="0"/>
              <a:t>Surat</a:t>
            </a:r>
            <a:r>
              <a:rPr lang="en-US" b="1" u="sng" dirty="0" smtClean="0"/>
              <a:t> lost its pre-eminent position </a:t>
            </a:r>
            <a:r>
              <a:rPr lang="en-US" dirty="0" smtClean="0"/>
              <a:t>of being the company’s principal trading station in Western-India, so much so that it was even subordinated to Bombay. </a:t>
            </a:r>
          </a:p>
          <a:p>
            <a:pPr algn="just"/>
            <a:r>
              <a:rPr lang="en-US" b="1" u="sng" dirty="0" smtClean="0"/>
              <a:t>Then the principal role was played by three Presidency Towns of Madras, Bombay, and Calcutta.</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Presidency Towns and </a:t>
            </a:r>
            <a:r>
              <a:rPr lang="en-US" dirty="0" err="1" smtClean="0"/>
              <a:t>Mofussils</a:t>
            </a:r>
            <a:endParaRPr lang="en-US" dirty="0"/>
          </a:p>
        </p:txBody>
      </p:sp>
      <p:sp>
        <p:nvSpPr>
          <p:cNvPr id="3" name="Content Placeholder 2"/>
          <p:cNvSpPr>
            <a:spLocks noGrp="1"/>
          </p:cNvSpPr>
          <p:nvPr>
            <p:ph idx="1"/>
          </p:nvPr>
        </p:nvSpPr>
        <p:spPr/>
        <p:txBody>
          <a:bodyPr>
            <a:normAutofit/>
          </a:bodyPr>
          <a:lstStyle/>
          <a:p>
            <a:pPr algn="just"/>
            <a:r>
              <a:rPr lang="en-US" b="1" u="sng" dirty="0" smtClean="0"/>
              <a:t>Starting as trading stations, these Presidency Towns became seats of power when the company assumed political functions;</a:t>
            </a:r>
            <a:r>
              <a:rPr lang="en-US" dirty="0" smtClean="0"/>
              <a:t> the territories acquired by the company were organized around each of these Presidencies for administrative purposes.</a:t>
            </a:r>
          </a:p>
          <a:p>
            <a:pPr algn="just"/>
            <a:r>
              <a:rPr lang="en-US" b="1" u="sng" dirty="0" smtClean="0"/>
              <a:t>Madras, Calcutta, and Bombay came to be known as the Presidency Towns and the territories around these towns were known as </a:t>
            </a:r>
            <a:r>
              <a:rPr lang="en-US" b="1" u="sng" dirty="0" err="1" smtClean="0"/>
              <a:t>mofussils</a:t>
            </a:r>
            <a:r>
              <a:rPr lang="en-US" b="1" u="sng" dirty="0" smtClean="0"/>
              <a:t>. </a:t>
            </a:r>
            <a:endParaRPr lang="en-US" b="1" u="sng"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Early Charters, King’s Commission and </a:t>
            </a:r>
            <a:r>
              <a:rPr lang="en-US" dirty="0" err="1" smtClean="0"/>
              <a:t>Mughal</a:t>
            </a:r>
            <a:r>
              <a:rPr lang="en-US" dirty="0" smtClean="0"/>
              <a:t> Forman</a:t>
            </a:r>
            <a:endParaRPr lang="en-US" dirty="0"/>
          </a:p>
        </p:txBody>
      </p:sp>
      <p:sp>
        <p:nvSpPr>
          <p:cNvPr id="3" name="Content Placeholder 2"/>
          <p:cNvSpPr>
            <a:spLocks noGrp="1"/>
          </p:cNvSpPr>
          <p:nvPr>
            <p:ph idx="1"/>
          </p:nvPr>
        </p:nvSpPr>
        <p:spPr/>
        <p:txBody>
          <a:bodyPr/>
          <a:lstStyle/>
          <a:p>
            <a:pPr algn="just"/>
            <a:r>
              <a:rPr lang="en-US" dirty="0" smtClean="0"/>
              <a:t>East India Company was incorporated by a Charter of 1600.</a:t>
            </a:r>
          </a:p>
          <a:p>
            <a:pPr algn="just"/>
            <a:r>
              <a:rPr lang="en-US" dirty="0" smtClean="0"/>
              <a:t>The company got legislative powers from some Royal Commissions.</a:t>
            </a:r>
          </a:p>
          <a:p>
            <a:pPr algn="just"/>
            <a:r>
              <a:rPr lang="en-US" dirty="0" smtClean="0"/>
              <a:t>They got another Charter in 1661.</a:t>
            </a:r>
          </a:p>
          <a:p>
            <a:pPr algn="just"/>
            <a:r>
              <a:rPr lang="en-US" dirty="0" smtClean="0"/>
              <a:t>The </a:t>
            </a:r>
            <a:r>
              <a:rPr lang="en-US" dirty="0" err="1" smtClean="0"/>
              <a:t>Mughal</a:t>
            </a:r>
            <a:r>
              <a:rPr lang="en-US" dirty="0" smtClean="0"/>
              <a:t> Forman also granted some privileges to the company.</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Charter of 1600</a:t>
            </a:r>
            <a:endParaRPr lang="en-US" dirty="0"/>
          </a:p>
        </p:txBody>
      </p:sp>
      <p:sp>
        <p:nvSpPr>
          <p:cNvPr id="3" name="Content Placeholder 2"/>
          <p:cNvSpPr>
            <a:spLocks noGrp="1"/>
          </p:cNvSpPr>
          <p:nvPr>
            <p:ph idx="1"/>
          </p:nvPr>
        </p:nvSpPr>
        <p:spPr/>
        <p:txBody>
          <a:bodyPr>
            <a:normAutofit/>
          </a:bodyPr>
          <a:lstStyle/>
          <a:p>
            <a:pPr algn="just"/>
            <a:r>
              <a:rPr lang="en-US" dirty="0" smtClean="0"/>
              <a:t>The Charter authorized the company, in its General Court, to make, ordain, and constitute laws, orders, and constitutions for the good government of itself, its servant, and </a:t>
            </a:r>
            <a:r>
              <a:rPr lang="en-US" b="1" u="sng" dirty="0" smtClean="0"/>
              <a:t>for the better advancement and continuance of its trade and traffic. </a:t>
            </a:r>
          </a:p>
          <a:p>
            <a:pPr algn="just"/>
            <a:r>
              <a:rPr lang="en-US" dirty="0" smtClean="0"/>
              <a:t>For due observance of the laws thus made, </a:t>
            </a:r>
            <a:r>
              <a:rPr lang="en-US" b="1" u="sng" dirty="0" smtClean="0"/>
              <a:t>punishments and penalties by way of (1) imprisonment; (2) fines; and (3) </a:t>
            </a:r>
            <a:r>
              <a:rPr lang="en-US" b="1" u="sng" dirty="0" err="1" smtClean="0"/>
              <a:t>amerciaments</a:t>
            </a:r>
            <a:r>
              <a:rPr lang="en-US" b="1" u="sng" dirty="0" smtClean="0"/>
              <a:t> could be imposed.  </a:t>
            </a:r>
          </a:p>
          <a:p>
            <a:pPr algn="just"/>
            <a:r>
              <a:rPr lang="en-US" dirty="0" smtClean="0"/>
              <a:t>The laws and punishments were to be reasonable and were not to be </a:t>
            </a:r>
            <a:r>
              <a:rPr lang="en-US" b="1" u="sng" dirty="0" smtClean="0"/>
              <a:t>contrary to the laws and customs of England.</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Charter of 1600</a:t>
            </a:r>
            <a:endParaRPr lang="en-US" dirty="0"/>
          </a:p>
        </p:txBody>
      </p:sp>
      <p:sp>
        <p:nvSpPr>
          <p:cNvPr id="3" name="Content Placeholder 2"/>
          <p:cNvSpPr>
            <a:spLocks noGrp="1"/>
          </p:cNvSpPr>
          <p:nvPr>
            <p:ph idx="1"/>
          </p:nvPr>
        </p:nvSpPr>
        <p:spPr/>
        <p:txBody>
          <a:bodyPr>
            <a:normAutofit/>
          </a:bodyPr>
          <a:lstStyle/>
          <a:p>
            <a:pPr algn="just"/>
            <a:r>
              <a:rPr lang="en-US" dirty="0" smtClean="0"/>
              <a:t>The legislative power thus conferred on the company was very limited and restricted in scope and character.</a:t>
            </a:r>
          </a:p>
          <a:p>
            <a:pPr algn="just"/>
            <a:r>
              <a:rPr lang="en-US" dirty="0" smtClean="0"/>
              <a:t>The punishments imposed for infringements of laws could only be—(1) fines; (2) forfeitures; and (3) imprisonment. No harsher punishment like capital sentence was prescribed. Serious crimes like murder was not adequately dealt with by the company’s laws.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Royal Commissions</a:t>
            </a:r>
            <a:endParaRPr lang="en-US" dirty="0"/>
          </a:p>
        </p:txBody>
      </p:sp>
      <p:sp>
        <p:nvSpPr>
          <p:cNvPr id="3" name="Content Placeholder 2"/>
          <p:cNvSpPr>
            <a:spLocks noGrp="1"/>
          </p:cNvSpPr>
          <p:nvPr>
            <p:ph idx="1"/>
          </p:nvPr>
        </p:nvSpPr>
        <p:spPr/>
        <p:txBody>
          <a:bodyPr>
            <a:normAutofit/>
          </a:bodyPr>
          <a:lstStyle/>
          <a:p>
            <a:pPr algn="just"/>
            <a:r>
              <a:rPr lang="en-US" dirty="0" smtClean="0"/>
              <a:t>The company soon found that its legislative powers were inadequate in practice for maintaining discipline amongst its servants while on long voyages. </a:t>
            </a:r>
          </a:p>
          <a:p>
            <a:pPr algn="just"/>
            <a:r>
              <a:rPr lang="en-US" dirty="0" smtClean="0"/>
              <a:t>It could not adequately punish serious offences committed by its servants as it could only inflict imprisonment and no harsher sentence, and this proved to be an inadequate deterrent to prevent lawlessness among the servants in the long voyages.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Royal Commissions</a:t>
            </a:r>
            <a:endParaRPr lang="en-US" dirty="0"/>
          </a:p>
        </p:txBody>
      </p:sp>
      <p:sp>
        <p:nvSpPr>
          <p:cNvPr id="3" name="Content Placeholder 2"/>
          <p:cNvSpPr>
            <a:spLocks noGrp="1"/>
          </p:cNvSpPr>
          <p:nvPr>
            <p:ph idx="1"/>
          </p:nvPr>
        </p:nvSpPr>
        <p:spPr/>
        <p:txBody>
          <a:bodyPr>
            <a:normAutofit/>
          </a:bodyPr>
          <a:lstStyle/>
          <a:p>
            <a:pPr algn="just"/>
            <a:r>
              <a:rPr lang="en-US" dirty="0" smtClean="0"/>
              <a:t>To meet the situation, </a:t>
            </a:r>
            <a:r>
              <a:rPr lang="en-US" b="1" u="sng" dirty="0" smtClean="0"/>
              <a:t>the company invoked the Crown’s prerogative</a:t>
            </a:r>
            <a:r>
              <a:rPr lang="en-US" dirty="0" smtClean="0"/>
              <a:t> and used to secure from it a commission to the commander-in-chief of each voyage separately, </a:t>
            </a:r>
            <a:r>
              <a:rPr lang="en-US" b="1" u="sng" dirty="0" smtClean="0"/>
              <a:t>empowering to inflict punishment for capital offences, such as murder or mutiny, </a:t>
            </a:r>
            <a:r>
              <a:rPr lang="en-US" dirty="0" smtClean="0"/>
              <a:t>and put into execution the law called </a:t>
            </a:r>
            <a:r>
              <a:rPr lang="en-US" b="1" u="sng" dirty="0" smtClean="0"/>
              <a:t>“the law martial.”</a:t>
            </a:r>
            <a:r>
              <a:rPr lang="en-US" dirty="0" smtClean="0"/>
              <a:t> </a:t>
            </a:r>
          </a:p>
          <a:p>
            <a:pPr algn="just"/>
            <a:r>
              <a:rPr lang="en-US" dirty="0" smtClean="0"/>
              <a:t>The first of such commissions was issued by Queen Elizabeth on 24 January, 1601.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the Class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r>
              <a:rPr lang="en-US" dirty="0" err="1" smtClean="0"/>
              <a:t>Adalat</a:t>
            </a:r>
            <a:r>
              <a:rPr lang="en-US" dirty="0" smtClean="0"/>
              <a:t> system under the company rule in </a:t>
            </a:r>
            <a:r>
              <a:rPr lang="en-US" dirty="0" err="1" smtClean="0"/>
              <a:t>Mofussils</a:t>
            </a:r>
            <a:r>
              <a:rPr lang="en-US" dirty="0" smtClean="0"/>
              <a:t>.</a:t>
            </a:r>
          </a:p>
          <a:p>
            <a:pPr algn="just"/>
            <a:r>
              <a:rPr lang="en-US" dirty="0" smtClean="0"/>
              <a:t>Criminal Justice in </a:t>
            </a:r>
            <a:r>
              <a:rPr lang="en-US" dirty="0" err="1" smtClean="0"/>
              <a:t>Mofussils</a:t>
            </a:r>
            <a:r>
              <a:rPr lang="en-US" dirty="0" smtClean="0"/>
              <a:t> under the company rule. </a:t>
            </a:r>
          </a:p>
          <a:p>
            <a:pPr algn="just"/>
            <a:r>
              <a:rPr lang="en-US" dirty="0" smtClean="0"/>
              <a:t>Salient features of the Muslim Criminal Law.</a:t>
            </a:r>
          </a:p>
          <a:p>
            <a:pPr algn="just"/>
            <a:r>
              <a:rPr lang="en-US" dirty="0" smtClean="0"/>
              <a:t>Critical analysis of the Muslim Criminal Law.</a:t>
            </a:r>
          </a:p>
          <a:p>
            <a:pPr algn="just"/>
            <a:r>
              <a:rPr lang="en-US" dirty="0" smtClean="0"/>
              <a:t>Changes in the Muslim Criminal Law.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Royal Commissions</a:t>
            </a:r>
            <a:endParaRPr lang="en-US" dirty="0"/>
          </a:p>
        </p:txBody>
      </p:sp>
      <p:sp>
        <p:nvSpPr>
          <p:cNvPr id="3" name="Content Placeholder 2"/>
          <p:cNvSpPr>
            <a:spLocks noGrp="1"/>
          </p:cNvSpPr>
          <p:nvPr>
            <p:ph idx="1"/>
          </p:nvPr>
        </p:nvSpPr>
        <p:spPr/>
        <p:txBody>
          <a:bodyPr/>
          <a:lstStyle/>
          <a:p>
            <a:pPr algn="just"/>
            <a:r>
              <a:rPr lang="en-US" dirty="0" smtClean="0"/>
              <a:t>To obviate the practice of granting </a:t>
            </a:r>
            <a:r>
              <a:rPr lang="en-US" b="1" u="sng" dirty="0" smtClean="0"/>
              <a:t>separate royal commission for each voyage,</a:t>
            </a:r>
            <a:r>
              <a:rPr lang="en-US" dirty="0" smtClean="0"/>
              <a:t> King James I, on December 14, 1615, conferred on the company a </a:t>
            </a:r>
            <a:r>
              <a:rPr lang="en-US" b="1" u="sng" dirty="0" smtClean="0"/>
              <a:t>general power</a:t>
            </a:r>
            <a:r>
              <a:rPr lang="en-US" dirty="0" smtClean="0"/>
              <a:t> to issue such commissions to its captains subject to the proviso that in case of capital offence, such as, </a:t>
            </a:r>
            <a:r>
              <a:rPr lang="en-US" b="1" u="sng" dirty="0" smtClean="0"/>
              <a:t>willful murder and mutiny, the verdict must be found by a jury of 12 company’s servants.</a:t>
            </a:r>
            <a:endParaRPr lang="en-US" b="1" u="sng"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Royal Commissions</a:t>
            </a:r>
            <a:endParaRPr lang="en-US" dirty="0"/>
          </a:p>
        </p:txBody>
      </p:sp>
      <p:sp>
        <p:nvSpPr>
          <p:cNvPr id="3" name="Content Placeholder 2"/>
          <p:cNvSpPr>
            <a:spLocks noGrp="1"/>
          </p:cNvSpPr>
          <p:nvPr>
            <p:ph idx="1"/>
          </p:nvPr>
        </p:nvSpPr>
        <p:spPr/>
        <p:txBody>
          <a:bodyPr>
            <a:normAutofit/>
          </a:bodyPr>
          <a:lstStyle/>
          <a:p>
            <a:pPr algn="just"/>
            <a:r>
              <a:rPr lang="en-US" dirty="0" smtClean="0"/>
              <a:t>When trading establishments were founded by the company in India, need was felt for similar powers for maintaining discipline among the company’s servant in the land. </a:t>
            </a:r>
          </a:p>
          <a:p>
            <a:pPr algn="just"/>
            <a:r>
              <a:rPr lang="en-US" dirty="0" smtClean="0"/>
              <a:t>On February 4, 1623, James I granted to the company the power of issuing commissions to any of its Presidencies or chief officers in its settlements authorizing him to </a:t>
            </a:r>
            <a:r>
              <a:rPr lang="en-US" b="1" u="sng" dirty="0" smtClean="0"/>
              <a:t>punish offences committed on land</a:t>
            </a:r>
            <a:r>
              <a:rPr lang="en-US" dirty="0" smtClean="0"/>
              <a:t> by company’s servant and to inflict suitable punishments on them, including death, subject to the proviso that capital sentence could be inflicted “in case of mutiny, murder or other felony” after trial by jury.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Mughal</a:t>
            </a:r>
            <a:r>
              <a:rPr lang="en-US" dirty="0" smtClean="0"/>
              <a:t> Forman</a:t>
            </a:r>
            <a:endParaRPr lang="en-US" dirty="0"/>
          </a:p>
        </p:txBody>
      </p:sp>
      <p:sp>
        <p:nvSpPr>
          <p:cNvPr id="3" name="Content Placeholder 2"/>
          <p:cNvSpPr>
            <a:spLocks noGrp="1"/>
          </p:cNvSpPr>
          <p:nvPr>
            <p:ph idx="1"/>
          </p:nvPr>
        </p:nvSpPr>
        <p:spPr/>
        <p:txBody>
          <a:bodyPr>
            <a:normAutofit/>
          </a:bodyPr>
          <a:lstStyle/>
          <a:p>
            <a:pPr algn="just"/>
            <a:r>
              <a:rPr lang="en-US" dirty="0" smtClean="0"/>
              <a:t>and to inflict suitable punishments on them, including death, subject to the proviso that capital sentence could be inflicted “in case of mutiny, murder or other felony” after trial by jury.</a:t>
            </a:r>
          </a:p>
          <a:p>
            <a:pPr algn="just"/>
            <a:r>
              <a:rPr lang="en-US" dirty="0" smtClean="0"/>
              <a:t>The British merchants got necessary trading facilities directly from the </a:t>
            </a:r>
            <a:r>
              <a:rPr lang="en-US" dirty="0" err="1" smtClean="0"/>
              <a:t>Mughal</a:t>
            </a:r>
            <a:r>
              <a:rPr lang="en-US" dirty="0" smtClean="0"/>
              <a:t> Emperor in 1615.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Charter of 1661</a:t>
            </a:r>
            <a:endParaRPr lang="en-US" dirty="0"/>
          </a:p>
        </p:txBody>
      </p:sp>
      <p:sp>
        <p:nvSpPr>
          <p:cNvPr id="3" name="Content Placeholder 2"/>
          <p:cNvSpPr>
            <a:spLocks noGrp="1"/>
          </p:cNvSpPr>
          <p:nvPr>
            <p:ph idx="1"/>
          </p:nvPr>
        </p:nvSpPr>
        <p:spPr/>
        <p:txBody>
          <a:bodyPr>
            <a:normAutofit/>
          </a:bodyPr>
          <a:lstStyle/>
          <a:p>
            <a:pPr algn="just"/>
            <a:r>
              <a:rPr lang="en-US" dirty="0" smtClean="0"/>
              <a:t>In 1661, Charles II granted a new Charter to the company authorizing the Governor and Council of each factory to administer justice for all living in the factory according to English Law.</a:t>
            </a:r>
          </a:p>
          <a:p>
            <a:pPr algn="just"/>
            <a:r>
              <a:rPr lang="en-US" dirty="0" smtClean="0"/>
              <a:t>As compared to the Charter of 1600, the Charter of 1661 granted much more extensive power to the Governor and Council of a factory.</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Foundation of Calcutta</a:t>
            </a:r>
            <a:endParaRPr lang="en-US" dirty="0"/>
          </a:p>
        </p:txBody>
      </p:sp>
      <p:sp>
        <p:nvSpPr>
          <p:cNvPr id="3" name="Content Placeholder 2"/>
          <p:cNvSpPr>
            <a:spLocks noGrp="1"/>
          </p:cNvSpPr>
          <p:nvPr>
            <p:ph idx="1"/>
          </p:nvPr>
        </p:nvSpPr>
        <p:spPr/>
        <p:txBody>
          <a:bodyPr>
            <a:normAutofit/>
          </a:bodyPr>
          <a:lstStyle/>
          <a:p>
            <a:pPr algn="just"/>
            <a:r>
              <a:rPr lang="en-US" dirty="0" smtClean="0"/>
              <a:t>In 1668, the company secured the </a:t>
            </a:r>
            <a:r>
              <a:rPr lang="en-US" dirty="0" err="1" smtClean="0"/>
              <a:t>zamindari</a:t>
            </a:r>
            <a:r>
              <a:rPr lang="en-US" dirty="0" smtClean="0"/>
              <a:t> of three villages, Calcutta, </a:t>
            </a:r>
            <a:r>
              <a:rPr lang="en-US" dirty="0" err="1" smtClean="0"/>
              <a:t>Sutanati</a:t>
            </a:r>
            <a:r>
              <a:rPr lang="en-US" dirty="0" smtClean="0"/>
              <a:t>, and </a:t>
            </a:r>
            <a:r>
              <a:rPr lang="en-US" dirty="0" err="1" smtClean="0"/>
              <a:t>Govindpur</a:t>
            </a:r>
            <a:r>
              <a:rPr lang="en-US" dirty="0" smtClean="0"/>
              <a:t> for an annual revenue of 1195 rupees from Prince </a:t>
            </a:r>
            <a:r>
              <a:rPr lang="en-US" dirty="0" err="1" smtClean="0"/>
              <a:t>Azimush-shan</a:t>
            </a:r>
            <a:r>
              <a:rPr lang="en-US" dirty="0" smtClean="0"/>
              <a:t>, grandson of Aurangzeb, and </a:t>
            </a:r>
            <a:r>
              <a:rPr lang="en-US" dirty="0" err="1" smtClean="0"/>
              <a:t>subadar</a:t>
            </a:r>
            <a:r>
              <a:rPr lang="en-US" dirty="0" smtClean="0"/>
              <a:t> of Bengal.</a:t>
            </a:r>
          </a:p>
          <a:p>
            <a:pPr algn="just"/>
            <a:r>
              <a:rPr lang="en-US" dirty="0" smtClean="0"/>
              <a:t>Job </a:t>
            </a:r>
            <a:r>
              <a:rPr lang="en-US" dirty="0" err="1" smtClean="0"/>
              <a:t>Charnock</a:t>
            </a:r>
            <a:r>
              <a:rPr lang="en-US" dirty="0" smtClean="0"/>
              <a:t> with few Englishmen landed at </a:t>
            </a:r>
            <a:r>
              <a:rPr lang="en-US" dirty="0" err="1" smtClean="0"/>
              <a:t>Sutanati</a:t>
            </a:r>
            <a:r>
              <a:rPr lang="en-US" dirty="0" smtClean="0"/>
              <a:t> on the banks of </a:t>
            </a:r>
            <a:r>
              <a:rPr lang="en-US" dirty="0" err="1" smtClean="0"/>
              <a:t>Hughly</a:t>
            </a:r>
            <a:r>
              <a:rPr lang="en-US" dirty="0" smtClean="0"/>
              <a:t> on 24 August, 1690. Here they constructed Fort William, a fortified factory.</a:t>
            </a:r>
          </a:p>
          <a:p>
            <a:pPr algn="just"/>
            <a:r>
              <a:rPr lang="en-US" dirty="0" smtClean="0"/>
              <a:t>On the sites of the villages--Calcutta, </a:t>
            </a:r>
            <a:r>
              <a:rPr lang="en-US" dirty="0" err="1" smtClean="0"/>
              <a:t>Sutanati</a:t>
            </a:r>
            <a:r>
              <a:rPr lang="en-US" dirty="0" smtClean="0"/>
              <a:t>, and </a:t>
            </a:r>
            <a:r>
              <a:rPr lang="en-US" dirty="0" err="1" smtClean="0"/>
              <a:t>Govindpur</a:t>
            </a:r>
            <a:r>
              <a:rPr lang="en-US" dirty="0" smtClean="0"/>
              <a:t>--grew up the modern city of Calcutta.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Calcutta</a:t>
            </a:r>
            <a:endParaRPr lang="en-US" dirty="0"/>
          </a:p>
        </p:txBody>
      </p:sp>
      <p:sp>
        <p:nvSpPr>
          <p:cNvPr id="3" name="Content Placeholder 2"/>
          <p:cNvSpPr>
            <a:spLocks noGrp="1"/>
          </p:cNvSpPr>
          <p:nvPr>
            <p:ph idx="1"/>
          </p:nvPr>
        </p:nvSpPr>
        <p:spPr/>
        <p:txBody>
          <a:bodyPr/>
          <a:lstStyle/>
          <a:p>
            <a:pPr algn="just"/>
            <a:r>
              <a:rPr lang="en-US" dirty="0" smtClean="0"/>
              <a:t>In December, 1699, Calcutta became a Presidency and a President and Council were appointed to administer the settlement.</a:t>
            </a:r>
          </a:p>
          <a:p>
            <a:pPr algn="just"/>
            <a:r>
              <a:rPr lang="en-US" dirty="0" smtClean="0"/>
              <a:t>The acquisition of </a:t>
            </a:r>
            <a:r>
              <a:rPr lang="en-US" dirty="0" err="1" smtClean="0"/>
              <a:t>zamindari</a:t>
            </a:r>
            <a:r>
              <a:rPr lang="en-US" dirty="0" smtClean="0"/>
              <a:t> was a significant event for the company which thus secured a legal and constitutional status within the framework of the </a:t>
            </a:r>
            <a:r>
              <a:rPr lang="en-US" dirty="0" err="1" smtClean="0"/>
              <a:t>Moghul</a:t>
            </a:r>
            <a:r>
              <a:rPr lang="en-US" dirty="0" smtClean="0"/>
              <a:t> administrative machinery.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Expansion of the Company’s Activities: Resistance of </a:t>
            </a:r>
            <a:r>
              <a:rPr lang="en-US" b="1" u="sng" dirty="0" err="1" smtClean="0"/>
              <a:t>Nawab</a:t>
            </a:r>
            <a:r>
              <a:rPr lang="en-US" b="1" u="sng" dirty="0" smtClean="0"/>
              <a:t> </a:t>
            </a:r>
            <a:r>
              <a:rPr lang="en-US" b="1" u="sng" dirty="0" err="1" smtClean="0"/>
              <a:t>Siraj-ud-daula</a:t>
            </a:r>
            <a:r>
              <a:rPr lang="en-US" b="1" u="sng" dirty="0" smtClean="0"/>
              <a:t> </a:t>
            </a:r>
            <a:endParaRPr lang="en-US" b="1" u="sng" dirty="0"/>
          </a:p>
        </p:txBody>
      </p:sp>
      <p:sp>
        <p:nvSpPr>
          <p:cNvPr id="3" name="Content Placeholder 2"/>
          <p:cNvSpPr>
            <a:spLocks noGrp="1"/>
          </p:cNvSpPr>
          <p:nvPr>
            <p:ph idx="1"/>
          </p:nvPr>
        </p:nvSpPr>
        <p:spPr/>
        <p:txBody>
          <a:bodyPr>
            <a:normAutofit/>
          </a:bodyPr>
          <a:lstStyle/>
          <a:p>
            <a:pPr algn="just"/>
            <a:r>
              <a:rPr lang="en-US" dirty="0" smtClean="0"/>
              <a:t>The company was working in the three Presidency Towns of Calcutta, Madras, and Bombay till the middle of the 18</a:t>
            </a:r>
            <a:r>
              <a:rPr lang="en-US" baseline="30000" dirty="0" smtClean="0"/>
              <a:t>th</a:t>
            </a:r>
            <a:r>
              <a:rPr lang="en-US" dirty="0" smtClean="0"/>
              <a:t> Century (1750)</a:t>
            </a:r>
          </a:p>
          <a:p>
            <a:pPr algn="just"/>
            <a:r>
              <a:rPr lang="en-US" dirty="0" smtClean="0"/>
              <a:t>In course of time, the company expanded its political activities and brought new territories surrounding the Presidency Towns under its control.</a:t>
            </a:r>
          </a:p>
          <a:p>
            <a:pPr algn="just"/>
            <a:r>
              <a:rPr lang="en-US" dirty="0" smtClean="0"/>
              <a:t>Being apprehensive of the growing British power in Bengal, </a:t>
            </a:r>
            <a:r>
              <a:rPr lang="en-US" dirty="0" err="1" smtClean="0"/>
              <a:t>Nawab</a:t>
            </a:r>
            <a:r>
              <a:rPr lang="en-US" dirty="0" smtClean="0"/>
              <a:t> </a:t>
            </a:r>
            <a:r>
              <a:rPr lang="en-US" dirty="0" err="1" smtClean="0"/>
              <a:t>Siraj-ud-daulah</a:t>
            </a:r>
            <a:r>
              <a:rPr lang="en-US" dirty="0" smtClean="0"/>
              <a:t> attacked and captured Calcutta, and turned out the British in 1756.</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Expansion of the Company’s Activities: Resistance of </a:t>
            </a:r>
            <a:r>
              <a:rPr lang="en-US" dirty="0" err="1" smtClean="0"/>
              <a:t>Nawab</a:t>
            </a:r>
            <a:r>
              <a:rPr lang="en-US" dirty="0" smtClean="0"/>
              <a:t> </a:t>
            </a:r>
            <a:r>
              <a:rPr lang="en-US" dirty="0" err="1" smtClean="0"/>
              <a:t>Siraj-ud-daula</a:t>
            </a:r>
            <a:r>
              <a:rPr lang="en-US" dirty="0" smtClean="0"/>
              <a:t> </a:t>
            </a:r>
            <a:endParaRPr lang="en-US" dirty="0"/>
          </a:p>
        </p:txBody>
      </p:sp>
      <p:sp>
        <p:nvSpPr>
          <p:cNvPr id="3" name="Content Placeholder 2"/>
          <p:cNvSpPr>
            <a:spLocks noGrp="1"/>
          </p:cNvSpPr>
          <p:nvPr>
            <p:ph idx="1"/>
          </p:nvPr>
        </p:nvSpPr>
        <p:spPr/>
        <p:txBody>
          <a:bodyPr>
            <a:normAutofit/>
          </a:bodyPr>
          <a:lstStyle/>
          <a:p>
            <a:pPr algn="just"/>
            <a:r>
              <a:rPr lang="en-US" dirty="0" smtClean="0"/>
              <a:t>The British would not leave Calcutta so easily. Soon they organized expeditiously from Madras under the leadership of Robert Clive and recaptured Calcutta. </a:t>
            </a:r>
            <a:r>
              <a:rPr lang="en-US" b="1" u="sng" dirty="0" smtClean="0"/>
              <a:t>In 1757, the famous </a:t>
            </a:r>
            <a:r>
              <a:rPr lang="en-US" b="1" u="sng" dirty="0" err="1" smtClean="0"/>
              <a:t>Pallesy</a:t>
            </a:r>
            <a:r>
              <a:rPr lang="en-US" b="1" u="sng" dirty="0" smtClean="0"/>
              <a:t> Battle was fought in which the </a:t>
            </a:r>
            <a:r>
              <a:rPr lang="en-US" b="1" u="sng" dirty="0" err="1" smtClean="0"/>
              <a:t>Nawab</a:t>
            </a:r>
            <a:r>
              <a:rPr lang="en-US" b="1" u="sng" dirty="0" smtClean="0"/>
              <a:t> </a:t>
            </a:r>
            <a:r>
              <a:rPr lang="en-US" b="1" u="sng" dirty="0" err="1" smtClean="0"/>
              <a:t>Siraj</a:t>
            </a:r>
            <a:r>
              <a:rPr lang="en-US" b="1" u="sng" dirty="0" smtClean="0"/>
              <a:t> was defeated. </a:t>
            </a:r>
          </a:p>
          <a:p>
            <a:pPr algn="just"/>
            <a:r>
              <a:rPr lang="en-US" b="1" u="sng" dirty="0" smtClean="0"/>
              <a:t>The real power in Bengal passed into the hands of the company. But it did not annex the territory immediately, rather it </a:t>
            </a:r>
            <a:r>
              <a:rPr lang="en-US" b="1" u="sng" dirty="0" err="1" smtClean="0"/>
              <a:t>throned</a:t>
            </a:r>
            <a:r>
              <a:rPr lang="en-US" b="1" u="sng" dirty="0" smtClean="0"/>
              <a:t> Mir </a:t>
            </a:r>
            <a:r>
              <a:rPr lang="en-US" b="1" u="sng" dirty="0" err="1" smtClean="0"/>
              <a:t>Jafar</a:t>
            </a:r>
            <a:r>
              <a:rPr lang="en-US" b="1" u="sng" dirty="0" smtClean="0"/>
              <a:t> as </a:t>
            </a:r>
            <a:r>
              <a:rPr lang="en-US" b="1" u="sng" dirty="0" err="1" smtClean="0"/>
              <a:t>Nawab</a:t>
            </a:r>
            <a:r>
              <a:rPr lang="en-US" b="1" u="sng" dirty="0" smtClean="0"/>
              <a:t> and left the civil government to him.    </a:t>
            </a:r>
            <a:endParaRPr lang="en-US" b="1" u="sng"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 Why Company Did Not Want to Take the Direct Control of Bengal  </a:t>
            </a:r>
            <a:endParaRPr lang="en-US" dirty="0"/>
          </a:p>
        </p:txBody>
      </p:sp>
      <p:sp>
        <p:nvSpPr>
          <p:cNvPr id="3" name="Content Placeholder 2"/>
          <p:cNvSpPr>
            <a:spLocks noGrp="1"/>
          </p:cNvSpPr>
          <p:nvPr>
            <p:ph idx="1"/>
          </p:nvPr>
        </p:nvSpPr>
        <p:spPr/>
        <p:txBody>
          <a:bodyPr>
            <a:normAutofit/>
          </a:bodyPr>
          <a:lstStyle/>
          <a:p>
            <a:pPr algn="just"/>
            <a:r>
              <a:rPr lang="en-US" dirty="0" smtClean="0"/>
              <a:t>Till 1765, all the </a:t>
            </a:r>
            <a:r>
              <a:rPr lang="en-US" dirty="0" err="1" smtClean="0"/>
              <a:t>Nawabs</a:t>
            </a:r>
            <a:r>
              <a:rPr lang="en-US" dirty="0" smtClean="0"/>
              <a:t> were puppets, and the real powers of Bengal were in the hands of the company. Yet, the company did not want to take the direct control of Bengal for two reasons:</a:t>
            </a:r>
          </a:p>
          <a:p>
            <a:pPr algn="just"/>
            <a:r>
              <a:rPr lang="en-US" b="1" u="sng" dirty="0" smtClean="0"/>
              <a:t>First</a:t>
            </a:r>
            <a:r>
              <a:rPr lang="en-US" dirty="0" smtClean="0"/>
              <a:t>, it apprehended that by doing so, </a:t>
            </a:r>
            <a:r>
              <a:rPr lang="en-US" b="1" u="sng" dirty="0" smtClean="0"/>
              <a:t>it might invite parliamentary interference in its affairs because of the doctrine of the English Constitutional Law</a:t>
            </a:r>
            <a:r>
              <a:rPr lang="en-US" dirty="0" smtClean="0"/>
              <a:t> that no British subject can acquire sovereignty over any territory for himself, it must vest in the Crown and so parliament becomes entitled to legislate for the territory.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Got the </a:t>
            </a:r>
            <a:r>
              <a:rPr lang="en-US" dirty="0" err="1" smtClean="0"/>
              <a:t>Diwani</a:t>
            </a:r>
            <a:r>
              <a:rPr lang="en-US" dirty="0" smtClean="0"/>
              <a:t> of Bengal </a:t>
            </a:r>
            <a:endParaRPr lang="en-US" dirty="0"/>
          </a:p>
        </p:txBody>
      </p:sp>
      <p:sp>
        <p:nvSpPr>
          <p:cNvPr id="3" name="Content Placeholder 2"/>
          <p:cNvSpPr>
            <a:spLocks noGrp="1"/>
          </p:cNvSpPr>
          <p:nvPr>
            <p:ph idx="1"/>
          </p:nvPr>
        </p:nvSpPr>
        <p:spPr/>
        <p:txBody>
          <a:bodyPr>
            <a:normAutofit/>
          </a:bodyPr>
          <a:lstStyle/>
          <a:p>
            <a:pPr algn="just"/>
            <a:r>
              <a:rPr lang="en-US" b="1" u="sng" dirty="0" smtClean="0"/>
              <a:t>Second,</a:t>
            </a:r>
            <a:r>
              <a:rPr lang="en-US" dirty="0" smtClean="0"/>
              <a:t> there was a possibility that such a step might arouse antagonistic attitude of the French and Portuguese and create international complications.</a:t>
            </a:r>
          </a:p>
          <a:p>
            <a:pPr algn="just"/>
            <a:r>
              <a:rPr lang="en-US" b="1" u="sng" dirty="0" smtClean="0"/>
              <a:t>In 1765, </a:t>
            </a:r>
            <a:r>
              <a:rPr lang="en-US" b="1" u="sng" dirty="0" err="1" smtClean="0"/>
              <a:t>Mughal</a:t>
            </a:r>
            <a:r>
              <a:rPr lang="en-US" b="1" u="sng" dirty="0" smtClean="0"/>
              <a:t> Emperor Shah </a:t>
            </a:r>
            <a:r>
              <a:rPr lang="en-US" b="1" u="sng" dirty="0" err="1" smtClean="0"/>
              <a:t>Alam</a:t>
            </a:r>
            <a:r>
              <a:rPr lang="en-US" b="1" u="sng" dirty="0" smtClean="0"/>
              <a:t> granted to the company the </a:t>
            </a:r>
            <a:r>
              <a:rPr lang="en-US" b="1" u="sng" dirty="0" err="1" smtClean="0"/>
              <a:t>Diwani</a:t>
            </a:r>
            <a:r>
              <a:rPr lang="en-US" b="1" u="sng" dirty="0" smtClean="0"/>
              <a:t> of Bengal, Bihar, and Orissa on the condition of paying 26 </a:t>
            </a:r>
            <a:r>
              <a:rPr lang="en-US" b="1" u="sng" dirty="0" err="1" smtClean="0"/>
              <a:t>lakh</a:t>
            </a:r>
            <a:r>
              <a:rPr lang="en-US" b="1" u="sng" dirty="0" smtClean="0"/>
              <a:t> rupees to the Emperor annually. </a:t>
            </a:r>
          </a:p>
          <a:p>
            <a:pPr algn="just"/>
            <a:r>
              <a:rPr lang="en-US" dirty="0" smtClean="0"/>
              <a:t>At that time </a:t>
            </a:r>
            <a:r>
              <a:rPr lang="en-US" dirty="0" err="1" smtClean="0"/>
              <a:t>Nawab</a:t>
            </a:r>
            <a:r>
              <a:rPr lang="en-US" dirty="0" smtClean="0"/>
              <a:t> had military power and maintained law and order and </a:t>
            </a:r>
            <a:r>
              <a:rPr lang="en-US" dirty="0" err="1" smtClean="0"/>
              <a:t>Diwan</a:t>
            </a:r>
            <a:r>
              <a:rPr lang="en-US" dirty="0" smtClean="0"/>
              <a:t>, next to the </a:t>
            </a:r>
            <a:r>
              <a:rPr lang="en-US" dirty="0" err="1" smtClean="0"/>
              <a:t>Nawab</a:t>
            </a:r>
            <a:r>
              <a:rPr lang="en-US" dirty="0" smtClean="0"/>
              <a:t>, collected revenue, and decided civil and revenue cases. In course of time, </a:t>
            </a:r>
            <a:r>
              <a:rPr lang="en-US" dirty="0" err="1" smtClean="0"/>
              <a:t>Nawab</a:t>
            </a:r>
            <a:r>
              <a:rPr lang="en-US" dirty="0" smtClean="0"/>
              <a:t> surrendered his powers for an annual allowance of 53 </a:t>
            </a:r>
            <a:r>
              <a:rPr lang="en-US" dirty="0" err="1" smtClean="0"/>
              <a:t>lakh</a:t>
            </a:r>
            <a:r>
              <a:rPr lang="en-US" dirty="0" smtClean="0"/>
              <a:t> rupees. </a:t>
            </a:r>
            <a:r>
              <a:rPr lang="en-US" b="1" u="sng" dirty="0" smtClean="0"/>
              <a:t>Thus, the authority of the company became absolute in Bengal. </a:t>
            </a:r>
            <a:endParaRPr lang="en-US"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the Class</a:t>
            </a:r>
            <a:endParaRPr lang="en-US" dirty="0"/>
          </a:p>
        </p:txBody>
      </p:sp>
      <p:sp>
        <p:nvSpPr>
          <p:cNvPr id="3" name="Content Placeholder 2"/>
          <p:cNvSpPr>
            <a:spLocks noGrp="1"/>
          </p:cNvSpPr>
          <p:nvPr>
            <p:ph idx="1"/>
          </p:nvPr>
        </p:nvSpPr>
        <p:spPr/>
        <p:txBody>
          <a:bodyPr>
            <a:normAutofit/>
          </a:bodyPr>
          <a:lstStyle/>
          <a:p>
            <a:pPr algn="just"/>
            <a:r>
              <a:rPr lang="en-US" dirty="0" smtClean="0"/>
              <a:t>Transformation of Muslim Criminal Law into English Criminal Law.</a:t>
            </a:r>
          </a:p>
          <a:p>
            <a:pPr algn="just"/>
            <a:r>
              <a:rPr lang="en-US" dirty="0" smtClean="0"/>
              <a:t>Criminal Justice in Presidency Towns.</a:t>
            </a:r>
          </a:p>
          <a:p>
            <a:pPr algn="just"/>
            <a:r>
              <a:rPr lang="en-US" dirty="0" smtClean="0"/>
              <a:t>Nature of legislative power given to the company.</a:t>
            </a:r>
          </a:p>
          <a:p>
            <a:pPr algn="just"/>
            <a:r>
              <a:rPr lang="en-US" dirty="0" smtClean="0"/>
              <a:t>Summary of company rule and criminal justice under it.</a:t>
            </a:r>
          </a:p>
          <a:p>
            <a:pPr algn="just"/>
            <a:r>
              <a:rPr lang="en-US" dirty="0" smtClean="0"/>
              <a:t>Comparison of criminal justice in Presidency Towns and </a:t>
            </a:r>
            <a:r>
              <a:rPr lang="en-US" dirty="0" err="1" smtClean="0"/>
              <a:t>Mofussils</a:t>
            </a:r>
            <a:r>
              <a:rPr lang="en-US" dirty="0" smtClean="0"/>
              <a:t>.</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System in Calcutta</a:t>
            </a:r>
            <a:endParaRPr lang="en-US" dirty="0"/>
          </a:p>
        </p:txBody>
      </p:sp>
      <p:sp>
        <p:nvSpPr>
          <p:cNvPr id="3" name="Content Placeholder 2"/>
          <p:cNvSpPr>
            <a:spLocks noGrp="1"/>
          </p:cNvSpPr>
          <p:nvPr>
            <p:ph idx="1"/>
          </p:nvPr>
        </p:nvSpPr>
        <p:spPr/>
        <p:txBody>
          <a:bodyPr>
            <a:normAutofit/>
          </a:bodyPr>
          <a:lstStyle/>
          <a:p>
            <a:pPr algn="just"/>
            <a:r>
              <a:rPr lang="en-US" dirty="0" smtClean="0"/>
              <a:t>The </a:t>
            </a:r>
            <a:r>
              <a:rPr lang="en-US" dirty="0" err="1" smtClean="0"/>
              <a:t>zamindari</a:t>
            </a:r>
            <a:r>
              <a:rPr lang="en-US" dirty="0" smtClean="0"/>
              <a:t> functions of the company within the settlement of Calcutta were entrusted to an English officer, known as collector, who used to be a member of the Governor’s Council.</a:t>
            </a:r>
          </a:p>
          <a:p>
            <a:pPr algn="just"/>
            <a:r>
              <a:rPr lang="en-US" dirty="0" smtClean="0"/>
              <a:t>He discharged judicial functions in all civil, criminal and revenue cases pertaining to the Indian inhabitants of the settlement. He decided criminal cases expeditiously in a summary manner and without jury.</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System in Calcutta</a:t>
            </a:r>
            <a:endParaRPr lang="en-US" dirty="0"/>
          </a:p>
        </p:txBody>
      </p:sp>
      <p:sp>
        <p:nvSpPr>
          <p:cNvPr id="3" name="Content Placeholder 2"/>
          <p:cNvSpPr>
            <a:spLocks noGrp="1"/>
          </p:cNvSpPr>
          <p:nvPr>
            <p:ph idx="1"/>
          </p:nvPr>
        </p:nvSpPr>
        <p:spPr/>
        <p:txBody>
          <a:bodyPr/>
          <a:lstStyle/>
          <a:p>
            <a:pPr algn="just"/>
            <a:r>
              <a:rPr lang="en-US" dirty="0" smtClean="0"/>
              <a:t>The usual methods of punishment were whipping, fines, work in chains on the roads, imprisonment, banishment from settlement and death.</a:t>
            </a:r>
          </a:p>
          <a:p>
            <a:pPr algn="just"/>
            <a:r>
              <a:rPr lang="en-US" b="1" u="sng" dirty="0" smtClean="0"/>
              <a:t>It is to be mentioned that the judicial system in Calcutta was extremely rudimentary</a:t>
            </a:r>
            <a:r>
              <a:rPr lang="en-US" dirty="0" smtClean="0"/>
              <a:t> and was not at all conducive to impartial administration of justice. </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Judicial System Under the Company</a:t>
            </a:r>
            <a:endParaRPr lang="en-US" dirty="0"/>
          </a:p>
        </p:txBody>
      </p:sp>
      <p:sp>
        <p:nvSpPr>
          <p:cNvPr id="3" name="Content Placeholder 2"/>
          <p:cNvSpPr>
            <a:spLocks noGrp="1"/>
          </p:cNvSpPr>
          <p:nvPr>
            <p:ph idx="1"/>
          </p:nvPr>
        </p:nvSpPr>
        <p:spPr/>
        <p:txBody>
          <a:bodyPr>
            <a:normAutofit/>
          </a:bodyPr>
          <a:lstStyle/>
          <a:p>
            <a:pPr algn="just"/>
            <a:r>
              <a:rPr lang="en-US" dirty="0" smtClean="0"/>
              <a:t>The company started their commercial activity from </a:t>
            </a:r>
            <a:r>
              <a:rPr lang="en-US" dirty="0" err="1" smtClean="0"/>
              <a:t>Surat</a:t>
            </a:r>
            <a:r>
              <a:rPr lang="en-US" dirty="0" smtClean="0"/>
              <a:t> Factory. </a:t>
            </a:r>
          </a:p>
          <a:p>
            <a:pPr algn="just"/>
            <a:r>
              <a:rPr lang="en-US" b="1" u="sng" dirty="0" smtClean="0"/>
              <a:t>The administrative responsibility devolved on them first with respect to the Presidency Towns </a:t>
            </a:r>
            <a:r>
              <a:rPr lang="en-US" dirty="0" smtClean="0"/>
              <a:t>of Madras, Bombay, and Calcutta which </a:t>
            </a:r>
            <a:r>
              <a:rPr lang="en-US" b="1" u="sng" dirty="0" smtClean="0"/>
              <a:t>were founded by them to facilitate their trade and commerce. </a:t>
            </a:r>
          </a:p>
          <a:p>
            <a:pPr algn="just"/>
            <a:r>
              <a:rPr lang="en-US" dirty="0" smtClean="0"/>
              <a:t>They installed very </a:t>
            </a:r>
            <a:r>
              <a:rPr lang="en-US" b="1" u="sng" dirty="0" smtClean="0"/>
              <a:t>elementary judicial system</a:t>
            </a:r>
            <a:r>
              <a:rPr lang="en-US" dirty="0" smtClean="0"/>
              <a:t> in those Presidency Towns.</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Judicial System Under the Company</a:t>
            </a:r>
            <a:endParaRPr lang="en-US" dirty="0"/>
          </a:p>
        </p:txBody>
      </p:sp>
      <p:sp>
        <p:nvSpPr>
          <p:cNvPr id="3" name="Content Placeholder 2"/>
          <p:cNvSpPr>
            <a:spLocks noGrp="1"/>
          </p:cNvSpPr>
          <p:nvPr>
            <p:ph idx="1"/>
          </p:nvPr>
        </p:nvSpPr>
        <p:spPr/>
        <p:txBody>
          <a:bodyPr>
            <a:normAutofit/>
          </a:bodyPr>
          <a:lstStyle/>
          <a:p>
            <a:pPr algn="just"/>
            <a:r>
              <a:rPr lang="en-US" dirty="0" smtClean="0"/>
              <a:t>The earlier courts were manned by non-lawyers, mainly by traders and merchants.</a:t>
            </a:r>
          </a:p>
          <a:p>
            <a:pPr algn="just"/>
            <a:r>
              <a:rPr lang="en-US" dirty="0" smtClean="0"/>
              <a:t>The British period thus opened with an </a:t>
            </a:r>
            <a:r>
              <a:rPr lang="en-US" b="1" u="sng" dirty="0" smtClean="0"/>
              <a:t>extremely elementary and executive-ridden judicial system </a:t>
            </a:r>
            <a:r>
              <a:rPr lang="en-US" dirty="0" smtClean="0"/>
              <a:t>in the Presidency Towns.</a:t>
            </a:r>
          </a:p>
          <a:p>
            <a:pPr algn="just"/>
            <a:r>
              <a:rPr lang="en-US" b="1" u="sng" dirty="0" smtClean="0"/>
              <a:t>A major breakthrough took place when Supreme Court was established in Calcutta in 1774.</a:t>
            </a:r>
            <a:r>
              <a:rPr lang="en-US" dirty="0" smtClean="0"/>
              <a:t> It was a court of English Law, consisted of professional English lawyer judges and was assisted by a English bar. To a great extent it was a replica of the courts at Westminster.</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Supreme Court of Calcutta</a:t>
            </a:r>
            <a:endParaRPr lang="en-US" dirty="0"/>
          </a:p>
        </p:txBody>
      </p:sp>
      <p:sp>
        <p:nvSpPr>
          <p:cNvPr id="3" name="Content Placeholder 2"/>
          <p:cNvSpPr>
            <a:spLocks noGrp="1"/>
          </p:cNvSpPr>
          <p:nvPr>
            <p:ph idx="1"/>
          </p:nvPr>
        </p:nvSpPr>
        <p:spPr/>
        <p:txBody>
          <a:bodyPr>
            <a:normAutofit/>
          </a:bodyPr>
          <a:lstStyle/>
          <a:p>
            <a:pPr algn="just"/>
            <a:r>
              <a:rPr lang="en-US" b="1" u="sng" dirty="0" smtClean="0"/>
              <a:t>The Supreme Court of Calcutta was not only separate of the executive, it also controlled the executive.</a:t>
            </a:r>
            <a:r>
              <a:rPr lang="en-US" dirty="0" smtClean="0"/>
              <a:t> But in the existing situation the experiment was premature. </a:t>
            </a:r>
          </a:p>
          <a:p>
            <a:pPr algn="just"/>
            <a:r>
              <a:rPr lang="en-US" dirty="0" smtClean="0"/>
              <a:t>Consequently, </a:t>
            </a:r>
            <a:r>
              <a:rPr lang="en-US" b="1" u="sng" dirty="0" smtClean="0"/>
              <a:t>powers of the court was curtailed, and the court and executive settled down side by side.</a:t>
            </a:r>
            <a:r>
              <a:rPr lang="en-US" dirty="0" smtClean="0"/>
              <a:t> Similar system was later introduced in the Presidency Towns of Madras and Bombay. </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Judicial System Under the Company</a:t>
            </a:r>
            <a:endParaRPr lang="en-US" dirty="0"/>
          </a:p>
        </p:txBody>
      </p:sp>
      <p:sp>
        <p:nvSpPr>
          <p:cNvPr id="3" name="Content Placeholder 2"/>
          <p:cNvSpPr>
            <a:spLocks noGrp="1"/>
          </p:cNvSpPr>
          <p:nvPr>
            <p:ph idx="1"/>
          </p:nvPr>
        </p:nvSpPr>
        <p:spPr/>
        <p:txBody>
          <a:bodyPr>
            <a:normAutofit/>
          </a:bodyPr>
          <a:lstStyle/>
          <a:p>
            <a:pPr algn="just"/>
            <a:r>
              <a:rPr lang="en-US" dirty="0" smtClean="0"/>
              <a:t>In 1772, the Company took upon itself the responsibility to administer the Bengal province. Along with an administrative and revenue system, the company also established a judicial system there. This came to be known as </a:t>
            </a:r>
            <a:r>
              <a:rPr lang="en-US" b="1" u="sng" dirty="0" err="1" smtClean="0"/>
              <a:t>Adalat</a:t>
            </a:r>
            <a:r>
              <a:rPr lang="en-US" b="1" u="sng" dirty="0" smtClean="0"/>
              <a:t> System.</a:t>
            </a:r>
            <a:r>
              <a:rPr lang="en-US" dirty="0" smtClean="0"/>
              <a:t> </a:t>
            </a:r>
          </a:p>
          <a:p>
            <a:pPr algn="just"/>
            <a:r>
              <a:rPr lang="en-US" b="1" u="sng" dirty="0" smtClean="0"/>
              <a:t>The early </a:t>
            </a:r>
            <a:r>
              <a:rPr lang="en-US" b="1" u="sng" dirty="0" err="1" smtClean="0"/>
              <a:t>adalats</a:t>
            </a:r>
            <a:r>
              <a:rPr lang="en-US" b="1" u="sng" dirty="0" smtClean="0"/>
              <a:t> were elementary. They were manned by civil servants untrained in law.</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Two Parallel System of Courts</a:t>
            </a:r>
            <a:endParaRPr lang="en-US" dirty="0"/>
          </a:p>
        </p:txBody>
      </p:sp>
      <p:sp>
        <p:nvSpPr>
          <p:cNvPr id="3" name="Content Placeholder 2"/>
          <p:cNvSpPr>
            <a:spLocks noGrp="1"/>
          </p:cNvSpPr>
          <p:nvPr>
            <p:ph idx="1"/>
          </p:nvPr>
        </p:nvSpPr>
        <p:spPr/>
        <p:txBody>
          <a:bodyPr>
            <a:normAutofit/>
          </a:bodyPr>
          <a:lstStyle/>
          <a:p>
            <a:pPr algn="just"/>
            <a:r>
              <a:rPr lang="en-US" dirty="0" smtClean="0"/>
              <a:t>A notable feature of the Indian judicial system </a:t>
            </a:r>
            <a:r>
              <a:rPr lang="en-US" b="1" u="sng" dirty="0" smtClean="0"/>
              <a:t>under company rule before 1862 was the existence of two parallel system—</a:t>
            </a:r>
          </a:p>
          <a:p>
            <a:pPr algn="just"/>
            <a:r>
              <a:rPr lang="en-US" dirty="0" smtClean="0"/>
              <a:t>(1) The Supreme Courts in Presidency Towns; and </a:t>
            </a:r>
          </a:p>
          <a:p>
            <a:pPr algn="just"/>
            <a:r>
              <a:rPr lang="en-US" dirty="0" smtClean="0"/>
              <a:t>(2) The </a:t>
            </a:r>
            <a:r>
              <a:rPr lang="en-US" dirty="0" err="1" smtClean="0"/>
              <a:t>adalat</a:t>
            </a:r>
            <a:r>
              <a:rPr lang="en-US" dirty="0" smtClean="0"/>
              <a:t> system in </a:t>
            </a:r>
            <a:r>
              <a:rPr lang="en-US" dirty="0" err="1" smtClean="0"/>
              <a:t>mofussils</a:t>
            </a:r>
            <a:r>
              <a:rPr lang="en-US" dirty="0" smtClean="0"/>
              <a:t>. </a:t>
            </a:r>
          </a:p>
          <a:p>
            <a:pPr algn="just"/>
            <a:r>
              <a:rPr lang="en-US" dirty="0" smtClean="0"/>
              <a:t>The two systems differed from each other in many respects.</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Court and Privy Council</a:t>
            </a:r>
            <a:endParaRPr lang="en-US" dirty="0"/>
          </a:p>
        </p:txBody>
      </p:sp>
      <p:sp>
        <p:nvSpPr>
          <p:cNvPr id="3" name="Content Placeholder 2"/>
          <p:cNvSpPr>
            <a:spLocks noGrp="1"/>
          </p:cNvSpPr>
          <p:nvPr>
            <p:ph idx="1"/>
          </p:nvPr>
        </p:nvSpPr>
        <p:spPr/>
        <p:txBody>
          <a:bodyPr>
            <a:normAutofit/>
          </a:bodyPr>
          <a:lstStyle/>
          <a:p>
            <a:pPr algn="just"/>
            <a:r>
              <a:rPr lang="en-US" b="1" u="sng" dirty="0" smtClean="0"/>
              <a:t>In 1862, the different judicial systems were unified by establishing the High Courts.</a:t>
            </a:r>
            <a:r>
              <a:rPr lang="en-US" dirty="0" smtClean="0"/>
              <a:t> </a:t>
            </a:r>
          </a:p>
          <a:p>
            <a:pPr algn="just"/>
            <a:r>
              <a:rPr lang="en-US" dirty="0" smtClean="0"/>
              <a:t>The Judicial Committee of the </a:t>
            </a:r>
            <a:r>
              <a:rPr lang="en-US" b="1" u="sng" dirty="0" smtClean="0"/>
              <a:t>Privy Council </a:t>
            </a:r>
            <a:r>
              <a:rPr lang="en-US" dirty="0" smtClean="0"/>
              <a:t> emerged as the last court of appeal.</a:t>
            </a:r>
          </a:p>
          <a:p>
            <a:pPr algn="just"/>
            <a:r>
              <a:rPr lang="en-US" dirty="0" smtClean="0"/>
              <a:t>In 1726, for the first time a right to appeal to the King-in-Council was granted from the courts in India. The Mayor’s Courts in 3 Presidency Towns made provisions for appeal in the King-in-Council. </a:t>
            </a:r>
          </a:p>
          <a:p>
            <a:pPr algn="just"/>
            <a:r>
              <a:rPr lang="en-US" dirty="0" smtClean="0"/>
              <a:t>The Regulating Act, 1773 provided for a right of appeal to the King-in-Council from the decisions of the Supreme Court.</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System under the Company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Privy Council</a:t>
            </a:r>
          </a:p>
          <a:p>
            <a:endParaRPr lang="en-US" dirty="0" smtClean="0"/>
          </a:p>
          <a:p>
            <a:pPr>
              <a:buNone/>
            </a:pPr>
            <a:r>
              <a:rPr lang="en-US" dirty="0" smtClean="0"/>
              <a:t>                      High Court ( 1862)</a:t>
            </a:r>
          </a:p>
          <a:p>
            <a:endParaRPr lang="en-US" dirty="0" smtClean="0"/>
          </a:p>
          <a:p>
            <a:endParaRPr lang="en-US" dirty="0"/>
          </a:p>
          <a:p>
            <a:endParaRPr lang="en-US" dirty="0" smtClean="0"/>
          </a:p>
          <a:p>
            <a:r>
              <a:rPr lang="en-US" dirty="0" smtClean="0"/>
              <a:t>Presidency Towns                       </a:t>
            </a:r>
            <a:r>
              <a:rPr lang="en-US" dirty="0" err="1" smtClean="0"/>
              <a:t>Mofussils</a:t>
            </a:r>
            <a:endParaRPr lang="en-US" dirty="0" smtClean="0"/>
          </a:p>
          <a:p>
            <a:endParaRPr lang="en-US" dirty="0" smtClean="0"/>
          </a:p>
          <a:p>
            <a:r>
              <a:rPr lang="en-US" dirty="0" smtClean="0"/>
              <a:t>Supreme Court                           </a:t>
            </a:r>
            <a:r>
              <a:rPr lang="en-US" dirty="0" err="1" smtClean="0"/>
              <a:t>Adalat</a:t>
            </a:r>
            <a:r>
              <a:rPr lang="en-US" dirty="0" smtClean="0"/>
              <a:t> System</a:t>
            </a:r>
            <a:endParaRPr lang="en-US" dirty="0"/>
          </a:p>
        </p:txBody>
      </p:sp>
      <p:sp>
        <p:nvSpPr>
          <p:cNvPr id="4" name="Up-Down Arrow 3"/>
          <p:cNvSpPr/>
          <p:nvPr/>
        </p:nvSpPr>
        <p:spPr>
          <a:xfrm>
            <a:off x="4724400" y="2743200"/>
            <a:ext cx="484632" cy="8229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Down Arrow 4"/>
          <p:cNvSpPr/>
          <p:nvPr/>
        </p:nvSpPr>
        <p:spPr>
          <a:xfrm>
            <a:off x="4572000" y="3810000"/>
            <a:ext cx="484632"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Down Arrow 5"/>
          <p:cNvSpPr/>
          <p:nvPr/>
        </p:nvSpPr>
        <p:spPr>
          <a:xfrm>
            <a:off x="7010400" y="4953000"/>
            <a:ext cx="484632"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Down Arrow 6"/>
          <p:cNvSpPr/>
          <p:nvPr/>
        </p:nvSpPr>
        <p:spPr>
          <a:xfrm>
            <a:off x="3657600" y="4953000"/>
            <a:ext cx="484632"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Adalat</a:t>
            </a:r>
            <a:r>
              <a:rPr lang="en-US" dirty="0" smtClean="0"/>
              <a:t> System in </a:t>
            </a:r>
            <a:r>
              <a:rPr lang="en-US" dirty="0" err="1" smtClean="0"/>
              <a:t>Mofussils</a:t>
            </a:r>
            <a:endParaRPr lang="en-US" dirty="0"/>
          </a:p>
        </p:txBody>
      </p:sp>
      <p:sp>
        <p:nvSpPr>
          <p:cNvPr id="3" name="Content Placeholder 2"/>
          <p:cNvSpPr>
            <a:spLocks noGrp="1"/>
          </p:cNvSpPr>
          <p:nvPr>
            <p:ph idx="1"/>
          </p:nvPr>
        </p:nvSpPr>
        <p:spPr/>
        <p:txBody>
          <a:bodyPr>
            <a:normAutofit/>
          </a:bodyPr>
          <a:lstStyle/>
          <a:p>
            <a:pPr algn="just"/>
            <a:r>
              <a:rPr lang="en-US" dirty="0" smtClean="0"/>
              <a:t>Warren Hastings’s administrative plan of 1772 was devised with a district as the unit. Bengal, Bihar, and Orissa was divided into a number of districts. </a:t>
            </a:r>
          </a:p>
          <a:p>
            <a:pPr algn="just"/>
            <a:r>
              <a:rPr lang="en-US" dirty="0" smtClean="0"/>
              <a:t>In each district, an English servant of the company was appointed as collector. The judicial plan was made with this scheme for revenue collection.</a:t>
            </a:r>
          </a:p>
          <a:p>
            <a:pPr algn="just"/>
            <a:r>
              <a:rPr lang="en-US" dirty="0" smtClean="0"/>
              <a:t>There were </a:t>
            </a:r>
            <a:r>
              <a:rPr lang="en-US" dirty="0" err="1" smtClean="0"/>
              <a:t>Mofussil</a:t>
            </a:r>
            <a:r>
              <a:rPr lang="en-US" dirty="0" smtClean="0"/>
              <a:t> </a:t>
            </a:r>
            <a:r>
              <a:rPr lang="en-US" dirty="0" err="1" smtClean="0"/>
              <a:t>Diwani</a:t>
            </a:r>
            <a:r>
              <a:rPr lang="en-US" dirty="0" smtClean="0"/>
              <a:t> </a:t>
            </a:r>
            <a:r>
              <a:rPr lang="en-US" dirty="0" err="1" smtClean="0"/>
              <a:t>Adalat</a:t>
            </a:r>
            <a:r>
              <a:rPr lang="en-US" dirty="0" smtClean="0"/>
              <a:t>, Small Causes </a:t>
            </a:r>
            <a:r>
              <a:rPr lang="en-US" dirty="0" err="1" smtClean="0"/>
              <a:t>Adalat</a:t>
            </a:r>
            <a:r>
              <a:rPr lang="en-US" dirty="0" smtClean="0"/>
              <a:t>, and </a:t>
            </a:r>
            <a:r>
              <a:rPr lang="en-US" dirty="0" err="1" smtClean="0"/>
              <a:t>Moffusil</a:t>
            </a:r>
            <a:r>
              <a:rPr lang="en-US" dirty="0" smtClean="0"/>
              <a:t> </a:t>
            </a:r>
            <a:r>
              <a:rPr lang="en-US" dirty="0" err="1" smtClean="0"/>
              <a:t>Faujdari</a:t>
            </a:r>
            <a:r>
              <a:rPr lang="en-US" dirty="0" smtClean="0"/>
              <a:t> </a:t>
            </a:r>
            <a:r>
              <a:rPr lang="en-US" dirty="0" err="1" smtClean="0"/>
              <a:t>Adalat</a:t>
            </a:r>
            <a:r>
              <a:rPr lang="en-US" dirty="0" smtClean="0"/>
              <a:t>. Above these </a:t>
            </a:r>
            <a:r>
              <a:rPr lang="en-US" dirty="0" err="1" smtClean="0"/>
              <a:t>adalats</a:t>
            </a:r>
            <a:r>
              <a:rPr lang="en-US" dirty="0" smtClean="0"/>
              <a:t>, there were two superior courts. </a:t>
            </a:r>
            <a:r>
              <a:rPr lang="en-US" dirty="0" err="1" smtClean="0"/>
              <a:t>Sadar</a:t>
            </a:r>
            <a:r>
              <a:rPr lang="en-US" dirty="0" smtClean="0"/>
              <a:t> </a:t>
            </a:r>
            <a:r>
              <a:rPr lang="en-US" dirty="0" err="1" smtClean="0"/>
              <a:t>Diwani</a:t>
            </a:r>
            <a:r>
              <a:rPr lang="en-US" dirty="0" smtClean="0"/>
              <a:t> </a:t>
            </a:r>
            <a:r>
              <a:rPr lang="en-US" dirty="0" err="1" smtClean="0"/>
              <a:t>Adalat</a:t>
            </a:r>
            <a:r>
              <a:rPr lang="en-US" dirty="0" smtClean="0"/>
              <a:t> and the </a:t>
            </a:r>
            <a:r>
              <a:rPr lang="en-US" dirty="0" err="1" smtClean="0"/>
              <a:t>Sadar</a:t>
            </a:r>
            <a:r>
              <a:rPr lang="en-US" dirty="0" smtClean="0"/>
              <a:t> </a:t>
            </a:r>
            <a:r>
              <a:rPr lang="en-US" dirty="0" err="1" smtClean="0"/>
              <a:t>Nizamat</a:t>
            </a:r>
            <a:r>
              <a:rPr lang="en-US" dirty="0" smtClean="0"/>
              <a:t> </a:t>
            </a:r>
            <a:r>
              <a:rPr lang="en-US" dirty="0" err="1" smtClean="0"/>
              <a:t>Adalat</a:t>
            </a:r>
            <a:r>
              <a:rPr lang="en-US" dirty="0" smtClean="0"/>
              <a:t> were established in Calcutta.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and Its Rule At A Glance</a:t>
            </a:r>
            <a:endParaRPr lang="en-US" dirty="0"/>
          </a:p>
        </p:txBody>
      </p:sp>
      <p:sp>
        <p:nvSpPr>
          <p:cNvPr id="3" name="Content Placeholder 2"/>
          <p:cNvSpPr>
            <a:spLocks noGrp="1"/>
          </p:cNvSpPr>
          <p:nvPr>
            <p:ph idx="1"/>
          </p:nvPr>
        </p:nvSpPr>
        <p:spPr>
          <a:xfrm>
            <a:off x="1154954" y="2993136"/>
            <a:ext cx="8825659" cy="3416300"/>
          </a:xfrm>
        </p:spPr>
        <p:txBody>
          <a:bodyPr>
            <a:normAutofit lnSpcReduction="10000"/>
          </a:bodyPr>
          <a:lstStyle/>
          <a:p>
            <a:pPr algn="just"/>
            <a:r>
              <a:rPr lang="en-US" dirty="0" smtClean="0"/>
              <a:t>Incorporation of East India Company in 1600.</a:t>
            </a:r>
          </a:p>
          <a:p>
            <a:pPr algn="just"/>
            <a:endParaRPr lang="en-US" dirty="0" smtClean="0"/>
          </a:p>
          <a:p>
            <a:pPr algn="just"/>
            <a:r>
              <a:rPr lang="en-US" dirty="0" smtClean="0"/>
              <a:t>Company defeated Portuguese in 1612,  established Surat Factory and got M F in 1615</a:t>
            </a:r>
            <a:r>
              <a:rPr lang="en-US" dirty="0" smtClean="0"/>
              <a:t>.</a:t>
            </a:r>
          </a:p>
          <a:p>
            <a:pPr algn="just"/>
            <a:endParaRPr lang="en-US" dirty="0"/>
          </a:p>
          <a:p>
            <a:pPr algn="just"/>
            <a:endParaRPr lang="en-US" dirty="0" smtClean="0"/>
          </a:p>
          <a:p>
            <a:pPr algn="just"/>
            <a:endParaRPr lang="en-US" dirty="0" smtClean="0"/>
          </a:p>
          <a:p>
            <a:pPr algn="just"/>
            <a:endParaRPr lang="en-US" dirty="0" smtClean="0"/>
          </a:p>
          <a:p>
            <a:pPr algn="just"/>
            <a:r>
              <a:rPr lang="en-US" dirty="0" smtClean="0"/>
              <a:t>Company founded Madras in 1639, Bombay in 1668, and Calcutta in 1699. </a:t>
            </a:r>
            <a:endParaRPr lang="en-US" dirty="0"/>
          </a:p>
        </p:txBody>
      </p:sp>
      <p:sp>
        <p:nvSpPr>
          <p:cNvPr id="4" name="Up-Down Arrow 3"/>
          <p:cNvSpPr/>
          <p:nvPr/>
        </p:nvSpPr>
        <p:spPr>
          <a:xfrm>
            <a:off x="5486400" y="2057400"/>
            <a:ext cx="484632"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Down Arrow 4"/>
          <p:cNvSpPr/>
          <p:nvPr/>
        </p:nvSpPr>
        <p:spPr>
          <a:xfrm>
            <a:off x="5503656" y="4191000"/>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Adalat</a:t>
            </a:r>
            <a:r>
              <a:rPr lang="en-US" dirty="0" smtClean="0"/>
              <a:t> System in </a:t>
            </a:r>
            <a:r>
              <a:rPr lang="en-US" dirty="0" err="1" smtClean="0"/>
              <a:t>Mofussils</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Sadar</a:t>
            </a:r>
            <a:r>
              <a:rPr lang="en-US" dirty="0" smtClean="0"/>
              <a:t> </a:t>
            </a:r>
            <a:r>
              <a:rPr lang="en-US" dirty="0" err="1" smtClean="0"/>
              <a:t>Diwani</a:t>
            </a:r>
            <a:r>
              <a:rPr lang="en-US" dirty="0" smtClean="0"/>
              <a:t> </a:t>
            </a:r>
            <a:r>
              <a:rPr lang="en-US" dirty="0" err="1" smtClean="0"/>
              <a:t>Adalat</a:t>
            </a:r>
            <a:r>
              <a:rPr lang="en-US" dirty="0" smtClean="0"/>
              <a:t>      </a:t>
            </a:r>
            <a:r>
              <a:rPr lang="en-US" dirty="0" err="1" smtClean="0"/>
              <a:t>Sadar</a:t>
            </a:r>
            <a:r>
              <a:rPr lang="en-US" dirty="0" smtClean="0"/>
              <a:t> </a:t>
            </a:r>
            <a:r>
              <a:rPr lang="en-US" dirty="0" err="1" smtClean="0"/>
              <a:t>Nizamat</a:t>
            </a:r>
            <a:r>
              <a:rPr lang="en-US" dirty="0" smtClean="0"/>
              <a:t> </a:t>
            </a:r>
            <a:r>
              <a:rPr lang="en-US" dirty="0" err="1" smtClean="0"/>
              <a:t>Adalat</a:t>
            </a:r>
            <a:endParaRPr lang="en-US" dirty="0" smtClean="0"/>
          </a:p>
          <a:p>
            <a:pPr>
              <a:buNone/>
            </a:pPr>
            <a:r>
              <a:rPr lang="en-US" dirty="0" smtClean="0"/>
              <a:t>                   </a:t>
            </a:r>
          </a:p>
          <a:p>
            <a:pPr>
              <a:buNone/>
            </a:pPr>
            <a:r>
              <a:rPr lang="en-US" dirty="0" smtClean="0"/>
              <a:t>    </a:t>
            </a:r>
          </a:p>
          <a:p>
            <a:pPr>
              <a:buNone/>
            </a:pPr>
            <a:r>
              <a:rPr lang="en-US" dirty="0" err="1" smtClean="0"/>
              <a:t>Mofussil</a:t>
            </a:r>
            <a:r>
              <a:rPr lang="en-US" dirty="0" smtClean="0"/>
              <a:t> </a:t>
            </a:r>
            <a:r>
              <a:rPr lang="en-US" dirty="0" err="1" smtClean="0"/>
              <a:t>Diwani</a:t>
            </a:r>
            <a:r>
              <a:rPr lang="en-US" dirty="0" smtClean="0"/>
              <a:t> </a:t>
            </a:r>
            <a:r>
              <a:rPr lang="en-US" dirty="0" err="1" smtClean="0"/>
              <a:t>Adalat</a:t>
            </a:r>
            <a:r>
              <a:rPr lang="en-US" dirty="0" smtClean="0"/>
              <a:t>   </a:t>
            </a:r>
            <a:r>
              <a:rPr lang="en-US" dirty="0" err="1" smtClean="0"/>
              <a:t>Mofussil</a:t>
            </a:r>
            <a:r>
              <a:rPr lang="en-US" dirty="0" smtClean="0"/>
              <a:t> </a:t>
            </a:r>
            <a:r>
              <a:rPr lang="en-US" dirty="0" err="1" smtClean="0"/>
              <a:t>Nizamat</a:t>
            </a:r>
            <a:r>
              <a:rPr lang="en-US" dirty="0" smtClean="0"/>
              <a:t> Or </a:t>
            </a:r>
          </a:p>
          <a:p>
            <a:pPr>
              <a:buNone/>
            </a:pPr>
            <a:r>
              <a:rPr lang="en-US" dirty="0" smtClean="0"/>
              <a:t>                                             </a:t>
            </a:r>
            <a:r>
              <a:rPr lang="en-US" dirty="0" err="1" smtClean="0"/>
              <a:t>Faijdari</a:t>
            </a:r>
            <a:r>
              <a:rPr lang="en-US" dirty="0" smtClean="0"/>
              <a:t> </a:t>
            </a:r>
            <a:r>
              <a:rPr lang="en-US" dirty="0" err="1" smtClean="0"/>
              <a:t>Adalat</a:t>
            </a:r>
            <a:endParaRPr lang="en-US" dirty="0" smtClean="0"/>
          </a:p>
          <a:p>
            <a:endParaRPr lang="en-US" dirty="0" smtClean="0"/>
          </a:p>
          <a:p>
            <a:pPr>
              <a:buNone/>
            </a:pPr>
            <a:r>
              <a:rPr lang="en-US" dirty="0" smtClean="0"/>
              <a:t>                        Small Causes </a:t>
            </a:r>
            <a:r>
              <a:rPr lang="en-US" dirty="0" err="1" smtClean="0"/>
              <a:t>Adalat</a:t>
            </a:r>
            <a:endParaRPr lang="en-US" dirty="0"/>
          </a:p>
        </p:txBody>
      </p:sp>
      <p:sp>
        <p:nvSpPr>
          <p:cNvPr id="4" name="Down Arrow 3"/>
          <p:cNvSpPr/>
          <p:nvPr/>
        </p:nvSpPr>
        <p:spPr>
          <a:xfrm>
            <a:off x="3429000" y="22860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7391400" y="22860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5486400" y="4267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Adalat</a:t>
            </a:r>
            <a:r>
              <a:rPr lang="en-US" dirty="0" smtClean="0"/>
              <a:t> System in </a:t>
            </a:r>
            <a:r>
              <a:rPr lang="en-US" dirty="0" err="1" smtClean="0"/>
              <a:t>Mofussils</a:t>
            </a:r>
            <a:endParaRPr lang="en-US" dirty="0"/>
          </a:p>
        </p:txBody>
      </p:sp>
      <p:sp>
        <p:nvSpPr>
          <p:cNvPr id="3" name="Content Placeholder 2"/>
          <p:cNvSpPr>
            <a:spLocks noGrp="1"/>
          </p:cNvSpPr>
          <p:nvPr>
            <p:ph idx="1"/>
          </p:nvPr>
        </p:nvSpPr>
        <p:spPr/>
        <p:txBody>
          <a:bodyPr>
            <a:normAutofit/>
          </a:bodyPr>
          <a:lstStyle/>
          <a:p>
            <a:pPr algn="just"/>
            <a:r>
              <a:rPr lang="en-US" dirty="0" smtClean="0"/>
              <a:t>Small Causes </a:t>
            </a:r>
            <a:r>
              <a:rPr lang="en-US" dirty="0" err="1" smtClean="0"/>
              <a:t>Adalats</a:t>
            </a:r>
            <a:r>
              <a:rPr lang="en-US" dirty="0" smtClean="0"/>
              <a:t>: To facilitate disposal of small cases, provisions were made for disputes up to 10 rupees to be decided by the head farmer of the </a:t>
            </a:r>
            <a:r>
              <a:rPr lang="en-US" dirty="0" err="1" smtClean="0"/>
              <a:t>Parganah</a:t>
            </a:r>
            <a:r>
              <a:rPr lang="en-US" dirty="0" smtClean="0"/>
              <a:t> where the dispute arose.</a:t>
            </a:r>
          </a:p>
          <a:p>
            <a:pPr algn="just"/>
            <a:r>
              <a:rPr lang="en-US" dirty="0" err="1" smtClean="0"/>
              <a:t>Moffusil</a:t>
            </a:r>
            <a:r>
              <a:rPr lang="en-US" dirty="0" smtClean="0"/>
              <a:t> </a:t>
            </a:r>
            <a:r>
              <a:rPr lang="en-US" dirty="0" err="1" smtClean="0"/>
              <a:t>Diwani</a:t>
            </a:r>
            <a:r>
              <a:rPr lang="en-US" dirty="0" smtClean="0"/>
              <a:t> </a:t>
            </a:r>
            <a:r>
              <a:rPr lang="en-US" dirty="0" err="1" smtClean="0"/>
              <a:t>Adalat</a:t>
            </a:r>
            <a:r>
              <a:rPr lang="en-US" dirty="0" smtClean="0"/>
              <a:t>: A </a:t>
            </a:r>
            <a:r>
              <a:rPr lang="en-US" dirty="0" err="1" smtClean="0"/>
              <a:t>Mofussil</a:t>
            </a:r>
            <a:r>
              <a:rPr lang="en-US" dirty="0" smtClean="0"/>
              <a:t> </a:t>
            </a:r>
            <a:r>
              <a:rPr lang="en-US" dirty="0" err="1" smtClean="0"/>
              <a:t>Diwani</a:t>
            </a:r>
            <a:r>
              <a:rPr lang="en-US" dirty="0" smtClean="0"/>
              <a:t> </a:t>
            </a:r>
            <a:r>
              <a:rPr lang="en-US" dirty="0" err="1" smtClean="0"/>
              <a:t>Adalat</a:t>
            </a:r>
            <a:r>
              <a:rPr lang="en-US" dirty="0" smtClean="0"/>
              <a:t> was established in each district with collector as the judge. It was authorized to decide all civil cases relating to property, inheritance, marriage, debts, contracts, partnerships etc.  </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Adalat</a:t>
            </a:r>
            <a:r>
              <a:rPr lang="en-US" dirty="0" smtClean="0"/>
              <a:t> System: </a:t>
            </a:r>
            <a:r>
              <a:rPr lang="en-US" dirty="0" err="1" smtClean="0"/>
              <a:t>Mofussil</a:t>
            </a:r>
            <a:r>
              <a:rPr lang="en-US" dirty="0" smtClean="0"/>
              <a:t> </a:t>
            </a:r>
            <a:r>
              <a:rPr lang="en-US" dirty="0" err="1" smtClean="0"/>
              <a:t>Faijdari</a:t>
            </a:r>
            <a:r>
              <a:rPr lang="en-US" dirty="0" smtClean="0"/>
              <a:t> </a:t>
            </a:r>
            <a:r>
              <a:rPr lang="en-US" dirty="0" err="1" smtClean="0"/>
              <a:t>Adalat</a:t>
            </a:r>
            <a:endParaRPr lang="en-US" dirty="0"/>
          </a:p>
        </p:txBody>
      </p:sp>
      <p:sp>
        <p:nvSpPr>
          <p:cNvPr id="3" name="Content Placeholder 2"/>
          <p:cNvSpPr>
            <a:spLocks noGrp="1"/>
          </p:cNvSpPr>
          <p:nvPr>
            <p:ph idx="1"/>
          </p:nvPr>
        </p:nvSpPr>
        <p:spPr/>
        <p:txBody>
          <a:bodyPr/>
          <a:lstStyle/>
          <a:p>
            <a:pPr algn="just"/>
            <a:r>
              <a:rPr lang="en-US" dirty="0" err="1" smtClean="0"/>
              <a:t>Mofussil</a:t>
            </a:r>
            <a:r>
              <a:rPr lang="en-US" dirty="0" smtClean="0"/>
              <a:t> </a:t>
            </a:r>
            <a:r>
              <a:rPr lang="en-US" dirty="0" err="1" smtClean="0"/>
              <a:t>Faijdairi</a:t>
            </a:r>
            <a:r>
              <a:rPr lang="en-US" dirty="0" smtClean="0"/>
              <a:t> </a:t>
            </a:r>
            <a:r>
              <a:rPr lang="en-US" dirty="0" err="1" smtClean="0"/>
              <a:t>Adalat</a:t>
            </a:r>
            <a:r>
              <a:rPr lang="en-US" dirty="0" smtClean="0"/>
              <a:t>: A </a:t>
            </a:r>
            <a:r>
              <a:rPr lang="en-US" dirty="0" err="1" smtClean="0"/>
              <a:t>Mofussil</a:t>
            </a:r>
            <a:r>
              <a:rPr lang="en-US" dirty="0" smtClean="0"/>
              <a:t> </a:t>
            </a:r>
            <a:r>
              <a:rPr lang="en-US" dirty="0" err="1" smtClean="0"/>
              <a:t>Nizamat</a:t>
            </a:r>
            <a:r>
              <a:rPr lang="en-US" dirty="0" smtClean="0"/>
              <a:t> or </a:t>
            </a:r>
            <a:r>
              <a:rPr lang="en-US" dirty="0" err="1" smtClean="0"/>
              <a:t>Faijdari</a:t>
            </a:r>
            <a:r>
              <a:rPr lang="en-US" dirty="0" smtClean="0"/>
              <a:t> </a:t>
            </a:r>
            <a:r>
              <a:rPr lang="en-US" dirty="0" err="1" smtClean="0"/>
              <a:t>Adalat</a:t>
            </a:r>
            <a:r>
              <a:rPr lang="en-US" dirty="0" smtClean="0"/>
              <a:t> was established in each district to try all types of criminal cases. </a:t>
            </a:r>
          </a:p>
          <a:p>
            <a:pPr algn="just"/>
            <a:r>
              <a:rPr lang="en-US" dirty="0" smtClean="0"/>
              <a:t>The </a:t>
            </a:r>
            <a:r>
              <a:rPr lang="en-US" dirty="0" err="1" smtClean="0"/>
              <a:t>Adalat</a:t>
            </a:r>
            <a:r>
              <a:rPr lang="en-US" dirty="0" smtClean="0"/>
              <a:t> consisted of </a:t>
            </a:r>
            <a:r>
              <a:rPr lang="en-US" dirty="0" err="1" smtClean="0"/>
              <a:t>Kazis</a:t>
            </a:r>
            <a:r>
              <a:rPr lang="en-US" dirty="0" smtClean="0"/>
              <a:t>, Muftis, and </a:t>
            </a:r>
            <a:r>
              <a:rPr lang="en-US" dirty="0" err="1" smtClean="0"/>
              <a:t>Moulives</a:t>
            </a:r>
            <a:r>
              <a:rPr lang="en-US" dirty="0" smtClean="0"/>
              <a:t>. </a:t>
            </a:r>
            <a:r>
              <a:rPr lang="en-US" b="1" u="sng" dirty="0" smtClean="0"/>
              <a:t>The </a:t>
            </a:r>
            <a:r>
              <a:rPr lang="en-US" b="1" u="sng" dirty="0" err="1" smtClean="0"/>
              <a:t>Moulives</a:t>
            </a:r>
            <a:r>
              <a:rPr lang="en-US" b="1" u="sng" dirty="0" smtClean="0"/>
              <a:t> were to expound the Muslim Law of Crimes; the </a:t>
            </a:r>
            <a:r>
              <a:rPr lang="en-US" b="1" u="sng" dirty="0" err="1" smtClean="0"/>
              <a:t>Kazis</a:t>
            </a:r>
            <a:r>
              <a:rPr lang="en-US" b="1" u="sng" dirty="0" smtClean="0"/>
              <a:t> and Muftis were to give </a:t>
            </a:r>
            <a:r>
              <a:rPr lang="en-US" b="1" u="sng" dirty="0" err="1" smtClean="0"/>
              <a:t>Futwas</a:t>
            </a:r>
            <a:r>
              <a:rPr lang="en-US" b="1" u="sng" dirty="0" smtClean="0"/>
              <a:t> and render </a:t>
            </a:r>
            <a:r>
              <a:rPr lang="en-US" b="1" u="sng" dirty="0" err="1" smtClean="0"/>
              <a:t>judgement</a:t>
            </a:r>
            <a:r>
              <a:rPr lang="en-US" b="1" u="sng" dirty="0" smtClean="0"/>
              <a:t> accordingly.</a:t>
            </a:r>
            <a:r>
              <a:rPr lang="en-US" dirty="0" smtClean="0"/>
              <a:t>  </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Adalat</a:t>
            </a:r>
            <a:r>
              <a:rPr lang="en-US" dirty="0" smtClean="0"/>
              <a:t> System: </a:t>
            </a:r>
            <a:r>
              <a:rPr lang="en-US" dirty="0" err="1" smtClean="0"/>
              <a:t>Mofussil</a:t>
            </a:r>
            <a:r>
              <a:rPr lang="en-US" dirty="0" smtClean="0"/>
              <a:t> </a:t>
            </a:r>
            <a:r>
              <a:rPr lang="en-US" dirty="0" err="1" smtClean="0"/>
              <a:t>Faijdari</a:t>
            </a:r>
            <a:r>
              <a:rPr lang="en-US" dirty="0" smtClean="0"/>
              <a:t> </a:t>
            </a:r>
            <a:r>
              <a:rPr lang="en-US" dirty="0" err="1" smtClean="0"/>
              <a:t>Adalat</a:t>
            </a:r>
            <a:endParaRPr lang="en-US" dirty="0"/>
          </a:p>
        </p:txBody>
      </p:sp>
      <p:sp>
        <p:nvSpPr>
          <p:cNvPr id="3" name="Content Placeholder 2"/>
          <p:cNvSpPr>
            <a:spLocks noGrp="1"/>
          </p:cNvSpPr>
          <p:nvPr>
            <p:ph idx="1"/>
          </p:nvPr>
        </p:nvSpPr>
        <p:spPr/>
        <p:txBody>
          <a:bodyPr>
            <a:normAutofit/>
          </a:bodyPr>
          <a:lstStyle/>
          <a:p>
            <a:pPr algn="just"/>
            <a:r>
              <a:rPr lang="en-US" dirty="0" smtClean="0"/>
              <a:t>The collector had the authority to supervise the activities of the </a:t>
            </a:r>
            <a:r>
              <a:rPr lang="en-US" dirty="0" err="1" smtClean="0"/>
              <a:t>adalat</a:t>
            </a:r>
            <a:r>
              <a:rPr lang="en-US" dirty="0" smtClean="0"/>
              <a:t>. He was to see that it heard all necessary witnesses, tried cases regularly, and render judgment. </a:t>
            </a:r>
          </a:p>
          <a:p>
            <a:pPr algn="just"/>
            <a:r>
              <a:rPr lang="en-US" dirty="0" err="1" smtClean="0"/>
              <a:t>Mofussil</a:t>
            </a:r>
            <a:r>
              <a:rPr lang="en-US" dirty="0" smtClean="0"/>
              <a:t> </a:t>
            </a:r>
            <a:r>
              <a:rPr lang="en-US" dirty="0" err="1" smtClean="0"/>
              <a:t>Faijdari</a:t>
            </a:r>
            <a:r>
              <a:rPr lang="en-US" dirty="0" smtClean="0"/>
              <a:t> </a:t>
            </a:r>
            <a:r>
              <a:rPr lang="en-US" dirty="0" err="1" smtClean="0"/>
              <a:t>Adalat</a:t>
            </a:r>
            <a:r>
              <a:rPr lang="en-US" dirty="0" smtClean="0"/>
              <a:t> could not finally determine cases involving sentences of death or forfeiture of property of the accused: proceedings of such cases had to be submitted to the </a:t>
            </a:r>
            <a:r>
              <a:rPr lang="en-US" dirty="0" err="1" smtClean="0"/>
              <a:t>Sadar</a:t>
            </a:r>
            <a:r>
              <a:rPr lang="en-US" dirty="0" smtClean="0"/>
              <a:t> </a:t>
            </a:r>
            <a:r>
              <a:rPr lang="en-US" dirty="0" err="1" smtClean="0"/>
              <a:t>Nizamat</a:t>
            </a:r>
            <a:r>
              <a:rPr lang="en-US" dirty="0" smtClean="0"/>
              <a:t> </a:t>
            </a:r>
            <a:r>
              <a:rPr lang="en-US" dirty="0" err="1" smtClean="0"/>
              <a:t>Adalat</a:t>
            </a:r>
            <a:r>
              <a:rPr lang="en-US" dirty="0" smtClean="0"/>
              <a:t> for final orders. </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Adalat</a:t>
            </a:r>
            <a:r>
              <a:rPr lang="en-US" dirty="0" smtClean="0"/>
              <a:t> System: </a:t>
            </a:r>
            <a:r>
              <a:rPr lang="en-US" dirty="0" err="1" smtClean="0"/>
              <a:t>Mofussil</a:t>
            </a:r>
            <a:r>
              <a:rPr lang="en-US" dirty="0" smtClean="0"/>
              <a:t> </a:t>
            </a:r>
            <a:r>
              <a:rPr lang="en-US" dirty="0" err="1" smtClean="0"/>
              <a:t>Faijdari</a:t>
            </a:r>
            <a:r>
              <a:rPr lang="en-US" dirty="0" smtClean="0"/>
              <a:t> </a:t>
            </a:r>
            <a:r>
              <a:rPr lang="en-US" dirty="0" err="1" smtClean="0"/>
              <a:t>Adalat</a:t>
            </a:r>
            <a:endParaRPr lang="en-US" dirty="0"/>
          </a:p>
        </p:txBody>
      </p:sp>
      <p:sp>
        <p:nvSpPr>
          <p:cNvPr id="3" name="Content Placeholder 2"/>
          <p:cNvSpPr>
            <a:spLocks noGrp="1"/>
          </p:cNvSpPr>
          <p:nvPr>
            <p:ph idx="1"/>
          </p:nvPr>
        </p:nvSpPr>
        <p:spPr/>
        <p:txBody>
          <a:bodyPr>
            <a:normAutofit/>
          </a:bodyPr>
          <a:lstStyle/>
          <a:p>
            <a:pPr algn="just"/>
            <a:r>
              <a:rPr lang="en-US" dirty="0" err="1" smtClean="0"/>
              <a:t>Sadar</a:t>
            </a:r>
            <a:r>
              <a:rPr lang="en-US" dirty="0" smtClean="0"/>
              <a:t> </a:t>
            </a:r>
            <a:r>
              <a:rPr lang="en-US" dirty="0" err="1" smtClean="0"/>
              <a:t>Diwani</a:t>
            </a:r>
            <a:r>
              <a:rPr lang="en-US" dirty="0" smtClean="0"/>
              <a:t> </a:t>
            </a:r>
            <a:r>
              <a:rPr lang="en-US" dirty="0" err="1" smtClean="0"/>
              <a:t>Adalat</a:t>
            </a:r>
            <a:r>
              <a:rPr lang="en-US" dirty="0" smtClean="0"/>
              <a:t>: The </a:t>
            </a:r>
            <a:r>
              <a:rPr lang="en-US" dirty="0" err="1" smtClean="0"/>
              <a:t>Sadar</a:t>
            </a:r>
            <a:r>
              <a:rPr lang="en-US" dirty="0" smtClean="0"/>
              <a:t> </a:t>
            </a:r>
            <a:r>
              <a:rPr lang="en-US" dirty="0" err="1" smtClean="0"/>
              <a:t>Diwani</a:t>
            </a:r>
            <a:r>
              <a:rPr lang="en-US" dirty="0" smtClean="0"/>
              <a:t> </a:t>
            </a:r>
            <a:r>
              <a:rPr lang="en-US" dirty="0" err="1" smtClean="0"/>
              <a:t>Adalat</a:t>
            </a:r>
            <a:r>
              <a:rPr lang="en-US" dirty="0" smtClean="0"/>
              <a:t> consisted of the Governor and members of the Council and was to hear appeals from the </a:t>
            </a:r>
            <a:r>
              <a:rPr lang="en-US" dirty="0" err="1" smtClean="0"/>
              <a:t>Mofussil</a:t>
            </a:r>
            <a:r>
              <a:rPr lang="en-US" dirty="0" smtClean="0"/>
              <a:t> </a:t>
            </a:r>
            <a:r>
              <a:rPr lang="en-US" dirty="0" err="1" smtClean="0"/>
              <a:t>Diwani</a:t>
            </a:r>
            <a:r>
              <a:rPr lang="en-US" dirty="0" smtClean="0"/>
              <a:t> </a:t>
            </a:r>
            <a:r>
              <a:rPr lang="en-US" dirty="0" err="1" smtClean="0"/>
              <a:t>Adalats</a:t>
            </a:r>
            <a:r>
              <a:rPr lang="en-US" dirty="0" smtClean="0"/>
              <a:t> in cases of over 5 hundred rupees.</a:t>
            </a:r>
          </a:p>
          <a:p>
            <a:pPr algn="just"/>
            <a:r>
              <a:rPr lang="en-US" dirty="0" err="1" smtClean="0"/>
              <a:t>Sadar</a:t>
            </a:r>
            <a:r>
              <a:rPr lang="en-US" dirty="0" smtClean="0"/>
              <a:t> </a:t>
            </a:r>
            <a:r>
              <a:rPr lang="en-US" dirty="0" err="1" smtClean="0"/>
              <a:t>Nizamat</a:t>
            </a:r>
            <a:r>
              <a:rPr lang="en-US" dirty="0" smtClean="0"/>
              <a:t> </a:t>
            </a:r>
            <a:r>
              <a:rPr lang="en-US" dirty="0" err="1" smtClean="0"/>
              <a:t>Adalat</a:t>
            </a:r>
            <a:r>
              <a:rPr lang="en-US" dirty="0" smtClean="0"/>
              <a:t>: </a:t>
            </a:r>
            <a:r>
              <a:rPr lang="en-US" dirty="0" err="1" smtClean="0"/>
              <a:t>Sadar</a:t>
            </a:r>
            <a:r>
              <a:rPr lang="en-US" dirty="0" smtClean="0"/>
              <a:t> </a:t>
            </a:r>
            <a:r>
              <a:rPr lang="en-US" dirty="0" err="1" smtClean="0"/>
              <a:t>Nizamat</a:t>
            </a:r>
            <a:r>
              <a:rPr lang="en-US" dirty="0" smtClean="0"/>
              <a:t> </a:t>
            </a:r>
            <a:r>
              <a:rPr lang="en-US" dirty="0" err="1" smtClean="0"/>
              <a:t>Adalat</a:t>
            </a:r>
            <a:r>
              <a:rPr lang="en-US" dirty="0" smtClean="0"/>
              <a:t> consisted of an Indian judge known as </a:t>
            </a:r>
            <a:r>
              <a:rPr lang="en-US" dirty="0" err="1" smtClean="0"/>
              <a:t>Daroga-i-Adalat</a:t>
            </a:r>
            <a:r>
              <a:rPr lang="en-US" dirty="0" smtClean="0"/>
              <a:t> who was to be assisted by the chief </a:t>
            </a:r>
            <a:r>
              <a:rPr lang="en-US" dirty="0" err="1" smtClean="0"/>
              <a:t>Kazi</a:t>
            </a:r>
            <a:r>
              <a:rPr lang="en-US" dirty="0" smtClean="0"/>
              <a:t>, chief Mufti and three </a:t>
            </a:r>
            <a:r>
              <a:rPr lang="en-US" dirty="0" err="1" smtClean="0"/>
              <a:t>Moulives</a:t>
            </a:r>
            <a:r>
              <a:rPr lang="en-US" dirty="0" smtClean="0"/>
              <a:t>. The function of the </a:t>
            </a:r>
            <a:r>
              <a:rPr lang="en-US" dirty="0" err="1" smtClean="0"/>
              <a:t>adalat</a:t>
            </a:r>
            <a:r>
              <a:rPr lang="en-US" dirty="0" smtClean="0"/>
              <a:t> was to revise the proceedings of the </a:t>
            </a:r>
            <a:r>
              <a:rPr lang="en-US" dirty="0" err="1" smtClean="0"/>
              <a:t>Mofussil</a:t>
            </a:r>
            <a:r>
              <a:rPr lang="en-US" dirty="0" smtClean="0"/>
              <a:t> </a:t>
            </a:r>
            <a:r>
              <a:rPr lang="en-US" dirty="0" err="1" smtClean="0"/>
              <a:t>Nizamat</a:t>
            </a:r>
            <a:r>
              <a:rPr lang="en-US" dirty="0" smtClean="0"/>
              <a:t> </a:t>
            </a:r>
            <a:r>
              <a:rPr lang="en-US" dirty="0" err="1" smtClean="0"/>
              <a:t>Adalats</a:t>
            </a:r>
            <a:r>
              <a:rPr lang="en-US" dirty="0" smtClean="0"/>
              <a:t> and approve finally sentences of death and forfeiture of property.</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 in Calcutta</a:t>
            </a:r>
            <a:endParaRPr lang="en-US" dirty="0"/>
          </a:p>
        </p:txBody>
      </p:sp>
      <p:sp>
        <p:nvSpPr>
          <p:cNvPr id="3" name="Content Placeholder 2"/>
          <p:cNvSpPr>
            <a:spLocks noGrp="1"/>
          </p:cNvSpPr>
          <p:nvPr>
            <p:ph idx="1"/>
          </p:nvPr>
        </p:nvSpPr>
        <p:spPr/>
        <p:txBody>
          <a:bodyPr>
            <a:normAutofit/>
          </a:bodyPr>
          <a:lstStyle/>
          <a:p>
            <a:pPr algn="just"/>
            <a:r>
              <a:rPr lang="en-US" b="1" u="sng" dirty="0" smtClean="0"/>
              <a:t>In the context of company’s misrule and atrocities,</a:t>
            </a:r>
            <a:r>
              <a:rPr lang="en-US" dirty="0" smtClean="0"/>
              <a:t> it was realized that the company should not be left without any parliamentary control.</a:t>
            </a:r>
          </a:p>
          <a:p>
            <a:pPr algn="just"/>
            <a:r>
              <a:rPr lang="en-US" b="1" u="sng" dirty="0" smtClean="0"/>
              <a:t>British Parliament enacted the Regulating Act, 1773.</a:t>
            </a:r>
            <a:r>
              <a:rPr lang="en-US" dirty="0" smtClean="0"/>
              <a:t> The Act modified the constitution of the company, subjected it to the parliamentary control, reorganized the Calcutta government, and most importantly established a Supreme Court in Calcutta. </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Criminal Justice in </a:t>
            </a:r>
            <a:r>
              <a:rPr lang="en-US" dirty="0" err="1" smtClean="0"/>
              <a:t>Mofussils</a:t>
            </a:r>
            <a:r>
              <a:rPr lang="en-US" dirty="0" smtClean="0"/>
              <a:t> Was Regulated by Muslim Criminal Law</a:t>
            </a:r>
            <a:endParaRPr lang="en-US" dirty="0"/>
          </a:p>
        </p:txBody>
      </p:sp>
      <p:sp>
        <p:nvSpPr>
          <p:cNvPr id="3" name="Content Placeholder 2"/>
          <p:cNvSpPr>
            <a:spLocks noGrp="1"/>
          </p:cNvSpPr>
          <p:nvPr>
            <p:ph idx="1"/>
          </p:nvPr>
        </p:nvSpPr>
        <p:spPr/>
        <p:txBody>
          <a:bodyPr>
            <a:normAutofit/>
          </a:bodyPr>
          <a:lstStyle/>
          <a:p>
            <a:pPr algn="just"/>
            <a:r>
              <a:rPr lang="en-US" dirty="0" smtClean="0"/>
              <a:t>The criminal justice in </a:t>
            </a:r>
            <a:r>
              <a:rPr lang="en-US" dirty="0" err="1" smtClean="0"/>
              <a:t>Mofussils</a:t>
            </a:r>
            <a:r>
              <a:rPr lang="en-US" dirty="0" smtClean="0"/>
              <a:t> under the company was regulated by the Muslim Law. </a:t>
            </a:r>
          </a:p>
          <a:p>
            <a:pPr algn="just"/>
            <a:r>
              <a:rPr lang="en-US" dirty="0" smtClean="0"/>
              <a:t>Though the British administrators allowed the Muslim Law of Crimes to remain in force for long time, yet they subjected it to reforms.</a:t>
            </a:r>
          </a:p>
          <a:p>
            <a:pPr algn="just"/>
            <a:r>
              <a:rPr lang="en-US" b="1" u="sng" dirty="0" smtClean="0"/>
              <a:t>The process of amending</a:t>
            </a:r>
            <a:r>
              <a:rPr lang="en-US" dirty="0" smtClean="0"/>
              <a:t> Muslim Criminal Law started from the time of </a:t>
            </a:r>
            <a:r>
              <a:rPr lang="en-US" b="1" u="sng" dirty="0" smtClean="0"/>
              <a:t>Lord Cornwallis in 1790</a:t>
            </a:r>
            <a:r>
              <a:rPr lang="en-US" dirty="0" smtClean="0"/>
              <a:t>. This process remain unabated </a:t>
            </a:r>
            <a:r>
              <a:rPr lang="en-US" b="1" u="sng" dirty="0" smtClean="0"/>
              <a:t>till 1860</a:t>
            </a:r>
            <a:r>
              <a:rPr lang="en-US" dirty="0" smtClean="0"/>
              <a:t> when the Indian Penal Code was enacted.</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Muslim Criminal Law under the Company Rule</a:t>
            </a:r>
            <a:endParaRPr lang="en-US" dirty="0"/>
          </a:p>
        </p:txBody>
      </p:sp>
      <p:sp>
        <p:nvSpPr>
          <p:cNvPr id="3" name="Content Placeholder 2"/>
          <p:cNvSpPr>
            <a:spLocks noGrp="1"/>
          </p:cNvSpPr>
          <p:nvPr>
            <p:ph idx="1"/>
          </p:nvPr>
        </p:nvSpPr>
        <p:spPr/>
        <p:txBody>
          <a:bodyPr>
            <a:normAutofit/>
          </a:bodyPr>
          <a:lstStyle/>
          <a:p>
            <a:pPr algn="just"/>
            <a:r>
              <a:rPr lang="en-US" dirty="0" smtClean="0"/>
              <a:t>During the </a:t>
            </a:r>
            <a:r>
              <a:rPr lang="en-US" dirty="0" err="1" smtClean="0"/>
              <a:t>Mughal</a:t>
            </a:r>
            <a:r>
              <a:rPr lang="en-US" dirty="0" smtClean="0"/>
              <a:t> rule in India, Muslim Criminal Law was the law of the land for administration of criminal justice. When the company assumed the responsibility of Bengal, Bihar, and Orissa, the Muslim Criminal law was well entrenched in this territory.</a:t>
            </a:r>
          </a:p>
          <a:p>
            <a:pPr algn="just"/>
            <a:r>
              <a:rPr lang="en-US" dirty="0" smtClean="0"/>
              <a:t>The British administrators did not immediately disturb the Muslim Criminal Law and allowed it to continue.</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Modification of Muslim Criminal Law</a:t>
            </a:r>
            <a:endParaRPr lang="en-US" dirty="0"/>
          </a:p>
        </p:txBody>
      </p:sp>
      <p:sp>
        <p:nvSpPr>
          <p:cNvPr id="3" name="Content Placeholder 2"/>
          <p:cNvSpPr>
            <a:spLocks noGrp="1"/>
          </p:cNvSpPr>
          <p:nvPr>
            <p:ph idx="1"/>
          </p:nvPr>
        </p:nvSpPr>
        <p:spPr/>
        <p:txBody>
          <a:bodyPr/>
          <a:lstStyle/>
          <a:p>
            <a:pPr algn="just"/>
            <a:r>
              <a:rPr lang="en-US" dirty="0" smtClean="0"/>
              <a:t>Many of the principles of Muslim Criminal Law were not in accord with the English notion of law and justice.</a:t>
            </a:r>
          </a:p>
          <a:p>
            <a:pPr algn="just"/>
            <a:r>
              <a:rPr lang="en-US" b="1" u="sng" dirty="0" smtClean="0"/>
              <a:t>The British administrators gradually modified the Muslim Criminal Law by Regulations.</a:t>
            </a:r>
          </a:p>
          <a:p>
            <a:pPr algn="just"/>
            <a:r>
              <a:rPr lang="en-US" dirty="0" smtClean="0"/>
              <a:t>They adapted the Muslim Criminal Law to the English concept of criminal justice, and policy. </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Transformation of Muslim Criminal Law</a:t>
            </a:r>
            <a:endParaRPr lang="en-US" dirty="0"/>
          </a:p>
        </p:txBody>
      </p:sp>
      <p:sp>
        <p:nvSpPr>
          <p:cNvPr id="3" name="Content Placeholder 2"/>
          <p:cNvSpPr>
            <a:spLocks noGrp="1"/>
          </p:cNvSpPr>
          <p:nvPr>
            <p:ph idx="1"/>
          </p:nvPr>
        </p:nvSpPr>
        <p:spPr/>
        <p:txBody>
          <a:bodyPr>
            <a:normAutofit/>
          </a:bodyPr>
          <a:lstStyle/>
          <a:p>
            <a:pPr algn="just"/>
            <a:r>
              <a:rPr lang="en-US" dirty="0" smtClean="0"/>
              <a:t>The Muslim Criminal Law formally remained in operation in the Bengal, Bihar and Orissa for over 100 years after the company assumed the power.</a:t>
            </a:r>
          </a:p>
          <a:p>
            <a:pPr algn="just"/>
            <a:r>
              <a:rPr lang="en-US" dirty="0" smtClean="0"/>
              <a:t>Nevertheless, it underwent so many changes during this period that when in 1860 the Indian Penal Code was enacted, the law prevailing at that time could hardly be characterized as the Muslim Criminal Law. </a:t>
            </a:r>
          </a:p>
          <a:p>
            <a:pPr algn="just"/>
            <a:r>
              <a:rPr lang="en-US" dirty="0" smtClean="0"/>
              <a:t>It had transformed by then into Anglo-Muslim Law of Crimes; it had been detached from its base in Muslim Jurisprudence.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and Its Rule At A Glance</a:t>
            </a:r>
            <a:endParaRPr lang="en-US" dirty="0"/>
          </a:p>
        </p:txBody>
      </p:sp>
      <p:sp>
        <p:nvSpPr>
          <p:cNvPr id="3" name="Content Placeholder 2"/>
          <p:cNvSpPr>
            <a:spLocks noGrp="1"/>
          </p:cNvSpPr>
          <p:nvPr>
            <p:ph idx="1"/>
          </p:nvPr>
        </p:nvSpPr>
        <p:spPr>
          <a:xfrm>
            <a:off x="1405802" y="2971800"/>
            <a:ext cx="8825659" cy="3416300"/>
          </a:xfrm>
        </p:spPr>
        <p:txBody>
          <a:bodyPr/>
          <a:lstStyle/>
          <a:p>
            <a:r>
              <a:rPr lang="en-US" dirty="0" smtClean="0"/>
              <a:t>Company defeated </a:t>
            </a:r>
            <a:r>
              <a:rPr lang="en-US" dirty="0" err="1" smtClean="0"/>
              <a:t>Nawab</a:t>
            </a:r>
            <a:r>
              <a:rPr lang="en-US" dirty="0" smtClean="0"/>
              <a:t> </a:t>
            </a:r>
            <a:r>
              <a:rPr lang="en-US" dirty="0" err="1" smtClean="0"/>
              <a:t>Siraj</a:t>
            </a:r>
            <a:r>
              <a:rPr lang="en-US" dirty="0" smtClean="0"/>
              <a:t> in 1757.</a:t>
            </a:r>
          </a:p>
          <a:p>
            <a:endParaRPr lang="en-US" dirty="0" smtClean="0"/>
          </a:p>
          <a:p>
            <a:endParaRPr lang="en-US" dirty="0"/>
          </a:p>
          <a:p>
            <a:endParaRPr lang="en-US" dirty="0" smtClean="0"/>
          </a:p>
          <a:p>
            <a:r>
              <a:rPr lang="en-US" dirty="0" smtClean="0"/>
              <a:t>Company got the </a:t>
            </a:r>
            <a:r>
              <a:rPr lang="en-US" dirty="0" err="1" smtClean="0"/>
              <a:t>Diwani</a:t>
            </a:r>
            <a:r>
              <a:rPr lang="en-US" dirty="0" smtClean="0"/>
              <a:t> of Bengal, Bihar and Orissa in 1765.</a:t>
            </a:r>
          </a:p>
          <a:p>
            <a:endParaRPr lang="en-US" dirty="0" smtClean="0"/>
          </a:p>
          <a:p>
            <a:r>
              <a:rPr lang="en-US" dirty="0" smtClean="0"/>
              <a:t>Company took full control of Bengal province in 1773.</a:t>
            </a:r>
            <a:endParaRPr lang="en-US" dirty="0"/>
          </a:p>
        </p:txBody>
      </p:sp>
      <p:sp>
        <p:nvSpPr>
          <p:cNvPr id="4" name="Up-Down Arrow 3"/>
          <p:cNvSpPr/>
          <p:nvPr/>
        </p:nvSpPr>
        <p:spPr>
          <a:xfrm>
            <a:off x="5334000" y="2057400"/>
            <a:ext cx="484632" cy="8229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Down Arrow 4"/>
          <p:cNvSpPr/>
          <p:nvPr/>
        </p:nvSpPr>
        <p:spPr>
          <a:xfrm>
            <a:off x="5410200" y="3257128"/>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Salient Features of the Muslim Law of Crimes</a:t>
            </a:r>
            <a:endParaRPr lang="en-US" dirty="0"/>
          </a:p>
        </p:txBody>
      </p:sp>
      <p:sp>
        <p:nvSpPr>
          <p:cNvPr id="3" name="Content Placeholder 2"/>
          <p:cNvSpPr>
            <a:spLocks noGrp="1"/>
          </p:cNvSpPr>
          <p:nvPr>
            <p:ph idx="1"/>
          </p:nvPr>
        </p:nvSpPr>
        <p:spPr/>
        <p:txBody>
          <a:bodyPr/>
          <a:lstStyle/>
          <a:p>
            <a:pPr algn="just"/>
            <a:r>
              <a:rPr lang="en-US" b="1" u="sng" dirty="0" smtClean="0"/>
              <a:t>The Muslim Law of Crime has broadly classified crimes into three categories: </a:t>
            </a:r>
          </a:p>
          <a:p>
            <a:pPr algn="just"/>
            <a:r>
              <a:rPr lang="en-US" dirty="0" smtClean="0"/>
              <a:t>(1) Crimes against God;</a:t>
            </a:r>
          </a:p>
          <a:p>
            <a:pPr algn="just"/>
            <a:r>
              <a:rPr lang="en-US" dirty="0" smtClean="0"/>
              <a:t>(2) Crimes against the sovereign; and</a:t>
            </a:r>
          </a:p>
          <a:p>
            <a:pPr algn="just"/>
            <a:r>
              <a:rPr lang="en-US" dirty="0" smtClean="0"/>
              <a:t>(3) Crimes against human body.</a:t>
            </a:r>
          </a:p>
          <a:p>
            <a:pPr algn="just"/>
            <a:r>
              <a:rPr lang="en-US" dirty="0" smtClean="0"/>
              <a:t>The first category included such crimes as apostasy, drinking intoxicating liquor, adultery etc. </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Salient Features of the Muslim Law of Crimes</a:t>
            </a:r>
            <a:endParaRPr lang="en-US" dirty="0"/>
          </a:p>
        </p:txBody>
      </p:sp>
      <p:sp>
        <p:nvSpPr>
          <p:cNvPr id="3" name="Content Placeholder 2"/>
          <p:cNvSpPr>
            <a:spLocks noGrp="1"/>
          </p:cNvSpPr>
          <p:nvPr>
            <p:ph idx="1"/>
          </p:nvPr>
        </p:nvSpPr>
        <p:spPr/>
        <p:txBody>
          <a:bodyPr>
            <a:normAutofit/>
          </a:bodyPr>
          <a:lstStyle/>
          <a:p>
            <a:pPr algn="just"/>
            <a:r>
              <a:rPr lang="en-US" dirty="0" smtClean="0"/>
              <a:t>The second category included such crimes as theft, highway robbery, and robbery with murder.</a:t>
            </a:r>
          </a:p>
          <a:p>
            <a:pPr algn="just"/>
            <a:r>
              <a:rPr lang="en-US" dirty="0" smtClean="0"/>
              <a:t>The third category included such offences as murder, maiming etc., i.e., offences against human body.</a:t>
            </a:r>
          </a:p>
          <a:p>
            <a:pPr algn="just"/>
            <a:r>
              <a:rPr lang="en-US" dirty="0" smtClean="0"/>
              <a:t>Accordingly, the Muslim Criminal Law has prescribed various punishments for different types of crimes. Those are: (1) </a:t>
            </a:r>
            <a:r>
              <a:rPr lang="en-US" dirty="0" err="1" smtClean="0"/>
              <a:t>Haad</a:t>
            </a:r>
            <a:r>
              <a:rPr lang="en-US" dirty="0" smtClean="0"/>
              <a:t>; (2) </a:t>
            </a:r>
            <a:r>
              <a:rPr lang="en-US" dirty="0" err="1" smtClean="0"/>
              <a:t>QisAs</a:t>
            </a:r>
            <a:r>
              <a:rPr lang="en-US" dirty="0" smtClean="0"/>
              <a:t> (which could be commutable to </a:t>
            </a:r>
            <a:r>
              <a:rPr lang="en-US" dirty="0" err="1" smtClean="0"/>
              <a:t>diyah</a:t>
            </a:r>
            <a:r>
              <a:rPr lang="en-US" dirty="0" smtClean="0"/>
              <a:t>); and (3) </a:t>
            </a:r>
            <a:r>
              <a:rPr lang="en-US" dirty="0" err="1" smtClean="0"/>
              <a:t>TazIr</a:t>
            </a:r>
            <a:r>
              <a:rPr lang="en-US" dirty="0" smtClean="0"/>
              <a:t>.</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Salient Features of the Muslim Law of Crimes</a:t>
            </a:r>
            <a:endParaRPr lang="en-US" dirty="0"/>
          </a:p>
        </p:txBody>
      </p:sp>
      <p:sp>
        <p:nvSpPr>
          <p:cNvPr id="3" name="Content Placeholder 2"/>
          <p:cNvSpPr>
            <a:spLocks noGrp="1"/>
          </p:cNvSpPr>
          <p:nvPr>
            <p:ph idx="1"/>
          </p:nvPr>
        </p:nvSpPr>
        <p:spPr/>
        <p:txBody>
          <a:bodyPr>
            <a:normAutofit/>
          </a:bodyPr>
          <a:lstStyle/>
          <a:p>
            <a:pPr algn="just"/>
            <a:r>
              <a:rPr lang="en-US" i="1" dirty="0" err="1" smtClean="0"/>
              <a:t>Hadd</a:t>
            </a:r>
            <a:r>
              <a:rPr lang="en-US" dirty="0" smtClean="0"/>
              <a:t> (pl. </a:t>
            </a:r>
            <a:r>
              <a:rPr lang="en-US" i="1" dirty="0" err="1" smtClean="0"/>
              <a:t>HadUd</a:t>
            </a:r>
            <a:r>
              <a:rPr lang="en-US" dirty="0" smtClean="0"/>
              <a:t>) comprises punishments that are prescribed and defined in the </a:t>
            </a:r>
            <a:r>
              <a:rPr lang="en-US" dirty="0" err="1" smtClean="0"/>
              <a:t>QurAn</a:t>
            </a:r>
            <a:r>
              <a:rPr lang="en-US" dirty="0" smtClean="0"/>
              <a:t> and the </a:t>
            </a:r>
            <a:r>
              <a:rPr lang="en-US" i="1" dirty="0" err="1" smtClean="0"/>
              <a:t>HadIs</a:t>
            </a:r>
            <a:r>
              <a:rPr lang="en-US" dirty="0" smtClean="0"/>
              <a:t>.</a:t>
            </a:r>
          </a:p>
          <a:p>
            <a:pPr algn="just"/>
            <a:r>
              <a:rPr lang="en-US" i="1" dirty="0" err="1" smtClean="0"/>
              <a:t>QisAs</a:t>
            </a:r>
            <a:r>
              <a:rPr lang="en-US" dirty="0" smtClean="0"/>
              <a:t> means retaliatory punishment, an eye for an eye.  In cases of murder, the right of revenge belongs to the victim’s heir.  But the heir can forgo this right and accept the blood-price (</a:t>
            </a:r>
            <a:r>
              <a:rPr lang="en-US" i="1" dirty="0" err="1" smtClean="0"/>
              <a:t>diyah</a:t>
            </a:r>
            <a:r>
              <a:rPr lang="en-US" dirty="0" smtClean="0"/>
              <a:t>) in exchange.  For the death of a woman, only half of the blood-price is due.  </a:t>
            </a:r>
          </a:p>
          <a:p>
            <a:pPr algn="just"/>
            <a:r>
              <a:rPr lang="en-US" dirty="0" smtClean="0"/>
              <a:t>There is another class of punishment, </a:t>
            </a:r>
            <a:r>
              <a:rPr lang="en-US" b="1" u="sng" dirty="0" smtClean="0"/>
              <a:t>called </a:t>
            </a:r>
            <a:r>
              <a:rPr lang="en-US" b="1" i="1" u="sng" dirty="0" err="1" smtClean="0"/>
              <a:t>ta’zIr</a:t>
            </a:r>
            <a:r>
              <a:rPr lang="en-US" b="1" u="sng" dirty="0" smtClean="0"/>
              <a:t>, in which the judge can use his own discretion.</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Infliction of </a:t>
            </a:r>
            <a:r>
              <a:rPr lang="en-US" dirty="0" err="1" smtClean="0"/>
              <a:t>Haad</a:t>
            </a:r>
            <a:r>
              <a:rPr lang="en-US" dirty="0" smtClean="0"/>
              <a:t> Punishment</a:t>
            </a:r>
            <a:endParaRPr lang="en-US" dirty="0"/>
          </a:p>
        </p:txBody>
      </p:sp>
      <p:sp>
        <p:nvSpPr>
          <p:cNvPr id="3" name="Content Placeholder 2"/>
          <p:cNvSpPr>
            <a:spLocks noGrp="1"/>
          </p:cNvSpPr>
          <p:nvPr>
            <p:ph idx="1"/>
          </p:nvPr>
        </p:nvSpPr>
        <p:spPr/>
        <p:txBody>
          <a:bodyPr>
            <a:normAutofit/>
          </a:bodyPr>
          <a:lstStyle/>
          <a:p>
            <a:pPr algn="just"/>
            <a:r>
              <a:rPr lang="en-US" dirty="0" smtClean="0"/>
              <a:t>There were many restrictions on the infliction of the </a:t>
            </a:r>
            <a:r>
              <a:rPr lang="en-US" dirty="0" err="1" smtClean="0"/>
              <a:t>Haad</a:t>
            </a:r>
            <a:r>
              <a:rPr lang="en-US" dirty="0" smtClean="0"/>
              <a:t> punishments. </a:t>
            </a:r>
          </a:p>
          <a:p>
            <a:pPr algn="just"/>
            <a:r>
              <a:rPr lang="en-US" b="1" u="sng" dirty="0" smtClean="0"/>
              <a:t>The proof of the offence must be very strict</a:t>
            </a:r>
            <a:r>
              <a:rPr lang="en-US" dirty="0" smtClean="0"/>
              <a:t> and full legal evidence of either two or four competent eye-witnesses of the proved credit was insisted upon for convicting the offender.</a:t>
            </a:r>
          </a:p>
          <a:p>
            <a:pPr algn="just"/>
            <a:r>
              <a:rPr lang="en-US" b="1" u="sng" dirty="0" smtClean="0"/>
              <a:t>Thus the severity of </a:t>
            </a:r>
            <a:r>
              <a:rPr lang="en-US" b="1" u="sng" dirty="0" err="1" smtClean="0"/>
              <a:t>haad</a:t>
            </a:r>
            <a:r>
              <a:rPr lang="en-US" b="1" u="sng" dirty="0" smtClean="0"/>
              <a:t> punishments was compensated by the rarity in awarding them because of the difficulties of getting a conviction for the offence concerned.</a:t>
            </a:r>
            <a:endParaRPr lang="en-US" b="1" u="sng"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a:t>
            </a:r>
            <a:r>
              <a:rPr lang="en-US" dirty="0" err="1" smtClean="0"/>
              <a:t>TazIr</a:t>
            </a:r>
            <a:endParaRPr lang="en-US" dirty="0"/>
          </a:p>
        </p:txBody>
      </p:sp>
      <p:sp>
        <p:nvSpPr>
          <p:cNvPr id="3" name="Content Placeholder 2"/>
          <p:cNvSpPr>
            <a:spLocks noGrp="1"/>
          </p:cNvSpPr>
          <p:nvPr>
            <p:ph idx="1"/>
          </p:nvPr>
        </p:nvSpPr>
        <p:spPr/>
        <p:txBody>
          <a:bodyPr>
            <a:normAutofit/>
          </a:bodyPr>
          <a:lstStyle/>
          <a:p>
            <a:pPr algn="just"/>
            <a:r>
              <a:rPr lang="en-US" dirty="0" smtClean="0"/>
              <a:t>In reality, the entire Muslim Criminal Law was based on the principle of </a:t>
            </a:r>
            <a:r>
              <a:rPr lang="en-US" dirty="0" err="1" smtClean="0"/>
              <a:t>tazIr</a:t>
            </a:r>
            <a:r>
              <a:rPr lang="en-US" dirty="0" smtClean="0"/>
              <a:t> because the </a:t>
            </a:r>
            <a:r>
              <a:rPr lang="en-US" dirty="0" err="1" smtClean="0"/>
              <a:t>hadd</a:t>
            </a:r>
            <a:r>
              <a:rPr lang="en-US" dirty="0" smtClean="0"/>
              <a:t> and </a:t>
            </a:r>
            <a:r>
              <a:rPr lang="en-US" dirty="0" err="1" smtClean="0"/>
              <a:t>qisAs</a:t>
            </a:r>
            <a:r>
              <a:rPr lang="en-US" dirty="0" smtClean="0"/>
              <a:t> punishments were prescribed for a very few crimes only.</a:t>
            </a:r>
          </a:p>
          <a:p>
            <a:pPr algn="just"/>
            <a:r>
              <a:rPr lang="en-US" dirty="0" err="1" smtClean="0"/>
              <a:t>TazIr</a:t>
            </a:r>
            <a:r>
              <a:rPr lang="en-US" dirty="0" smtClean="0"/>
              <a:t> could be inflicted on a confession, evidence of two persons, or even on strong presumption. </a:t>
            </a:r>
          </a:p>
          <a:p>
            <a:pPr algn="just"/>
            <a:r>
              <a:rPr lang="en-US" dirty="0" smtClean="0"/>
              <a:t>The whole of this part of criminal law being discretionary could be regulated by the sovereign.</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lstStyle/>
          <a:p>
            <a:pPr algn="just"/>
            <a:r>
              <a:rPr lang="en-US" b="1" u="sng" dirty="0" smtClean="0"/>
              <a:t>Muslim Criminal Law has been criticized due to its uncertainty.</a:t>
            </a:r>
            <a:r>
              <a:rPr lang="en-US" dirty="0" smtClean="0"/>
              <a:t> On many points there were differences of opinion among the Muslim Jurists. This gave a good deal of leeway to the </a:t>
            </a:r>
            <a:r>
              <a:rPr lang="en-US" dirty="0" err="1" smtClean="0"/>
              <a:t>Kazi</a:t>
            </a:r>
            <a:r>
              <a:rPr lang="en-US" dirty="0" smtClean="0"/>
              <a:t> to interpret the law and apply it to the specific fact-situation before him.</a:t>
            </a:r>
          </a:p>
          <a:p>
            <a:pPr algn="just"/>
            <a:r>
              <a:rPr lang="en-US" b="1" u="sng" dirty="0" smtClean="0"/>
              <a:t>Muslim Law of Crimes made no clear distinction between private and public law.  </a:t>
            </a:r>
            <a:endParaRPr lang="en-US" b="1" u="sng"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normAutofit/>
          </a:bodyPr>
          <a:lstStyle/>
          <a:p>
            <a:pPr algn="just"/>
            <a:r>
              <a:rPr lang="en-US" b="1" u="sng" dirty="0" err="1" smtClean="0"/>
              <a:t>QisAs</a:t>
            </a:r>
            <a:r>
              <a:rPr lang="en-US" b="1" u="sng" dirty="0" smtClean="0"/>
              <a:t> punishment was criticized as it was based on the principle of retaliation.</a:t>
            </a:r>
            <a:r>
              <a:rPr lang="en-US" dirty="0" smtClean="0"/>
              <a:t> The heirs and </a:t>
            </a:r>
            <a:r>
              <a:rPr lang="en-US" dirty="0" err="1" smtClean="0"/>
              <a:t>kins</a:t>
            </a:r>
            <a:r>
              <a:rPr lang="en-US" dirty="0" smtClean="0"/>
              <a:t> of the victim could retaliate or claim blood-money. </a:t>
            </a:r>
          </a:p>
          <a:p>
            <a:pPr algn="just"/>
            <a:r>
              <a:rPr lang="en-US" b="1" u="sng" dirty="0" smtClean="0"/>
              <a:t>Any state agency could not initiate procedure</a:t>
            </a:r>
            <a:r>
              <a:rPr lang="en-US" dirty="0" smtClean="0"/>
              <a:t> against the alleged perpetrator to bring him to justice.</a:t>
            </a:r>
          </a:p>
          <a:p>
            <a:pPr algn="just"/>
            <a:r>
              <a:rPr lang="en-US" dirty="0" smtClean="0"/>
              <a:t>Law concerning the punishment of murder required reform.</a:t>
            </a:r>
          </a:p>
          <a:p>
            <a:pPr algn="just"/>
            <a:r>
              <a:rPr lang="en-US" dirty="0" smtClean="0"/>
              <a:t>The right hand and left foot were cut off if any person was convicted of theft. </a:t>
            </a:r>
            <a:r>
              <a:rPr lang="en-US" b="1" u="sng" dirty="0" smtClean="0"/>
              <a:t>This was contrary to the refined notion of criminal justice.</a:t>
            </a:r>
            <a:endParaRPr lang="en-US" b="1" u="sng"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normAutofit/>
          </a:bodyPr>
          <a:lstStyle/>
          <a:p>
            <a:pPr algn="just"/>
            <a:r>
              <a:rPr lang="en-US" b="1" u="sng" dirty="0" smtClean="0"/>
              <a:t>Another grave defect of the Muslim Criminal Law was the technical (and religious) nature of law of evidence which made conviction of offenders quite difficult.</a:t>
            </a:r>
            <a:r>
              <a:rPr lang="en-US" dirty="0" smtClean="0"/>
              <a:t> No Muslim could be convicted capitally on the evidence of a non-Muslim. </a:t>
            </a:r>
          </a:p>
          <a:p>
            <a:pPr algn="just"/>
            <a:r>
              <a:rPr lang="en-US" dirty="0" smtClean="0"/>
              <a:t>In other cases, the word of Muslim was regarded as equivalent to two non-Muslims, and the evidence of two women was deemed equivalent to that of one man.</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normAutofit/>
          </a:bodyPr>
          <a:lstStyle/>
          <a:p>
            <a:pPr algn="just"/>
            <a:r>
              <a:rPr lang="en-US" dirty="0" smtClean="0"/>
              <a:t>The Muslim Law insisted on very direct proof in all cases and there were numerous circumstances to set aside the evidence. Due to difficulties of proof, Muslim Criminal Law could not be enforced effectively.</a:t>
            </a:r>
          </a:p>
          <a:p>
            <a:pPr algn="just"/>
            <a:r>
              <a:rPr lang="en-US" dirty="0" smtClean="0"/>
              <a:t>For example, a thief would be convicted only on the evidence of two men. </a:t>
            </a:r>
          </a:p>
          <a:p>
            <a:pPr algn="just"/>
            <a:r>
              <a:rPr lang="en-US" dirty="0" smtClean="0"/>
              <a:t>The testimony of women was not admitted to prove a charge of willful homicide.</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normAutofit/>
          </a:bodyPr>
          <a:lstStyle/>
          <a:p>
            <a:pPr algn="just"/>
            <a:r>
              <a:rPr lang="en-US" dirty="0" smtClean="0"/>
              <a:t>It was an invariable rule to exclude the evidence of women in all cases under </a:t>
            </a:r>
            <a:r>
              <a:rPr lang="en-US" dirty="0" err="1" smtClean="0"/>
              <a:t>haad</a:t>
            </a:r>
            <a:r>
              <a:rPr lang="en-US" dirty="0" smtClean="0"/>
              <a:t> and </a:t>
            </a:r>
            <a:r>
              <a:rPr lang="en-US" dirty="0" err="1" smtClean="0"/>
              <a:t>qisAs</a:t>
            </a:r>
            <a:r>
              <a:rPr lang="en-US" dirty="0" smtClean="0"/>
              <a:t>.</a:t>
            </a:r>
          </a:p>
          <a:p>
            <a:pPr algn="just"/>
            <a:r>
              <a:rPr lang="en-US" dirty="0" smtClean="0"/>
              <a:t>Such rules of evidence made proof of crimes difficult and made the administration and enforcement of criminal law also difficult.</a:t>
            </a:r>
          </a:p>
          <a:p>
            <a:pPr algn="just"/>
            <a:r>
              <a:rPr lang="en-US" b="1" u="sng" dirty="0" smtClean="0"/>
              <a:t>The doctrine of </a:t>
            </a:r>
            <a:r>
              <a:rPr lang="en-US" b="1" u="sng" dirty="0" err="1" smtClean="0"/>
              <a:t>TazIr</a:t>
            </a:r>
            <a:r>
              <a:rPr lang="en-US" b="1" u="sng" dirty="0" smtClean="0"/>
              <a:t> suffered from many drawbacks.</a:t>
            </a:r>
            <a:r>
              <a:rPr lang="en-US" dirty="0" smtClean="0"/>
              <a:t> In this area, </a:t>
            </a:r>
            <a:r>
              <a:rPr lang="en-US" b="1" u="sng" dirty="0" smtClean="0"/>
              <a:t>the judges enjoyed a complete discretion</a:t>
            </a:r>
            <a:r>
              <a:rPr lang="en-US" dirty="0" smtClean="0"/>
              <a:t> to punish the offenders in the way he wished.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and Its Rule At A Glance</a:t>
            </a:r>
            <a:endParaRPr lang="en-US" dirty="0"/>
          </a:p>
        </p:txBody>
      </p:sp>
      <p:sp>
        <p:nvSpPr>
          <p:cNvPr id="3" name="Content Placeholder 2"/>
          <p:cNvSpPr>
            <a:spLocks noGrp="1"/>
          </p:cNvSpPr>
          <p:nvPr>
            <p:ph idx="1"/>
          </p:nvPr>
        </p:nvSpPr>
        <p:spPr/>
        <p:txBody>
          <a:bodyPr>
            <a:normAutofit/>
          </a:bodyPr>
          <a:lstStyle/>
          <a:p>
            <a:pPr algn="just"/>
            <a:r>
              <a:rPr lang="en-US" dirty="0" smtClean="0"/>
              <a:t>Company lost its commercial monopoly in 1813.</a:t>
            </a:r>
          </a:p>
          <a:p>
            <a:pPr algn="just"/>
            <a:endParaRPr lang="en-US" dirty="0" smtClean="0"/>
          </a:p>
          <a:p>
            <a:pPr algn="just"/>
            <a:endParaRPr lang="en-US" dirty="0" smtClean="0"/>
          </a:p>
          <a:p>
            <a:pPr algn="just"/>
            <a:r>
              <a:rPr lang="en-US" dirty="0" smtClean="0"/>
              <a:t>From 1834 the company worked as a managing agency for the British government.</a:t>
            </a:r>
          </a:p>
          <a:p>
            <a:pPr algn="just"/>
            <a:endParaRPr lang="en-US" dirty="0" smtClean="0"/>
          </a:p>
          <a:p>
            <a:pPr algn="just"/>
            <a:r>
              <a:rPr lang="en-US" dirty="0" smtClean="0"/>
              <a:t>The company ceased to exist as a legal entity in 1873. </a:t>
            </a:r>
          </a:p>
          <a:p>
            <a:endParaRPr lang="en-US" dirty="0"/>
          </a:p>
        </p:txBody>
      </p:sp>
      <p:sp>
        <p:nvSpPr>
          <p:cNvPr id="4" name="Up-Down Arrow 3"/>
          <p:cNvSpPr/>
          <p:nvPr/>
        </p:nvSpPr>
        <p:spPr>
          <a:xfrm>
            <a:off x="5334000" y="2133600"/>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Down Arrow 4"/>
          <p:cNvSpPr/>
          <p:nvPr/>
        </p:nvSpPr>
        <p:spPr>
          <a:xfrm>
            <a:off x="5334000" y="4114800"/>
            <a:ext cx="484632" cy="8229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lstStyle/>
          <a:p>
            <a:pPr algn="just"/>
            <a:r>
              <a:rPr lang="en-US" dirty="0" smtClean="0"/>
              <a:t>The result was lack of uniformity in the punishments for the same offence. Great uncertainty existed in awarding punishment.</a:t>
            </a:r>
          </a:p>
          <a:p>
            <a:pPr algn="just"/>
            <a:r>
              <a:rPr lang="en-US" dirty="0" smtClean="0"/>
              <a:t>The judges of the </a:t>
            </a:r>
            <a:r>
              <a:rPr lang="en-US" dirty="0" err="1" smtClean="0"/>
              <a:t>Murshidabad</a:t>
            </a:r>
            <a:r>
              <a:rPr lang="en-US" dirty="0" smtClean="0"/>
              <a:t> Circuit Court pointed out that gang robbery was sometimes punished with a sentence of 14 years’ transportation, and sometimes with imprisonment for only two years. </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lstStyle/>
          <a:p>
            <a:pPr algn="just"/>
            <a:r>
              <a:rPr lang="en-US" dirty="0" smtClean="0"/>
              <a:t>The British rulers considered the existing Muslim Criminal Law inadequate in many respects.</a:t>
            </a:r>
          </a:p>
          <a:p>
            <a:pPr algn="just"/>
            <a:r>
              <a:rPr lang="en-US" dirty="0" smtClean="0"/>
              <a:t>It could not form the basis of administering a growing society without being thoroughly modified and overhauled.</a:t>
            </a:r>
          </a:p>
          <a:p>
            <a:pPr algn="just"/>
            <a:r>
              <a:rPr lang="en-US" dirty="0" smtClean="0"/>
              <a:t>It had to be adapted to the exigencies of the new society.</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lstStyle/>
          <a:p>
            <a:pPr algn="just"/>
            <a:r>
              <a:rPr lang="en-US" dirty="0" smtClean="0"/>
              <a:t>The British rulers wanted the Muslim Criminal Law rid of many features which they considered irrational and inadequate for a society which was growing under their administration.</a:t>
            </a:r>
          </a:p>
          <a:p>
            <a:pPr algn="just"/>
            <a:r>
              <a:rPr lang="en-US" dirty="0" smtClean="0"/>
              <a:t>As </a:t>
            </a:r>
            <a:r>
              <a:rPr lang="en-US" dirty="0" err="1" smtClean="0"/>
              <a:t>Ilbert</a:t>
            </a:r>
            <a:r>
              <a:rPr lang="en-US" dirty="0" smtClean="0"/>
              <a:t> says:</a:t>
            </a:r>
          </a:p>
          <a:p>
            <a:pPr algn="just"/>
            <a:r>
              <a:rPr lang="en-US" dirty="0" smtClean="0"/>
              <a:t>The law of retaliation for murder;</a:t>
            </a:r>
          </a:p>
          <a:p>
            <a:pPr algn="just"/>
            <a:r>
              <a:rPr lang="en-US" dirty="0" smtClean="0"/>
              <a:t>Of stoning for sexual immorality;</a:t>
            </a: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Analysis of the Muslim Criminal Law</a:t>
            </a:r>
            <a:endParaRPr lang="en-US" dirty="0"/>
          </a:p>
        </p:txBody>
      </p:sp>
      <p:sp>
        <p:nvSpPr>
          <p:cNvPr id="3" name="Content Placeholder 2"/>
          <p:cNvSpPr>
            <a:spLocks noGrp="1"/>
          </p:cNvSpPr>
          <p:nvPr>
            <p:ph idx="1"/>
          </p:nvPr>
        </p:nvSpPr>
        <p:spPr/>
        <p:txBody>
          <a:bodyPr>
            <a:normAutofit/>
          </a:bodyPr>
          <a:lstStyle/>
          <a:p>
            <a:pPr algn="just"/>
            <a:r>
              <a:rPr lang="en-US" dirty="0" smtClean="0"/>
              <a:t>Of mutilation for theft;</a:t>
            </a:r>
          </a:p>
          <a:p>
            <a:pPr algn="just"/>
            <a:r>
              <a:rPr lang="en-US" dirty="0" smtClean="0"/>
              <a:t>Incapacity of unbelievers to give evidence can be considered some major defects of Muslim Criminal Law.</a:t>
            </a:r>
          </a:p>
          <a:p>
            <a:pPr algn="just"/>
            <a:r>
              <a:rPr lang="en-US" dirty="0" smtClean="0"/>
              <a:t>These defects needed to be removed and were removed gradually through Regulations. </a:t>
            </a:r>
            <a:r>
              <a:rPr lang="en-US" b="1" u="sng" dirty="0" smtClean="0"/>
              <a:t>First changes were effected to the Muslim Criminal Law and then a criminal justice system designed on English model was established in this Indian Sub-Continent.  </a:t>
            </a:r>
          </a:p>
          <a:p>
            <a:pPr>
              <a:buNone/>
            </a:pP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Criminal Law: 1772</a:t>
            </a:r>
            <a:endParaRPr lang="en-US" dirty="0"/>
          </a:p>
        </p:txBody>
      </p:sp>
      <p:sp>
        <p:nvSpPr>
          <p:cNvPr id="3" name="Content Placeholder 2"/>
          <p:cNvSpPr>
            <a:spLocks noGrp="1"/>
          </p:cNvSpPr>
          <p:nvPr>
            <p:ph idx="1"/>
          </p:nvPr>
        </p:nvSpPr>
        <p:spPr/>
        <p:txBody>
          <a:bodyPr>
            <a:normAutofit/>
          </a:bodyPr>
          <a:lstStyle/>
          <a:p>
            <a:pPr algn="just"/>
            <a:r>
              <a:rPr lang="en-US" dirty="0" smtClean="0"/>
              <a:t>When Warren Hastings introduced his judicial plan in 1772 for Bengal, Bihar, and Orissa, no change was introduced in the substantive law of crimes except for one, namely, a severe punishment was introduced for </a:t>
            </a:r>
            <a:r>
              <a:rPr lang="en-US" dirty="0" err="1" smtClean="0"/>
              <a:t>dacoity</a:t>
            </a:r>
            <a:r>
              <a:rPr lang="en-US" dirty="0" smtClean="0"/>
              <a:t>.</a:t>
            </a:r>
          </a:p>
          <a:p>
            <a:pPr algn="just"/>
            <a:r>
              <a:rPr lang="en-US" dirty="0" smtClean="0"/>
              <a:t>The preamble to the Regulation pointed out that for some time, the peace of the country had been very much disturbed by bands of dacoits, who not only infested the high roads, </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Criminal Law: 1772</a:t>
            </a:r>
            <a:endParaRPr lang="en-US" dirty="0"/>
          </a:p>
        </p:txBody>
      </p:sp>
      <p:sp>
        <p:nvSpPr>
          <p:cNvPr id="3" name="Content Placeholder 2"/>
          <p:cNvSpPr>
            <a:spLocks noGrp="1"/>
          </p:cNvSpPr>
          <p:nvPr>
            <p:ph idx="1"/>
          </p:nvPr>
        </p:nvSpPr>
        <p:spPr/>
        <p:txBody>
          <a:bodyPr/>
          <a:lstStyle/>
          <a:p>
            <a:pPr algn="just"/>
            <a:r>
              <a:rPr lang="en-US" dirty="0" smtClean="0"/>
              <a:t>But often plundered whole villages, burnt houses, and murdered the inhabitants; these outlaws had eluded every attempt of the government for detecting and bringing them to justice.</a:t>
            </a:r>
          </a:p>
          <a:p>
            <a:pPr algn="just"/>
            <a:r>
              <a:rPr lang="en-US" dirty="0" smtClean="0"/>
              <a:t>It therefore became indispensible for the government to punish the dacoits.</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Proposals of Warren Hastings</a:t>
            </a:r>
            <a:endParaRPr lang="en-US" dirty="0"/>
          </a:p>
        </p:txBody>
      </p:sp>
      <p:sp>
        <p:nvSpPr>
          <p:cNvPr id="3" name="Content Placeholder 2"/>
          <p:cNvSpPr>
            <a:spLocks noGrp="1"/>
          </p:cNvSpPr>
          <p:nvPr>
            <p:ph idx="1"/>
          </p:nvPr>
        </p:nvSpPr>
        <p:spPr/>
        <p:txBody>
          <a:bodyPr>
            <a:normAutofit/>
          </a:bodyPr>
          <a:lstStyle/>
          <a:p>
            <a:pPr algn="just"/>
            <a:r>
              <a:rPr lang="en-US" b="1" u="sng" dirty="0" smtClean="0"/>
              <a:t>In 1773,</a:t>
            </a:r>
            <a:r>
              <a:rPr lang="en-US" dirty="0" smtClean="0"/>
              <a:t> Warren Hastings put forward a number of proposals to reform Muslim Criminal Law.</a:t>
            </a:r>
          </a:p>
          <a:p>
            <a:pPr algn="just"/>
            <a:r>
              <a:rPr lang="en-US" b="1" u="sng" dirty="0" smtClean="0"/>
              <a:t>First,</a:t>
            </a:r>
            <a:r>
              <a:rPr lang="en-US" dirty="0" smtClean="0"/>
              <a:t> he suggested that intention and not the nature of the weapon used be made the test of willful murder. </a:t>
            </a:r>
          </a:p>
          <a:p>
            <a:pPr algn="just"/>
            <a:r>
              <a:rPr lang="en-US" b="1" u="sng" dirty="0" smtClean="0"/>
              <a:t>Second,</a:t>
            </a:r>
            <a:r>
              <a:rPr lang="en-US" dirty="0" smtClean="0"/>
              <a:t> Warren Hastings suggested abolition of the privilege granted by the Muslim Law to the sons or nearest of kin to pardon the murders.</a:t>
            </a:r>
          </a:p>
          <a:p>
            <a:pPr algn="just"/>
            <a:r>
              <a:rPr lang="en-US" dirty="0" smtClean="0"/>
              <a:t>Thus, Hastings tried to transform homicide from the area of private law to that of public law. He submitted his proposals to the Council, but the Council took no decision as it considered it very delicate issue to change the established law.  </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Reform in the Criminal Justice System: 1790-93</a:t>
            </a:r>
            <a:endParaRPr lang="en-US" dirty="0"/>
          </a:p>
        </p:txBody>
      </p:sp>
      <p:sp>
        <p:nvSpPr>
          <p:cNvPr id="3" name="Content Placeholder 2"/>
          <p:cNvSpPr>
            <a:spLocks noGrp="1"/>
          </p:cNvSpPr>
          <p:nvPr>
            <p:ph idx="1"/>
          </p:nvPr>
        </p:nvSpPr>
        <p:spPr/>
        <p:txBody>
          <a:bodyPr/>
          <a:lstStyle/>
          <a:p>
            <a:pPr algn="just"/>
            <a:r>
              <a:rPr lang="en-US" dirty="0" smtClean="0"/>
              <a:t>The first systematic attempt to modify the Muslim Criminal Justice System was initiated by Lord Cornwallis in 1790. </a:t>
            </a:r>
          </a:p>
          <a:p>
            <a:pPr algn="just"/>
            <a:r>
              <a:rPr lang="en-US" dirty="0" smtClean="0"/>
              <a:t>He first re-organized the criminal courts. It was then necessary to remove the defects of the Muslim Law of Crimes, otherwise newly established courts could not dispense criminal justice effectively.</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Reform in the Criminal Justice System: 1790-93</a:t>
            </a:r>
            <a:endParaRPr lang="en-US" dirty="0"/>
          </a:p>
        </p:txBody>
      </p:sp>
      <p:sp>
        <p:nvSpPr>
          <p:cNvPr id="3" name="Content Placeholder 2"/>
          <p:cNvSpPr>
            <a:spLocks noGrp="1"/>
          </p:cNvSpPr>
          <p:nvPr>
            <p:ph idx="1"/>
          </p:nvPr>
        </p:nvSpPr>
        <p:spPr/>
        <p:txBody>
          <a:bodyPr>
            <a:normAutofit/>
          </a:bodyPr>
          <a:lstStyle/>
          <a:p>
            <a:pPr algn="just"/>
            <a:r>
              <a:rPr lang="en-US" b="1" u="sng" dirty="0" smtClean="0"/>
              <a:t>First,</a:t>
            </a:r>
            <a:r>
              <a:rPr lang="en-US" dirty="0" smtClean="0"/>
              <a:t> a Regulation was passed on December 3, 1790. Section 33 of the Regulation laid down that a murder can be judged from intention of the criminal, not from the manner or instrument by which the crime was committed.</a:t>
            </a:r>
          </a:p>
          <a:p>
            <a:pPr algn="just"/>
            <a:r>
              <a:rPr lang="en-US" dirty="0" smtClean="0"/>
              <a:t>This is the reflection of the desire of Cornwallis as he wanted the abolition of the rule under which a murder was not held liable to capital punishment if he committed the murder by strangling, drowning, poisoning, or with a weapon such as a stick or club on which there was no iron, or by such an instrument as is not usually adapted to the drawing of blood.</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Reform in the Criminal Justice System: 1790-93</a:t>
            </a:r>
            <a:endParaRPr lang="en-US" dirty="0"/>
          </a:p>
        </p:txBody>
      </p:sp>
      <p:sp>
        <p:nvSpPr>
          <p:cNvPr id="3" name="Content Placeholder 2"/>
          <p:cNvSpPr>
            <a:spLocks noGrp="1"/>
          </p:cNvSpPr>
          <p:nvPr>
            <p:ph idx="1"/>
          </p:nvPr>
        </p:nvSpPr>
        <p:spPr/>
        <p:txBody>
          <a:bodyPr>
            <a:normAutofit/>
          </a:bodyPr>
          <a:lstStyle/>
          <a:p>
            <a:pPr algn="just"/>
            <a:r>
              <a:rPr lang="en-US" b="1" u="sng" dirty="0" smtClean="0"/>
              <a:t>Second,</a:t>
            </a:r>
            <a:r>
              <a:rPr lang="en-US" dirty="0" smtClean="0"/>
              <a:t> the option of the next of kin of the deceased to remit the death penalty on the murderer was now taken away. </a:t>
            </a:r>
          </a:p>
          <a:p>
            <a:pPr algn="just"/>
            <a:r>
              <a:rPr lang="en-US" dirty="0" smtClean="0"/>
              <a:t>Thus, by the Regulation of 1790, it was resolved that: “the relations be in future debarred from pardoning the offender, and the law be left to take its own course upon all persons convicted.”</a:t>
            </a:r>
          </a:p>
          <a:p>
            <a:pPr algn="just"/>
            <a:r>
              <a:rPr lang="en-US" dirty="0" smtClean="0"/>
              <a:t>The new rules were conducive to promote the administration of justice properly.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Establishment of the East India Company</a:t>
            </a:r>
            <a:endParaRPr lang="en-US" dirty="0"/>
          </a:p>
        </p:txBody>
      </p:sp>
      <p:sp>
        <p:nvSpPr>
          <p:cNvPr id="3" name="Content Placeholder 2"/>
          <p:cNvSpPr>
            <a:spLocks noGrp="1"/>
          </p:cNvSpPr>
          <p:nvPr>
            <p:ph idx="1"/>
          </p:nvPr>
        </p:nvSpPr>
        <p:spPr/>
        <p:txBody>
          <a:bodyPr>
            <a:normAutofit/>
          </a:bodyPr>
          <a:lstStyle/>
          <a:p>
            <a:pPr algn="just"/>
            <a:r>
              <a:rPr lang="en-US" dirty="0" smtClean="0"/>
              <a:t>The history of the East India Company is important because it has rooted huge edifice of the British empire in Indian sub-continent.</a:t>
            </a:r>
          </a:p>
          <a:p>
            <a:pPr algn="just"/>
            <a:r>
              <a:rPr lang="en-US" dirty="0" smtClean="0"/>
              <a:t>The company was incorporated on 31 December, 1600 by a Charter of Queen Elizabeth.</a:t>
            </a:r>
          </a:p>
          <a:p>
            <a:pPr algn="just"/>
            <a:r>
              <a:rPr lang="en-US" dirty="0" smtClean="0"/>
              <a:t>The company got monopoly right of business and trade in India, Asia, Africa and America. </a:t>
            </a:r>
          </a:p>
          <a:p>
            <a:pPr algn="just">
              <a:buNone/>
            </a:pPr>
            <a:r>
              <a:rPr lang="en-US" dirty="0" smtClean="0"/>
              <a:t>                            (M.P. Jain, 2003)</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Reform in the Criminal Justice System: 1790-93</a:t>
            </a:r>
            <a:endParaRPr lang="en-US" dirty="0"/>
          </a:p>
        </p:txBody>
      </p:sp>
      <p:sp>
        <p:nvSpPr>
          <p:cNvPr id="3" name="Content Placeholder 2"/>
          <p:cNvSpPr>
            <a:spLocks noGrp="1"/>
          </p:cNvSpPr>
          <p:nvPr>
            <p:ph idx="1"/>
          </p:nvPr>
        </p:nvSpPr>
        <p:spPr/>
        <p:txBody>
          <a:bodyPr>
            <a:normAutofit/>
          </a:bodyPr>
          <a:lstStyle/>
          <a:p>
            <a:pPr algn="just"/>
            <a:r>
              <a:rPr lang="en-US" dirty="0" smtClean="0"/>
              <a:t>As early as 1790, Cornwallis had suggested that amputation of legs or arms or other mutilation as prescribed by the Muslim Criminal Law be substituted by temporary hard labor, fine, or imprisonment.</a:t>
            </a:r>
          </a:p>
          <a:p>
            <a:pPr algn="just"/>
            <a:r>
              <a:rPr lang="en-US" dirty="0" smtClean="0"/>
              <a:t>The punishments prescribed by the Muslim Criminal Law was abrogated in 1791. Thereafter, all criminals sentenced by the courts to lose two limbs should be imprisoned and kept to hard labor for 14 years, and all criminals sentenced by the courts to lose one limb to 7 years.  </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Reform in the Criminal Justice System: 1790-93</a:t>
            </a:r>
            <a:endParaRPr lang="en-US" dirty="0"/>
          </a:p>
        </p:txBody>
      </p:sp>
      <p:sp>
        <p:nvSpPr>
          <p:cNvPr id="3" name="Content Placeholder 2"/>
          <p:cNvSpPr>
            <a:spLocks noGrp="1"/>
          </p:cNvSpPr>
          <p:nvPr>
            <p:ph idx="1"/>
          </p:nvPr>
        </p:nvSpPr>
        <p:spPr/>
        <p:txBody>
          <a:bodyPr/>
          <a:lstStyle/>
          <a:p>
            <a:pPr algn="just"/>
            <a:r>
              <a:rPr lang="en-US" dirty="0" smtClean="0"/>
              <a:t>In 1792, Cornwallis’s government took steps to modify the law of evidence. The Muslim Law did not permit a Hindu to testify against a Muslim accused. This rule was now abolished.</a:t>
            </a:r>
          </a:p>
          <a:p>
            <a:pPr algn="just"/>
            <a:r>
              <a:rPr lang="en-US" dirty="0" smtClean="0"/>
              <a:t>The Cornwallis Code of 1793 re-enacted all the above changes; it did not effect any further modifications of the Muslim Penal Law. </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Evaluating the Reforms Made by Cornwallis</a:t>
            </a:r>
            <a:endParaRPr lang="en-US" dirty="0"/>
          </a:p>
        </p:txBody>
      </p:sp>
      <p:sp>
        <p:nvSpPr>
          <p:cNvPr id="3" name="Content Placeholder 2"/>
          <p:cNvSpPr>
            <a:spLocks noGrp="1"/>
          </p:cNvSpPr>
          <p:nvPr>
            <p:ph idx="1"/>
          </p:nvPr>
        </p:nvSpPr>
        <p:spPr/>
        <p:txBody>
          <a:bodyPr/>
          <a:lstStyle/>
          <a:p>
            <a:pPr algn="just"/>
            <a:r>
              <a:rPr lang="en-US" dirty="0" smtClean="0"/>
              <a:t>Due to the changes made by Cornwallis the Muslim Law concerning homicide was slowly freed from the discretion and caprice of the heirs of the deceased. </a:t>
            </a:r>
          </a:p>
          <a:p>
            <a:pPr algn="just"/>
            <a:r>
              <a:rPr lang="en-US" dirty="0" smtClean="0"/>
              <a:t>Gradually, </a:t>
            </a:r>
            <a:r>
              <a:rPr lang="en-US" b="1" u="sng" dirty="0" smtClean="0"/>
              <a:t>murder was transformed from a private injury into a public wrong.</a:t>
            </a:r>
            <a:r>
              <a:rPr lang="en-US" dirty="0" smtClean="0"/>
              <a:t> </a:t>
            </a:r>
          </a:p>
          <a:p>
            <a:pPr algn="just"/>
            <a:r>
              <a:rPr lang="en-US" dirty="0" smtClean="0"/>
              <a:t>Cornwallis liberated the law of homicide from its primitive character.</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Evaluating the Reforms Made by Cornwallis</a:t>
            </a:r>
            <a:endParaRPr lang="en-US" dirty="0"/>
          </a:p>
        </p:txBody>
      </p:sp>
      <p:sp>
        <p:nvSpPr>
          <p:cNvPr id="3" name="Content Placeholder 2"/>
          <p:cNvSpPr>
            <a:spLocks noGrp="1"/>
          </p:cNvSpPr>
          <p:nvPr>
            <p:ph idx="1"/>
          </p:nvPr>
        </p:nvSpPr>
        <p:spPr/>
        <p:txBody>
          <a:bodyPr>
            <a:normAutofit/>
          </a:bodyPr>
          <a:lstStyle/>
          <a:p>
            <a:pPr algn="just"/>
            <a:r>
              <a:rPr lang="en-US" dirty="0" smtClean="0"/>
              <a:t>Cornwallis brought Muslim Criminal Law into line with the modern notion that the criminal law is meant not so much for private redress but is a public law.</a:t>
            </a:r>
          </a:p>
          <a:p>
            <a:pPr algn="just"/>
            <a:r>
              <a:rPr lang="en-US" dirty="0" smtClean="0"/>
              <a:t>Modern notion is that every crime should be regarded as having been committed against the whole society and not merely against the particular individual who was the victim of the offence.</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1797</a:t>
            </a:r>
            <a:endParaRPr lang="en-US" dirty="0"/>
          </a:p>
        </p:txBody>
      </p:sp>
      <p:sp>
        <p:nvSpPr>
          <p:cNvPr id="3" name="Content Placeholder 2"/>
          <p:cNvSpPr>
            <a:spLocks noGrp="1"/>
          </p:cNvSpPr>
          <p:nvPr>
            <p:ph idx="1"/>
          </p:nvPr>
        </p:nvSpPr>
        <p:spPr/>
        <p:txBody>
          <a:bodyPr>
            <a:normAutofit/>
          </a:bodyPr>
          <a:lstStyle/>
          <a:p>
            <a:pPr algn="just"/>
            <a:r>
              <a:rPr lang="en-US" dirty="0" smtClean="0"/>
              <a:t>As some confusion existed on certain points in the law of homicide, the law was explained and restated in 1797 through Regulation IV.</a:t>
            </a:r>
          </a:p>
          <a:p>
            <a:pPr algn="just"/>
            <a:r>
              <a:rPr lang="en-US" dirty="0" smtClean="0"/>
              <a:t>It was now laid down that a person convicted of willful murder was to be punished without any reference to their heirs of the person killed as if—</a:t>
            </a:r>
          </a:p>
          <a:p>
            <a:pPr algn="just"/>
            <a:r>
              <a:rPr lang="en-US" dirty="0" smtClean="0"/>
              <a:t>(1) all heirs of the person slain entitled to prosecute had attended and prosecuted him;</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1797</a:t>
            </a:r>
            <a:endParaRPr lang="en-US" dirty="0"/>
          </a:p>
        </p:txBody>
      </p:sp>
      <p:sp>
        <p:nvSpPr>
          <p:cNvPr id="3" name="Content Placeholder 2"/>
          <p:cNvSpPr>
            <a:spLocks noGrp="1"/>
          </p:cNvSpPr>
          <p:nvPr>
            <p:ph idx="1"/>
          </p:nvPr>
        </p:nvSpPr>
        <p:spPr/>
        <p:txBody>
          <a:bodyPr>
            <a:normAutofit fontScale="92500"/>
          </a:bodyPr>
          <a:lstStyle/>
          <a:p>
            <a:pPr algn="just"/>
            <a:r>
              <a:rPr lang="en-US" sz="3600" dirty="0"/>
              <a:t>(2) that all heirs were at an age competent to demand </a:t>
            </a:r>
            <a:r>
              <a:rPr lang="en-US" sz="3600" dirty="0" err="1"/>
              <a:t>qisAs</a:t>
            </a:r>
            <a:r>
              <a:rPr lang="en-US" sz="3600" dirty="0"/>
              <a:t>;</a:t>
            </a:r>
          </a:p>
          <a:p>
            <a:pPr algn="just"/>
            <a:r>
              <a:rPr lang="en-US" sz="3600" dirty="0"/>
              <a:t>(3) and that they had all demanded </a:t>
            </a:r>
            <a:r>
              <a:rPr lang="en-US" sz="3600" dirty="0" err="1"/>
              <a:t>qisAs</a:t>
            </a:r>
            <a:r>
              <a:rPr lang="en-US" sz="3600" dirty="0"/>
              <a:t>. </a:t>
            </a:r>
          </a:p>
          <a:p>
            <a:pPr algn="just"/>
            <a:r>
              <a:rPr lang="en-US" sz="3600" dirty="0"/>
              <a:t>Another change made at that time was to substitute imprisonment for blood money.</a:t>
            </a:r>
            <a:endParaRPr lang="en-US" sz="36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1802</a:t>
            </a:r>
            <a:endParaRPr lang="en-US" dirty="0"/>
          </a:p>
        </p:txBody>
      </p:sp>
      <p:sp>
        <p:nvSpPr>
          <p:cNvPr id="3" name="Content Placeholder 2"/>
          <p:cNvSpPr>
            <a:spLocks noGrp="1"/>
          </p:cNvSpPr>
          <p:nvPr>
            <p:ph idx="1"/>
          </p:nvPr>
        </p:nvSpPr>
        <p:spPr/>
        <p:txBody>
          <a:bodyPr>
            <a:normAutofit/>
          </a:bodyPr>
          <a:lstStyle/>
          <a:p>
            <a:pPr algn="just"/>
            <a:r>
              <a:rPr lang="en-US" dirty="0" smtClean="0"/>
              <a:t>There prevailed a practice of infanticide, that of killing children by throwing them into water. The government found that there was no religious basis for this practice.</a:t>
            </a:r>
          </a:p>
          <a:p>
            <a:pPr algn="just"/>
            <a:r>
              <a:rPr lang="en-US" dirty="0" smtClean="0"/>
              <a:t>It was done partly due to economic reasons and partly due to a blind belief that it would stimulate the fertility of mother.</a:t>
            </a:r>
          </a:p>
          <a:p>
            <a:pPr algn="just"/>
            <a:r>
              <a:rPr lang="en-US" dirty="0" smtClean="0"/>
              <a:t>Regulation VI of 1802 abolished the inhuman infanticide and declared it willful homicide punishable with sentence to death.</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the Doctrine of </a:t>
            </a:r>
            <a:r>
              <a:rPr lang="en-US" dirty="0" err="1" smtClean="0"/>
              <a:t>TazIr</a:t>
            </a:r>
            <a:endParaRPr lang="en-US" dirty="0"/>
          </a:p>
        </p:txBody>
      </p:sp>
      <p:sp>
        <p:nvSpPr>
          <p:cNvPr id="3" name="Content Placeholder 2"/>
          <p:cNvSpPr>
            <a:spLocks noGrp="1"/>
          </p:cNvSpPr>
          <p:nvPr>
            <p:ph idx="1"/>
          </p:nvPr>
        </p:nvSpPr>
        <p:spPr/>
        <p:txBody>
          <a:bodyPr>
            <a:normAutofit/>
          </a:bodyPr>
          <a:lstStyle/>
          <a:p>
            <a:pPr algn="just"/>
            <a:r>
              <a:rPr lang="en-US" dirty="0" smtClean="0"/>
              <a:t>In 1801, Lord Wellesley issued a questionnaire to the magistrates and the courts of Circuit and many of them suggested enactment of a code of punishments for serious offences instead of punishment being discretionary.</a:t>
            </a:r>
          </a:p>
          <a:p>
            <a:pPr algn="just"/>
            <a:r>
              <a:rPr lang="en-US" dirty="0" smtClean="0"/>
              <a:t>According to </a:t>
            </a:r>
            <a:r>
              <a:rPr lang="en-US" dirty="0" err="1" smtClean="0"/>
              <a:t>Murshidabad</a:t>
            </a:r>
            <a:r>
              <a:rPr lang="en-US" dirty="0" smtClean="0"/>
              <a:t> Circuit Court: “Though every criminal code must leave some discretion of punishment to the courts… yet in crimes of enormity, we think that the punishment ought to be specific, at least, that some limit should be fixed to discretion.”</a:t>
            </a:r>
          </a:p>
          <a:p>
            <a:pPr algn="just"/>
            <a:r>
              <a:rPr lang="en-US" dirty="0" smtClean="0"/>
              <a:t>Regulation LIII of 1803 was accordingly enacted.</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Concerning Robbery</a:t>
            </a:r>
            <a:endParaRPr lang="en-US" dirty="0"/>
          </a:p>
        </p:txBody>
      </p:sp>
      <p:sp>
        <p:nvSpPr>
          <p:cNvPr id="3" name="Content Placeholder 2"/>
          <p:cNvSpPr>
            <a:spLocks noGrp="1"/>
          </p:cNvSpPr>
          <p:nvPr>
            <p:ph idx="1"/>
          </p:nvPr>
        </p:nvSpPr>
        <p:spPr/>
        <p:txBody>
          <a:bodyPr>
            <a:normAutofit/>
          </a:bodyPr>
          <a:lstStyle/>
          <a:p>
            <a:pPr algn="just"/>
            <a:r>
              <a:rPr lang="en-US" dirty="0" smtClean="0"/>
              <a:t>Regulation LIII of 1803 sought to simplify and rationalize the law concerning robbery to provide more certain and adequate punishment for the offence.</a:t>
            </a:r>
          </a:p>
          <a:p>
            <a:pPr algn="just"/>
            <a:r>
              <a:rPr lang="en-US" dirty="0" smtClean="0"/>
              <a:t>It removed many technical defects of the Muslim Criminal Law and enabled convictions on the basis of confession, evidence of credible witnesses, or strong circumstantial evidences.</a:t>
            </a:r>
          </a:p>
          <a:p>
            <a:pPr algn="just"/>
            <a:r>
              <a:rPr lang="en-US" dirty="0" smtClean="0"/>
              <a:t>The punishments for robbery with violence were death, or transportation for life, or imprisonment. The punishment for simple robbery was 7 year’s imprisonment. </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During 1807-1832</a:t>
            </a:r>
            <a:endParaRPr lang="en-US" dirty="0"/>
          </a:p>
        </p:txBody>
      </p:sp>
      <p:sp>
        <p:nvSpPr>
          <p:cNvPr id="3" name="Content Placeholder 2"/>
          <p:cNvSpPr>
            <a:spLocks noGrp="1"/>
          </p:cNvSpPr>
          <p:nvPr>
            <p:ph idx="1"/>
          </p:nvPr>
        </p:nvSpPr>
        <p:spPr/>
        <p:txBody>
          <a:bodyPr/>
          <a:lstStyle/>
          <a:p>
            <a:pPr algn="just"/>
            <a:r>
              <a:rPr lang="en-US" dirty="0" smtClean="0"/>
              <a:t>Punishments for perjury and forgery were enhanced through Regulation II of 1807.</a:t>
            </a:r>
          </a:p>
          <a:p>
            <a:pPr algn="just"/>
            <a:r>
              <a:rPr lang="en-US" dirty="0" smtClean="0"/>
              <a:t>By Regulation XVII of 1817, the law relating to adultery was rationalized. </a:t>
            </a:r>
          </a:p>
          <a:p>
            <a:pPr algn="just"/>
            <a:r>
              <a:rPr lang="en-US" dirty="0" smtClean="0"/>
              <a:t>The offence of adultery fell the category of </a:t>
            </a:r>
            <a:r>
              <a:rPr lang="en-US" dirty="0" err="1" smtClean="0"/>
              <a:t>hadd</a:t>
            </a:r>
            <a:r>
              <a:rPr lang="en-US" dirty="0" smtClean="0"/>
              <a:t>, and was punishable with stoning and needed 4 eye-witnesses for convicting a person for adultery.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East India Company</a:t>
            </a:r>
            <a:endParaRPr lang="en-US" dirty="0"/>
          </a:p>
        </p:txBody>
      </p:sp>
      <p:sp>
        <p:nvSpPr>
          <p:cNvPr id="3" name="Content Placeholder 2"/>
          <p:cNvSpPr>
            <a:spLocks noGrp="1"/>
          </p:cNvSpPr>
          <p:nvPr>
            <p:ph idx="1"/>
          </p:nvPr>
        </p:nvSpPr>
        <p:spPr/>
        <p:txBody>
          <a:bodyPr>
            <a:normAutofit/>
          </a:bodyPr>
          <a:lstStyle/>
          <a:p>
            <a:pPr algn="just"/>
            <a:r>
              <a:rPr lang="en-US" dirty="0" smtClean="0"/>
              <a:t>Starting as a monopolistic trading body, </a:t>
            </a:r>
            <a:r>
              <a:rPr lang="en-US" b="1" u="sng" dirty="0" smtClean="0"/>
              <a:t>the company became involved in politics and acted as an agent of British imperialism in India from the early 18th century to the mid-19th century.</a:t>
            </a:r>
            <a:r>
              <a:rPr lang="en-US" dirty="0" smtClean="0"/>
              <a:t> In addition, the activities of the company in China in the 19th century served as a catalyst for the expansion of British influence there.</a:t>
            </a:r>
          </a:p>
          <a:p>
            <a:pPr algn="just">
              <a:buNone/>
            </a:pPr>
            <a:r>
              <a:rPr lang="en-US" dirty="0" smtClean="0"/>
              <a:t>(http://www.britannica.com/EBchecked/topic/176643/East-India-Company)</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During 1807-1832</a:t>
            </a:r>
            <a:endParaRPr lang="en-US" dirty="0"/>
          </a:p>
        </p:txBody>
      </p:sp>
      <p:sp>
        <p:nvSpPr>
          <p:cNvPr id="3" name="Content Placeholder 2"/>
          <p:cNvSpPr>
            <a:spLocks noGrp="1"/>
          </p:cNvSpPr>
          <p:nvPr>
            <p:ph idx="1"/>
          </p:nvPr>
        </p:nvSpPr>
        <p:spPr/>
        <p:txBody>
          <a:bodyPr>
            <a:normAutofit/>
          </a:bodyPr>
          <a:lstStyle/>
          <a:p>
            <a:pPr algn="just"/>
            <a:r>
              <a:rPr lang="en-US" dirty="0" smtClean="0"/>
              <a:t>The need for 4 competent male witnesses was rigorously insisted upon and presumptive proof was not regarded sufficient to warrant conviction for the offence.</a:t>
            </a:r>
          </a:p>
          <a:p>
            <a:pPr algn="just"/>
            <a:r>
              <a:rPr lang="en-US" dirty="0" smtClean="0"/>
              <a:t>The law of evidence was so technical that it made conviction of a person almost impossible. </a:t>
            </a:r>
          </a:p>
          <a:p>
            <a:pPr algn="just"/>
            <a:r>
              <a:rPr lang="en-US" dirty="0" smtClean="0"/>
              <a:t>Regulation XVII of 1817 laid down that henceforth conviction for adultery could be based on confessions, credible testimony, or circumstantial evidence.</a:t>
            </a:r>
          </a:p>
          <a:p>
            <a:pPr algn="just"/>
            <a:r>
              <a:rPr lang="en-US" dirty="0" smtClean="0"/>
              <a:t>The maximum punishment for adultery was fixed at 39 stripes and imprisonment with hard labor up to 7 years. </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During 1807-1832</a:t>
            </a:r>
            <a:endParaRPr lang="en-US" dirty="0"/>
          </a:p>
        </p:txBody>
      </p:sp>
      <p:sp>
        <p:nvSpPr>
          <p:cNvPr id="3" name="Content Placeholder 2"/>
          <p:cNvSpPr>
            <a:spLocks noGrp="1"/>
          </p:cNvSpPr>
          <p:nvPr>
            <p:ph idx="1"/>
          </p:nvPr>
        </p:nvSpPr>
        <p:spPr/>
        <p:txBody>
          <a:bodyPr>
            <a:normAutofit/>
          </a:bodyPr>
          <a:lstStyle/>
          <a:p>
            <a:pPr algn="just"/>
            <a:r>
              <a:rPr lang="en-US" dirty="0" smtClean="0"/>
              <a:t>The same regulation introduced several changes in the law of evidence to make the criminal justice system effective.</a:t>
            </a:r>
          </a:p>
          <a:p>
            <a:pPr algn="just"/>
            <a:r>
              <a:rPr lang="en-US" dirty="0" smtClean="0"/>
              <a:t>It was laid down that if the Islamic Law declared the evidence of a witness inadmissible on grounds which appeared to the judge “unreasonable and insufficient,” this was no longer to be followed: the evidence had to be taken.</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Abolition of the Custom of Sati</a:t>
            </a:r>
            <a:endParaRPr lang="en-US" dirty="0"/>
          </a:p>
        </p:txBody>
      </p:sp>
      <p:sp>
        <p:nvSpPr>
          <p:cNvPr id="3" name="Content Placeholder 2"/>
          <p:cNvSpPr>
            <a:spLocks noGrp="1"/>
          </p:cNvSpPr>
          <p:nvPr>
            <p:ph idx="1"/>
          </p:nvPr>
        </p:nvSpPr>
        <p:spPr/>
        <p:txBody>
          <a:bodyPr>
            <a:normAutofit/>
          </a:bodyPr>
          <a:lstStyle/>
          <a:p>
            <a:pPr algn="just"/>
            <a:r>
              <a:rPr lang="en-US" dirty="0" smtClean="0"/>
              <a:t>In 1829, through Regulation XVII, a great social reform was introduced amongst the Hindus with the abolition of the Sati. </a:t>
            </a:r>
          </a:p>
          <a:p>
            <a:pPr algn="just"/>
            <a:r>
              <a:rPr lang="en-US" dirty="0" smtClean="0"/>
              <a:t>The custom of Sati or burning alive of Hindu widows was declared to be illegal and was made punishable in the same way as culpable homicide. </a:t>
            </a:r>
          </a:p>
          <a:p>
            <a:pPr algn="just"/>
            <a:r>
              <a:rPr lang="en-US" dirty="0" smtClean="0"/>
              <a:t>Even persons guilty of aiding and abetting Sati were to be punished with fine or imprisonment or with both.  </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Muslim Law Ceased to be General Law </a:t>
            </a:r>
            <a:endParaRPr lang="en-US" dirty="0"/>
          </a:p>
        </p:txBody>
      </p:sp>
      <p:sp>
        <p:nvSpPr>
          <p:cNvPr id="3" name="Content Placeholder 2"/>
          <p:cNvSpPr>
            <a:spLocks noGrp="1"/>
          </p:cNvSpPr>
          <p:nvPr>
            <p:ph idx="1"/>
          </p:nvPr>
        </p:nvSpPr>
        <p:spPr/>
        <p:txBody>
          <a:bodyPr>
            <a:normAutofit/>
          </a:bodyPr>
          <a:lstStyle/>
          <a:p>
            <a:pPr algn="just"/>
            <a:r>
              <a:rPr lang="en-US" dirty="0" smtClean="0"/>
              <a:t>Regulation VI of 1832 was very important as it marked the end of the Muslim Criminal Law as a general and compulsory system of law applicable to all, Muslims and non-Muslims alike. </a:t>
            </a:r>
          </a:p>
          <a:p>
            <a:pPr algn="just"/>
            <a:r>
              <a:rPr lang="en-US" dirty="0" smtClean="0"/>
              <a:t>Moreover, the English and Indian law officers by now acquired sufficient confidence to carry on the administration of criminal justice by themselves without the assistance of the Muslim law officers.</a:t>
            </a:r>
          </a:p>
          <a:p>
            <a:pPr algn="just"/>
            <a:r>
              <a:rPr lang="en-US" dirty="0" smtClean="0"/>
              <a:t>The government thought to enable the English Judges to get the assistance of respectable Indians (particularly Hindus) in place of Muslim law officers.</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Muslim Law Ceased to be General Law </a:t>
            </a:r>
            <a:endParaRPr lang="en-US" dirty="0"/>
          </a:p>
        </p:txBody>
      </p:sp>
      <p:sp>
        <p:nvSpPr>
          <p:cNvPr id="3" name="Content Placeholder 2"/>
          <p:cNvSpPr>
            <a:spLocks noGrp="1"/>
          </p:cNvSpPr>
          <p:nvPr>
            <p:ph idx="1"/>
          </p:nvPr>
        </p:nvSpPr>
        <p:spPr/>
        <p:txBody>
          <a:bodyPr>
            <a:normAutofit/>
          </a:bodyPr>
          <a:lstStyle/>
          <a:p>
            <a:pPr algn="just"/>
            <a:r>
              <a:rPr lang="en-US" dirty="0" smtClean="0"/>
              <a:t>After the Regulation of 1832, it became optional for the criminal courts to seek </a:t>
            </a:r>
            <a:r>
              <a:rPr lang="en-US" dirty="0" err="1" smtClean="0"/>
              <a:t>futwas</a:t>
            </a:r>
            <a:r>
              <a:rPr lang="en-US" dirty="0" smtClean="0"/>
              <a:t> from the law officers.</a:t>
            </a:r>
          </a:p>
          <a:p>
            <a:pPr algn="just"/>
            <a:r>
              <a:rPr lang="en-US" dirty="0" smtClean="0"/>
              <a:t>The old rule which made it obligatory to obtain </a:t>
            </a:r>
            <a:r>
              <a:rPr lang="en-US" dirty="0" err="1" smtClean="0"/>
              <a:t>futwa</a:t>
            </a:r>
            <a:r>
              <a:rPr lang="en-US" dirty="0" smtClean="0"/>
              <a:t> in each criminal case was abrogated.</a:t>
            </a:r>
          </a:p>
          <a:p>
            <a:pPr algn="just"/>
            <a:r>
              <a:rPr lang="en-US" dirty="0" smtClean="0"/>
              <a:t>If a non-Muslim accused claimed exemption from the Muslim Law, the judge was bound to grant the request and the accused was then to be tried with the help of jury.</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Areas of Confusion </a:t>
            </a:r>
            <a:endParaRPr lang="en-US" dirty="0"/>
          </a:p>
        </p:txBody>
      </p:sp>
      <p:sp>
        <p:nvSpPr>
          <p:cNvPr id="3" name="Content Placeholder 2"/>
          <p:cNvSpPr>
            <a:spLocks noGrp="1"/>
          </p:cNvSpPr>
          <p:nvPr>
            <p:ph idx="1"/>
          </p:nvPr>
        </p:nvSpPr>
        <p:spPr/>
        <p:txBody>
          <a:bodyPr>
            <a:normAutofit/>
          </a:bodyPr>
          <a:lstStyle/>
          <a:p>
            <a:pPr algn="just"/>
            <a:r>
              <a:rPr lang="en-US" dirty="0" smtClean="0"/>
              <a:t>The non-Muslims thus secured exemption from the Muslim Criminal Law, but it was not clarified anywhere as to what law was to be applicable to them.</a:t>
            </a:r>
          </a:p>
          <a:p>
            <a:pPr algn="just"/>
            <a:r>
              <a:rPr lang="en-US" dirty="0" smtClean="0"/>
              <a:t>It seems that a person claiming such an exemption could be tried only for an offence cognizable under the Regulations.</a:t>
            </a:r>
          </a:p>
          <a:p>
            <a:pPr algn="just"/>
            <a:r>
              <a:rPr lang="en-US" dirty="0" smtClean="0"/>
              <a:t>On the other hand, a Muslim could be tried and punished for an act which the court held to be punishable under the Muslim Law although not specifically declared to be offence under the Regulation.</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Confusion</a:t>
            </a:r>
            <a:endParaRPr lang="en-US" dirty="0"/>
          </a:p>
        </p:txBody>
      </p:sp>
      <p:sp>
        <p:nvSpPr>
          <p:cNvPr id="3" name="Content Placeholder 2"/>
          <p:cNvSpPr>
            <a:spLocks noGrp="1"/>
          </p:cNvSpPr>
          <p:nvPr>
            <p:ph idx="1"/>
          </p:nvPr>
        </p:nvSpPr>
        <p:spPr/>
        <p:txBody>
          <a:bodyPr/>
          <a:lstStyle/>
          <a:p>
            <a:pPr algn="just"/>
            <a:r>
              <a:rPr lang="en-US" dirty="0" smtClean="0"/>
              <a:t>For all practical purposes, after the above mentioned Regulation, no </a:t>
            </a:r>
            <a:r>
              <a:rPr lang="en-US" dirty="0" err="1" smtClean="0"/>
              <a:t>futwa</a:t>
            </a:r>
            <a:r>
              <a:rPr lang="en-US" dirty="0" smtClean="0"/>
              <a:t> was ordinarily called for in criminal cases except in very exceptional circumstances.</a:t>
            </a:r>
          </a:p>
          <a:p>
            <a:pPr algn="just"/>
            <a:r>
              <a:rPr lang="en-US" dirty="0" smtClean="0"/>
              <a:t>Trials were held with the assistance of jury, but the working of jury-system was hardly satisfactory.</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Transformation of Muslim Criminal Law into English Criminal Law</a:t>
            </a:r>
            <a:endParaRPr lang="en-US" dirty="0"/>
          </a:p>
        </p:txBody>
      </p:sp>
      <p:sp>
        <p:nvSpPr>
          <p:cNvPr id="3" name="Content Placeholder 2"/>
          <p:cNvSpPr>
            <a:spLocks noGrp="1"/>
          </p:cNvSpPr>
          <p:nvPr>
            <p:ph idx="1"/>
          </p:nvPr>
        </p:nvSpPr>
        <p:spPr/>
        <p:txBody>
          <a:bodyPr/>
          <a:lstStyle/>
          <a:p>
            <a:pPr algn="just"/>
            <a:r>
              <a:rPr lang="en-US" dirty="0" smtClean="0"/>
              <a:t>After 1833, an All Indian Legislature was created. In 1860, the Indian Penal Code was enacted. During the period 1833-1860, few changes were made in the Muslim Criminal Law.</a:t>
            </a:r>
          </a:p>
          <a:p>
            <a:pPr algn="just"/>
            <a:r>
              <a:rPr lang="en-US" dirty="0" smtClean="0"/>
              <a:t>For example, thugs came to be punished with imprisonment for life with hard labor.</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Transformation of Muslim Criminal Law into English Criminal Law</a:t>
            </a:r>
            <a:endParaRPr lang="en-US" dirty="0"/>
          </a:p>
        </p:txBody>
      </p:sp>
      <p:sp>
        <p:nvSpPr>
          <p:cNvPr id="3" name="Content Placeholder 2"/>
          <p:cNvSpPr>
            <a:spLocks noGrp="1"/>
          </p:cNvSpPr>
          <p:nvPr>
            <p:ph idx="1"/>
          </p:nvPr>
        </p:nvSpPr>
        <p:spPr/>
        <p:txBody>
          <a:bodyPr>
            <a:normAutofit/>
          </a:bodyPr>
          <a:lstStyle/>
          <a:p>
            <a:pPr algn="just"/>
            <a:r>
              <a:rPr lang="en-US" dirty="0" smtClean="0"/>
              <a:t>From the time of Hastings, i.e., from 1773 to 1860, Muslim Criminal Law was transformed slowly. </a:t>
            </a:r>
          </a:p>
          <a:p>
            <a:pPr algn="just"/>
            <a:r>
              <a:rPr lang="en-US" dirty="0" smtClean="0"/>
              <a:t>Nevertheless, before 1860, it was still Muslim Criminal Law which the British considered as foundation of the criminal justice system in </a:t>
            </a:r>
            <a:r>
              <a:rPr lang="en-US" dirty="0" err="1" smtClean="0"/>
              <a:t>Mofussils</a:t>
            </a:r>
            <a:r>
              <a:rPr lang="en-US" dirty="0" smtClean="0"/>
              <a:t>.</a:t>
            </a:r>
          </a:p>
          <a:p>
            <a:pPr algn="just"/>
            <a:r>
              <a:rPr lang="en-US" dirty="0" smtClean="0"/>
              <a:t>In 1852, Sir George Campbell said: “The foundation of our criminal law is still the Mohammedan Code; but so altered and added to by our regulations that it is hardly to be recognized; </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Transformation of Muslim Criminal Law into English Criminal Law</a:t>
            </a:r>
            <a:endParaRPr lang="en-US" dirty="0"/>
          </a:p>
        </p:txBody>
      </p:sp>
      <p:sp>
        <p:nvSpPr>
          <p:cNvPr id="3" name="Content Placeholder 2"/>
          <p:cNvSpPr>
            <a:spLocks noGrp="1"/>
          </p:cNvSpPr>
          <p:nvPr>
            <p:ph idx="1"/>
          </p:nvPr>
        </p:nvSpPr>
        <p:spPr/>
        <p:txBody>
          <a:bodyPr/>
          <a:lstStyle/>
          <a:p>
            <a:pPr algn="just"/>
            <a:r>
              <a:rPr lang="en-US" dirty="0" smtClean="0"/>
              <a:t>and… by… </a:t>
            </a:r>
            <a:r>
              <a:rPr lang="en-US" dirty="0" err="1" smtClean="0"/>
              <a:t>amendative</a:t>
            </a:r>
            <a:r>
              <a:rPr lang="en-US" dirty="0" smtClean="0"/>
              <a:t> enactments, grow up a system of our own… and… Mohammedan lawyers are really little consulted. Still the hidden substructure on which the whole building rests is this Mohammedan Law; take which away, and we should have no definition of, or authority for, punishing many of the most common crimes.”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2799</TotalTime>
  <Words>9951</Words>
  <Application>Microsoft Office PowerPoint</Application>
  <PresentationFormat>Widescreen</PresentationFormat>
  <Paragraphs>559</Paragraphs>
  <Slides>136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136</vt:i4>
      </vt:variant>
    </vt:vector>
  </HeadingPairs>
  <TitlesOfParts>
    <vt:vector size="141" baseType="lpstr">
      <vt:lpstr>Arial</vt:lpstr>
      <vt:lpstr>Calibri</vt:lpstr>
      <vt:lpstr>Century Gothic</vt:lpstr>
      <vt:lpstr>Wingdings 3</vt:lpstr>
      <vt:lpstr>Ion Boardroom</vt:lpstr>
      <vt:lpstr>Criminal Justice Under the Company Rule</vt:lpstr>
      <vt:lpstr>Design of the Class</vt:lpstr>
      <vt:lpstr>Design of the Class</vt:lpstr>
      <vt:lpstr>Design of the Class</vt:lpstr>
      <vt:lpstr>Company and Its Rule At A Glance</vt:lpstr>
      <vt:lpstr>Company and Its Rule At A Glance</vt:lpstr>
      <vt:lpstr>Company and Its Rule At A Glance</vt:lpstr>
      <vt:lpstr>Establishment of the East India Company</vt:lpstr>
      <vt:lpstr>History of the East India Company</vt:lpstr>
      <vt:lpstr>History of the East India Company</vt:lpstr>
      <vt:lpstr>History of the East India Company</vt:lpstr>
      <vt:lpstr>History of the East India Company</vt:lpstr>
      <vt:lpstr>History of the East India Company</vt:lpstr>
      <vt:lpstr>History of the East India Company</vt:lpstr>
      <vt:lpstr>History of the East India Company</vt:lpstr>
      <vt:lpstr>End of the East India Company</vt:lpstr>
      <vt:lpstr>Surat Factory: Where Company First Established Its Settlement </vt:lpstr>
      <vt:lpstr>Surat</vt:lpstr>
      <vt:lpstr>Surat</vt:lpstr>
      <vt:lpstr>Forman of Mughal Emperor</vt:lpstr>
      <vt:lpstr>Forman of Mughal Emperor</vt:lpstr>
      <vt:lpstr>Importance of Surat and Presidencies</vt:lpstr>
      <vt:lpstr>Surat Lost Its Pre-Eminent Position</vt:lpstr>
      <vt:lpstr>Presidency Towns and Mofussils</vt:lpstr>
      <vt:lpstr>Early Charters, King’s Commission and Mughal Forman</vt:lpstr>
      <vt:lpstr>Charter of 1600</vt:lpstr>
      <vt:lpstr>Charter of 1600</vt:lpstr>
      <vt:lpstr>Royal Commissions</vt:lpstr>
      <vt:lpstr>Royal Commissions</vt:lpstr>
      <vt:lpstr>Royal Commissions</vt:lpstr>
      <vt:lpstr>Royal Commissions</vt:lpstr>
      <vt:lpstr>Mughal Forman</vt:lpstr>
      <vt:lpstr>Charter of 1661</vt:lpstr>
      <vt:lpstr>Foundation of Calcutta</vt:lpstr>
      <vt:lpstr>Foundation of Calcutta</vt:lpstr>
      <vt:lpstr>Expansion of the Company’s Activities: Resistance of Nawab Siraj-ud-daula </vt:lpstr>
      <vt:lpstr>Expansion of the Company’s Activities: Resistance of Nawab Siraj-ud-daula </vt:lpstr>
      <vt:lpstr>Causes Why Company Did Not Want to Take the Direct Control of Bengal  </vt:lpstr>
      <vt:lpstr>Company Got the Diwani of Bengal </vt:lpstr>
      <vt:lpstr>Judicial System in Calcutta</vt:lpstr>
      <vt:lpstr>Judicial System in Calcutta</vt:lpstr>
      <vt:lpstr>Judicial System Under the Company</vt:lpstr>
      <vt:lpstr>Judicial System Under the Company</vt:lpstr>
      <vt:lpstr>Supreme Court of Calcutta</vt:lpstr>
      <vt:lpstr>Judicial System Under the Company</vt:lpstr>
      <vt:lpstr>Two Parallel System of Courts</vt:lpstr>
      <vt:lpstr>High Court and Privy Council</vt:lpstr>
      <vt:lpstr>Judicial System under the Company</vt:lpstr>
      <vt:lpstr>Adalat System in Mofussils</vt:lpstr>
      <vt:lpstr>Adalat System in Mofussils</vt:lpstr>
      <vt:lpstr>Adalat System in Mofussils</vt:lpstr>
      <vt:lpstr>Adalat System: Mofussil Faijdari Adalat</vt:lpstr>
      <vt:lpstr>Adalat System: Mofussil Faijdari Adalat</vt:lpstr>
      <vt:lpstr>Adalat System: Mofussil Faijdari Adalat</vt:lpstr>
      <vt:lpstr>Supreme Court in Calcutta</vt:lpstr>
      <vt:lpstr>Criminal Justice in Mofussils Was Regulated by Muslim Criminal Law</vt:lpstr>
      <vt:lpstr>Muslim Criminal Law under the Company Rule</vt:lpstr>
      <vt:lpstr>Modification of Muslim Criminal Law</vt:lpstr>
      <vt:lpstr>Transformation of Muslim Criminal Law</vt:lpstr>
      <vt:lpstr>Salient Features of the Muslim Law of Crimes</vt:lpstr>
      <vt:lpstr>Salient Features of the Muslim Law of Crimes</vt:lpstr>
      <vt:lpstr>Salient Features of the Muslim Law of Crimes</vt:lpstr>
      <vt:lpstr>Infliction of Haad Punishment</vt:lpstr>
      <vt:lpstr>Principle of TazIr</vt:lpstr>
      <vt:lpstr>Critical Analysis of the Muslim Criminal Law</vt:lpstr>
      <vt:lpstr>Critical Analysis of the Muslim Criminal Law</vt:lpstr>
      <vt:lpstr>Critical Analysis of the Muslim Criminal Law</vt:lpstr>
      <vt:lpstr>Critical Analysis of the Muslim Criminal Law</vt:lpstr>
      <vt:lpstr>Critical Analysis of the Muslim Criminal Law</vt:lpstr>
      <vt:lpstr>Critical Analysis of the Muslim Criminal Law</vt:lpstr>
      <vt:lpstr>Critical Analysis of the Muslim Criminal Law</vt:lpstr>
      <vt:lpstr>Critical Analysis of the Muslim Criminal Law</vt:lpstr>
      <vt:lpstr>Critical Analysis of the Muslim Criminal Law</vt:lpstr>
      <vt:lpstr>Changes in Criminal Law: 1772</vt:lpstr>
      <vt:lpstr>Changes in Criminal Law: 1772</vt:lpstr>
      <vt:lpstr>Some Proposals of Warren Hastings</vt:lpstr>
      <vt:lpstr>Reform in the Criminal Justice System: 1790-93</vt:lpstr>
      <vt:lpstr>Reform in the Criminal Justice System: 1790-93</vt:lpstr>
      <vt:lpstr>Reform in the Criminal Justice System: 1790-93</vt:lpstr>
      <vt:lpstr>Reform in the Criminal Justice System: 1790-93</vt:lpstr>
      <vt:lpstr>Reform in the Criminal Justice System: 1790-93</vt:lpstr>
      <vt:lpstr>Evaluating the Reforms Made by Cornwallis</vt:lpstr>
      <vt:lpstr>Evaluating the Reforms Made by Cornwallis</vt:lpstr>
      <vt:lpstr>Changes in 1797</vt:lpstr>
      <vt:lpstr>Changes in 1797</vt:lpstr>
      <vt:lpstr>Change in 1802</vt:lpstr>
      <vt:lpstr>Changes in the Doctrine of TazIr</vt:lpstr>
      <vt:lpstr>Law Concerning Robbery</vt:lpstr>
      <vt:lpstr>Changes During 1807-1832</vt:lpstr>
      <vt:lpstr>Changes During 1807-1832</vt:lpstr>
      <vt:lpstr>Changes During 1807-1832</vt:lpstr>
      <vt:lpstr>Abolition of the Custom of Sati</vt:lpstr>
      <vt:lpstr>Muslim Law Ceased to be General Law </vt:lpstr>
      <vt:lpstr>Muslim Law Ceased to be General Law </vt:lpstr>
      <vt:lpstr>Areas of Confusion </vt:lpstr>
      <vt:lpstr>Areas of Confusion</vt:lpstr>
      <vt:lpstr>Transformation of Muslim Criminal Law into English Criminal Law</vt:lpstr>
      <vt:lpstr>Transformation of Muslim Criminal Law into English Criminal Law</vt:lpstr>
      <vt:lpstr>Transformation of Muslim Criminal Law into English Criminal Law</vt:lpstr>
      <vt:lpstr>Transformation of Punishments</vt:lpstr>
      <vt:lpstr>Process of Transformation of Law: Legal Fiction</vt:lpstr>
      <vt:lpstr>Process of Transformation of Law: Legal Fiction</vt:lpstr>
      <vt:lpstr>Process of Transformation of Law: Legal Fiction</vt:lpstr>
      <vt:lpstr>Criminal Law in Presidency Towns</vt:lpstr>
      <vt:lpstr>Criminal Law in Presidency Towns</vt:lpstr>
      <vt:lpstr>Criminal Law in Presidency Towns</vt:lpstr>
      <vt:lpstr>Criminal Law in Presidency Towns</vt:lpstr>
      <vt:lpstr>Criminal Law in Presidency Towns</vt:lpstr>
      <vt:lpstr>Criminal Law in Presidency Towns</vt:lpstr>
      <vt:lpstr>Criminal Law in Presidency Towns</vt:lpstr>
      <vt:lpstr>Criminal Law in Presidency Towns</vt:lpstr>
      <vt:lpstr>Nature of Legislative Power Given to the Company</vt:lpstr>
      <vt:lpstr>Nature of Legislative Power Given to the Company</vt:lpstr>
      <vt:lpstr>Nature of Legislative Power Given to the Company</vt:lpstr>
      <vt:lpstr>Nature of Legislative Power Given to the Company</vt:lpstr>
      <vt:lpstr>Nature of Legislative Power Given to the Company</vt:lpstr>
      <vt:lpstr>Nature of Legislative Powers</vt:lpstr>
      <vt:lpstr>Summary of Company Rule</vt:lpstr>
      <vt:lpstr>Summary of Company Rule</vt:lpstr>
      <vt:lpstr>Summary of Company Rule</vt:lpstr>
      <vt:lpstr>Summary of Company Rule</vt:lpstr>
      <vt:lpstr>Summary of the Criminal Justice under Company’s Rule</vt:lpstr>
      <vt:lpstr>Summary of the Criminal Justice under Company Rule</vt:lpstr>
      <vt:lpstr>Criminal Justice under the Company Rule</vt:lpstr>
      <vt:lpstr>Criminal Justice under the Company Rule</vt:lpstr>
      <vt:lpstr>Comparison of Criminal Justice in Presidency Towns and Mofussils</vt:lpstr>
      <vt:lpstr>Comparison of Criminal Justice in Presidency Towns and Mofussils</vt:lpstr>
      <vt:lpstr>Comparison of Criminal Justice in Presidency Towns and Mofussils</vt:lpstr>
      <vt:lpstr>Comparison of Criminal Justice in Presidency Towns and Mofussils</vt:lpstr>
      <vt:lpstr>Comparison of Criminal Justice in Presidency Towns and Mofussils</vt:lpstr>
      <vt:lpstr>Comparison of Criminal Justice in Presidency Towns and Mofussils</vt:lpstr>
      <vt:lpstr>Critical Analysis of the Judicial System under Company/British rule</vt:lpstr>
      <vt:lpstr>Contribution of Company/British Rulers</vt:lpstr>
      <vt:lpstr>Defects of the System</vt:lpstr>
      <vt:lpstr>Criminal Justice under the East India Company</vt:lpstr>
      <vt:lpstr>Thank you so much for your patience It is  shared lecture, contributed  based on the lectures of CJ504, @SHRK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Justice in the Provinces Under the Company Rule</dc:title>
  <dc:creator>Karzon</dc:creator>
  <cp:lastModifiedBy>Saiful</cp:lastModifiedBy>
  <cp:revision>264</cp:revision>
  <dcterms:created xsi:type="dcterms:W3CDTF">2010-11-13T06:22:12Z</dcterms:created>
  <dcterms:modified xsi:type="dcterms:W3CDTF">2021-04-06T04:58:59Z</dcterms:modified>
</cp:coreProperties>
</file>