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7" r:id="rId3"/>
    <p:sldId id="264" r:id="rId4"/>
    <p:sldId id="265" r:id="rId5"/>
    <p:sldId id="266" r:id="rId6"/>
    <p:sldId id="268" r:id="rId7"/>
    <p:sldId id="269" r:id="rId8"/>
    <p:sldId id="270" r:id="rId9"/>
    <p:sldId id="276" r:id="rId10"/>
    <p:sldId id="271" r:id="rId11"/>
    <p:sldId id="272" r:id="rId12"/>
    <p:sldId id="302" r:id="rId13"/>
    <p:sldId id="275" r:id="rId14"/>
    <p:sldId id="307" r:id="rId15"/>
    <p:sldId id="308" r:id="rId16"/>
    <p:sldId id="309" r:id="rId17"/>
    <p:sldId id="310" r:id="rId18"/>
    <p:sldId id="311" r:id="rId19"/>
    <p:sldId id="312" r:id="rId20"/>
    <p:sldId id="313" r:id="rId21"/>
    <p:sldId id="316" r:id="rId22"/>
    <p:sldId id="317" r:id="rId23"/>
    <p:sldId id="318" r:id="rId24"/>
    <p:sldId id="319" r:id="rId25"/>
    <p:sldId id="320" r:id="rId26"/>
    <p:sldId id="321" r:id="rId27"/>
    <p:sldId id="322" r:id="rId28"/>
    <p:sldId id="323" r:id="rId29"/>
    <p:sldId id="324" r:id="rId30"/>
    <p:sldId id="325" r:id="rId31"/>
    <p:sldId id="326" r:id="rId32"/>
    <p:sldId id="327" r:id="rId33"/>
    <p:sldId id="328" r:id="rId34"/>
    <p:sldId id="329" r:id="rId35"/>
    <p:sldId id="330" r:id="rId36"/>
    <p:sldId id="331" r:id="rId37"/>
    <p:sldId id="332" r:id="rId38"/>
    <p:sldId id="341" r:id="rId39"/>
    <p:sldId id="333" r:id="rId40"/>
    <p:sldId id="334" r:id="rId41"/>
    <p:sldId id="335" r:id="rId42"/>
    <p:sldId id="336" r:id="rId43"/>
    <p:sldId id="337" r:id="rId44"/>
    <p:sldId id="338" r:id="rId45"/>
    <p:sldId id="339" r:id="rId46"/>
    <p:sldId id="280" r:id="rId47"/>
    <p:sldId id="281" r:id="rId48"/>
    <p:sldId id="282" r:id="rId49"/>
    <p:sldId id="283" r:id="rId50"/>
    <p:sldId id="284" r:id="rId51"/>
    <p:sldId id="285" r:id="rId52"/>
    <p:sldId id="286" r:id="rId53"/>
    <p:sldId id="287" r:id="rId54"/>
    <p:sldId id="288" r:id="rId55"/>
    <p:sldId id="289" r:id="rId56"/>
    <p:sldId id="295" r:id="rId57"/>
    <p:sldId id="296" r:id="rId58"/>
    <p:sldId id="290" r:id="rId59"/>
    <p:sldId id="291" r:id="rId60"/>
    <p:sldId id="294" r:id="rId61"/>
    <p:sldId id="293" r:id="rId62"/>
    <p:sldId id="292" r:id="rId63"/>
    <p:sldId id="297" r:id="rId64"/>
    <p:sldId id="298" r:id="rId65"/>
    <p:sldId id="299" r:id="rId66"/>
    <p:sldId id="300" r:id="rId67"/>
    <p:sldId id="301"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2" d="100"/>
          <a:sy n="72" d="100"/>
        </p:scale>
        <p:origin x="132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253A9A22-6EBB-42D4-8A0A-CD0EDFC98A43}" type="datetimeFigureOut">
              <a:rPr lang="en-US" smtClean="0"/>
              <a:t>4/30/2020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E63379D2-92A0-4A7F-820E-B98141105E81}"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53A9A22-6EBB-42D4-8A0A-CD0EDFC98A43}"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3379D2-92A0-4A7F-820E-B98141105E8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53A9A22-6EBB-42D4-8A0A-CD0EDFC98A43}"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3379D2-92A0-4A7F-820E-B98141105E8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253A9A22-6EBB-42D4-8A0A-CD0EDFC98A43}"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3379D2-92A0-4A7F-820E-B98141105E81}" type="slidenum">
              <a:rPr lang="en-US" smtClean="0"/>
              <a:t>‹#›</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5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3">
                                            <p:txEl>
                                              <p:pRg st="0" end="0"/>
                                            </p:txEl>
                                          </p:spTgt>
                                        </p:tgtEl>
                                      </p:cBhvr>
                                    </p:animEffect>
                                  </p:childTnLst>
                                </p:cTn>
                              </p:par>
                            </p:childTnLst>
                          </p:cTn>
                        </p:par>
                        <p:par>
                          <p:cTn id="12" fill="hold">
                            <p:stCondLst>
                              <p:cond delay="9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25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6" dur="25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17" dur="25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8" dur="25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9" dur="250" tmFilter="0,0; .5, 1; 1, 1"/>
                                        <p:tgtEl>
                                          <p:spTgt spid="3">
                                            <p:txEl>
                                              <p:pRg st="1" end="1"/>
                                            </p:txEl>
                                          </p:spTgt>
                                        </p:tgtEl>
                                      </p:cBhvr>
                                    </p:animEffect>
                                  </p:childTnLst>
                                </p:cTn>
                              </p:par>
                            </p:childTnLst>
                          </p:cTn>
                        </p:par>
                        <p:par>
                          <p:cTn id="20" fill="hold">
                            <p:stCondLst>
                              <p:cond delay="14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25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4" dur="25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25" dur="25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6" dur="25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7" dur="250" tmFilter="0,0; .5, 1; 1, 1"/>
                                        <p:tgtEl>
                                          <p:spTgt spid="3">
                                            <p:txEl>
                                              <p:pRg st="2" end="2"/>
                                            </p:txEl>
                                          </p:spTgt>
                                        </p:tgtEl>
                                      </p:cBhvr>
                                    </p:animEffect>
                                  </p:childTnLst>
                                </p:cTn>
                              </p:par>
                            </p:childTnLst>
                          </p:cTn>
                        </p:par>
                        <p:par>
                          <p:cTn id="28" fill="hold">
                            <p:stCondLst>
                              <p:cond delay="1875"/>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250" fill="hold"/>
                                        <p:tgtEl>
                                          <p:spTgt spid="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2" dur="250" fill="hold"/>
                                        <p:tgtEl>
                                          <p:spTgt spid="3">
                                            <p:txEl>
                                              <p:pRg st="3" end="3"/>
                                            </p:txEl>
                                          </p:spTgt>
                                        </p:tgtEl>
                                        <p:attrNameLst>
                                          <p:attrName>ppt_y</p:attrName>
                                        </p:attrNameLst>
                                      </p:cBhvr>
                                      <p:tavLst>
                                        <p:tav tm="0">
                                          <p:val>
                                            <p:strVal val="#ppt_y"/>
                                          </p:val>
                                        </p:tav>
                                        <p:tav tm="100000">
                                          <p:val>
                                            <p:strVal val="#ppt_y"/>
                                          </p:val>
                                        </p:tav>
                                      </p:tavLst>
                                    </p:anim>
                                    <p:anim calcmode="lin" valueType="num">
                                      <p:cBhvr>
                                        <p:cTn id="33" dur="250" fill="hold"/>
                                        <p:tgtEl>
                                          <p:spTgt spid="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4" dur="250" fill="hold"/>
                                        <p:tgtEl>
                                          <p:spTgt spid="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5" dur="250" tmFilter="0,0; .5, 1; 1, 1"/>
                                        <p:tgtEl>
                                          <p:spTgt spid="3">
                                            <p:txEl>
                                              <p:pRg st="3" end="3"/>
                                            </p:txEl>
                                          </p:spTgt>
                                        </p:tgtEl>
                                      </p:cBhvr>
                                    </p:animEffect>
                                  </p:childTnLst>
                                </p:cTn>
                              </p:par>
                            </p:childTnLst>
                          </p:cTn>
                        </p:par>
                        <p:par>
                          <p:cTn id="36" fill="hold">
                            <p:stCondLst>
                              <p:cond delay="2375"/>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250" fill="hold"/>
                                        <p:tgtEl>
                                          <p:spTgt spid="3">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250" fill="hold"/>
                                        <p:tgtEl>
                                          <p:spTgt spid="3">
                                            <p:txEl>
                                              <p:pRg st="4" end="4"/>
                                            </p:txEl>
                                          </p:spTgt>
                                        </p:tgtEl>
                                        <p:attrNameLst>
                                          <p:attrName>ppt_y</p:attrName>
                                        </p:attrNameLst>
                                      </p:cBhvr>
                                      <p:tavLst>
                                        <p:tav tm="0">
                                          <p:val>
                                            <p:strVal val="#ppt_y"/>
                                          </p:val>
                                        </p:tav>
                                        <p:tav tm="100000">
                                          <p:val>
                                            <p:strVal val="#ppt_y"/>
                                          </p:val>
                                        </p:tav>
                                      </p:tavLst>
                                    </p:anim>
                                    <p:anim calcmode="lin" valueType="num">
                                      <p:cBhvr>
                                        <p:cTn id="41" dur="250" fill="hold"/>
                                        <p:tgtEl>
                                          <p:spTgt spid="3">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250" fill="hold"/>
                                        <p:tgtEl>
                                          <p:spTgt spid="3">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250" tmFilter="0,0; .5, 1; 1, 1"/>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1" presetClass="entr" presetSubtype="0" fill="hold" nodeType="afterEffect">
                  <p:stCondLst>
                    <p:cond delay="0"/>
                  </p:stCondLst>
                  <p:iterate type="lt">
                    <p:tmPct val="10000"/>
                  </p:iterate>
                  <p:childTnLst>
                    <p:set>
                      <p:cBhvr>
                        <p:cTn dur="1" fill="hold">
                          <p:stCondLst>
                            <p:cond delay="0"/>
                          </p:stCondLst>
                        </p:cTn>
                        <p:tgtEl>
                          <p:spTgt spid="3"/>
                        </p:tgtEl>
                        <p:attrNameLst>
                          <p:attrName>style.visibility</p:attrName>
                        </p:attrNameLst>
                      </p:cBhvr>
                      <p:to>
                        <p:strVal val="visible"/>
                      </p:to>
                    </p:set>
                    <p:anim calcmode="lin" valueType="num">
                      <p:cBhvr>
                        <p:cTn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dur="250" fill="hold"/>
                        <p:tgtEl>
                          <p:spTgt spid="3"/>
                        </p:tgtEl>
                        <p:attrNameLst>
                          <p:attrName>ppt_y</p:attrName>
                        </p:attrNameLst>
                      </p:cBhvr>
                      <p:tavLst>
                        <p:tav tm="0">
                          <p:val>
                            <p:strVal val="#ppt_y"/>
                          </p:val>
                        </p:tav>
                        <p:tav tm="100000">
                          <p:val>
                            <p:strVal val="#ppt_y"/>
                          </p:val>
                        </p:tav>
                      </p:tavLst>
                    </p:anim>
                    <p:anim calcmode="lin" valueType="num">
                      <p:cBhvr>
                        <p:cTn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dur="250" tmFilter="0,0; .5, 1; 1, 1"/>
                        <p:tgtEl>
                          <p:spTgt spid="3"/>
                        </p:tgtEl>
                      </p:cBhvr>
                    </p:animEffect>
                  </p:childTnLst>
                </p:cTn>
              </p:par>
            </p:tnLst>
          </p:tmpl>
          <p:tmpl lvl="2">
            <p:tnLst>
              <p:par>
                <p:cTn presetID="41" presetClass="entr" presetSubtype="0" fill="hold" nodeType="afterEffect">
                  <p:stCondLst>
                    <p:cond delay="0"/>
                  </p:stCondLst>
                  <p:iterate type="lt">
                    <p:tmPct val="10000"/>
                  </p:iterate>
                  <p:childTnLst>
                    <p:set>
                      <p:cBhvr>
                        <p:cTn dur="1" fill="hold">
                          <p:stCondLst>
                            <p:cond delay="0"/>
                          </p:stCondLst>
                        </p:cTn>
                        <p:tgtEl>
                          <p:spTgt spid="3"/>
                        </p:tgtEl>
                        <p:attrNameLst>
                          <p:attrName>style.visibility</p:attrName>
                        </p:attrNameLst>
                      </p:cBhvr>
                      <p:to>
                        <p:strVal val="visible"/>
                      </p:to>
                    </p:set>
                    <p:anim calcmode="lin" valueType="num">
                      <p:cBhvr>
                        <p:cTn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dur="250" fill="hold"/>
                        <p:tgtEl>
                          <p:spTgt spid="3"/>
                        </p:tgtEl>
                        <p:attrNameLst>
                          <p:attrName>ppt_y</p:attrName>
                        </p:attrNameLst>
                      </p:cBhvr>
                      <p:tavLst>
                        <p:tav tm="0">
                          <p:val>
                            <p:strVal val="#ppt_y"/>
                          </p:val>
                        </p:tav>
                        <p:tav tm="100000">
                          <p:val>
                            <p:strVal val="#ppt_y"/>
                          </p:val>
                        </p:tav>
                      </p:tavLst>
                    </p:anim>
                    <p:anim calcmode="lin" valueType="num">
                      <p:cBhvr>
                        <p:cTn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dur="250" tmFilter="0,0; .5, 1; 1, 1"/>
                        <p:tgtEl>
                          <p:spTgt spid="3"/>
                        </p:tgtEl>
                      </p:cBhvr>
                    </p:animEffect>
                  </p:childTnLst>
                </p:cTn>
              </p:par>
            </p:tnLst>
          </p:tmpl>
          <p:tmpl lvl="3">
            <p:tnLst>
              <p:par>
                <p:cTn presetID="41" presetClass="entr" presetSubtype="0" fill="hold" nodeType="afterEffect">
                  <p:stCondLst>
                    <p:cond delay="0"/>
                  </p:stCondLst>
                  <p:iterate type="lt">
                    <p:tmPct val="10000"/>
                  </p:iterate>
                  <p:childTnLst>
                    <p:set>
                      <p:cBhvr>
                        <p:cTn dur="1" fill="hold">
                          <p:stCondLst>
                            <p:cond delay="0"/>
                          </p:stCondLst>
                        </p:cTn>
                        <p:tgtEl>
                          <p:spTgt spid="3"/>
                        </p:tgtEl>
                        <p:attrNameLst>
                          <p:attrName>style.visibility</p:attrName>
                        </p:attrNameLst>
                      </p:cBhvr>
                      <p:to>
                        <p:strVal val="visible"/>
                      </p:to>
                    </p:set>
                    <p:anim calcmode="lin" valueType="num">
                      <p:cBhvr>
                        <p:cTn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dur="250" fill="hold"/>
                        <p:tgtEl>
                          <p:spTgt spid="3"/>
                        </p:tgtEl>
                        <p:attrNameLst>
                          <p:attrName>ppt_y</p:attrName>
                        </p:attrNameLst>
                      </p:cBhvr>
                      <p:tavLst>
                        <p:tav tm="0">
                          <p:val>
                            <p:strVal val="#ppt_y"/>
                          </p:val>
                        </p:tav>
                        <p:tav tm="100000">
                          <p:val>
                            <p:strVal val="#ppt_y"/>
                          </p:val>
                        </p:tav>
                      </p:tavLst>
                    </p:anim>
                    <p:anim calcmode="lin" valueType="num">
                      <p:cBhvr>
                        <p:cTn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dur="250" tmFilter="0,0; .5, 1; 1, 1"/>
                        <p:tgtEl>
                          <p:spTgt spid="3"/>
                        </p:tgtEl>
                      </p:cBhvr>
                    </p:animEffect>
                  </p:childTnLst>
                </p:cTn>
              </p:par>
            </p:tnLst>
          </p:tmpl>
          <p:tmpl lvl="4">
            <p:tnLst>
              <p:par>
                <p:cTn presetID="41" presetClass="entr" presetSubtype="0" fill="hold" nodeType="afterEffect">
                  <p:stCondLst>
                    <p:cond delay="0"/>
                  </p:stCondLst>
                  <p:iterate type="lt">
                    <p:tmPct val="10000"/>
                  </p:iterate>
                  <p:childTnLst>
                    <p:set>
                      <p:cBhvr>
                        <p:cTn dur="1" fill="hold">
                          <p:stCondLst>
                            <p:cond delay="0"/>
                          </p:stCondLst>
                        </p:cTn>
                        <p:tgtEl>
                          <p:spTgt spid="3"/>
                        </p:tgtEl>
                        <p:attrNameLst>
                          <p:attrName>style.visibility</p:attrName>
                        </p:attrNameLst>
                      </p:cBhvr>
                      <p:to>
                        <p:strVal val="visible"/>
                      </p:to>
                    </p:set>
                    <p:anim calcmode="lin" valueType="num">
                      <p:cBhvr>
                        <p:cTn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dur="250" fill="hold"/>
                        <p:tgtEl>
                          <p:spTgt spid="3"/>
                        </p:tgtEl>
                        <p:attrNameLst>
                          <p:attrName>ppt_y</p:attrName>
                        </p:attrNameLst>
                      </p:cBhvr>
                      <p:tavLst>
                        <p:tav tm="0">
                          <p:val>
                            <p:strVal val="#ppt_y"/>
                          </p:val>
                        </p:tav>
                        <p:tav tm="100000">
                          <p:val>
                            <p:strVal val="#ppt_y"/>
                          </p:val>
                        </p:tav>
                      </p:tavLst>
                    </p:anim>
                    <p:anim calcmode="lin" valueType="num">
                      <p:cBhvr>
                        <p:cTn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dur="250" tmFilter="0,0; .5, 1; 1, 1"/>
                        <p:tgtEl>
                          <p:spTgt spid="3"/>
                        </p:tgtEl>
                      </p:cBhvr>
                    </p:animEffect>
                  </p:childTnLst>
                </p:cTn>
              </p:par>
            </p:tnLst>
          </p:tmpl>
          <p:tmpl lvl="5">
            <p:tnLst>
              <p:par>
                <p:cTn presetID="41" presetClass="entr" presetSubtype="0" fill="hold" nodeType="afterEffect">
                  <p:stCondLst>
                    <p:cond delay="0"/>
                  </p:stCondLst>
                  <p:iterate type="lt">
                    <p:tmPct val="10000"/>
                  </p:iterate>
                  <p:childTnLst>
                    <p:set>
                      <p:cBhvr>
                        <p:cTn dur="1" fill="hold">
                          <p:stCondLst>
                            <p:cond delay="0"/>
                          </p:stCondLst>
                        </p:cTn>
                        <p:tgtEl>
                          <p:spTgt spid="3"/>
                        </p:tgtEl>
                        <p:attrNameLst>
                          <p:attrName>style.visibility</p:attrName>
                        </p:attrNameLst>
                      </p:cBhvr>
                      <p:to>
                        <p:strVal val="visible"/>
                      </p:to>
                    </p:set>
                    <p:anim calcmode="lin" valueType="num">
                      <p:cBhvr>
                        <p:cTn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dur="250" fill="hold"/>
                        <p:tgtEl>
                          <p:spTgt spid="3"/>
                        </p:tgtEl>
                        <p:attrNameLst>
                          <p:attrName>ppt_y</p:attrName>
                        </p:attrNameLst>
                      </p:cBhvr>
                      <p:tavLst>
                        <p:tav tm="0">
                          <p:val>
                            <p:strVal val="#ppt_y"/>
                          </p:val>
                        </p:tav>
                        <p:tav tm="100000">
                          <p:val>
                            <p:strVal val="#ppt_y"/>
                          </p:val>
                        </p:tav>
                      </p:tavLst>
                    </p:anim>
                    <p:anim calcmode="lin" valueType="num">
                      <p:cBhvr>
                        <p:cTn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dur="250" tmFilter="0,0; .5, 1; 1, 1"/>
                        <p:tgtEl>
                          <p:spTgt spid="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253A9A22-6EBB-42D4-8A0A-CD0EDFC98A43}"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3379D2-92A0-4A7F-820E-B98141105E81}"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53A9A22-6EBB-42D4-8A0A-CD0EDFC98A43}"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3379D2-92A0-4A7F-820E-B98141105E8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53A9A22-6EBB-42D4-8A0A-CD0EDFC98A43}" type="datetimeFigureOut">
              <a:rPr lang="en-US" smtClean="0"/>
              <a:t>4/30/2020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3379D2-92A0-4A7F-820E-B98141105E8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253A9A22-6EBB-42D4-8A0A-CD0EDFC98A43}" type="datetimeFigureOut">
              <a:rPr lang="en-US" smtClean="0"/>
              <a:t>4/30/2020</a:t>
            </a:fld>
            <a:endParaRPr lang="en-US"/>
          </a:p>
        </p:txBody>
      </p:sp>
      <p:sp>
        <p:nvSpPr>
          <p:cNvPr id="8" name="Slide Number Placeholder 7"/>
          <p:cNvSpPr>
            <a:spLocks noGrp="1"/>
          </p:cNvSpPr>
          <p:nvPr>
            <p:ph type="sldNum" sz="quarter" idx="11"/>
          </p:nvPr>
        </p:nvSpPr>
        <p:spPr/>
        <p:txBody>
          <a:bodyPr/>
          <a:lstStyle/>
          <a:p>
            <a:fld id="{E63379D2-92A0-4A7F-820E-B98141105E81}"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3A9A22-6EBB-42D4-8A0A-CD0EDFC98A43}" type="datetimeFigureOut">
              <a:rPr lang="en-US" smtClean="0"/>
              <a:t>4/30/2020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3379D2-92A0-4A7F-820E-B98141105E8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53A9A22-6EBB-42D4-8A0A-CD0EDFC98A43}"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E63379D2-92A0-4A7F-820E-B98141105E8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253A9A22-6EBB-42D4-8A0A-CD0EDFC98A43}"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3379D2-92A0-4A7F-820E-B98141105E8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253A9A22-6EBB-42D4-8A0A-CD0EDFC98A43}" type="datetimeFigureOut">
              <a:rPr lang="en-US" smtClean="0"/>
              <a:t>4/30/2020</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E63379D2-92A0-4A7F-820E-B98141105E81}"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7443611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705600"/>
          </a:xfrm>
        </p:spPr>
      </p:pic>
    </p:spTree>
    <p:extLst>
      <p:ext uri="{BB962C8B-B14F-4D97-AF65-F5344CB8AC3E}">
        <p14:creationId xmlns:p14="http://schemas.microsoft.com/office/powerpoint/2010/main" val="1744361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lstStyle/>
          <a:p>
            <a:pPr marL="36576" indent="0">
              <a:buNone/>
            </a:pPr>
            <a:endParaRPr lang="en-US" dirty="0" smtClean="0"/>
          </a:p>
          <a:p>
            <a:pPr marL="36576" indent="0">
              <a:buNone/>
            </a:pPr>
            <a:endParaRPr lang="en-US" dirty="0"/>
          </a:p>
          <a:p>
            <a:pPr marL="36576" indent="0">
              <a:buNone/>
            </a:pPr>
            <a:r>
              <a:rPr lang="en-US" sz="3200" b="1" dirty="0" smtClean="0">
                <a:latin typeface="Calibri" pitchFamily="34" charset="0"/>
                <a:cs typeface="Calibri" pitchFamily="34" charset="0"/>
              </a:rPr>
              <a:t>The </a:t>
            </a:r>
            <a:r>
              <a:rPr lang="en-US" sz="3200" b="1" dirty="0">
                <a:latin typeface="Calibri" pitchFamily="34" charset="0"/>
                <a:cs typeface="Calibri" pitchFamily="34" charset="0"/>
              </a:rPr>
              <a:t>Code of Hammurabi is a well-preserved </a:t>
            </a:r>
            <a:r>
              <a:rPr lang="en-US" sz="3200" b="1" u="sng" dirty="0">
                <a:latin typeface="Calibri" pitchFamily="34" charset="0"/>
                <a:cs typeface="Calibri" pitchFamily="34" charset="0"/>
              </a:rPr>
              <a:t>Babylonian code of law of ancient Mesopotamia</a:t>
            </a:r>
            <a:r>
              <a:rPr lang="en-US" sz="3200" b="1" dirty="0">
                <a:latin typeface="Calibri" pitchFamily="34" charset="0"/>
                <a:cs typeface="Calibri" pitchFamily="34" charset="0"/>
              </a:rPr>
              <a:t>, dated back to about 1754 BC </a:t>
            </a:r>
            <a:r>
              <a:rPr lang="en-US" sz="3200" b="1" dirty="0" smtClean="0">
                <a:latin typeface="Calibri" pitchFamily="34" charset="0"/>
                <a:cs typeface="Calibri" pitchFamily="34" charset="0"/>
              </a:rPr>
              <a:t>. The </a:t>
            </a:r>
            <a:r>
              <a:rPr lang="en-US" sz="3200" b="1" dirty="0">
                <a:latin typeface="Calibri" pitchFamily="34" charset="0"/>
                <a:cs typeface="Calibri" pitchFamily="34" charset="0"/>
              </a:rPr>
              <a:t>sixth Babylonian king, Hammurabi, enacted the code, and partial copies exist on a 2.25 </a:t>
            </a:r>
            <a:r>
              <a:rPr lang="en-US" sz="3200" b="1" dirty="0" smtClean="0">
                <a:latin typeface="Calibri" pitchFamily="34" charset="0"/>
                <a:cs typeface="Calibri" pitchFamily="34" charset="0"/>
              </a:rPr>
              <a:t>meter </a:t>
            </a:r>
            <a:r>
              <a:rPr lang="en-US" sz="3200" b="1" dirty="0">
                <a:latin typeface="Calibri" pitchFamily="34" charset="0"/>
                <a:cs typeface="Calibri" pitchFamily="34" charset="0"/>
              </a:rPr>
              <a:t>(7.5 </a:t>
            </a:r>
            <a:r>
              <a:rPr lang="en-US" sz="3200" b="1" dirty="0" err="1">
                <a:latin typeface="Calibri" pitchFamily="34" charset="0"/>
                <a:cs typeface="Calibri" pitchFamily="34" charset="0"/>
              </a:rPr>
              <a:t>ft</a:t>
            </a:r>
            <a:r>
              <a:rPr lang="en-US" sz="3200" b="1" dirty="0">
                <a:latin typeface="Calibri" pitchFamily="34" charset="0"/>
                <a:cs typeface="Calibri" pitchFamily="34" charset="0"/>
              </a:rPr>
              <a:t>) stone stele and consists of </a:t>
            </a:r>
            <a:r>
              <a:rPr lang="en-US" sz="3200" b="1" u="sng" dirty="0">
                <a:latin typeface="Calibri" pitchFamily="34" charset="0"/>
                <a:cs typeface="Calibri" pitchFamily="34" charset="0"/>
              </a:rPr>
              <a:t>282 </a:t>
            </a:r>
            <a:r>
              <a:rPr lang="en-US" sz="3200" b="1" u="sng" dirty="0" smtClean="0">
                <a:latin typeface="Calibri" pitchFamily="34" charset="0"/>
                <a:cs typeface="Calibri" pitchFamily="34" charset="0"/>
              </a:rPr>
              <a:t>laws</a:t>
            </a:r>
            <a:r>
              <a:rPr lang="en-US" sz="3200" b="1" dirty="0" smtClean="0">
                <a:latin typeface="Calibri" pitchFamily="34" charset="0"/>
                <a:cs typeface="Calibri" pitchFamily="34" charset="0"/>
              </a:rPr>
              <a:t>.</a:t>
            </a:r>
            <a:endParaRPr lang="en-US" sz="3200" b="1" dirty="0">
              <a:latin typeface="Calibri" pitchFamily="34" charset="0"/>
              <a:cs typeface="Calibri" pitchFamily="34" charset="0"/>
            </a:endParaRPr>
          </a:p>
        </p:txBody>
      </p:sp>
    </p:spTree>
    <p:extLst>
      <p:ext uri="{BB962C8B-B14F-4D97-AF65-F5344CB8AC3E}">
        <p14:creationId xmlns:p14="http://schemas.microsoft.com/office/powerpoint/2010/main" val="1744361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lstStyle/>
          <a:p>
            <a:pPr marL="36576" indent="0">
              <a:buNone/>
            </a:pPr>
            <a:endParaRPr lang="en-US" dirty="0" smtClean="0"/>
          </a:p>
          <a:p>
            <a:pPr marL="36576" indent="0">
              <a:buNone/>
            </a:pPr>
            <a:r>
              <a:rPr lang="en-US" sz="3200" b="1" dirty="0" smtClean="0">
                <a:latin typeface="Calibri" panose="020F0502020204030204" pitchFamily="34" charset="0"/>
              </a:rPr>
              <a:t>One of the written doctrine was the Doctrine </a:t>
            </a:r>
            <a:r>
              <a:rPr lang="en-US" sz="3200" b="1" dirty="0">
                <a:latin typeface="Calibri" panose="020F0502020204030204" pitchFamily="34" charset="0"/>
              </a:rPr>
              <a:t>of </a:t>
            </a:r>
            <a:r>
              <a:rPr lang="en-US" sz="3200" b="1" u="sng" dirty="0">
                <a:latin typeface="Calibri" panose="020F0502020204030204" pitchFamily="34" charset="0"/>
              </a:rPr>
              <a:t>“</a:t>
            </a:r>
            <a:r>
              <a:rPr lang="en-US" sz="3200" b="1" u="sng" dirty="0" err="1">
                <a:latin typeface="Calibri" panose="020F0502020204030204" pitchFamily="34" charset="0"/>
              </a:rPr>
              <a:t>lex</a:t>
            </a:r>
            <a:r>
              <a:rPr lang="en-US" sz="3200" b="1" u="sng" dirty="0">
                <a:latin typeface="Calibri" panose="020F0502020204030204" pitchFamily="34" charset="0"/>
              </a:rPr>
              <a:t> </a:t>
            </a:r>
            <a:r>
              <a:rPr lang="en-US" sz="3200" b="1" u="sng" dirty="0" err="1">
                <a:latin typeface="Calibri" panose="020F0502020204030204" pitchFamily="34" charset="0"/>
              </a:rPr>
              <a:t>talionis</a:t>
            </a:r>
            <a:r>
              <a:rPr lang="en-US" sz="3200" b="1" u="sng" dirty="0">
                <a:latin typeface="Calibri" panose="020F0502020204030204" pitchFamily="34" charset="0"/>
              </a:rPr>
              <a:t>,” </a:t>
            </a:r>
            <a:r>
              <a:rPr lang="en-US" sz="3200" b="1" dirty="0">
                <a:latin typeface="Calibri" panose="020F0502020204030204" pitchFamily="34" charset="0"/>
              </a:rPr>
              <a:t>or the laws of retribution, sometimes better known as “an eye for an eye</a:t>
            </a:r>
            <a:r>
              <a:rPr lang="en-US" sz="3200" b="1" dirty="0" smtClean="0">
                <a:latin typeface="Calibri" panose="020F0502020204030204" pitchFamily="34" charset="0"/>
              </a:rPr>
              <a:t>.”</a:t>
            </a:r>
          </a:p>
          <a:p>
            <a:pPr marL="36576" indent="0">
              <a:buNone/>
            </a:pPr>
            <a:endParaRPr lang="en-US" sz="3200" b="1" dirty="0">
              <a:latin typeface="Calibri" panose="020F0502020204030204" pitchFamily="34" charset="0"/>
            </a:endParaRPr>
          </a:p>
          <a:p>
            <a:pPr marL="36576" indent="0">
              <a:buNone/>
            </a:pPr>
            <a:r>
              <a:rPr lang="en-US" sz="3200" b="1" dirty="0">
                <a:latin typeface="Calibri" panose="020F0502020204030204" pitchFamily="34" charset="0"/>
              </a:rPr>
              <a:t>The Code of Hammurabi includes many </a:t>
            </a:r>
            <a:r>
              <a:rPr lang="en-US" sz="3200" b="1" u="sng" dirty="0">
                <a:latin typeface="Calibri" panose="020F0502020204030204" pitchFamily="34" charset="0"/>
              </a:rPr>
              <a:t>harsh punishments</a:t>
            </a:r>
            <a:r>
              <a:rPr lang="en-US" sz="3200" b="1" dirty="0">
                <a:latin typeface="Calibri" panose="020F0502020204030204" pitchFamily="34" charset="0"/>
              </a:rPr>
              <a:t>, sometimes demanding the removal of the guilty party’s tongue, hands, breasts, eye or ear. But the code is also one of the earliest examples of an accused person being considered </a:t>
            </a:r>
            <a:r>
              <a:rPr lang="en-US" sz="3200" b="1" u="sng" dirty="0" smtClean="0">
                <a:latin typeface="Calibri" panose="020F0502020204030204" pitchFamily="34" charset="0"/>
              </a:rPr>
              <a:t>“innocent </a:t>
            </a:r>
            <a:r>
              <a:rPr lang="en-US" sz="3200" b="1" u="sng" dirty="0">
                <a:latin typeface="Calibri" panose="020F0502020204030204" pitchFamily="34" charset="0"/>
              </a:rPr>
              <a:t>until proven </a:t>
            </a:r>
            <a:r>
              <a:rPr lang="en-US" sz="3200" b="1" u="sng" dirty="0" smtClean="0">
                <a:latin typeface="Calibri" panose="020F0502020204030204" pitchFamily="34" charset="0"/>
              </a:rPr>
              <a:t>guilty</a:t>
            </a:r>
            <a:r>
              <a:rPr lang="en-US" sz="3200" b="1" dirty="0" smtClean="0">
                <a:latin typeface="Calibri" panose="020F0502020204030204" pitchFamily="34" charset="0"/>
              </a:rPr>
              <a:t>”.</a:t>
            </a:r>
            <a:endParaRPr lang="en-US" sz="3200" b="1" dirty="0">
              <a:latin typeface="Calibri" panose="020F0502020204030204" pitchFamily="34" charset="0"/>
            </a:endParaRPr>
          </a:p>
        </p:txBody>
      </p:sp>
    </p:spTree>
    <p:extLst>
      <p:ext uri="{BB962C8B-B14F-4D97-AF65-F5344CB8AC3E}">
        <p14:creationId xmlns:p14="http://schemas.microsoft.com/office/powerpoint/2010/main" val="654609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744361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732"/>
            <a:ext cx="9144000" cy="6847268"/>
          </a:xfrm>
        </p:spPr>
      </p:pic>
    </p:spTree>
    <p:extLst>
      <p:ext uri="{BB962C8B-B14F-4D97-AF65-F5344CB8AC3E}">
        <p14:creationId xmlns:p14="http://schemas.microsoft.com/office/powerpoint/2010/main" val="15048409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rmAutofit/>
          </a:bodyPr>
          <a:lstStyle/>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Egyptians </a:t>
            </a:r>
            <a:r>
              <a:rPr lang="en-US" sz="3200" b="1" u="sng" dirty="0">
                <a:latin typeface="Calibri" pitchFamily="34" charset="0"/>
                <a:cs typeface="Calibri" pitchFamily="34" charset="0"/>
              </a:rPr>
              <a:t>did not have professional judges</a:t>
            </a:r>
            <a:r>
              <a:rPr lang="en-US" sz="3200" b="1" dirty="0">
                <a:latin typeface="Calibri" pitchFamily="34" charset="0"/>
                <a:cs typeface="Calibri" pitchFamily="34" charset="0"/>
              </a:rPr>
              <a:t>. In fact there was no word for judge in the Egyptian language. Even though </a:t>
            </a:r>
            <a:r>
              <a:rPr lang="en-US" sz="3200" b="1" u="sng" dirty="0">
                <a:latin typeface="Calibri" pitchFamily="34" charset="0"/>
                <a:cs typeface="Calibri" pitchFamily="34" charset="0"/>
              </a:rPr>
              <a:t>no book of laws from </a:t>
            </a:r>
            <a:r>
              <a:rPr lang="en-US" sz="3200" b="1" dirty="0">
                <a:latin typeface="Calibri" pitchFamily="34" charset="0"/>
                <a:cs typeface="Calibri" pitchFamily="34" charset="0"/>
              </a:rPr>
              <a:t>ancient Egypt have been found, court records show that Egyptian law was usually based on a </a:t>
            </a:r>
            <a:r>
              <a:rPr lang="en-US" sz="3200" b="1" u="sng" dirty="0">
                <a:latin typeface="Calibri" pitchFamily="34" charset="0"/>
                <a:cs typeface="Calibri" pitchFamily="34" charset="0"/>
              </a:rPr>
              <a:t>common-sense approach</a:t>
            </a:r>
            <a:r>
              <a:rPr lang="en-US" sz="3200" b="1" dirty="0">
                <a:latin typeface="Calibri" pitchFamily="34" charset="0"/>
                <a:cs typeface="Calibri" pitchFamily="34" charset="0"/>
              </a:rPr>
              <a:t>. In fact Egyptian law encouraged reaching agreements to resolve conflicts rather than sticking to a complicated set of laws.</a:t>
            </a:r>
          </a:p>
        </p:txBody>
      </p:sp>
    </p:spTree>
    <p:extLst>
      <p:ext uri="{BB962C8B-B14F-4D97-AF65-F5344CB8AC3E}">
        <p14:creationId xmlns:p14="http://schemas.microsoft.com/office/powerpoint/2010/main" val="18041594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lstStyle/>
          <a:p>
            <a:pPr marL="36576" indent="0">
              <a:buNone/>
            </a:pPr>
            <a:r>
              <a:rPr lang="en-US" sz="2800" b="1" dirty="0" smtClean="0">
                <a:latin typeface="Calibri" pitchFamily="34" charset="0"/>
                <a:cs typeface="Calibri" pitchFamily="34" charset="0"/>
              </a:rPr>
              <a:t>Justice was </a:t>
            </a:r>
            <a:r>
              <a:rPr lang="en-US" sz="2800" b="1" dirty="0">
                <a:latin typeface="Calibri" pitchFamily="34" charset="0"/>
                <a:cs typeface="Calibri" pitchFamily="34" charset="0"/>
              </a:rPr>
              <a:t>represented </a:t>
            </a:r>
            <a:r>
              <a:rPr lang="en-US" sz="2800" b="1" dirty="0" smtClean="0">
                <a:latin typeface="Calibri" pitchFamily="34" charset="0"/>
                <a:cs typeface="Calibri" pitchFamily="34" charset="0"/>
              </a:rPr>
              <a:t>by Goddess </a:t>
            </a:r>
            <a:r>
              <a:rPr lang="en-US" sz="2800" b="1" dirty="0" err="1" smtClean="0">
                <a:latin typeface="Calibri" pitchFamily="34" charset="0"/>
                <a:cs typeface="Calibri" pitchFamily="34" charset="0"/>
              </a:rPr>
              <a:t>Maat</a:t>
            </a:r>
            <a:r>
              <a:rPr lang="en-US" sz="2800" b="1" dirty="0" smtClean="0">
                <a:latin typeface="Calibri" pitchFamily="34" charset="0"/>
                <a:cs typeface="Calibri" pitchFamily="34" charset="0"/>
              </a:rPr>
              <a:t> and </a:t>
            </a:r>
            <a:r>
              <a:rPr lang="en-US" sz="2800" b="1" dirty="0">
                <a:latin typeface="Calibri" pitchFamily="34" charset="0"/>
                <a:cs typeface="Calibri" pitchFamily="34" charset="0"/>
              </a:rPr>
              <a:t>the feather of justice was above her head</a:t>
            </a:r>
            <a:r>
              <a:rPr lang="en-US" dirty="0" smtClean="0"/>
              <a:t>.</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1976"/>
            <a:ext cx="9144000" cy="5686023"/>
          </a:xfrm>
          <a:prstGeom prst="rect">
            <a:avLst/>
          </a:prstGeom>
        </p:spPr>
      </p:pic>
    </p:spTree>
    <p:extLst>
      <p:ext uri="{BB962C8B-B14F-4D97-AF65-F5344CB8AC3E}">
        <p14:creationId xmlns:p14="http://schemas.microsoft.com/office/powerpoint/2010/main" val="27161006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rmAutofit/>
          </a:bodyPr>
          <a:lstStyle/>
          <a:p>
            <a:pPr marL="36576" indent="0">
              <a:buNone/>
            </a:pPr>
            <a:endParaRPr lang="en-US" sz="3200" b="1" dirty="0" smtClean="0">
              <a:latin typeface="Calibri" pitchFamily="34" charset="0"/>
              <a:cs typeface="Calibri" pitchFamily="34" charset="0"/>
            </a:endParaRPr>
          </a:p>
          <a:p>
            <a:pPr marL="36576" indent="0">
              <a:buNone/>
            </a:pPr>
            <a:endParaRPr lang="en-US" sz="3200" b="1" dirty="0">
              <a:latin typeface="Calibri" pitchFamily="34" charset="0"/>
              <a:cs typeface="Calibri" pitchFamily="34" charset="0"/>
            </a:endParaRPr>
          </a:p>
          <a:p>
            <a:pPr marL="36576" indent="0">
              <a:buNone/>
            </a:pPr>
            <a:endParaRPr lang="en-US" sz="3200" b="1" dirty="0" smtClean="0">
              <a:latin typeface="Calibri" pitchFamily="34" charset="0"/>
              <a:cs typeface="Calibri" pitchFamily="34" charset="0"/>
            </a:endParaRPr>
          </a:p>
          <a:p>
            <a:pPr marL="36576" indent="0">
              <a:buNone/>
            </a:pP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The </a:t>
            </a:r>
            <a:r>
              <a:rPr lang="en-US" sz="3200" b="1" dirty="0">
                <a:latin typeface="Calibri" pitchFamily="34" charset="0"/>
                <a:cs typeface="Calibri" pitchFamily="34" charset="0"/>
              </a:rPr>
              <a:t>ancient Egyptians viewed </a:t>
            </a:r>
            <a:r>
              <a:rPr lang="en-US" sz="3200" b="1" u="sng" dirty="0">
                <a:latin typeface="Calibri" pitchFamily="34" charset="0"/>
                <a:cs typeface="Calibri" pitchFamily="34" charset="0"/>
              </a:rPr>
              <a:t>men and women</a:t>
            </a:r>
            <a:r>
              <a:rPr lang="en-US" sz="3200" b="1" dirty="0">
                <a:latin typeface="Calibri" pitchFamily="34" charset="0"/>
                <a:cs typeface="Calibri" pitchFamily="34" charset="0"/>
              </a:rPr>
              <a:t>, including people from all social classes except slaves, as essentially </a:t>
            </a:r>
            <a:r>
              <a:rPr lang="en-US" sz="3200" b="1" u="sng" dirty="0">
                <a:latin typeface="Calibri" pitchFamily="34" charset="0"/>
                <a:cs typeface="Calibri" pitchFamily="34" charset="0"/>
              </a:rPr>
              <a:t>equal</a:t>
            </a:r>
            <a:r>
              <a:rPr lang="en-US" sz="3200" b="1" dirty="0">
                <a:latin typeface="Calibri" pitchFamily="34" charset="0"/>
                <a:cs typeface="Calibri" pitchFamily="34" charset="0"/>
              </a:rPr>
              <a:t> under the law, and even the lowliest peasant was entitled to petition </a:t>
            </a:r>
            <a:r>
              <a:rPr lang="en-US" sz="3200" b="1" dirty="0" smtClean="0">
                <a:latin typeface="Calibri" pitchFamily="34" charset="0"/>
                <a:cs typeface="Calibri" pitchFamily="34" charset="0"/>
              </a:rPr>
              <a:t>for </a:t>
            </a:r>
            <a:r>
              <a:rPr lang="en-US" sz="3200" b="1" dirty="0">
                <a:latin typeface="Calibri" pitchFamily="34" charset="0"/>
                <a:cs typeface="Calibri" pitchFamily="34" charset="0"/>
              </a:rPr>
              <a:t>redress. </a:t>
            </a:r>
          </a:p>
        </p:txBody>
      </p:sp>
    </p:spTree>
    <p:extLst>
      <p:ext uri="{BB962C8B-B14F-4D97-AF65-F5344CB8AC3E}">
        <p14:creationId xmlns:p14="http://schemas.microsoft.com/office/powerpoint/2010/main" val="19533608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637" y="0"/>
            <a:ext cx="9053848" cy="6857999"/>
          </a:xfrm>
        </p:spPr>
      </p:pic>
    </p:spTree>
    <p:extLst>
      <p:ext uri="{BB962C8B-B14F-4D97-AF65-F5344CB8AC3E}">
        <p14:creationId xmlns:p14="http://schemas.microsoft.com/office/powerpoint/2010/main" val="30949716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lstStyle/>
          <a:p>
            <a:pPr marL="36576" indent="0">
              <a:buNone/>
            </a:pPr>
            <a:endParaRPr lang="en-US" dirty="0" smtClean="0"/>
          </a:p>
          <a:p>
            <a:pPr marL="36576" indent="0">
              <a:buNone/>
            </a:pPr>
            <a:endParaRPr lang="en-US" dirty="0"/>
          </a:p>
          <a:p>
            <a:pPr marL="36576" indent="0">
              <a:buNone/>
            </a:pPr>
            <a:endParaRPr lang="en-US" sz="3200" b="1" dirty="0" smtClean="0">
              <a:latin typeface="Calibri" pitchFamily="34" charset="0"/>
              <a:cs typeface="Calibri" pitchFamily="34" charset="0"/>
            </a:endParaRPr>
          </a:p>
          <a:p>
            <a:pPr marL="36576" indent="0">
              <a:buNone/>
            </a:pP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The </a:t>
            </a:r>
            <a:r>
              <a:rPr lang="en-US" sz="3200" b="1" dirty="0">
                <a:latin typeface="Calibri" pitchFamily="34" charset="0"/>
                <a:cs typeface="Calibri" pitchFamily="34" charset="0"/>
              </a:rPr>
              <a:t>head of the legal system was officially the </a:t>
            </a:r>
            <a:r>
              <a:rPr lang="en-US" sz="3200" b="1" u="sng" dirty="0">
                <a:latin typeface="Calibri" pitchFamily="34" charset="0"/>
                <a:cs typeface="Calibri" pitchFamily="34" charset="0"/>
              </a:rPr>
              <a:t>pharaoh</a:t>
            </a:r>
            <a:r>
              <a:rPr lang="en-US" sz="3200" b="1" dirty="0">
                <a:latin typeface="Calibri" pitchFamily="34" charset="0"/>
                <a:cs typeface="Calibri" pitchFamily="34" charset="0"/>
              </a:rPr>
              <a:t>, who was responsible for enacting laws, delivering justice, and maintaining law and </a:t>
            </a:r>
            <a:r>
              <a:rPr lang="en-US" sz="3200" b="1" dirty="0" smtClean="0">
                <a:latin typeface="Calibri" pitchFamily="34" charset="0"/>
                <a:cs typeface="Calibri" pitchFamily="34" charset="0"/>
              </a:rPr>
              <a:t>order.</a:t>
            </a:r>
            <a:endParaRPr lang="en-US" dirty="0"/>
          </a:p>
          <a:p>
            <a:pPr marL="36576" indent="0">
              <a:buNone/>
            </a:pPr>
            <a:endParaRPr lang="en-US" dirty="0"/>
          </a:p>
        </p:txBody>
      </p:sp>
    </p:spTree>
    <p:extLst>
      <p:ext uri="{BB962C8B-B14F-4D97-AF65-F5344CB8AC3E}">
        <p14:creationId xmlns:p14="http://schemas.microsoft.com/office/powerpoint/2010/main" val="20833099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Tree>
    <p:extLst>
      <p:ext uri="{BB962C8B-B14F-4D97-AF65-F5344CB8AC3E}">
        <p14:creationId xmlns:p14="http://schemas.microsoft.com/office/powerpoint/2010/main" val="17443611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1515"/>
            <a:ext cx="9144000" cy="6806485"/>
          </a:xfrm>
        </p:spPr>
      </p:pic>
    </p:spTree>
    <p:extLst>
      <p:ext uri="{BB962C8B-B14F-4D97-AF65-F5344CB8AC3E}">
        <p14:creationId xmlns:p14="http://schemas.microsoft.com/office/powerpoint/2010/main" val="17062965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rmAutofit/>
          </a:bodyPr>
          <a:lstStyle/>
          <a:p>
            <a:pPr marL="36576" indent="0">
              <a:buNone/>
            </a:pPr>
            <a:endParaRPr lang="en-US" sz="3200" b="1" dirty="0" smtClean="0">
              <a:latin typeface="Calibri" pitchFamily="34" charset="0"/>
              <a:cs typeface="Calibri" pitchFamily="34" charset="0"/>
            </a:endParaRPr>
          </a:p>
          <a:p>
            <a:pPr marL="36576" indent="0">
              <a:buNone/>
            </a:pP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Punishment </a:t>
            </a:r>
            <a:r>
              <a:rPr lang="en-US" sz="3200" b="1" dirty="0">
                <a:latin typeface="Calibri" pitchFamily="34" charset="0"/>
                <a:cs typeface="Calibri" pitchFamily="34" charset="0"/>
              </a:rPr>
              <a:t>for </a:t>
            </a:r>
            <a:r>
              <a:rPr lang="en-US" sz="3200" b="1" u="sng" dirty="0">
                <a:latin typeface="Calibri" pitchFamily="34" charset="0"/>
                <a:cs typeface="Calibri" pitchFamily="34" charset="0"/>
              </a:rPr>
              <a:t>minor crimes </a:t>
            </a:r>
            <a:r>
              <a:rPr lang="en-US" sz="3200" b="1" dirty="0">
                <a:latin typeface="Calibri" pitchFamily="34" charset="0"/>
                <a:cs typeface="Calibri" pitchFamily="34" charset="0"/>
              </a:rPr>
              <a:t>involved either imposition of fines, beatings, facial mutilation, or exile, depending on the severity of the offense. </a:t>
            </a:r>
            <a:r>
              <a:rPr lang="en-US" sz="3200" b="1" u="sng" dirty="0">
                <a:latin typeface="Calibri" pitchFamily="34" charset="0"/>
                <a:cs typeface="Calibri" pitchFamily="34" charset="0"/>
              </a:rPr>
              <a:t>Serious crimes </a:t>
            </a:r>
            <a:r>
              <a:rPr lang="en-US" sz="3200" b="1" dirty="0">
                <a:latin typeface="Calibri" pitchFamily="34" charset="0"/>
                <a:cs typeface="Calibri" pitchFamily="34" charset="0"/>
              </a:rPr>
              <a:t>such as murder and tomb robbery were punished by execution, carried out by decapitation, drowning, or impaling the criminal on a stake. Punishment could also be extended to the criminal's family. </a:t>
            </a:r>
          </a:p>
        </p:txBody>
      </p:sp>
    </p:spTree>
    <p:extLst>
      <p:ext uri="{BB962C8B-B14F-4D97-AF65-F5344CB8AC3E}">
        <p14:creationId xmlns:p14="http://schemas.microsoft.com/office/powerpoint/2010/main" val="34974809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5245117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rmAutofit/>
          </a:bodyPr>
          <a:lstStyle/>
          <a:p>
            <a:pPr marL="36576" indent="0">
              <a:buNone/>
            </a:pPr>
            <a:r>
              <a:rPr lang="en-US" sz="3200" b="1" dirty="0" smtClean="0">
                <a:latin typeface="Calibri" pitchFamily="34" charset="0"/>
                <a:cs typeface="Calibri" pitchFamily="34" charset="0"/>
              </a:rPr>
              <a:t>After </a:t>
            </a:r>
            <a:r>
              <a:rPr lang="en-US" sz="3200" b="1" dirty="0">
                <a:latin typeface="Calibri" pitchFamily="34" charset="0"/>
                <a:cs typeface="Calibri" pitchFamily="34" charset="0"/>
              </a:rPr>
              <a:t>the Dark Ages </a:t>
            </a:r>
            <a:r>
              <a:rPr lang="en-US" sz="3200" b="1" dirty="0" smtClean="0">
                <a:latin typeface="Calibri" pitchFamily="34" charset="0"/>
                <a:cs typeface="Calibri" pitchFamily="34" charset="0"/>
              </a:rPr>
              <a:t>(900 BC), </a:t>
            </a:r>
            <a:r>
              <a:rPr lang="en-US" sz="3200" b="1" dirty="0">
                <a:latin typeface="Calibri" pitchFamily="34" charset="0"/>
                <a:cs typeface="Calibri" pitchFamily="34" charset="0"/>
              </a:rPr>
              <a:t>the Ancient Greeks had no official laws or punishments. Murders were settled by members of the victim's family, who would then go and kill the </a:t>
            </a:r>
            <a:r>
              <a:rPr lang="en-US" sz="3200" b="1" dirty="0" smtClean="0">
                <a:latin typeface="Calibri" pitchFamily="34" charset="0"/>
                <a:cs typeface="Calibri" pitchFamily="34" charset="0"/>
              </a:rPr>
              <a:t>murderer.</a:t>
            </a:r>
            <a:endParaRPr lang="en-US" sz="3200" b="1" dirty="0">
              <a:latin typeface="Calibri" pitchFamily="34" charset="0"/>
              <a:cs typeface="Calibri" pitchFamily="34" charset="0"/>
            </a:endParaRPr>
          </a:p>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Around </a:t>
            </a:r>
            <a:r>
              <a:rPr lang="en-US" sz="3200" b="1" dirty="0">
                <a:latin typeface="Calibri" pitchFamily="34" charset="0"/>
                <a:cs typeface="Calibri" pitchFamily="34" charset="0"/>
              </a:rPr>
              <a:t>620 BC </a:t>
            </a:r>
            <a:r>
              <a:rPr lang="en-US" sz="3200" b="1" u="sng" dirty="0">
                <a:latin typeface="Calibri" pitchFamily="34" charset="0"/>
                <a:cs typeface="Calibri" pitchFamily="34" charset="0"/>
              </a:rPr>
              <a:t>Draco</a:t>
            </a:r>
            <a:r>
              <a:rPr lang="en-US" sz="3200" b="1" dirty="0">
                <a:latin typeface="Calibri" pitchFamily="34" charset="0"/>
                <a:cs typeface="Calibri" pitchFamily="34" charset="0"/>
              </a:rPr>
              <a:t>, the lawgiver, wrote the first known written law of Ancient Greece</a:t>
            </a:r>
            <a:r>
              <a:rPr lang="en-US" sz="3200" b="1" dirty="0" smtClean="0">
                <a:latin typeface="Calibri" pitchFamily="34" charset="0"/>
                <a:cs typeface="Calibri" pitchFamily="34" charset="0"/>
              </a:rPr>
              <a:t>. Law was classified into 4 categories namely:</a:t>
            </a:r>
          </a:p>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Tort law, Family law, Public law and Procedural law</a:t>
            </a:r>
            <a:endParaRPr lang="en-US" sz="3200" b="1" dirty="0">
              <a:latin typeface="Calibri" pitchFamily="34" charset="0"/>
              <a:cs typeface="Calibri" pitchFamily="34" charset="0"/>
            </a:endParaRPr>
          </a:p>
        </p:txBody>
      </p:sp>
    </p:spTree>
    <p:extLst>
      <p:ext uri="{BB962C8B-B14F-4D97-AF65-F5344CB8AC3E}">
        <p14:creationId xmlns:p14="http://schemas.microsoft.com/office/powerpoint/2010/main" val="30463354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lstStyle/>
          <a:p>
            <a:pPr marL="36576" indent="0">
              <a:buNone/>
            </a:pPr>
            <a:r>
              <a:rPr lang="en-US" b="1" dirty="0">
                <a:latin typeface="Calibri" pitchFamily="34" charset="0"/>
                <a:cs typeface="Calibri" pitchFamily="34" charset="0"/>
              </a:rPr>
              <a:t>The Aristotelian Constitution of the Athenians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Tree>
    <p:extLst>
      <p:ext uri="{BB962C8B-B14F-4D97-AF65-F5344CB8AC3E}">
        <p14:creationId xmlns:p14="http://schemas.microsoft.com/office/powerpoint/2010/main" val="9983202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rmAutofit/>
          </a:bodyPr>
          <a:lstStyle/>
          <a:p>
            <a:pPr marL="36576" indent="0">
              <a:buNone/>
            </a:pPr>
            <a:r>
              <a:rPr lang="en-US" sz="4400" b="1" dirty="0" smtClean="0">
                <a:latin typeface="Calibri" pitchFamily="34" charset="0"/>
                <a:cs typeface="Calibri" pitchFamily="34" charset="0"/>
              </a:rPr>
              <a:t>Law Makers</a:t>
            </a:r>
          </a:p>
          <a:p>
            <a:pPr marL="36576" indent="0">
              <a:buNone/>
            </a:pP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Law givers were </a:t>
            </a:r>
            <a:r>
              <a:rPr lang="en-US" sz="3200" b="1" dirty="0">
                <a:latin typeface="Calibri" pitchFamily="34" charset="0"/>
                <a:cs typeface="Calibri" pitchFamily="34" charset="0"/>
              </a:rPr>
              <a:t>not rulers or kings, but </a:t>
            </a:r>
            <a:r>
              <a:rPr lang="en-US" sz="3200" b="1" u="sng" dirty="0">
                <a:latin typeface="Calibri" pitchFamily="34" charset="0"/>
                <a:cs typeface="Calibri" pitchFamily="34" charset="0"/>
              </a:rPr>
              <a:t>appointed officials</a:t>
            </a:r>
            <a:r>
              <a:rPr lang="en-US" sz="3200" b="1" dirty="0">
                <a:latin typeface="Calibri" pitchFamily="34" charset="0"/>
                <a:cs typeface="Calibri" pitchFamily="34" charset="0"/>
              </a:rPr>
              <a:t> whose only job was to write </a:t>
            </a:r>
            <a:r>
              <a:rPr lang="en-US" sz="3200" b="1" dirty="0" smtClean="0">
                <a:latin typeface="Calibri" pitchFamily="34" charset="0"/>
                <a:cs typeface="Calibri" pitchFamily="34" charset="0"/>
              </a:rPr>
              <a:t>laws. The </a:t>
            </a:r>
            <a:r>
              <a:rPr lang="en-US" sz="3200" b="1" dirty="0">
                <a:latin typeface="Calibri" pitchFamily="34" charset="0"/>
                <a:cs typeface="Calibri" pitchFamily="34" charset="0"/>
              </a:rPr>
              <a:t>officials in the government wanted to make sure that law givers would not take sides or be a part of just one group, otherwise laws might be unfair.  Because of this, law givers were not a part of normal government, and they were considered political outsiders</a:t>
            </a:r>
            <a:r>
              <a:rPr lang="en-US" sz="3200" b="1" dirty="0" smtClean="0">
                <a:latin typeface="Calibri" pitchFamily="34" charset="0"/>
                <a:cs typeface="Calibri" pitchFamily="34" charset="0"/>
              </a:rPr>
              <a:t>.</a:t>
            </a:r>
            <a:endParaRPr lang="en-US" sz="3200" b="1" dirty="0">
              <a:latin typeface="Calibri" pitchFamily="34" charset="0"/>
              <a:cs typeface="Calibri" pitchFamily="34" charset="0"/>
            </a:endParaRPr>
          </a:p>
          <a:p>
            <a:pPr marL="36576" indent="0">
              <a:buNone/>
            </a:pPr>
            <a:endParaRPr lang="en-US" dirty="0"/>
          </a:p>
        </p:txBody>
      </p:sp>
    </p:spTree>
    <p:extLst>
      <p:ext uri="{BB962C8B-B14F-4D97-AF65-F5344CB8AC3E}">
        <p14:creationId xmlns:p14="http://schemas.microsoft.com/office/powerpoint/2010/main" val="5113599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lstStyle/>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Draco</a:t>
            </a:r>
            <a:endParaRPr lang="en-US" sz="3200" b="1" dirty="0">
              <a:latin typeface="Calibri" pitchFamily="34" charset="0"/>
              <a:cs typeface="Calibri" pitchFamily="34" charset="0"/>
            </a:endParaRPr>
          </a:p>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One </a:t>
            </a:r>
            <a:r>
              <a:rPr lang="en-US" sz="3200" b="1" dirty="0">
                <a:latin typeface="Calibri" pitchFamily="34" charset="0"/>
                <a:cs typeface="Calibri" pitchFamily="34" charset="0"/>
              </a:rPr>
              <a:t>of the most famous law givers in Athens was Draco.  His homicide law is the first known written law of Ancient Greece. Draco earned a reputation for being extremely severe with his punishments, and it is even argued that he set </a:t>
            </a:r>
            <a:r>
              <a:rPr lang="en-US" sz="3200" b="1" u="sng" dirty="0">
                <a:latin typeface="Calibri" pitchFamily="34" charset="0"/>
                <a:cs typeface="Calibri" pitchFamily="34" charset="0"/>
              </a:rPr>
              <a:t>death as the penalty for all offenses</a:t>
            </a:r>
            <a:r>
              <a:rPr lang="en-US" sz="3200" b="1" dirty="0">
                <a:latin typeface="Calibri" pitchFamily="34" charset="0"/>
                <a:cs typeface="Calibri" pitchFamily="34" charset="0"/>
              </a:rPr>
              <a:t>.  He served as law giver until he was succeeded by Solon in about 594 BC.</a:t>
            </a:r>
          </a:p>
          <a:p>
            <a:pPr marL="36576" indent="0">
              <a:buNone/>
            </a:pPr>
            <a:endParaRPr lang="en-US" dirty="0"/>
          </a:p>
        </p:txBody>
      </p:sp>
    </p:spTree>
    <p:extLst>
      <p:ext uri="{BB962C8B-B14F-4D97-AF65-F5344CB8AC3E}">
        <p14:creationId xmlns:p14="http://schemas.microsoft.com/office/powerpoint/2010/main" val="42575755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rmAutofit/>
          </a:bodyPr>
          <a:lstStyle/>
          <a:p>
            <a:pPr marL="36576" indent="0">
              <a:buNone/>
            </a:pPr>
            <a:r>
              <a:rPr lang="en-US" sz="2800" b="1" dirty="0" smtClean="0">
                <a:latin typeface="Calibri" pitchFamily="34" charset="0"/>
                <a:cs typeface="Calibri" pitchFamily="34" charset="0"/>
              </a:rPr>
              <a:t>Court </a:t>
            </a:r>
            <a:r>
              <a:rPr lang="en-US" sz="2800" b="1" dirty="0">
                <a:latin typeface="Calibri" pitchFamily="34" charset="0"/>
                <a:cs typeface="Calibri" pitchFamily="34" charset="0"/>
              </a:rPr>
              <a:t>of </a:t>
            </a:r>
            <a:r>
              <a:rPr lang="en-US" sz="2800" b="1" dirty="0" err="1">
                <a:latin typeface="Calibri" pitchFamily="34" charset="0"/>
                <a:cs typeface="Calibri" pitchFamily="34" charset="0"/>
              </a:rPr>
              <a:t>Areopagus</a:t>
            </a:r>
            <a:r>
              <a:rPr lang="en-US" sz="2800" b="1" dirty="0">
                <a:latin typeface="Calibri" pitchFamily="34" charset="0"/>
                <a:cs typeface="Calibri" pitchFamily="34" charset="0"/>
              </a:rPr>
              <a:t>, founded by Draco around </a:t>
            </a:r>
            <a:r>
              <a:rPr lang="en-US" sz="2800" b="1" dirty="0" smtClean="0">
                <a:latin typeface="Calibri" pitchFamily="34" charset="0"/>
                <a:cs typeface="Calibri" pitchFamily="34" charset="0"/>
              </a:rPr>
              <a:t>gather </a:t>
            </a:r>
            <a:r>
              <a:rPr lang="en-US" sz="2800" b="1" dirty="0">
                <a:latin typeface="Calibri" pitchFamily="34" charset="0"/>
                <a:cs typeface="Calibri" pitchFamily="34" charset="0"/>
              </a:rPr>
              <a:t>atop the Hill of Ares for a meeting concerning either law, morals or education of the people.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11293901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lstStyle/>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Solon</a:t>
            </a:r>
            <a:endParaRPr lang="en-US" sz="3200" b="1" dirty="0">
              <a:latin typeface="Calibri" pitchFamily="34" charset="0"/>
              <a:cs typeface="Calibri" pitchFamily="34" charset="0"/>
            </a:endParaRPr>
          </a:p>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Solon </a:t>
            </a:r>
            <a:r>
              <a:rPr lang="en-US" sz="3200" b="1" dirty="0">
                <a:latin typeface="Calibri" pitchFamily="34" charset="0"/>
                <a:cs typeface="Calibri" pitchFamily="34" charset="0"/>
              </a:rPr>
              <a:t>was appointed law giver in Athens because </a:t>
            </a:r>
            <a:r>
              <a:rPr lang="en-US" sz="3200" b="1" u="sng" dirty="0">
                <a:latin typeface="Calibri" pitchFamily="34" charset="0"/>
                <a:cs typeface="Calibri" pitchFamily="34" charset="0"/>
              </a:rPr>
              <a:t>he did not take any sides</a:t>
            </a:r>
            <a:r>
              <a:rPr lang="en-US" sz="3200" b="1" dirty="0">
                <a:latin typeface="Calibri" pitchFamily="34" charset="0"/>
                <a:cs typeface="Calibri" pitchFamily="34" charset="0"/>
              </a:rPr>
              <a:t>.  He was known to be a fair man, and so he had full support from all of the various political parties.  When he replaced Draco, </a:t>
            </a:r>
            <a:r>
              <a:rPr lang="en-US" sz="3200" b="1" u="sng" dirty="0">
                <a:latin typeface="Calibri" pitchFamily="34" charset="0"/>
                <a:cs typeface="Calibri" pitchFamily="34" charset="0"/>
              </a:rPr>
              <a:t>Solon threw out all of the old laws </a:t>
            </a:r>
            <a:r>
              <a:rPr lang="en-US" sz="3200" b="1" dirty="0">
                <a:latin typeface="Calibri" pitchFamily="34" charset="0"/>
                <a:cs typeface="Calibri" pitchFamily="34" charset="0"/>
              </a:rPr>
              <a:t>except for the homicide law, and he created many new laws, especially in the categories of tort and family laws.</a:t>
            </a:r>
          </a:p>
          <a:p>
            <a:pPr marL="36576" indent="0">
              <a:buNone/>
            </a:pPr>
            <a:endParaRPr lang="en-US" dirty="0"/>
          </a:p>
        </p:txBody>
      </p:sp>
    </p:spTree>
    <p:extLst>
      <p:ext uri="{BB962C8B-B14F-4D97-AF65-F5344CB8AC3E}">
        <p14:creationId xmlns:p14="http://schemas.microsoft.com/office/powerpoint/2010/main" val="34490745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rmAutofit/>
          </a:bodyPr>
          <a:lstStyle/>
          <a:p>
            <a:pPr marL="36576" indent="0">
              <a:buNone/>
            </a:pPr>
            <a:r>
              <a:rPr lang="en-US" sz="2800" b="1" dirty="0">
                <a:latin typeface="Calibri" pitchFamily="34" charset="0"/>
                <a:cs typeface="Calibri" pitchFamily="34" charset="0"/>
              </a:rPr>
              <a:t>Solon defends his laws against criticism from Athenian </a:t>
            </a:r>
            <a:r>
              <a:rPr lang="en-US" sz="2800" b="1" dirty="0" smtClean="0">
                <a:latin typeface="Calibri" pitchFamily="34" charset="0"/>
                <a:cs typeface="Calibri" pitchFamily="34" charset="0"/>
              </a:rPr>
              <a:t>citizens, </a:t>
            </a:r>
            <a:r>
              <a:rPr lang="en-US" sz="2800" b="1" dirty="0">
                <a:latin typeface="Calibri" pitchFamily="34" charset="0"/>
                <a:cs typeface="Calibri" pitchFamily="34" charset="0"/>
              </a:rPr>
              <a:t>painting by Noel </a:t>
            </a:r>
            <a:r>
              <a:rPr lang="en-US" sz="2800" b="1" dirty="0" smtClean="0">
                <a:latin typeface="Calibri" pitchFamily="34" charset="0"/>
                <a:cs typeface="Calibri" pitchFamily="34" charset="0"/>
              </a:rPr>
              <a:t>Coypel,1699</a:t>
            </a:r>
            <a:endParaRPr lang="en-US" sz="2800" b="1" dirty="0">
              <a:latin typeface="Calibri" pitchFamily="34" charset="0"/>
              <a:cs typeface="Calibri"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5715000"/>
          </a:xfrm>
          <a:prstGeom prst="rect">
            <a:avLst/>
          </a:prstGeom>
        </p:spPr>
      </p:pic>
    </p:spTree>
    <p:extLst>
      <p:ext uri="{BB962C8B-B14F-4D97-AF65-F5344CB8AC3E}">
        <p14:creationId xmlns:p14="http://schemas.microsoft.com/office/powerpoint/2010/main" val="36419019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lstStyle/>
          <a:p>
            <a:pPr marL="36576" indent="0">
              <a:buNone/>
            </a:pPr>
            <a:endParaRPr lang="en-US"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1. Law </a:t>
            </a:r>
            <a:r>
              <a:rPr lang="en-US" sz="3200" b="1" dirty="0">
                <a:latin typeface="Calibri" pitchFamily="34" charset="0"/>
                <a:cs typeface="Calibri" pitchFamily="34" charset="0"/>
              </a:rPr>
              <a:t>is a system of rules that are created and enforced through social or governmental institutions to regulate </a:t>
            </a:r>
            <a:r>
              <a:rPr lang="en-US" sz="3200" b="1" dirty="0" smtClean="0">
                <a:latin typeface="Calibri" pitchFamily="34" charset="0"/>
                <a:cs typeface="Calibri" pitchFamily="34" charset="0"/>
              </a:rPr>
              <a:t>the behavior of individuals.</a:t>
            </a:r>
          </a:p>
          <a:p>
            <a:pPr marL="36576" indent="0">
              <a:buNone/>
            </a:pP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2. Austin </a:t>
            </a:r>
            <a:r>
              <a:rPr lang="en-US" sz="3200" b="1" dirty="0">
                <a:latin typeface="Calibri" pitchFamily="34" charset="0"/>
                <a:cs typeface="Calibri" pitchFamily="34" charset="0"/>
              </a:rPr>
              <a:t>said that l</a:t>
            </a:r>
            <a:r>
              <a:rPr lang="en-US" sz="3200" b="1" dirty="0" smtClean="0">
                <a:latin typeface="Calibri" pitchFamily="34" charset="0"/>
                <a:cs typeface="Calibri" pitchFamily="34" charset="0"/>
              </a:rPr>
              <a:t>aw </a:t>
            </a:r>
            <a:r>
              <a:rPr lang="en-US" sz="3200" b="1" dirty="0">
                <a:latin typeface="Calibri" pitchFamily="34" charset="0"/>
                <a:cs typeface="Calibri" pitchFamily="34" charset="0"/>
              </a:rPr>
              <a:t>is the command of </a:t>
            </a:r>
            <a:r>
              <a:rPr lang="en-US" sz="3200" b="1" dirty="0" smtClean="0">
                <a:latin typeface="Calibri" pitchFamily="34" charset="0"/>
                <a:cs typeface="Calibri" pitchFamily="34" charset="0"/>
              </a:rPr>
              <a:t>sovereign backed by sanctions.</a:t>
            </a:r>
          </a:p>
          <a:p>
            <a:pPr marL="36576" indent="0">
              <a:buNone/>
            </a:pP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3. Salmond </a:t>
            </a:r>
            <a:r>
              <a:rPr lang="en-US" sz="3200" b="1" dirty="0">
                <a:latin typeface="Calibri" pitchFamily="34" charset="0"/>
                <a:cs typeface="Calibri" pitchFamily="34" charset="0"/>
              </a:rPr>
              <a:t>defined law as the body of principles recognized and applied by the state in the administration of justice</a:t>
            </a:r>
            <a:r>
              <a:rPr lang="en-US" sz="3200" b="1" dirty="0" smtClean="0">
                <a:latin typeface="Calibri" pitchFamily="34" charset="0"/>
                <a:cs typeface="Calibri" pitchFamily="34" charset="0"/>
              </a:rPr>
              <a:t>.</a:t>
            </a:r>
          </a:p>
          <a:p>
            <a:pPr marL="36576" indent="0">
              <a:buNone/>
            </a:pPr>
            <a:endParaRPr lang="en-US" dirty="0"/>
          </a:p>
          <a:p>
            <a:pPr marL="36576" indent="0">
              <a:buNone/>
            </a:pPr>
            <a:endParaRPr lang="en-US" dirty="0" smtClean="0"/>
          </a:p>
        </p:txBody>
      </p:sp>
    </p:spTree>
    <p:extLst>
      <p:ext uri="{BB962C8B-B14F-4D97-AF65-F5344CB8AC3E}">
        <p14:creationId xmlns:p14="http://schemas.microsoft.com/office/powerpoint/2010/main" val="17443611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rmAutofit/>
          </a:bodyPr>
          <a:lstStyle/>
          <a:p>
            <a:pPr marL="36576" indent="0">
              <a:buNone/>
            </a:pPr>
            <a:endParaRPr lang="en-US" dirty="0" smtClean="0"/>
          </a:p>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Courts </a:t>
            </a:r>
            <a:r>
              <a:rPr lang="en-US" sz="3200" b="1" dirty="0">
                <a:latin typeface="Calibri" pitchFamily="34" charset="0"/>
                <a:cs typeface="Calibri" pitchFamily="34" charset="0"/>
              </a:rPr>
              <a:t>and Judicial System</a:t>
            </a:r>
          </a:p>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Ancient </a:t>
            </a:r>
            <a:r>
              <a:rPr lang="en-US" sz="3200" b="1" dirty="0">
                <a:latin typeface="Calibri" pitchFamily="34" charset="0"/>
                <a:cs typeface="Calibri" pitchFamily="34" charset="0"/>
              </a:rPr>
              <a:t>Greek courts were </a:t>
            </a:r>
            <a:r>
              <a:rPr lang="en-US" sz="3200" b="1" u="sng" dirty="0">
                <a:latin typeface="Calibri" pitchFamily="34" charset="0"/>
                <a:cs typeface="Calibri" pitchFamily="34" charset="0"/>
              </a:rPr>
              <a:t>cheap</a:t>
            </a:r>
            <a:r>
              <a:rPr lang="en-US" sz="3200" b="1" dirty="0">
                <a:latin typeface="Calibri" pitchFamily="34" charset="0"/>
                <a:cs typeface="Calibri" pitchFamily="34" charset="0"/>
              </a:rPr>
              <a:t> and run by what people today would call </a:t>
            </a:r>
            <a:r>
              <a:rPr lang="en-US" sz="3200" b="1" u="sng" dirty="0">
                <a:latin typeface="Calibri" pitchFamily="34" charset="0"/>
                <a:cs typeface="Calibri" pitchFamily="34" charset="0"/>
              </a:rPr>
              <a:t>amateurs</a:t>
            </a:r>
            <a:r>
              <a:rPr lang="en-US" sz="3200" b="1" dirty="0" smtClean="0">
                <a:latin typeface="Calibri" pitchFamily="34" charset="0"/>
                <a:cs typeface="Calibri" pitchFamily="34" charset="0"/>
              </a:rPr>
              <a:t>. Court </a:t>
            </a:r>
            <a:r>
              <a:rPr lang="en-US" sz="3200" b="1" dirty="0">
                <a:latin typeface="Calibri" pitchFamily="34" charset="0"/>
                <a:cs typeface="Calibri" pitchFamily="34" charset="0"/>
              </a:rPr>
              <a:t>officials were paid </a:t>
            </a:r>
            <a:r>
              <a:rPr lang="en-US" sz="3200" b="1" dirty="0" smtClean="0">
                <a:latin typeface="Calibri" pitchFamily="34" charset="0"/>
                <a:cs typeface="Calibri" pitchFamily="34" charset="0"/>
              </a:rPr>
              <a:t>little and </a:t>
            </a:r>
            <a:r>
              <a:rPr lang="en-US" sz="3200" b="1" dirty="0">
                <a:latin typeface="Calibri" pitchFamily="34" charset="0"/>
                <a:cs typeface="Calibri" pitchFamily="34" charset="0"/>
              </a:rPr>
              <a:t>most trials were completed in the same day, private cases even more quickly. </a:t>
            </a:r>
          </a:p>
        </p:txBody>
      </p:sp>
    </p:spTree>
    <p:extLst>
      <p:ext uri="{BB962C8B-B14F-4D97-AF65-F5344CB8AC3E}">
        <p14:creationId xmlns:p14="http://schemas.microsoft.com/office/powerpoint/2010/main" val="9431574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lstStyle/>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There </a:t>
            </a:r>
            <a:r>
              <a:rPr lang="en-US" sz="3200" b="1" u="sng" dirty="0">
                <a:latin typeface="Calibri" pitchFamily="34" charset="0"/>
                <a:cs typeface="Calibri" pitchFamily="34" charset="0"/>
              </a:rPr>
              <a:t>were no "professional" court officials</a:t>
            </a:r>
            <a:r>
              <a:rPr lang="en-US" sz="3200" b="1" dirty="0">
                <a:latin typeface="Calibri" pitchFamily="34" charset="0"/>
                <a:cs typeface="Calibri" pitchFamily="34" charset="0"/>
              </a:rPr>
              <a:t>, </a:t>
            </a:r>
            <a:r>
              <a:rPr lang="en-US" sz="3200" b="1" u="sng" dirty="0">
                <a:latin typeface="Calibri" pitchFamily="34" charset="0"/>
                <a:cs typeface="Calibri" pitchFamily="34" charset="0"/>
              </a:rPr>
              <a:t>no lawyers</a:t>
            </a:r>
            <a:r>
              <a:rPr lang="en-US" sz="3200" b="1" dirty="0">
                <a:latin typeface="Calibri" pitchFamily="34" charset="0"/>
                <a:cs typeface="Calibri" pitchFamily="34" charset="0"/>
              </a:rPr>
              <a:t>, and no official judges. A normal case consisted of two "litigants," one who argued that an unlawful act was committed, and the other argued his defense. The audience, or "jurors," would vote for one side or the other. The result was either a guilty or not guilty, after which another vote by the jury would decide the punishment.</a:t>
            </a:r>
          </a:p>
          <a:p>
            <a:pPr marL="36576" indent="0">
              <a:buNone/>
            </a:pPr>
            <a:endParaRPr lang="en-US" dirty="0"/>
          </a:p>
        </p:txBody>
      </p:sp>
    </p:spTree>
    <p:extLst>
      <p:ext uri="{BB962C8B-B14F-4D97-AF65-F5344CB8AC3E}">
        <p14:creationId xmlns:p14="http://schemas.microsoft.com/office/powerpoint/2010/main" val="12760761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Tree>
    <p:extLst>
      <p:ext uri="{BB962C8B-B14F-4D97-AF65-F5344CB8AC3E}">
        <p14:creationId xmlns:p14="http://schemas.microsoft.com/office/powerpoint/2010/main" val="22709552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Tree>
    <p:extLst>
      <p:ext uri="{BB962C8B-B14F-4D97-AF65-F5344CB8AC3E}">
        <p14:creationId xmlns:p14="http://schemas.microsoft.com/office/powerpoint/2010/main" val="7326176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lstStyle/>
          <a:p>
            <a:pPr marL="36576" indent="0">
              <a:buNone/>
            </a:pPr>
            <a:endParaRPr lang="en-US" dirty="0" smtClean="0"/>
          </a:p>
          <a:p>
            <a:pPr marL="36576" indent="0">
              <a:buNone/>
            </a:pPr>
            <a:r>
              <a:rPr lang="en-US" sz="3200" b="1" dirty="0" smtClean="0">
                <a:latin typeface="Calibri" pitchFamily="34" charset="0"/>
                <a:cs typeface="Calibri" pitchFamily="34" charset="0"/>
              </a:rPr>
              <a:t>Roman </a:t>
            </a:r>
            <a:r>
              <a:rPr lang="en-US" sz="3200" b="1" dirty="0">
                <a:latin typeface="Calibri" pitchFamily="34" charset="0"/>
                <a:cs typeface="Calibri" pitchFamily="34" charset="0"/>
              </a:rPr>
              <a:t>law was perhaps Rome's greatest contribution to mankind. The Romans borrowed from the Greeks the notion that </a:t>
            </a:r>
            <a:r>
              <a:rPr lang="en-US" sz="3200" b="1" u="sng" dirty="0">
                <a:latin typeface="Calibri" pitchFamily="34" charset="0"/>
                <a:cs typeface="Calibri" pitchFamily="34" charset="0"/>
              </a:rPr>
              <a:t>laws were ways in which individuals could be protected from each other and the power of the state.</a:t>
            </a:r>
            <a:r>
              <a:rPr lang="en-US" sz="3200" b="1" dirty="0">
                <a:latin typeface="Calibri" pitchFamily="34" charset="0"/>
                <a:cs typeface="Calibri" pitchFamily="34" charset="0"/>
              </a:rPr>
              <a:t> </a:t>
            </a:r>
            <a:endParaRPr lang="en-US" sz="3200" b="1" dirty="0" smtClean="0">
              <a:latin typeface="Calibri" pitchFamily="34" charset="0"/>
              <a:cs typeface="Calibri" pitchFamily="34" charset="0"/>
            </a:endParaRPr>
          </a:p>
          <a:p>
            <a:pPr marL="36576" indent="0">
              <a:buNone/>
            </a:pPr>
            <a:endParaRPr lang="en-US" sz="3200" b="1" dirty="0">
              <a:latin typeface="Calibri" pitchFamily="34" charset="0"/>
              <a:cs typeface="Calibri" pitchFamily="34" charset="0"/>
            </a:endParaRPr>
          </a:p>
          <a:p>
            <a:pPr marL="36576" indent="0">
              <a:buNone/>
            </a:pPr>
            <a:r>
              <a:rPr lang="en-US" sz="3200" b="1" dirty="0">
                <a:latin typeface="Calibri" pitchFamily="34" charset="0"/>
                <a:cs typeface="Calibri" pitchFamily="34" charset="0"/>
              </a:rPr>
              <a:t>The Romans decided to put more trust in </a:t>
            </a:r>
            <a:r>
              <a:rPr lang="en-US" sz="3200" b="1" u="sng" dirty="0">
                <a:latin typeface="Calibri" pitchFamily="34" charset="0"/>
                <a:cs typeface="Calibri" pitchFamily="34" charset="0"/>
              </a:rPr>
              <a:t>written laws</a:t>
            </a:r>
            <a:r>
              <a:rPr lang="en-US" sz="3200" b="1" dirty="0">
                <a:latin typeface="Calibri" pitchFamily="34" charset="0"/>
                <a:cs typeface="Calibri" pitchFamily="34" charset="0"/>
              </a:rPr>
              <a:t> than in the whims of their human </a:t>
            </a:r>
            <a:r>
              <a:rPr lang="en-US" sz="3200" b="1" dirty="0" smtClean="0">
                <a:latin typeface="Calibri" pitchFamily="34" charset="0"/>
                <a:cs typeface="Calibri" pitchFamily="34" charset="0"/>
              </a:rPr>
              <a:t>rulers. </a:t>
            </a:r>
            <a:endParaRPr lang="en-US" sz="3200" b="1" dirty="0">
              <a:latin typeface="Calibri" pitchFamily="34" charset="0"/>
              <a:cs typeface="Calibri" pitchFamily="34" charset="0"/>
            </a:endParaRPr>
          </a:p>
        </p:txBody>
      </p:sp>
    </p:spTree>
    <p:extLst>
      <p:ext uri="{BB962C8B-B14F-4D97-AF65-F5344CB8AC3E}">
        <p14:creationId xmlns:p14="http://schemas.microsoft.com/office/powerpoint/2010/main" val="37715962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693747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lstStyle/>
          <a:p>
            <a:pPr marL="36576" indent="0">
              <a:buNone/>
            </a:pPr>
            <a:endParaRPr lang="en-US" dirty="0" smtClean="0"/>
          </a:p>
          <a:p>
            <a:pPr marL="36576" indent="0">
              <a:buNone/>
            </a:pPr>
            <a:r>
              <a:rPr lang="en-US" sz="3200" b="1" dirty="0" smtClean="0">
                <a:latin typeface="Calibri" pitchFamily="34" charset="0"/>
                <a:cs typeface="Calibri" pitchFamily="34" charset="0"/>
              </a:rPr>
              <a:t>Roman </a:t>
            </a:r>
            <a:r>
              <a:rPr lang="en-US" sz="3200" b="1" dirty="0">
                <a:latin typeface="Calibri" pitchFamily="34" charset="0"/>
                <a:cs typeface="Calibri" pitchFamily="34" charset="0"/>
              </a:rPr>
              <a:t>law defined property, contracts and crimes. People who were found guilty of crimes and legal authorities who lost their positions for abusing the laws were </a:t>
            </a:r>
            <a:r>
              <a:rPr lang="en-US" sz="3200" b="1" u="sng" dirty="0">
                <a:latin typeface="Calibri" pitchFamily="34" charset="0"/>
                <a:cs typeface="Calibri" pitchFamily="34" charset="0"/>
              </a:rPr>
              <a:t>imprisoned or placed in chains</a:t>
            </a:r>
            <a:r>
              <a:rPr lang="en-US" sz="3200" b="1" dirty="0">
                <a:latin typeface="Calibri" pitchFamily="34" charset="0"/>
                <a:cs typeface="Calibri" pitchFamily="34" charset="0"/>
              </a:rPr>
              <a:t>. In the colonies, "Roman citizens had the right to appeal legal cases to Rome, while the others had to rely on </a:t>
            </a:r>
            <a:r>
              <a:rPr lang="en-US" sz="3200" b="1" u="sng" dirty="0">
                <a:latin typeface="Calibri" pitchFamily="34" charset="0"/>
                <a:cs typeface="Calibri" pitchFamily="34" charset="0"/>
              </a:rPr>
              <a:t>local magistrates</a:t>
            </a:r>
            <a:r>
              <a:rPr lang="en-US" sz="3200" b="1" dirty="0" smtClean="0">
                <a:latin typeface="Calibri" pitchFamily="34" charset="0"/>
                <a:cs typeface="Calibri" pitchFamily="34" charset="0"/>
              </a:rPr>
              <a:t>.’’</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Most popular law was </a:t>
            </a:r>
            <a:r>
              <a:rPr lang="en-US" sz="3200" b="1" dirty="0">
                <a:latin typeface="Calibri" pitchFamily="34" charset="0"/>
                <a:cs typeface="Calibri" pitchFamily="34" charset="0"/>
              </a:rPr>
              <a:t>the “</a:t>
            </a:r>
            <a:r>
              <a:rPr lang="en-US" sz="3200" b="1" u="sng" dirty="0">
                <a:latin typeface="Calibri" pitchFamily="34" charset="0"/>
                <a:cs typeface="Calibri" pitchFamily="34" charset="0"/>
              </a:rPr>
              <a:t>The Twelve </a:t>
            </a:r>
            <a:r>
              <a:rPr lang="en-US" sz="3200" b="1" u="sng" dirty="0" smtClean="0">
                <a:latin typeface="Calibri" pitchFamily="34" charset="0"/>
                <a:cs typeface="Calibri" pitchFamily="34" charset="0"/>
              </a:rPr>
              <a:t>Tables”</a:t>
            </a:r>
            <a:endParaRPr lang="en-US" sz="3200" b="1" u="sng" dirty="0">
              <a:latin typeface="Calibri" pitchFamily="34" charset="0"/>
              <a:cs typeface="Calibri" pitchFamily="34" charset="0"/>
            </a:endParaRPr>
          </a:p>
        </p:txBody>
      </p:sp>
    </p:spTree>
    <p:extLst>
      <p:ext uri="{BB962C8B-B14F-4D97-AF65-F5344CB8AC3E}">
        <p14:creationId xmlns:p14="http://schemas.microsoft.com/office/powerpoint/2010/main" val="10702914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7420435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5973229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rmAutofit/>
          </a:bodyPr>
          <a:lstStyle/>
          <a:p>
            <a:pPr marL="36576" indent="0">
              <a:buNone/>
            </a:pPr>
            <a:r>
              <a:rPr lang="en-US" sz="3200" b="1" dirty="0">
                <a:latin typeface="Calibri" pitchFamily="34" charset="0"/>
                <a:cs typeface="Calibri" pitchFamily="34" charset="0"/>
              </a:rPr>
              <a:t>Table I</a:t>
            </a:r>
            <a:br>
              <a:rPr lang="en-US" sz="3200" b="1" dirty="0">
                <a:latin typeface="Calibri" pitchFamily="34" charset="0"/>
                <a:cs typeface="Calibri" pitchFamily="34" charset="0"/>
              </a:rPr>
            </a:br>
            <a:r>
              <a:rPr lang="en-US" sz="3200" b="1" dirty="0">
                <a:latin typeface="Calibri" pitchFamily="34" charset="0"/>
                <a:cs typeface="Calibri" pitchFamily="34" charset="0"/>
              </a:rPr>
              <a:t>1. If anyone summons a man before the magistrate, he must go. If the man summoned does not go, let the one summoning him call the bystanders to witness and then take him by force</a:t>
            </a:r>
            <a:r>
              <a:rPr lang="en-US" sz="3200" b="1" dirty="0" smtClean="0">
                <a:latin typeface="Calibri" pitchFamily="34" charset="0"/>
                <a:cs typeface="Calibri" pitchFamily="34" charset="0"/>
              </a:rPr>
              <a:t>.</a:t>
            </a:r>
          </a:p>
          <a:p>
            <a:pPr marL="36576" indent="0">
              <a:buNone/>
            </a:pPr>
            <a:endParaRPr lang="en-US" sz="3200" b="1" dirty="0">
              <a:latin typeface="Calibri" pitchFamily="34" charset="0"/>
              <a:cs typeface="Calibri" pitchFamily="34" charset="0"/>
            </a:endParaRPr>
          </a:p>
          <a:p>
            <a:pPr marL="36576" indent="0">
              <a:buNone/>
            </a:pPr>
            <a:r>
              <a:rPr lang="en-US" sz="3200" b="1" dirty="0">
                <a:latin typeface="Calibri" pitchFamily="34" charset="0"/>
                <a:cs typeface="Calibri" pitchFamily="34" charset="0"/>
              </a:rPr>
              <a:t>Table </a:t>
            </a:r>
            <a:r>
              <a:rPr lang="en-US" sz="3200" b="1" dirty="0" smtClean="0">
                <a:latin typeface="Calibri" pitchFamily="34" charset="0"/>
                <a:cs typeface="Calibri" pitchFamily="34" charset="0"/>
              </a:rPr>
              <a:t>IV</a:t>
            </a: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1</a:t>
            </a:r>
            <a:r>
              <a:rPr lang="en-US" sz="3200" b="1" dirty="0">
                <a:latin typeface="Calibri" pitchFamily="34" charset="0"/>
                <a:cs typeface="Calibri" pitchFamily="34" charset="0"/>
              </a:rPr>
              <a:t>. A dreadfully deformed child shall be quickly killed.</a:t>
            </a:r>
          </a:p>
          <a:p>
            <a:pPr marL="36576" indent="0">
              <a:buNone/>
            </a:pPr>
            <a:r>
              <a:rPr lang="en-US" sz="3200" b="1" dirty="0">
                <a:latin typeface="Calibri" pitchFamily="34" charset="0"/>
                <a:cs typeface="Calibri" pitchFamily="34" charset="0"/>
              </a:rPr>
              <a:t>2. If a father sell his son three times, the son shall be free from his father.</a:t>
            </a:r>
          </a:p>
        </p:txBody>
      </p:sp>
    </p:spTree>
    <p:extLst>
      <p:ext uri="{BB962C8B-B14F-4D97-AF65-F5344CB8AC3E}">
        <p14:creationId xmlns:p14="http://schemas.microsoft.com/office/powerpoint/2010/main" val="6235661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lstStyle/>
          <a:p>
            <a:pPr marL="36576" indent="0">
              <a:buNone/>
            </a:pPr>
            <a:endParaRPr lang="en-US" dirty="0" smtClean="0"/>
          </a:p>
          <a:p>
            <a:pPr marL="36576" indent="0">
              <a:buNone/>
            </a:pPr>
            <a:endParaRPr lang="en-US" sz="3200" b="1" dirty="0" smtClean="0">
              <a:latin typeface="Calibri" pitchFamily="34" charset="0"/>
              <a:cs typeface="Calibri" pitchFamily="34" charset="0"/>
            </a:endParaRPr>
          </a:p>
          <a:p>
            <a:pPr marL="36576" indent="0">
              <a:buNone/>
            </a:pP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4. Article </a:t>
            </a:r>
            <a:r>
              <a:rPr lang="en-US" sz="3200" b="1" dirty="0">
                <a:latin typeface="Calibri" pitchFamily="34" charset="0"/>
                <a:cs typeface="Calibri" pitchFamily="34" charset="0"/>
              </a:rPr>
              <a:t>152 of the Bangladesh Constitution provides that, “Law means any act, ordinance, order, rule, regulation, bye-law, notification or other legal instrument and any custom or usage, having the force of law in </a:t>
            </a:r>
            <a:r>
              <a:rPr lang="en-US" sz="3200" b="1" dirty="0" smtClean="0">
                <a:latin typeface="Calibri" pitchFamily="34" charset="0"/>
                <a:cs typeface="Calibri" pitchFamily="34" charset="0"/>
              </a:rPr>
              <a:t>Bangladesh.”</a:t>
            </a:r>
          </a:p>
        </p:txBody>
      </p:sp>
    </p:spTree>
    <p:extLst>
      <p:ext uri="{BB962C8B-B14F-4D97-AF65-F5344CB8AC3E}">
        <p14:creationId xmlns:p14="http://schemas.microsoft.com/office/powerpoint/2010/main" val="17443611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Autofit/>
          </a:bodyPr>
          <a:lstStyle/>
          <a:p>
            <a:pPr marL="36576" indent="0">
              <a:buNone/>
            </a:pPr>
            <a:r>
              <a:rPr lang="en-US" sz="3200" b="1" dirty="0">
                <a:latin typeface="Calibri" pitchFamily="34" charset="0"/>
                <a:cs typeface="Calibri" pitchFamily="34" charset="0"/>
              </a:rPr>
              <a:t>Table </a:t>
            </a:r>
            <a:r>
              <a:rPr lang="en-US" sz="3200" b="1" dirty="0" smtClean="0">
                <a:latin typeface="Calibri" pitchFamily="34" charset="0"/>
                <a:cs typeface="Calibri" pitchFamily="34" charset="0"/>
              </a:rPr>
              <a:t>V</a:t>
            </a: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1. Females </a:t>
            </a:r>
            <a:r>
              <a:rPr lang="en-US" sz="3200" b="1" dirty="0">
                <a:latin typeface="Calibri" pitchFamily="34" charset="0"/>
                <a:cs typeface="Calibri" pitchFamily="34" charset="0"/>
              </a:rPr>
              <a:t>should remain in guardianship even when they have attained their majority</a:t>
            </a:r>
            <a:r>
              <a:rPr lang="en-US" sz="3200" b="1" dirty="0" smtClean="0">
                <a:latin typeface="Calibri" pitchFamily="34" charset="0"/>
                <a:cs typeface="Calibri" pitchFamily="34" charset="0"/>
              </a:rPr>
              <a:t>.</a:t>
            </a:r>
          </a:p>
          <a:p>
            <a:pPr marL="36576" indent="0">
              <a:buNone/>
            </a:pPr>
            <a:endParaRPr lang="en-US" sz="3200" b="1" dirty="0" smtClean="0">
              <a:latin typeface="Calibri" pitchFamily="34" charset="0"/>
              <a:cs typeface="Calibri" pitchFamily="34" charset="0"/>
            </a:endParaRPr>
          </a:p>
          <a:p>
            <a:pPr marL="36576" indent="0">
              <a:buNone/>
            </a:pPr>
            <a:r>
              <a:rPr lang="en-US" sz="3200" b="1" dirty="0">
                <a:latin typeface="Calibri" pitchFamily="34" charset="0"/>
                <a:cs typeface="Calibri" pitchFamily="34" charset="0"/>
              </a:rPr>
              <a:t>Table </a:t>
            </a:r>
            <a:r>
              <a:rPr lang="en-US" sz="3200" b="1" dirty="0" smtClean="0">
                <a:latin typeface="Calibri" pitchFamily="34" charset="0"/>
                <a:cs typeface="Calibri" pitchFamily="34" charset="0"/>
              </a:rPr>
              <a:t>VII</a:t>
            </a:r>
          </a:p>
          <a:p>
            <a:pPr marL="36576" indent="0">
              <a:buNone/>
            </a:pPr>
            <a:r>
              <a:rPr lang="en-US" sz="3200" b="1" dirty="0">
                <a:latin typeface="Calibri" pitchFamily="34" charset="0"/>
                <a:cs typeface="Calibri" pitchFamily="34" charset="0"/>
              </a:rPr>
              <a:t>9. Should a tree on a neighbor's farm be bend crooked by the wind and lean over your farm, you may take legal action for removal of that tree</a:t>
            </a:r>
            <a:r>
              <a:rPr lang="en-US" sz="3200" b="1" dirty="0" smtClean="0">
                <a:latin typeface="Calibri" pitchFamily="34" charset="0"/>
                <a:cs typeface="Calibri" pitchFamily="34" charset="0"/>
              </a:rPr>
              <a:t>.</a:t>
            </a:r>
          </a:p>
          <a:p>
            <a:pPr marL="36576" indent="0">
              <a:buNone/>
            </a:pPr>
            <a:endParaRPr lang="en-US" sz="3200" b="1" dirty="0">
              <a:latin typeface="Calibri" pitchFamily="34" charset="0"/>
              <a:cs typeface="Calibri" pitchFamily="34" charset="0"/>
            </a:endParaRPr>
          </a:p>
          <a:p>
            <a:pPr marL="36576" indent="0">
              <a:buNone/>
            </a:pPr>
            <a:r>
              <a:rPr lang="en-US" sz="3200" b="1" dirty="0">
                <a:latin typeface="Calibri" pitchFamily="34" charset="0"/>
                <a:cs typeface="Calibri" pitchFamily="34" charset="0"/>
              </a:rPr>
              <a:t>Table </a:t>
            </a:r>
            <a:r>
              <a:rPr lang="en-US" sz="3200" b="1" dirty="0" smtClean="0">
                <a:latin typeface="Calibri" pitchFamily="34" charset="0"/>
                <a:cs typeface="Calibri" pitchFamily="34" charset="0"/>
              </a:rPr>
              <a:t>VIII</a:t>
            </a:r>
          </a:p>
          <a:p>
            <a:pPr marL="36576" indent="0">
              <a:buNone/>
            </a:pPr>
            <a:r>
              <a:rPr lang="en-US" sz="3200" b="1" dirty="0">
                <a:latin typeface="Calibri" pitchFamily="34" charset="0"/>
                <a:cs typeface="Calibri" pitchFamily="34" charset="0"/>
              </a:rPr>
              <a:t>26. No person shall hold meetings by night in the </a:t>
            </a:r>
            <a:r>
              <a:rPr lang="en-US" sz="3200" b="1" dirty="0" smtClean="0">
                <a:latin typeface="Calibri" pitchFamily="34" charset="0"/>
                <a:cs typeface="Calibri" pitchFamily="34" charset="0"/>
              </a:rPr>
              <a:t>city.</a:t>
            </a:r>
            <a:endParaRPr lang="en-US" sz="3200" b="1" dirty="0">
              <a:latin typeface="Calibri" pitchFamily="34" charset="0"/>
              <a:cs typeface="Calibri" pitchFamily="34" charset="0"/>
            </a:endParaRPr>
          </a:p>
        </p:txBody>
      </p:sp>
    </p:spTree>
    <p:extLst>
      <p:ext uri="{BB962C8B-B14F-4D97-AF65-F5344CB8AC3E}">
        <p14:creationId xmlns:p14="http://schemas.microsoft.com/office/powerpoint/2010/main" val="7119854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Autofit/>
          </a:bodyPr>
          <a:lstStyle/>
          <a:p>
            <a:pPr marL="36576" indent="0">
              <a:buNone/>
            </a:pPr>
            <a:endParaRPr lang="en-US" sz="3200" b="1" dirty="0" smtClean="0">
              <a:latin typeface="Calibri" pitchFamily="34" charset="0"/>
              <a:cs typeface="Calibri" pitchFamily="34" charset="0"/>
            </a:endParaRPr>
          </a:p>
          <a:p>
            <a:pPr marL="36576" indent="0">
              <a:buNone/>
            </a:pP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Ancient </a:t>
            </a:r>
            <a:r>
              <a:rPr lang="en-US" sz="3200" b="1" dirty="0">
                <a:latin typeface="Calibri" pitchFamily="34" charset="0"/>
                <a:cs typeface="Calibri" pitchFamily="34" charset="0"/>
              </a:rPr>
              <a:t>Roman </a:t>
            </a:r>
            <a:r>
              <a:rPr lang="en-US" sz="3200" b="1" dirty="0" smtClean="0">
                <a:latin typeface="Calibri" pitchFamily="34" charset="0"/>
                <a:cs typeface="Calibri" pitchFamily="34" charset="0"/>
              </a:rPr>
              <a:t>Lawyers</a:t>
            </a:r>
          </a:p>
          <a:p>
            <a:pPr marL="36576" indent="0">
              <a:buNone/>
            </a:pPr>
            <a:endParaRPr lang="en-US" sz="3200" b="1" dirty="0">
              <a:latin typeface="Calibri" pitchFamily="34" charset="0"/>
              <a:cs typeface="Calibri" pitchFamily="34" charset="0"/>
            </a:endParaRPr>
          </a:p>
          <a:p>
            <a:pPr marL="36576" indent="0">
              <a:buNone/>
            </a:pPr>
            <a:r>
              <a:rPr lang="en-US" sz="3200" b="1" dirty="0">
                <a:latin typeface="Calibri" pitchFamily="34" charset="0"/>
                <a:cs typeface="Calibri" pitchFamily="34" charset="0"/>
              </a:rPr>
              <a:t>Rome is considered the home of the first bona-fide </a:t>
            </a:r>
            <a:r>
              <a:rPr lang="en-US" sz="3200" b="1" u="sng" dirty="0">
                <a:latin typeface="Calibri" pitchFamily="34" charset="0"/>
                <a:cs typeface="Calibri" pitchFamily="34" charset="0"/>
              </a:rPr>
              <a:t>professional lawyers </a:t>
            </a:r>
            <a:r>
              <a:rPr lang="en-US" sz="3200" b="1" dirty="0">
                <a:latin typeface="Calibri" pitchFamily="34" charset="0"/>
                <a:cs typeface="Calibri" pitchFamily="34" charset="0"/>
              </a:rPr>
              <a:t>(men who argued cases for clients before magistrates as opposed to clients representing themselves). Lawyer-like speech writers in ancient Greece helped clients prepare arguments but did not argue their cases. </a:t>
            </a:r>
          </a:p>
        </p:txBody>
      </p:sp>
    </p:spTree>
    <p:extLst>
      <p:ext uri="{BB962C8B-B14F-4D97-AF65-F5344CB8AC3E}">
        <p14:creationId xmlns:p14="http://schemas.microsoft.com/office/powerpoint/2010/main" val="1183756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1522635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Autofit/>
          </a:bodyPr>
          <a:lstStyle/>
          <a:p>
            <a:pPr marL="36576" indent="0">
              <a:buNone/>
            </a:pPr>
            <a:r>
              <a:rPr lang="en-US" sz="4400" b="1" dirty="0">
                <a:latin typeface="Calibri" pitchFamily="34" charset="0"/>
                <a:cs typeface="Calibri" pitchFamily="34" charset="0"/>
              </a:rPr>
              <a:t>Criticism of Roman Lawyers</a:t>
            </a:r>
          </a:p>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a:t>
            </a:r>
            <a:r>
              <a:rPr lang="en-US" sz="3200" b="1" dirty="0">
                <a:latin typeface="Calibri" pitchFamily="34" charset="0"/>
                <a:cs typeface="Calibri" pitchFamily="34" charset="0"/>
              </a:rPr>
              <a:t>The most salable item in the public market is a lawyers' crookedness," wrote the historian Tacitus, "Pretend you purposely murdered your mother; they'll promise their extensive special </a:t>
            </a:r>
            <a:r>
              <a:rPr lang="en-US" sz="3200" b="1" dirty="0" err="1">
                <a:latin typeface="Calibri" pitchFamily="34" charset="0"/>
                <a:cs typeface="Calibri" pitchFamily="34" charset="0"/>
              </a:rPr>
              <a:t>divinings</a:t>
            </a:r>
            <a:r>
              <a:rPr lang="en-US" sz="3200" b="1" dirty="0">
                <a:latin typeface="Calibri" pitchFamily="34" charset="0"/>
                <a:cs typeface="Calibri" pitchFamily="34" charset="0"/>
              </a:rPr>
              <a:t> in the law will get you off if they think you have money."</a:t>
            </a:r>
          </a:p>
          <a:p>
            <a:pPr marL="36576" indent="0">
              <a:buNone/>
            </a:pP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Martial </a:t>
            </a:r>
            <a:r>
              <a:rPr lang="en-US" sz="3200" b="1" dirty="0">
                <a:latin typeface="Calibri" pitchFamily="34" charset="0"/>
                <a:cs typeface="Calibri" pitchFamily="34" charset="0"/>
              </a:rPr>
              <a:t>wrote: "With a judge to pay off and a lawyer to pay," Settle the debt is my advise; much cheaper that way</a:t>
            </a:r>
            <a:r>
              <a:rPr lang="en-US" sz="3200" b="1" dirty="0" smtClean="0">
                <a:latin typeface="Calibri" pitchFamily="34" charset="0"/>
                <a:cs typeface="Calibri" pitchFamily="34" charset="0"/>
              </a:rPr>
              <a:t>."</a:t>
            </a: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a:t>
            </a:r>
            <a:endParaRPr lang="en-US" sz="3200" b="1" dirty="0">
              <a:latin typeface="Calibri" pitchFamily="34" charset="0"/>
              <a:cs typeface="Calibri" pitchFamily="34" charset="0"/>
            </a:endParaRPr>
          </a:p>
        </p:txBody>
      </p:sp>
    </p:spTree>
    <p:extLst>
      <p:ext uri="{BB962C8B-B14F-4D97-AF65-F5344CB8AC3E}">
        <p14:creationId xmlns:p14="http://schemas.microsoft.com/office/powerpoint/2010/main" val="21224741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rmAutofit/>
          </a:bodyPr>
          <a:lstStyle/>
          <a:p>
            <a:pPr marL="36576" indent="0">
              <a:buNone/>
            </a:pPr>
            <a:r>
              <a:rPr lang="en-US" sz="3200" b="1" dirty="0">
                <a:latin typeface="Calibri" pitchFamily="34" charset="0"/>
                <a:cs typeface="Calibri" pitchFamily="34" charset="0"/>
              </a:rPr>
              <a:t>Punishment in Ancient </a:t>
            </a:r>
            <a:r>
              <a:rPr lang="en-US" sz="3200" b="1" dirty="0" smtClean="0">
                <a:latin typeface="Calibri" pitchFamily="34" charset="0"/>
                <a:cs typeface="Calibri" pitchFamily="34" charset="0"/>
              </a:rPr>
              <a:t>Rome</a:t>
            </a:r>
          </a:p>
          <a:p>
            <a:pPr marL="36576" indent="0">
              <a:buNone/>
            </a:pPr>
            <a:endParaRPr lang="en-US" sz="3200" b="1" dirty="0">
              <a:latin typeface="Calibri" pitchFamily="34" charset="0"/>
              <a:cs typeface="Calibri" pitchFamily="34" charset="0"/>
            </a:endParaRPr>
          </a:p>
          <a:p>
            <a:pPr marL="36576" indent="0">
              <a:buNone/>
            </a:pPr>
            <a:r>
              <a:rPr lang="en-US" sz="3200" b="1" dirty="0">
                <a:latin typeface="Calibri" pitchFamily="34" charset="0"/>
                <a:cs typeface="Calibri" pitchFamily="34" charset="0"/>
              </a:rPr>
              <a:t>Crucifixion was a favorite form of Roman punishment. That's what the Romans did to Jesus</a:t>
            </a:r>
            <a:r>
              <a:rPr lang="en-US" sz="3200" b="1" dirty="0" smtClean="0">
                <a:latin typeface="Calibri" pitchFamily="34" charset="0"/>
                <a:cs typeface="Calibri" pitchFamily="34" charset="0"/>
              </a:rPr>
              <a:t>.</a:t>
            </a:r>
          </a:p>
          <a:p>
            <a:pPr marL="36576" indent="0">
              <a:buNone/>
            </a:pPr>
            <a:r>
              <a:rPr lang="en-US" sz="3200" b="1" dirty="0" smtClean="0">
                <a:latin typeface="Calibri" pitchFamily="34" charset="0"/>
                <a:cs typeface="Calibri" pitchFamily="34" charset="0"/>
              </a:rPr>
              <a:t>The </a:t>
            </a:r>
            <a:r>
              <a:rPr lang="en-US" sz="3200" b="1" dirty="0">
                <a:latin typeface="Calibri" pitchFamily="34" charset="0"/>
                <a:cs typeface="Calibri" pitchFamily="34" charset="0"/>
              </a:rPr>
              <a:t>Emperors had no tolerance for people who revolted. In A.D. 70, Titus put down a Jewish revolt and </a:t>
            </a:r>
            <a:r>
              <a:rPr lang="en-US" sz="3200" b="1" dirty="0" smtClean="0">
                <a:latin typeface="Calibri" pitchFamily="34" charset="0"/>
                <a:cs typeface="Calibri" pitchFamily="34" charset="0"/>
              </a:rPr>
              <a:t>punished </a:t>
            </a:r>
            <a:r>
              <a:rPr lang="en-US" sz="3200" b="1" dirty="0">
                <a:latin typeface="Calibri" pitchFamily="34" charset="0"/>
                <a:cs typeface="Calibri" pitchFamily="34" charset="0"/>
              </a:rPr>
              <a:t>rebellious Jewish </a:t>
            </a:r>
            <a:r>
              <a:rPr lang="en-US" sz="3200" b="1" dirty="0" smtClean="0">
                <a:latin typeface="Calibri" pitchFamily="34" charset="0"/>
                <a:cs typeface="Calibri" pitchFamily="34" charset="0"/>
              </a:rPr>
              <a:t>peoples </a:t>
            </a:r>
            <a:r>
              <a:rPr lang="en-US" sz="3200" b="1" dirty="0">
                <a:latin typeface="Calibri" pitchFamily="34" charset="0"/>
                <a:cs typeface="Calibri" pitchFamily="34" charset="0"/>
              </a:rPr>
              <a:t>by salting agricultural land, slaughtered and enslaved thousands of </a:t>
            </a:r>
            <a:r>
              <a:rPr lang="en-US" sz="3200" b="1" dirty="0" smtClean="0">
                <a:latin typeface="Calibri" pitchFamily="34" charset="0"/>
                <a:cs typeface="Calibri" pitchFamily="34" charset="0"/>
              </a:rPr>
              <a:t>Jews.</a:t>
            </a:r>
          </a:p>
          <a:p>
            <a:pPr marL="36576" indent="0">
              <a:buNone/>
            </a:pPr>
            <a:r>
              <a:rPr lang="en-US" sz="3200" b="1" dirty="0">
                <a:latin typeface="Calibri" pitchFamily="34" charset="0"/>
                <a:cs typeface="Calibri" pitchFamily="34" charset="0"/>
              </a:rPr>
              <a:t>Wooden soles were sometimes strapped to the feet of prisoners, making escape difficult. </a:t>
            </a:r>
          </a:p>
        </p:txBody>
      </p:sp>
    </p:spTree>
    <p:extLst>
      <p:ext uri="{BB962C8B-B14F-4D97-AF65-F5344CB8AC3E}">
        <p14:creationId xmlns:p14="http://schemas.microsoft.com/office/powerpoint/2010/main" val="33855716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3119634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0744483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normAutofit/>
          </a:bodyPr>
          <a:lstStyle/>
          <a:p>
            <a:pPr marL="36576" indent="0">
              <a:buNone/>
            </a:pPr>
            <a:r>
              <a:rPr lang="en-US" sz="4400" b="1" dirty="0" smtClean="0">
                <a:latin typeface="Calibri" pitchFamily="34" charset="0"/>
                <a:cs typeface="Calibri" pitchFamily="34" charset="0"/>
              </a:rPr>
              <a:t>According to Salmond</a:t>
            </a:r>
          </a:p>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Salmond </a:t>
            </a:r>
            <a:r>
              <a:rPr lang="en-US" sz="3200" b="1" dirty="0">
                <a:latin typeface="Calibri" pitchFamily="34" charset="0"/>
                <a:cs typeface="Calibri" pitchFamily="34" charset="0"/>
              </a:rPr>
              <a:t>was of the view that the two main sources of law were </a:t>
            </a:r>
            <a:r>
              <a:rPr lang="en-US" sz="3200" b="1" u="sng" dirty="0">
                <a:latin typeface="Calibri" pitchFamily="34" charset="0"/>
                <a:cs typeface="Calibri" pitchFamily="34" charset="0"/>
              </a:rPr>
              <a:t>formal and </a:t>
            </a:r>
            <a:r>
              <a:rPr lang="en-US" sz="3200" b="1" u="sng" dirty="0" smtClean="0">
                <a:latin typeface="Calibri" pitchFamily="34" charset="0"/>
                <a:cs typeface="Calibri" pitchFamily="34" charset="0"/>
              </a:rPr>
              <a:t>material</a:t>
            </a:r>
            <a:r>
              <a:rPr lang="en-US" sz="3200" b="1" dirty="0" smtClean="0">
                <a:latin typeface="Calibri" pitchFamily="34" charset="0"/>
                <a:cs typeface="Calibri" pitchFamily="34" charset="0"/>
              </a:rPr>
              <a:t>.</a:t>
            </a:r>
          </a:p>
          <a:p>
            <a:pPr marL="36576" indent="0">
              <a:buNone/>
            </a:pPr>
            <a:r>
              <a:rPr lang="en-US" sz="3200" b="1" dirty="0">
                <a:latin typeface="Calibri" pitchFamily="34" charset="0"/>
                <a:cs typeface="Calibri" pitchFamily="34" charset="0"/>
              </a:rPr>
              <a:t/>
            </a:r>
            <a:br>
              <a:rPr lang="en-US" sz="3200" b="1" dirty="0">
                <a:latin typeface="Calibri" pitchFamily="34" charset="0"/>
                <a:cs typeface="Calibri" pitchFamily="34" charset="0"/>
              </a:rPr>
            </a:br>
            <a:r>
              <a:rPr lang="en-US" sz="3200" b="1" dirty="0" smtClean="0">
                <a:latin typeface="Calibri" pitchFamily="34" charset="0"/>
                <a:cs typeface="Calibri" pitchFamily="34" charset="0"/>
              </a:rPr>
              <a:t>1</a:t>
            </a:r>
            <a:r>
              <a:rPr lang="en-US" sz="3200" b="1" dirty="0">
                <a:latin typeface="Calibri" pitchFamily="34" charset="0"/>
                <a:cs typeface="Calibri" pitchFamily="34" charset="0"/>
              </a:rPr>
              <a:t>. Formal sources are those sources from which the law derives its force and validity. E.g. the will of </a:t>
            </a:r>
            <a:r>
              <a:rPr lang="en-US" sz="3200" b="1" dirty="0" smtClean="0">
                <a:latin typeface="Calibri" pitchFamily="34" charset="0"/>
                <a:cs typeface="Calibri" pitchFamily="34" charset="0"/>
              </a:rPr>
              <a:t>the State </a:t>
            </a:r>
            <a:r>
              <a:rPr lang="en-US" sz="3200" b="1" dirty="0">
                <a:latin typeface="Calibri" pitchFamily="34" charset="0"/>
                <a:cs typeface="Calibri" pitchFamily="34" charset="0"/>
              </a:rPr>
              <a:t>as manifested in statutes and judicial </a:t>
            </a:r>
            <a:r>
              <a:rPr lang="en-US" sz="3200" b="1" dirty="0" smtClean="0">
                <a:latin typeface="Calibri" pitchFamily="34" charset="0"/>
                <a:cs typeface="Calibri" pitchFamily="34" charset="0"/>
              </a:rPr>
              <a:t>decision.</a:t>
            </a:r>
            <a:endParaRPr lang="en-US" sz="3200" b="1" dirty="0">
              <a:latin typeface="Calibri" pitchFamily="34" charset="0"/>
              <a:cs typeface="Calibri" pitchFamily="34" charset="0"/>
            </a:endParaRPr>
          </a:p>
        </p:txBody>
      </p:sp>
    </p:spTree>
    <p:extLst>
      <p:ext uri="{BB962C8B-B14F-4D97-AF65-F5344CB8AC3E}">
        <p14:creationId xmlns:p14="http://schemas.microsoft.com/office/powerpoint/2010/main" val="40744483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normAutofit/>
          </a:bodyPr>
          <a:lstStyle/>
          <a:p>
            <a:pPr marL="36576" indent="0">
              <a:buNone/>
            </a:pPr>
            <a:r>
              <a:rPr lang="en-US" sz="3200" b="1" dirty="0" smtClean="0">
                <a:latin typeface="Calibri" pitchFamily="34" charset="0"/>
                <a:cs typeface="Calibri" pitchFamily="34" charset="0"/>
              </a:rPr>
              <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2</a:t>
            </a:r>
            <a:r>
              <a:rPr lang="en-US" sz="3200" b="1" dirty="0">
                <a:latin typeface="Calibri" pitchFamily="34" charset="0"/>
                <a:cs typeface="Calibri" pitchFamily="34" charset="0"/>
              </a:rPr>
              <a:t>. Material sources </a:t>
            </a:r>
            <a:r>
              <a:rPr lang="en-US" sz="3200" b="1" dirty="0" smtClean="0">
                <a:latin typeface="Calibri" pitchFamily="34" charset="0"/>
                <a:cs typeface="Calibri" pitchFamily="34" charset="0"/>
              </a:rPr>
              <a:t>could be sub-divided into:</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
            </a:r>
            <a:br>
              <a:rPr lang="en-US" sz="3200" b="1" dirty="0" smtClean="0">
                <a:latin typeface="Calibri" pitchFamily="34" charset="0"/>
                <a:cs typeface="Calibri" pitchFamily="34" charset="0"/>
              </a:rPr>
            </a:br>
            <a:r>
              <a:rPr lang="en-US" sz="3200" b="1" u="sng" dirty="0" smtClean="0">
                <a:latin typeface="Calibri" pitchFamily="34" charset="0"/>
                <a:cs typeface="Calibri" pitchFamily="34" charset="0"/>
              </a:rPr>
              <a:t>(a) Historical sources:</a:t>
            </a:r>
            <a:r>
              <a:rPr lang="en-US" sz="3200" b="1" dirty="0" smtClean="0">
                <a:latin typeface="Calibri" pitchFamily="34" charset="0"/>
                <a:cs typeface="Calibri" pitchFamily="34" charset="0"/>
              </a:rPr>
              <a:t>      (</a:t>
            </a:r>
            <a:r>
              <a:rPr lang="en-US" sz="3200" b="1" u="sng" dirty="0" smtClean="0">
                <a:latin typeface="Calibri" pitchFamily="34" charset="0"/>
                <a:cs typeface="Calibri" pitchFamily="34" charset="0"/>
              </a:rPr>
              <a:t>b) Legal sources</a:t>
            </a:r>
            <a:r>
              <a:rPr lang="en-US" sz="3200" b="1" dirty="0" smtClean="0">
                <a:latin typeface="Calibri" pitchFamily="34" charset="0"/>
                <a:cs typeface="Calibri" pitchFamily="34" charset="0"/>
              </a:rPr>
              <a:t>:</a:t>
            </a:r>
          </a:p>
          <a:p>
            <a:pPr marL="36576" indent="0">
              <a:buNone/>
            </a:pPr>
            <a:r>
              <a:rPr lang="en-US" sz="3200" b="1" dirty="0">
                <a:latin typeface="Calibri" pitchFamily="34" charset="0"/>
                <a:cs typeface="Calibri" pitchFamily="34" charset="0"/>
              </a:rPr>
              <a:t> </a:t>
            </a:r>
            <a:r>
              <a:rPr lang="en-US" sz="3200" b="1" dirty="0" smtClean="0">
                <a:latin typeface="Calibri" pitchFamily="34" charset="0"/>
                <a:cs typeface="Calibri" pitchFamily="34" charset="0"/>
              </a:rPr>
              <a:t>                                        </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                                             (i) Legislation</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                                             (ii) Precedent</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                                             (iii) Custom</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                                             (iv) Agreement</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                                              (v) Professional opinion </a:t>
            </a:r>
            <a:endParaRPr lang="en-US" sz="3200" b="1" dirty="0">
              <a:latin typeface="Calibri" pitchFamily="34" charset="0"/>
              <a:cs typeface="Calibri" pitchFamily="34" charset="0"/>
            </a:endParaRPr>
          </a:p>
          <a:p>
            <a:pPr marL="36576" indent="0">
              <a:buNone/>
            </a:pPr>
            <a:endParaRPr lang="en-US" sz="3200" b="1" dirty="0">
              <a:latin typeface="Calibri" pitchFamily="34" charset="0"/>
              <a:cs typeface="Calibri" pitchFamily="34" charset="0"/>
            </a:endParaRPr>
          </a:p>
        </p:txBody>
      </p:sp>
    </p:spTree>
    <p:extLst>
      <p:ext uri="{BB962C8B-B14F-4D97-AF65-F5344CB8AC3E}">
        <p14:creationId xmlns:p14="http://schemas.microsoft.com/office/powerpoint/2010/main" val="40744483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074448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58000"/>
          </a:xfrm>
        </p:spPr>
      </p:pic>
    </p:spTree>
    <p:extLst>
      <p:ext uri="{BB962C8B-B14F-4D97-AF65-F5344CB8AC3E}">
        <p14:creationId xmlns:p14="http://schemas.microsoft.com/office/powerpoint/2010/main" val="17443611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normAutofit/>
          </a:bodyPr>
          <a:lstStyle/>
          <a:p>
            <a:pPr marL="36576" indent="0">
              <a:buNone/>
            </a:pPr>
            <a:r>
              <a:rPr lang="en-US" sz="3200" b="1" u="sng" dirty="0">
                <a:latin typeface="Calibri" pitchFamily="34" charset="0"/>
                <a:cs typeface="Calibri" pitchFamily="34" charset="0"/>
              </a:rPr>
              <a:t>Magna </a:t>
            </a:r>
            <a:r>
              <a:rPr lang="en-US" sz="3200" b="1" u="sng" dirty="0" err="1">
                <a:latin typeface="Calibri" pitchFamily="34" charset="0"/>
                <a:cs typeface="Calibri" pitchFamily="34" charset="0"/>
              </a:rPr>
              <a:t>Carta</a:t>
            </a:r>
            <a:r>
              <a:rPr lang="en-US" sz="3200" b="1" dirty="0">
                <a:latin typeface="Calibri" pitchFamily="34" charset="0"/>
                <a:cs typeface="Calibri" pitchFamily="34" charset="0"/>
              </a:rPr>
              <a:t> </a:t>
            </a:r>
            <a:r>
              <a:rPr lang="en-US" sz="3200" b="1" dirty="0" smtClean="0">
                <a:latin typeface="Calibri" pitchFamily="34" charset="0"/>
                <a:cs typeface="Calibri" pitchFamily="34" charset="0"/>
              </a:rPr>
              <a:t>is </a:t>
            </a:r>
            <a:r>
              <a:rPr lang="en-US" sz="3200" b="1" dirty="0">
                <a:latin typeface="Calibri" pitchFamily="34" charset="0"/>
                <a:cs typeface="Calibri" pitchFamily="34" charset="0"/>
              </a:rPr>
              <a:t>a charter agreed to by King John of England </a:t>
            </a:r>
            <a:r>
              <a:rPr lang="en-US" sz="3200" b="1" dirty="0" smtClean="0">
                <a:latin typeface="Calibri" pitchFamily="34" charset="0"/>
                <a:cs typeface="Calibri" pitchFamily="34" charset="0"/>
              </a:rPr>
              <a:t>to </a:t>
            </a:r>
            <a:r>
              <a:rPr lang="en-US" sz="3200" b="1" dirty="0">
                <a:latin typeface="Calibri" pitchFamily="34" charset="0"/>
                <a:cs typeface="Calibri" pitchFamily="34" charset="0"/>
              </a:rPr>
              <a:t>make peace between the unpopular King and a group of rebel </a:t>
            </a:r>
            <a:r>
              <a:rPr lang="en-US" sz="3200" b="1" dirty="0" smtClean="0">
                <a:latin typeface="Calibri" pitchFamily="34" charset="0"/>
                <a:cs typeface="Calibri" pitchFamily="34" charset="0"/>
              </a:rPr>
              <a:t>barons.</a:t>
            </a:r>
          </a:p>
          <a:p>
            <a:pPr marL="36576" indent="0">
              <a:buNone/>
            </a:pPr>
            <a:r>
              <a:rPr lang="en-US" sz="3200" b="1" dirty="0">
                <a:latin typeface="Calibri" pitchFamily="34" charset="0"/>
                <a:cs typeface="Calibri" pitchFamily="34" charset="0"/>
              </a:rPr>
              <a:t/>
            </a:r>
            <a:br>
              <a:rPr lang="en-US" sz="3200" b="1" dirty="0">
                <a:latin typeface="Calibri" pitchFamily="34" charset="0"/>
                <a:cs typeface="Calibri" pitchFamily="34" charset="0"/>
              </a:rPr>
            </a:b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Clause </a:t>
            </a:r>
            <a:r>
              <a:rPr lang="en-US" sz="3200" b="1" dirty="0">
                <a:latin typeface="Calibri" pitchFamily="34" charset="0"/>
                <a:cs typeface="Calibri" pitchFamily="34" charset="0"/>
              </a:rPr>
              <a:t>39</a:t>
            </a:r>
            <a:br>
              <a:rPr lang="en-US" sz="3200" b="1" dirty="0">
                <a:latin typeface="Calibri" pitchFamily="34" charset="0"/>
                <a:cs typeface="Calibri" pitchFamily="34" charset="0"/>
              </a:rPr>
            </a:br>
            <a:r>
              <a:rPr lang="en-US" sz="3200" b="1" dirty="0">
                <a:latin typeface="Calibri" pitchFamily="34" charset="0"/>
                <a:cs typeface="Calibri" pitchFamily="34" charset="0"/>
              </a:rPr>
              <a:t>This clause established the idea that people could only be judged according to the law, and that even the king himself had to follow the </a:t>
            </a:r>
            <a:r>
              <a:rPr lang="en-US" sz="3200" b="1" dirty="0" smtClean="0">
                <a:latin typeface="Calibri" pitchFamily="34" charset="0"/>
                <a:cs typeface="Calibri" pitchFamily="34" charset="0"/>
              </a:rPr>
              <a:t>law.</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
            </a:r>
            <a:br>
              <a:rPr lang="en-US" sz="3200" b="1" dirty="0" smtClean="0">
                <a:latin typeface="Calibri" pitchFamily="34" charset="0"/>
                <a:cs typeface="Calibri" pitchFamily="34" charset="0"/>
              </a:rPr>
            </a:br>
            <a:r>
              <a:rPr lang="en-US" sz="3200" b="1" u="sng" dirty="0" smtClean="0">
                <a:latin typeface="Calibri" pitchFamily="34" charset="0"/>
                <a:cs typeface="Calibri" pitchFamily="34" charset="0"/>
              </a:rPr>
              <a:t>“Equality before Law” </a:t>
            </a:r>
            <a:r>
              <a:rPr lang="en-US" sz="3200" b="1" dirty="0" smtClean="0">
                <a:latin typeface="Calibri" pitchFamily="34" charset="0"/>
                <a:cs typeface="Calibri" pitchFamily="34" charset="0"/>
              </a:rPr>
              <a:t>and “</a:t>
            </a:r>
            <a:r>
              <a:rPr lang="en-US" sz="3200" b="1" u="sng" dirty="0" smtClean="0">
                <a:latin typeface="Calibri" pitchFamily="34" charset="0"/>
                <a:cs typeface="Calibri" pitchFamily="34" charset="0"/>
              </a:rPr>
              <a:t>Equal Treatment of Law”</a:t>
            </a:r>
            <a:r>
              <a:rPr lang="en-US" sz="3200" b="1" dirty="0" smtClean="0">
                <a:latin typeface="Calibri" pitchFamily="34" charset="0"/>
                <a:cs typeface="Calibri" pitchFamily="34" charset="0"/>
              </a:rPr>
              <a:t> originated from this clause</a:t>
            </a:r>
            <a:endParaRPr lang="en-US" sz="3200" b="1" dirty="0">
              <a:latin typeface="Calibri" pitchFamily="34" charset="0"/>
              <a:cs typeface="Calibri" pitchFamily="34" charset="0"/>
            </a:endParaRPr>
          </a:p>
        </p:txBody>
      </p:sp>
    </p:spTree>
    <p:extLst>
      <p:ext uri="{BB962C8B-B14F-4D97-AF65-F5344CB8AC3E}">
        <p14:creationId xmlns:p14="http://schemas.microsoft.com/office/powerpoint/2010/main" val="40744483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0744483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lstStyle/>
          <a:p>
            <a:pPr marL="36576" indent="0">
              <a:buNone/>
            </a:pPr>
            <a:endParaRPr lang="en-US" dirty="0" smtClean="0"/>
          </a:p>
          <a:p>
            <a:pPr marL="36576" indent="0">
              <a:buNone/>
            </a:pPr>
            <a:endParaRPr lang="en-US" dirty="0"/>
          </a:p>
          <a:p>
            <a:pPr marL="36576" indent="0">
              <a:buNone/>
            </a:pPr>
            <a:r>
              <a:rPr lang="en-US" sz="3200" b="1" dirty="0" smtClean="0">
                <a:latin typeface="Calibri" pitchFamily="34" charset="0"/>
                <a:cs typeface="Calibri" pitchFamily="34" charset="0"/>
              </a:rPr>
              <a:t>Clause 40</a:t>
            </a:r>
          </a:p>
          <a:p>
            <a:pPr marL="36576" indent="0">
              <a:buNone/>
            </a:pPr>
            <a:r>
              <a:rPr lang="en-US" sz="3200" b="1" dirty="0" smtClean="0">
                <a:latin typeface="Calibri" pitchFamily="34" charset="0"/>
                <a:cs typeface="Calibri" pitchFamily="34" charset="0"/>
              </a:rPr>
              <a:t>It </a:t>
            </a:r>
            <a:r>
              <a:rPr lang="en-US" sz="3200" b="1" dirty="0">
                <a:latin typeface="Calibri" pitchFamily="34" charset="0"/>
                <a:cs typeface="Calibri" pitchFamily="34" charset="0"/>
              </a:rPr>
              <a:t>ensures that nobody will be deprived of their </a:t>
            </a:r>
            <a:r>
              <a:rPr lang="en-US" sz="3200" b="1" dirty="0" smtClean="0">
                <a:latin typeface="Calibri" pitchFamily="34" charset="0"/>
                <a:cs typeface="Calibri" pitchFamily="34" charset="0"/>
              </a:rPr>
              <a:t>rights to stand before a court and get justice without any interference.</a:t>
            </a:r>
          </a:p>
          <a:p>
            <a:pPr marL="36576" indent="0">
              <a:buNone/>
            </a:pPr>
            <a:endParaRPr lang="en-US" sz="3200" b="1" dirty="0">
              <a:latin typeface="Calibri" pitchFamily="34" charset="0"/>
              <a:cs typeface="Calibri" pitchFamily="34" charset="0"/>
            </a:endParaRPr>
          </a:p>
          <a:p>
            <a:pPr marL="36576" indent="0">
              <a:buNone/>
            </a:pPr>
            <a:r>
              <a:rPr lang="en-US" sz="3200" b="1" u="sng" dirty="0" smtClean="0">
                <a:latin typeface="Calibri" pitchFamily="34" charset="0"/>
                <a:cs typeface="Calibri" pitchFamily="34" charset="0"/>
              </a:rPr>
              <a:t>“Right to justice”, </a:t>
            </a:r>
            <a:r>
              <a:rPr lang="en-US" sz="3200" b="1" dirty="0" smtClean="0">
                <a:latin typeface="Calibri" pitchFamily="34" charset="0"/>
                <a:cs typeface="Calibri" pitchFamily="34" charset="0"/>
              </a:rPr>
              <a:t>“</a:t>
            </a:r>
            <a:r>
              <a:rPr lang="en-US" sz="3200" b="1" u="sng" dirty="0" smtClean="0">
                <a:latin typeface="Calibri" pitchFamily="34" charset="0"/>
                <a:cs typeface="Calibri" pitchFamily="34" charset="0"/>
              </a:rPr>
              <a:t>Right to fair trail</a:t>
            </a:r>
            <a:r>
              <a:rPr lang="en-US" sz="3200" b="1" dirty="0" smtClean="0">
                <a:latin typeface="Calibri" pitchFamily="34" charset="0"/>
                <a:cs typeface="Calibri" pitchFamily="34" charset="0"/>
              </a:rPr>
              <a:t>”, “</a:t>
            </a:r>
            <a:r>
              <a:rPr lang="en-US" sz="3200" b="1" u="sng" dirty="0" smtClean="0">
                <a:latin typeface="Calibri" pitchFamily="34" charset="0"/>
                <a:cs typeface="Calibri" pitchFamily="34" charset="0"/>
              </a:rPr>
              <a:t>Equal access to law</a:t>
            </a:r>
            <a:r>
              <a:rPr lang="en-US" sz="3200" b="1" dirty="0" smtClean="0">
                <a:latin typeface="Calibri" pitchFamily="34" charset="0"/>
                <a:cs typeface="Calibri" pitchFamily="34" charset="0"/>
              </a:rPr>
              <a:t>” originated from this clause.</a:t>
            </a:r>
            <a:endParaRPr lang="en-US" sz="3200" b="1" dirty="0">
              <a:latin typeface="Calibri" pitchFamily="34" charset="0"/>
              <a:cs typeface="Calibri" pitchFamily="34" charset="0"/>
            </a:endParaRPr>
          </a:p>
        </p:txBody>
      </p:sp>
    </p:spTree>
    <p:extLst>
      <p:ext uri="{BB962C8B-B14F-4D97-AF65-F5344CB8AC3E}">
        <p14:creationId xmlns:p14="http://schemas.microsoft.com/office/powerpoint/2010/main" val="40744483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0" cy="6857999"/>
          </a:xfrm>
        </p:spPr>
      </p:pic>
    </p:spTree>
    <p:extLst>
      <p:ext uri="{BB962C8B-B14F-4D97-AF65-F5344CB8AC3E}">
        <p14:creationId xmlns:p14="http://schemas.microsoft.com/office/powerpoint/2010/main" val="40744483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0744483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lstStyle/>
          <a:p>
            <a:pPr marL="36576" indent="0">
              <a:buNone/>
            </a:pPr>
            <a:endParaRPr lang="en-US" dirty="0" smtClean="0"/>
          </a:p>
          <a:p>
            <a:pPr marL="36576" indent="0">
              <a:buNone/>
            </a:pPr>
            <a:r>
              <a:rPr lang="en-US" sz="3200" b="1" dirty="0" smtClean="0">
                <a:latin typeface="Calibri" pitchFamily="34" charset="0"/>
                <a:cs typeface="Calibri" pitchFamily="34" charset="0"/>
              </a:rPr>
              <a:t>Laws </a:t>
            </a:r>
            <a:r>
              <a:rPr lang="en-US" sz="3200" b="1" dirty="0">
                <a:latin typeface="Calibri" pitchFamily="34" charset="0"/>
                <a:cs typeface="Calibri" pitchFamily="34" charset="0"/>
              </a:rPr>
              <a:t>made by the </a:t>
            </a:r>
            <a:r>
              <a:rPr lang="en-US" sz="3200" b="1" dirty="0" smtClean="0">
                <a:latin typeface="Calibri" pitchFamily="34" charset="0"/>
                <a:cs typeface="Calibri" pitchFamily="34" charset="0"/>
              </a:rPr>
              <a:t>State </a:t>
            </a:r>
            <a:r>
              <a:rPr lang="en-US" sz="3200" b="1" dirty="0">
                <a:latin typeface="Calibri" pitchFamily="34" charset="0"/>
                <a:cs typeface="Calibri" pitchFamily="34" charset="0"/>
              </a:rPr>
              <a:t>Parliament are called Acts (or statutes or, more generally, legislation</a:t>
            </a:r>
            <a:r>
              <a:rPr lang="en-US" sz="3200" b="1" dirty="0" smtClean="0">
                <a:latin typeface="Calibri" pitchFamily="34" charset="0"/>
                <a:cs typeface="Calibri" pitchFamily="34" charset="0"/>
              </a:rPr>
              <a:t>)</a:t>
            </a:r>
          </a:p>
          <a:p>
            <a:pPr marL="36576" indent="0">
              <a:buNone/>
            </a:pPr>
            <a:endParaRPr lang="en-US" sz="3200" b="1" dirty="0">
              <a:latin typeface="Calibri" pitchFamily="34" charset="0"/>
              <a:cs typeface="Calibri" pitchFamily="34" charset="0"/>
            </a:endParaRPr>
          </a:p>
          <a:p>
            <a:pPr marL="36576" indent="0">
              <a:buNone/>
            </a:pPr>
            <a:r>
              <a:rPr lang="en-US" sz="3200" b="1" dirty="0">
                <a:latin typeface="Calibri" pitchFamily="34" charset="0"/>
                <a:cs typeface="Calibri" pitchFamily="34" charset="0"/>
              </a:rPr>
              <a:t>Parliament made law is binding on all courts and judges. Courts cannot overrule or challenge an Act unless they hold it to be </a:t>
            </a:r>
            <a:r>
              <a:rPr lang="en-US" sz="3200" b="1" dirty="0" smtClean="0">
                <a:latin typeface="Calibri" pitchFamily="34" charset="0"/>
                <a:cs typeface="Calibri" pitchFamily="34" charset="0"/>
              </a:rPr>
              <a:t>unconstitutional. Only parliament can amend or repeal a legislation by two-third majority votes.</a:t>
            </a:r>
            <a:endParaRPr lang="en-US" sz="3200" b="1" dirty="0">
              <a:latin typeface="Calibri" pitchFamily="34" charset="0"/>
              <a:cs typeface="Calibri" pitchFamily="34" charset="0"/>
            </a:endParaRPr>
          </a:p>
        </p:txBody>
      </p:sp>
    </p:spTree>
    <p:extLst>
      <p:ext uri="{BB962C8B-B14F-4D97-AF65-F5344CB8AC3E}">
        <p14:creationId xmlns:p14="http://schemas.microsoft.com/office/powerpoint/2010/main" val="40744483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normAutofit/>
          </a:bodyPr>
          <a:lstStyle/>
          <a:p>
            <a:pPr marL="36576" indent="0">
              <a:buNone/>
            </a:pPr>
            <a:r>
              <a:rPr lang="en-US" sz="4000" b="1" dirty="0">
                <a:latin typeface="Calibri" pitchFamily="34" charset="0"/>
                <a:cs typeface="Calibri" pitchFamily="34" charset="0"/>
              </a:rPr>
              <a:t>Types of Legislation</a:t>
            </a:r>
          </a:p>
          <a:p>
            <a:pPr marL="36576" indent="0">
              <a:buNone/>
            </a:pPr>
            <a:endParaRPr lang="en-US" sz="3200" b="1" dirty="0">
              <a:latin typeface="Calibri" pitchFamily="34" charset="0"/>
              <a:cs typeface="Calibri" pitchFamily="34" charset="0"/>
            </a:endParaRPr>
          </a:p>
          <a:p>
            <a:pPr marL="36576" indent="0">
              <a:buNone/>
            </a:pPr>
            <a:endParaRPr lang="en-US" sz="3200" b="1" u="sng" dirty="0" smtClean="0">
              <a:latin typeface="Calibri" pitchFamily="34" charset="0"/>
              <a:cs typeface="Calibri" pitchFamily="34" charset="0"/>
            </a:endParaRPr>
          </a:p>
          <a:p>
            <a:pPr marL="36576" indent="0">
              <a:buNone/>
            </a:pPr>
            <a:r>
              <a:rPr lang="en-US" sz="3200" b="1" u="sng" dirty="0" smtClean="0">
                <a:latin typeface="Calibri" pitchFamily="34" charset="0"/>
                <a:cs typeface="Calibri" pitchFamily="34" charset="0"/>
              </a:rPr>
              <a:t>1</a:t>
            </a:r>
            <a:r>
              <a:rPr lang="en-US" sz="3200" b="1" u="sng" dirty="0">
                <a:latin typeface="Calibri" pitchFamily="34" charset="0"/>
                <a:cs typeface="Calibri" pitchFamily="34" charset="0"/>
              </a:rPr>
              <a:t>. Supreme </a:t>
            </a:r>
            <a:r>
              <a:rPr lang="en-US" sz="3200" b="1" u="sng" dirty="0" smtClean="0">
                <a:latin typeface="Calibri" pitchFamily="34" charset="0"/>
                <a:cs typeface="Calibri" pitchFamily="34" charset="0"/>
              </a:rPr>
              <a:t>Legislation</a:t>
            </a:r>
            <a:r>
              <a:rPr lang="en-US" sz="3200" b="1" dirty="0" smtClean="0">
                <a:latin typeface="Calibri" pitchFamily="34" charset="0"/>
                <a:cs typeface="Calibri" pitchFamily="34" charset="0"/>
              </a:rPr>
              <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A </a:t>
            </a:r>
            <a:r>
              <a:rPr lang="en-US" sz="3200" b="1" dirty="0">
                <a:latin typeface="Calibri" pitchFamily="34" charset="0"/>
                <a:cs typeface="Calibri" pitchFamily="34" charset="0"/>
              </a:rPr>
              <a:t>Supreme or a Superior Legislation is that which proceeds from the sovereign power of the state. It cannot be repealed, annulled or controlled by any other legislative authority.</a:t>
            </a:r>
          </a:p>
          <a:p>
            <a:pPr marL="36576" indent="0">
              <a:buNone/>
            </a:pPr>
            <a:endParaRPr lang="en-US" sz="3200" b="1" dirty="0">
              <a:latin typeface="Calibri" pitchFamily="34" charset="0"/>
              <a:cs typeface="Calibri" pitchFamily="34" charset="0"/>
            </a:endParaRPr>
          </a:p>
          <a:p>
            <a:pPr marL="36576" indent="0">
              <a:buNone/>
            </a:pPr>
            <a:endParaRPr lang="en-US" dirty="0">
              <a:latin typeface="Calibri" pitchFamily="34" charset="0"/>
              <a:cs typeface="Calibri" pitchFamily="34" charset="0"/>
            </a:endParaRPr>
          </a:p>
        </p:txBody>
      </p:sp>
    </p:spTree>
    <p:extLst>
      <p:ext uri="{BB962C8B-B14F-4D97-AF65-F5344CB8AC3E}">
        <p14:creationId xmlns:p14="http://schemas.microsoft.com/office/powerpoint/2010/main" val="40985325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lstStyle/>
          <a:p>
            <a:pPr marL="36576" indent="0">
              <a:buNone/>
            </a:pPr>
            <a:endParaRPr lang="en-US" sz="3200" b="1" dirty="0" smtClean="0">
              <a:latin typeface="Calibri" pitchFamily="34" charset="0"/>
              <a:cs typeface="Calibri" pitchFamily="34" charset="0"/>
            </a:endParaRPr>
          </a:p>
          <a:p>
            <a:pPr marL="36576" indent="0">
              <a:buNone/>
            </a:pPr>
            <a:endParaRPr lang="en-US" sz="3200" b="1" u="sng" dirty="0" smtClean="0">
              <a:latin typeface="Calibri" pitchFamily="34" charset="0"/>
              <a:cs typeface="Calibri" pitchFamily="34" charset="0"/>
            </a:endParaRPr>
          </a:p>
          <a:p>
            <a:pPr marL="36576" indent="0">
              <a:buNone/>
            </a:pPr>
            <a:r>
              <a:rPr lang="en-US" sz="3200" b="1" u="sng" dirty="0" smtClean="0">
                <a:latin typeface="Calibri" pitchFamily="34" charset="0"/>
                <a:cs typeface="Calibri" pitchFamily="34" charset="0"/>
              </a:rPr>
              <a:t>2. Subordinate /Delegated </a:t>
            </a:r>
            <a:r>
              <a:rPr lang="en-US" sz="3200" b="1" u="sng" dirty="0">
                <a:latin typeface="Calibri" pitchFamily="34" charset="0"/>
                <a:cs typeface="Calibri" pitchFamily="34" charset="0"/>
              </a:rPr>
              <a:t>Legislation</a:t>
            </a:r>
            <a:r>
              <a:rPr lang="en-US" sz="3200" b="1" dirty="0">
                <a:latin typeface="Calibri" pitchFamily="34" charset="0"/>
                <a:cs typeface="Calibri" pitchFamily="34" charset="0"/>
              </a:rPr>
              <a:t/>
            </a:r>
            <a:br>
              <a:rPr lang="en-US" sz="3200" b="1" dirty="0">
                <a:latin typeface="Calibri" pitchFamily="34" charset="0"/>
                <a:cs typeface="Calibri" pitchFamily="34" charset="0"/>
              </a:rPr>
            </a:br>
            <a:r>
              <a:rPr lang="en-US" sz="3200" b="1" dirty="0" smtClean="0">
                <a:latin typeface="Calibri" pitchFamily="34" charset="0"/>
                <a:cs typeface="Calibri" pitchFamily="34" charset="0"/>
              </a:rPr>
              <a:t>It </a:t>
            </a:r>
            <a:r>
              <a:rPr lang="en-US" sz="3200" b="1" dirty="0">
                <a:latin typeface="Calibri" pitchFamily="34" charset="0"/>
                <a:cs typeface="Calibri" pitchFamily="34" charset="0"/>
              </a:rPr>
              <a:t>is well-known that the main function of the executive is to enforce the law. In case of Delegated Legislation, executive frames the provisions of law. This is also known as executive legislation. The executive makes laws in the form of orders, by laws etc.</a:t>
            </a:r>
          </a:p>
          <a:p>
            <a:pPr marL="36576" indent="0">
              <a:buNone/>
            </a:pPr>
            <a:endParaRPr lang="en-US" dirty="0"/>
          </a:p>
        </p:txBody>
      </p:sp>
    </p:spTree>
    <p:extLst>
      <p:ext uri="{BB962C8B-B14F-4D97-AF65-F5344CB8AC3E}">
        <p14:creationId xmlns:p14="http://schemas.microsoft.com/office/powerpoint/2010/main" val="40985325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0985325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normAutofit/>
          </a:bodyPr>
          <a:lstStyle/>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In </a:t>
            </a:r>
            <a:r>
              <a:rPr lang="en-US" sz="3200" b="1" dirty="0">
                <a:latin typeface="Calibri" pitchFamily="34" charset="0"/>
                <a:cs typeface="Calibri" pitchFamily="34" charset="0"/>
              </a:rPr>
              <a:t>common law legal systems, a </a:t>
            </a:r>
            <a:r>
              <a:rPr lang="en-US" sz="3200" b="1" dirty="0" smtClean="0">
                <a:latin typeface="Calibri" pitchFamily="34" charset="0"/>
                <a:cs typeface="Calibri" pitchFamily="34" charset="0"/>
              </a:rPr>
              <a:t>precedent </a:t>
            </a:r>
            <a:r>
              <a:rPr lang="en-US" sz="3200" b="1" dirty="0">
                <a:latin typeface="Calibri" pitchFamily="34" charset="0"/>
                <a:cs typeface="Calibri" pitchFamily="34" charset="0"/>
              </a:rPr>
              <a:t>is a principle or rule established in a previous legal case that is either binding on or persuasive for a court or other tribunal when deciding subsequent cases with similar issues or </a:t>
            </a:r>
            <a:r>
              <a:rPr lang="en-US" sz="3200" b="1" dirty="0" smtClean="0">
                <a:latin typeface="Calibri" pitchFamily="34" charset="0"/>
                <a:cs typeface="Calibri" pitchFamily="34" charset="0"/>
              </a:rPr>
              <a:t>facts.</a:t>
            </a:r>
          </a:p>
          <a:p>
            <a:pPr marL="36576" indent="0">
              <a:buNone/>
            </a:pPr>
            <a:endParaRPr lang="en-US" sz="3200" b="1" dirty="0">
              <a:latin typeface="Calibri" pitchFamily="34" charset="0"/>
              <a:cs typeface="Calibri" pitchFamily="34" charset="0"/>
            </a:endParaRPr>
          </a:p>
          <a:p>
            <a:pPr marL="36576" indent="0">
              <a:buNone/>
            </a:pPr>
            <a:r>
              <a:rPr lang="en-US" sz="3200" b="1" dirty="0">
                <a:latin typeface="Calibri" pitchFamily="34" charset="0"/>
                <a:cs typeface="Calibri" pitchFamily="34" charset="0"/>
              </a:rPr>
              <a:t>In </a:t>
            </a:r>
            <a:r>
              <a:rPr lang="en-US" sz="3200" b="1" dirty="0" smtClean="0">
                <a:latin typeface="Calibri" pitchFamily="34" charset="0"/>
                <a:cs typeface="Calibri" pitchFamily="34" charset="0"/>
              </a:rPr>
              <a:t>Bangladesh, </a:t>
            </a:r>
            <a:r>
              <a:rPr lang="en-US" sz="3200" b="1" dirty="0">
                <a:latin typeface="Calibri" pitchFamily="34" charset="0"/>
                <a:cs typeface="Calibri" pitchFamily="34" charset="0"/>
              </a:rPr>
              <a:t>the judgment rendered by Supreme Court is binding on all the subordinate </a:t>
            </a:r>
            <a:r>
              <a:rPr lang="en-US" sz="3200" b="1" dirty="0" smtClean="0">
                <a:latin typeface="Calibri" pitchFamily="34" charset="0"/>
                <a:cs typeface="Calibri" pitchFamily="34" charset="0"/>
              </a:rPr>
              <a:t>courts and </a:t>
            </a:r>
            <a:r>
              <a:rPr lang="en-US" sz="3200" b="1" dirty="0">
                <a:latin typeface="Calibri" pitchFamily="34" charset="0"/>
                <a:cs typeface="Calibri" pitchFamily="34" charset="0"/>
              </a:rPr>
              <a:t>the tribunals within the territory of the country.</a:t>
            </a:r>
          </a:p>
        </p:txBody>
      </p:sp>
    </p:spTree>
    <p:extLst>
      <p:ext uri="{BB962C8B-B14F-4D97-AF65-F5344CB8AC3E}">
        <p14:creationId xmlns:p14="http://schemas.microsoft.com/office/powerpoint/2010/main" val="4098532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normAutofit/>
          </a:bodyPr>
          <a:lstStyle/>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1. To </a:t>
            </a:r>
            <a:r>
              <a:rPr lang="en-US" sz="3200" b="1" dirty="0">
                <a:latin typeface="Calibri" pitchFamily="34" charset="0"/>
                <a:cs typeface="Calibri" pitchFamily="34" charset="0"/>
              </a:rPr>
              <a:t>maintain </a:t>
            </a:r>
            <a:r>
              <a:rPr lang="en-US" sz="3200" b="1" u="sng" dirty="0">
                <a:latin typeface="Calibri" pitchFamily="34" charset="0"/>
                <a:cs typeface="Calibri" pitchFamily="34" charset="0"/>
              </a:rPr>
              <a:t>peace</a:t>
            </a:r>
            <a:r>
              <a:rPr lang="en-US" sz="3200" b="1" dirty="0">
                <a:latin typeface="Calibri" pitchFamily="34" charset="0"/>
                <a:cs typeface="Calibri" pitchFamily="34" charset="0"/>
              </a:rPr>
              <a:t> in the society.</a:t>
            </a:r>
          </a:p>
          <a:p>
            <a:pPr marL="36576" indent="0">
              <a:buNone/>
            </a:pPr>
            <a:r>
              <a:rPr lang="en-US" sz="3200" b="1" dirty="0" smtClean="0">
                <a:latin typeface="Calibri" pitchFamily="34" charset="0"/>
                <a:cs typeface="Calibri" pitchFamily="34" charset="0"/>
              </a:rPr>
              <a:t>2. Justice </a:t>
            </a:r>
            <a:r>
              <a:rPr lang="en-US" sz="3200" b="1" dirty="0">
                <a:latin typeface="Calibri" pitchFamily="34" charset="0"/>
                <a:cs typeface="Calibri" pitchFamily="34" charset="0"/>
              </a:rPr>
              <a:t>Holmes said </a:t>
            </a:r>
            <a:r>
              <a:rPr lang="en-US" sz="3200" b="1" dirty="0" smtClean="0">
                <a:latin typeface="Calibri" pitchFamily="34" charset="0"/>
                <a:cs typeface="Calibri" pitchFamily="34" charset="0"/>
              </a:rPr>
              <a:t>“The </a:t>
            </a:r>
            <a:r>
              <a:rPr lang="en-US" sz="3200" b="1" dirty="0">
                <a:latin typeface="Calibri" pitchFamily="34" charset="0"/>
                <a:cs typeface="Calibri" pitchFamily="34" charset="0"/>
              </a:rPr>
              <a:t>object of law is not the punishment of sins but to </a:t>
            </a:r>
            <a:r>
              <a:rPr lang="en-US" sz="3200" b="1" u="sng" dirty="0">
                <a:latin typeface="Calibri" pitchFamily="34" charset="0"/>
                <a:cs typeface="Calibri" pitchFamily="34" charset="0"/>
              </a:rPr>
              <a:t>prevent </a:t>
            </a:r>
            <a:r>
              <a:rPr lang="en-US" sz="3200" b="1" u="sng" dirty="0" smtClean="0">
                <a:latin typeface="Calibri" pitchFamily="34" charset="0"/>
                <a:cs typeface="Calibri" pitchFamily="34" charset="0"/>
              </a:rPr>
              <a:t>criminal activities</a:t>
            </a:r>
            <a:r>
              <a:rPr lang="en-US" sz="3200" b="1" dirty="0" smtClean="0">
                <a:latin typeface="Calibri" pitchFamily="34" charset="0"/>
                <a:cs typeface="Calibri" pitchFamily="34" charset="0"/>
              </a:rPr>
              <a:t>’’.</a:t>
            </a:r>
          </a:p>
          <a:p>
            <a:pPr marL="36576" indent="0">
              <a:buNone/>
            </a:pPr>
            <a:r>
              <a:rPr lang="en-US" sz="3200" b="1" dirty="0" smtClean="0">
                <a:latin typeface="Calibri" pitchFamily="34" charset="0"/>
                <a:cs typeface="Calibri" pitchFamily="34" charset="0"/>
              </a:rPr>
              <a:t>3. </a:t>
            </a:r>
            <a:r>
              <a:rPr lang="en-US" sz="3200" b="1" dirty="0">
                <a:latin typeface="Calibri" pitchFamily="34" charset="0"/>
                <a:cs typeface="Calibri" pitchFamily="34" charset="0"/>
              </a:rPr>
              <a:t>To enable individual to have the maximum of </a:t>
            </a:r>
            <a:r>
              <a:rPr lang="en-US" sz="3200" b="1" u="sng" dirty="0">
                <a:latin typeface="Calibri" pitchFamily="34" charset="0"/>
                <a:cs typeface="Calibri" pitchFamily="34" charset="0"/>
              </a:rPr>
              <a:t>freedom</a:t>
            </a:r>
            <a:r>
              <a:rPr lang="en-US" sz="3200" b="1" dirty="0">
                <a:latin typeface="Calibri" pitchFamily="34" charset="0"/>
                <a:cs typeface="Calibri" pitchFamily="34" charset="0"/>
              </a:rPr>
              <a:t>.</a:t>
            </a:r>
          </a:p>
          <a:p>
            <a:pPr marL="36576" indent="0">
              <a:buNone/>
            </a:pPr>
            <a:r>
              <a:rPr lang="en-US" sz="3200" b="1" dirty="0">
                <a:latin typeface="Calibri" pitchFamily="34" charset="0"/>
                <a:cs typeface="Calibri" pitchFamily="34" charset="0"/>
              </a:rPr>
              <a:t>4. Law avoids the dangers of arbitrary, biased and dishonest decisions because law is certain and it is           known. It is not enough that </a:t>
            </a:r>
            <a:r>
              <a:rPr lang="en-US" sz="3200" b="1" u="sng" dirty="0">
                <a:latin typeface="Calibri" pitchFamily="34" charset="0"/>
                <a:cs typeface="Calibri" pitchFamily="34" charset="0"/>
              </a:rPr>
              <a:t>justice</a:t>
            </a:r>
            <a:r>
              <a:rPr lang="en-US" sz="3200" b="1" dirty="0">
                <a:latin typeface="Calibri" pitchFamily="34" charset="0"/>
                <a:cs typeface="Calibri" pitchFamily="34" charset="0"/>
              </a:rPr>
              <a:t> should be done but it is also important that it is seen to be         done</a:t>
            </a:r>
            <a:r>
              <a:rPr lang="en-US" sz="3200" b="1" dirty="0" smtClean="0">
                <a:latin typeface="Calibri" pitchFamily="34" charset="0"/>
                <a:cs typeface="Calibri" pitchFamily="34" charset="0"/>
              </a:rPr>
              <a:t>.</a:t>
            </a:r>
          </a:p>
        </p:txBody>
      </p:sp>
    </p:spTree>
    <p:extLst>
      <p:ext uri="{BB962C8B-B14F-4D97-AF65-F5344CB8AC3E}">
        <p14:creationId xmlns:p14="http://schemas.microsoft.com/office/powerpoint/2010/main" val="17443611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normAutofit/>
          </a:bodyPr>
          <a:lstStyle/>
          <a:p>
            <a:pPr marL="36576" indent="0">
              <a:buNone/>
            </a:pPr>
            <a:r>
              <a:rPr lang="en-US" sz="3200" b="1" dirty="0" smtClean="0">
                <a:latin typeface="Calibri" pitchFamily="34" charset="0"/>
                <a:cs typeface="Calibri" pitchFamily="34" charset="0"/>
              </a:rPr>
              <a:t>Classification</a:t>
            </a:r>
          </a:p>
          <a:p>
            <a:pPr marL="36576" indent="0">
              <a:buNone/>
            </a:pPr>
            <a:endParaRPr lang="en-US" sz="3200" b="1" dirty="0">
              <a:latin typeface="Calibri" pitchFamily="34" charset="0"/>
              <a:cs typeface="Calibri" pitchFamily="34" charset="0"/>
            </a:endParaRPr>
          </a:p>
          <a:p>
            <a:pPr marL="36576" indent="0">
              <a:buNone/>
            </a:pPr>
            <a:r>
              <a:rPr lang="en-US" sz="3200" b="1" u="sng" dirty="0" smtClean="0">
                <a:latin typeface="Calibri" pitchFamily="34" charset="0"/>
                <a:cs typeface="Calibri" pitchFamily="34" charset="0"/>
              </a:rPr>
              <a:t>1</a:t>
            </a:r>
            <a:r>
              <a:rPr lang="en-US" sz="3200" b="1" u="sng" dirty="0">
                <a:latin typeface="Calibri" pitchFamily="34" charset="0"/>
                <a:cs typeface="Calibri" pitchFamily="34" charset="0"/>
              </a:rPr>
              <a:t>. Authoritative </a:t>
            </a:r>
            <a:r>
              <a:rPr lang="en-US" sz="3200" b="1" u="sng" dirty="0" smtClean="0">
                <a:latin typeface="Calibri" pitchFamily="34" charset="0"/>
                <a:cs typeface="Calibri" pitchFamily="34" charset="0"/>
              </a:rPr>
              <a:t>Precedent</a:t>
            </a:r>
            <a:r>
              <a:rPr lang="en-US" sz="3200" b="1" dirty="0" smtClean="0">
                <a:latin typeface="Calibri" pitchFamily="34" charset="0"/>
                <a:cs typeface="Calibri" pitchFamily="34" charset="0"/>
              </a:rPr>
              <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Judges </a:t>
            </a:r>
            <a:r>
              <a:rPr lang="en-US" sz="3200" b="1" dirty="0">
                <a:latin typeface="Calibri" pitchFamily="34" charset="0"/>
                <a:cs typeface="Calibri" pitchFamily="34" charset="0"/>
              </a:rPr>
              <a:t>must follow the precedent whether they approve of it or not</a:t>
            </a:r>
            <a:r>
              <a:rPr lang="en-US" sz="3200" b="1" dirty="0" smtClean="0">
                <a:latin typeface="Calibri" pitchFamily="34" charset="0"/>
                <a:cs typeface="Calibri" pitchFamily="34" charset="0"/>
              </a:rPr>
              <a:t>. They are classified as Legal Sources.</a:t>
            </a:r>
            <a:endParaRPr lang="en-US" sz="3200" b="1" dirty="0">
              <a:latin typeface="Calibri" pitchFamily="34" charset="0"/>
              <a:cs typeface="Calibri" pitchFamily="34" charset="0"/>
            </a:endParaRPr>
          </a:p>
          <a:p>
            <a:pPr marL="36576" indent="0">
              <a:buNone/>
            </a:pPr>
            <a:endParaRPr lang="en-US" sz="3200" b="1" dirty="0">
              <a:latin typeface="Calibri" pitchFamily="34" charset="0"/>
              <a:cs typeface="Calibri" pitchFamily="34" charset="0"/>
            </a:endParaRPr>
          </a:p>
          <a:p>
            <a:pPr marL="36576" indent="0">
              <a:buNone/>
            </a:pPr>
            <a:r>
              <a:rPr lang="en-US" sz="3200" b="1" u="sng" dirty="0">
                <a:latin typeface="Calibri" pitchFamily="34" charset="0"/>
                <a:cs typeface="Calibri" pitchFamily="34" charset="0"/>
              </a:rPr>
              <a:t>2. Persuasive </a:t>
            </a:r>
            <a:r>
              <a:rPr lang="en-US" sz="3200" b="1" u="sng" dirty="0" smtClean="0">
                <a:latin typeface="Calibri" pitchFamily="34" charset="0"/>
                <a:cs typeface="Calibri" pitchFamily="34" charset="0"/>
              </a:rPr>
              <a:t>Precedent</a:t>
            </a:r>
            <a:r>
              <a:rPr lang="en-US" sz="3200" b="1" dirty="0" smtClean="0">
                <a:latin typeface="Calibri" pitchFamily="34" charset="0"/>
                <a:cs typeface="Calibri" pitchFamily="34" charset="0"/>
              </a:rPr>
              <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Judges </a:t>
            </a:r>
            <a:r>
              <a:rPr lang="en-US" sz="3200" b="1" dirty="0">
                <a:latin typeface="Calibri" pitchFamily="34" charset="0"/>
                <a:cs typeface="Calibri" pitchFamily="34" charset="0"/>
              </a:rPr>
              <a:t>are under no obligation to follow but which they will take precedence into consideration and to which they will attach such weight as it seems proper to them. </a:t>
            </a:r>
          </a:p>
        </p:txBody>
      </p:sp>
    </p:spTree>
    <p:extLst>
      <p:ext uri="{BB962C8B-B14F-4D97-AF65-F5344CB8AC3E}">
        <p14:creationId xmlns:p14="http://schemas.microsoft.com/office/powerpoint/2010/main" val="40985325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0985325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normAutofit lnSpcReduction="10000"/>
          </a:bodyPr>
          <a:lstStyle/>
          <a:p>
            <a:pPr marL="36576" indent="0">
              <a:buNone/>
            </a:pPr>
            <a:r>
              <a:rPr lang="en-US" sz="3200" b="1" dirty="0" smtClean="0">
                <a:latin typeface="Calibri" pitchFamily="34" charset="0"/>
                <a:cs typeface="Calibri" pitchFamily="34" charset="0"/>
              </a:rPr>
              <a:t>Custom </a:t>
            </a:r>
            <a:r>
              <a:rPr lang="en-US" sz="3200" b="1" dirty="0">
                <a:latin typeface="Calibri" pitchFamily="34" charset="0"/>
                <a:cs typeface="Calibri" pitchFamily="34" charset="0"/>
              </a:rPr>
              <a:t>in law is the established pattern of behavior that can be objectively verified within a particular social setting. </a:t>
            </a:r>
            <a:endParaRPr lang="en-US" sz="3200" b="1" dirty="0" smtClean="0">
              <a:latin typeface="Calibri" pitchFamily="34" charset="0"/>
              <a:cs typeface="Calibri" pitchFamily="34" charset="0"/>
            </a:endParaRPr>
          </a:p>
          <a:p>
            <a:pPr marL="36576" indent="0">
              <a:buNone/>
            </a:pPr>
            <a:endParaRPr lang="en-US" sz="3200" b="1" dirty="0">
              <a:latin typeface="Calibri" pitchFamily="34" charset="0"/>
              <a:cs typeface="Calibri" pitchFamily="34" charset="0"/>
            </a:endParaRPr>
          </a:p>
          <a:p>
            <a:pPr marL="36576" indent="0">
              <a:buNone/>
            </a:pPr>
            <a:r>
              <a:rPr lang="en-US" sz="3200" b="1" dirty="0">
                <a:latin typeface="Calibri" pitchFamily="34" charset="0"/>
                <a:cs typeface="Calibri" pitchFamily="34" charset="0"/>
              </a:rPr>
              <a:t>Customary law (also, consuetudinary or unofficial law) exists </a:t>
            </a:r>
            <a:r>
              <a:rPr lang="en-US" sz="3200" b="1" dirty="0" smtClean="0">
                <a:latin typeface="Calibri" pitchFamily="34" charset="0"/>
                <a:cs typeface="Calibri" pitchFamily="34" charset="0"/>
              </a:rPr>
              <a:t>where: </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1. a </a:t>
            </a:r>
            <a:r>
              <a:rPr lang="en-US" sz="3200" b="1" dirty="0">
                <a:latin typeface="Calibri" pitchFamily="34" charset="0"/>
                <a:cs typeface="Calibri" pitchFamily="34" charset="0"/>
              </a:rPr>
              <a:t>certain legal practice is observed and</a:t>
            </a:r>
          </a:p>
          <a:p>
            <a:pPr marL="36576" indent="0">
              <a:buNone/>
            </a:pPr>
            <a:r>
              <a:rPr lang="en-US" sz="3200" b="1" dirty="0" smtClean="0">
                <a:latin typeface="Calibri" pitchFamily="34" charset="0"/>
                <a:cs typeface="Calibri" pitchFamily="34" charset="0"/>
              </a:rPr>
              <a:t>2. the </a:t>
            </a:r>
            <a:r>
              <a:rPr lang="en-US" sz="3200" b="1" dirty="0">
                <a:latin typeface="Calibri" pitchFamily="34" charset="0"/>
                <a:cs typeface="Calibri" pitchFamily="34" charset="0"/>
              </a:rPr>
              <a:t>relevant actors consider it to be law (</a:t>
            </a:r>
            <a:r>
              <a:rPr lang="en-US" sz="3200" b="1" dirty="0" err="1">
                <a:latin typeface="Calibri" pitchFamily="34" charset="0"/>
                <a:cs typeface="Calibri" pitchFamily="34" charset="0"/>
              </a:rPr>
              <a:t>opinio</a:t>
            </a:r>
            <a:r>
              <a:rPr lang="en-US" sz="3200" b="1" dirty="0">
                <a:latin typeface="Calibri" pitchFamily="34" charset="0"/>
                <a:cs typeface="Calibri" pitchFamily="34" charset="0"/>
              </a:rPr>
              <a:t> </a:t>
            </a:r>
            <a:r>
              <a:rPr lang="en-US" sz="3200" b="1" dirty="0" err="1" smtClean="0">
                <a:latin typeface="Calibri" pitchFamily="34" charset="0"/>
                <a:cs typeface="Calibri" pitchFamily="34" charset="0"/>
              </a:rPr>
              <a:t>juris</a:t>
            </a:r>
            <a:r>
              <a:rPr lang="en-US" sz="3200" b="1" dirty="0" smtClean="0">
                <a:latin typeface="Calibri" pitchFamily="34" charset="0"/>
                <a:cs typeface="Calibri" pitchFamily="34" charset="0"/>
              </a:rPr>
              <a:t>)</a:t>
            </a:r>
          </a:p>
          <a:p>
            <a:pPr marL="36576" indent="0">
              <a:buNone/>
            </a:pPr>
            <a:endParaRPr lang="en-US" sz="3200" b="1" dirty="0">
              <a:latin typeface="Calibri" pitchFamily="34" charset="0"/>
              <a:cs typeface="Calibri" pitchFamily="34" charset="0"/>
            </a:endParaRPr>
          </a:p>
          <a:p>
            <a:pPr marL="36576" indent="0">
              <a:buNone/>
            </a:pPr>
            <a:r>
              <a:rPr lang="en-US" sz="3200" b="1" dirty="0">
                <a:latin typeface="Calibri" pitchFamily="34" charset="0"/>
                <a:cs typeface="Calibri" pitchFamily="34" charset="0"/>
              </a:rPr>
              <a:t>Indian law </a:t>
            </a:r>
            <a:r>
              <a:rPr lang="en-US" sz="3200" b="1" dirty="0" smtClean="0">
                <a:latin typeface="Calibri" pitchFamily="34" charset="0"/>
                <a:cs typeface="Calibri" pitchFamily="34" charset="0"/>
              </a:rPr>
              <a:t>recognizes </a:t>
            </a:r>
            <a:r>
              <a:rPr lang="en-US" sz="3200" b="1" dirty="0">
                <a:latin typeface="Calibri" pitchFamily="34" charset="0"/>
                <a:cs typeface="Calibri" pitchFamily="34" charset="0"/>
              </a:rPr>
              <a:t>many Indian social customs are legally valid, such as various forms of the Hindu marriage ceremony.</a:t>
            </a:r>
          </a:p>
        </p:txBody>
      </p:sp>
    </p:spTree>
    <p:extLst>
      <p:ext uri="{BB962C8B-B14F-4D97-AF65-F5344CB8AC3E}">
        <p14:creationId xmlns:p14="http://schemas.microsoft.com/office/powerpoint/2010/main" val="40985325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normAutofit/>
          </a:bodyPr>
          <a:lstStyle/>
          <a:p>
            <a:pPr marL="36576" indent="0">
              <a:buNone/>
            </a:pPr>
            <a:r>
              <a:rPr lang="en-US" sz="4000" b="1" dirty="0">
                <a:latin typeface="Calibri" pitchFamily="34" charset="0"/>
                <a:cs typeface="Calibri" pitchFamily="34" charset="0"/>
              </a:rPr>
              <a:t>Ingredients of Custom</a:t>
            </a:r>
          </a:p>
          <a:p>
            <a:pPr marL="36576" indent="0">
              <a:buNone/>
            </a:pPr>
            <a:endParaRPr lang="en-US" sz="3200" b="1" dirty="0">
              <a:latin typeface="Calibri" pitchFamily="34" charset="0"/>
              <a:cs typeface="Calibri" pitchFamily="34" charset="0"/>
            </a:endParaRPr>
          </a:p>
          <a:p>
            <a:pPr marL="36576" indent="0">
              <a:buNone/>
            </a:pPr>
            <a:r>
              <a:rPr lang="en-US" sz="3200" b="1" dirty="0">
                <a:latin typeface="Calibri" pitchFamily="34" charset="0"/>
                <a:cs typeface="Calibri" pitchFamily="34" charset="0"/>
              </a:rPr>
              <a:t>1. Antiquity</a:t>
            </a:r>
          </a:p>
          <a:p>
            <a:pPr marL="36576" indent="0">
              <a:buNone/>
            </a:pPr>
            <a:r>
              <a:rPr lang="en-US" sz="3200" b="1" dirty="0">
                <a:latin typeface="Calibri" pitchFamily="34" charset="0"/>
                <a:cs typeface="Calibri" pitchFamily="34" charset="0"/>
              </a:rPr>
              <a:t>2. Continuous in </a:t>
            </a:r>
            <a:r>
              <a:rPr lang="en-US" sz="3200" b="1" dirty="0" smtClean="0">
                <a:latin typeface="Calibri" pitchFamily="34" charset="0"/>
                <a:cs typeface="Calibri" pitchFamily="34" charset="0"/>
              </a:rPr>
              <a:t>nature</a:t>
            </a:r>
            <a:endParaRPr lang="en-US" sz="3200" b="1" dirty="0">
              <a:latin typeface="Calibri" pitchFamily="34" charset="0"/>
              <a:cs typeface="Calibri" pitchFamily="34" charset="0"/>
            </a:endParaRPr>
          </a:p>
          <a:p>
            <a:pPr marL="36576" indent="0">
              <a:buNone/>
            </a:pPr>
            <a:r>
              <a:rPr lang="en-US" sz="3200" b="1" dirty="0">
                <a:latin typeface="Calibri" pitchFamily="34" charset="0"/>
                <a:cs typeface="Calibri" pitchFamily="34" charset="0"/>
              </a:rPr>
              <a:t>3. Peaceful Enjoyment</a:t>
            </a:r>
          </a:p>
          <a:p>
            <a:pPr marL="36576" indent="0">
              <a:buNone/>
            </a:pPr>
            <a:r>
              <a:rPr lang="en-US" sz="3200" b="1" dirty="0">
                <a:latin typeface="Calibri" pitchFamily="34" charset="0"/>
                <a:cs typeface="Calibri" pitchFamily="34" charset="0"/>
              </a:rPr>
              <a:t>4. Obligatory Force</a:t>
            </a:r>
          </a:p>
          <a:p>
            <a:pPr marL="36576" indent="0">
              <a:buNone/>
            </a:pPr>
            <a:r>
              <a:rPr lang="en-US" sz="3200" b="1" dirty="0">
                <a:latin typeface="Calibri" pitchFamily="34" charset="0"/>
                <a:cs typeface="Calibri" pitchFamily="34" charset="0"/>
              </a:rPr>
              <a:t>5. Certainty</a:t>
            </a:r>
          </a:p>
          <a:p>
            <a:pPr marL="36576" indent="0">
              <a:buNone/>
            </a:pPr>
            <a:r>
              <a:rPr lang="en-US" sz="3200" b="1" dirty="0">
                <a:latin typeface="Calibri" pitchFamily="34" charset="0"/>
                <a:cs typeface="Calibri" pitchFamily="34" charset="0"/>
              </a:rPr>
              <a:t>6. Consistency</a:t>
            </a:r>
          </a:p>
          <a:p>
            <a:pPr marL="36576" indent="0">
              <a:buNone/>
            </a:pPr>
            <a:r>
              <a:rPr lang="en-US" sz="3200" b="1" dirty="0">
                <a:latin typeface="Calibri" pitchFamily="34" charset="0"/>
                <a:cs typeface="Calibri" pitchFamily="34" charset="0"/>
              </a:rPr>
              <a:t>7. Reasonableness</a:t>
            </a:r>
          </a:p>
        </p:txBody>
      </p:sp>
    </p:spTree>
    <p:extLst>
      <p:ext uri="{BB962C8B-B14F-4D97-AF65-F5344CB8AC3E}">
        <p14:creationId xmlns:p14="http://schemas.microsoft.com/office/powerpoint/2010/main" val="629035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705600"/>
          </a:xfrm>
        </p:spPr>
      </p:pic>
    </p:spTree>
    <p:extLst>
      <p:ext uri="{BB962C8B-B14F-4D97-AF65-F5344CB8AC3E}">
        <p14:creationId xmlns:p14="http://schemas.microsoft.com/office/powerpoint/2010/main" val="629035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629035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629035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904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lstStyle/>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5</a:t>
            </a:r>
            <a:r>
              <a:rPr lang="en-US" sz="3200" b="1" dirty="0">
                <a:latin typeface="Calibri" pitchFamily="34" charset="0"/>
                <a:cs typeface="Calibri" pitchFamily="34" charset="0"/>
              </a:rPr>
              <a:t>. Legislature represents the wisdom of the people and therefore a law made by the legislature is much </a:t>
            </a:r>
            <a:r>
              <a:rPr lang="en-US" sz="3200" b="1" dirty="0" smtClean="0">
                <a:latin typeface="Calibri" pitchFamily="34" charset="0"/>
                <a:cs typeface="Calibri" pitchFamily="34" charset="0"/>
              </a:rPr>
              <a:t>safer </a:t>
            </a:r>
            <a:r>
              <a:rPr lang="en-US" sz="3200" b="1" dirty="0">
                <a:latin typeface="Calibri" pitchFamily="34" charset="0"/>
                <a:cs typeface="Calibri" pitchFamily="34" charset="0"/>
              </a:rPr>
              <a:t>because </a:t>
            </a:r>
            <a:r>
              <a:rPr lang="en-US" sz="3200" b="1" u="sng" dirty="0">
                <a:latin typeface="Calibri" pitchFamily="34" charset="0"/>
                <a:cs typeface="Calibri" pitchFamily="34" charset="0"/>
              </a:rPr>
              <a:t>collective decision </a:t>
            </a:r>
            <a:r>
              <a:rPr lang="en-US" sz="3200" b="1" dirty="0">
                <a:latin typeface="Calibri" pitchFamily="34" charset="0"/>
                <a:cs typeface="Calibri" pitchFamily="34" charset="0"/>
              </a:rPr>
              <a:t>making is better and more reliable than individual decision making.</a:t>
            </a:r>
          </a:p>
          <a:p>
            <a:pPr marL="36576" indent="0">
              <a:buNone/>
            </a:pPr>
            <a:r>
              <a:rPr lang="en-US" sz="3200" b="1" dirty="0">
                <a:latin typeface="Calibri" pitchFamily="34" charset="0"/>
                <a:cs typeface="Calibri" pitchFamily="34" charset="0"/>
              </a:rPr>
              <a:t>6. Laws provide </a:t>
            </a:r>
            <a:r>
              <a:rPr lang="en-US" sz="3200" b="1" u="sng" dirty="0">
                <a:latin typeface="Calibri" pitchFamily="34" charset="0"/>
                <a:cs typeface="Calibri" pitchFamily="34" charset="0"/>
              </a:rPr>
              <a:t>uniformity and certainty </a:t>
            </a:r>
            <a:r>
              <a:rPr lang="en-US" sz="3200" b="1" dirty="0">
                <a:latin typeface="Calibri" pitchFamily="34" charset="0"/>
                <a:cs typeface="Calibri" pitchFamily="34" charset="0"/>
              </a:rPr>
              <a:t>of administration of justice</a:t>
            </a:r>
          </a:p>
          <a:p>
            <a:pPr marL="36576" indent="0">
              <a:buNone/>
            </a:pPr>
            <a:endParaRPr lang="en-US" dirty="0"/>
          </a:p>
        </p:txBody>
      </p:sp>
    </p:spTree>
    <p:extLst>
      <p:ext uri="{BB962C8B-B14F-4D97-AF65-F5344CB8AC3E}">
        <p14:creationId xmlns:p14="http://schemas.microsoft.com/office/powerpoint/2010/main" val="17443611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744361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Tree>
    <p:extLst>
      <p:ext uri="{BB962C8B-B14F-4D97-AF65-F5344CB8AC3E}">
        <p14:creationId xmlns:p14="http://schemas.microsoft.com/office/powerpoint/2010/main" val="1744361122"/>
      </p:ext>
    </p:extLst>
  </p:cSld>
  <p:clrMapOvr>
    <a:masterClrMapping/>
  </p:clrMapOvr>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542</TotalTime>
  <Words>1728</Words>
  <Application>Microsoft Office PowerPoint</Application>
  <PresentationFormat>On-screen Show (4:3)</PresentationFormat>
  <Paragraphs>152</Paragraphs>
  <Slides>67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67</vt:i4>
      </vt:variant>
    </vt:vector>
  </HeadingPairs>
  <TitlesOfParts>
    <vt:vector size="72" baseType="lpstr">
      <vt:lpstr>Arial</vt:lpstr>
      <vt:lpstr>Calibri</vt:lpstr>
      <vt:lpstr>Franklin Gothic Book</vt:lpstr>
      <vt:lpstr>Wingdings 2</vt:lpstr>
      <vt:lpstr>Technic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DIU</cp:lastModifiedBy>
  <cp:revision>40</cp:revision>
  <dcterms:created xsi:type="dcterms:W3CDTF">2018-05-01T12:08:11Z</dcterms:created>
  <dcterms:modified xsi:type="dcterms:W3CDTF">2020-04-30T17:44:39Z</dcterms:modified>
</cp:coreProperties>
</file>