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76" r:id="rId3"/>
    <p:sldId id="256" r:id="rId4"/>
    <p:sldId id="257" r:id="rId5"/>
    <p:sldId id="258" r:id="rId6"/>
    <p:sldId id="259" r:id="rId7"/>
    <p:sldId id="260" r:id="rId8"/>
    <p:sldId id="261" r:id="rId9"/>
    <p:sldId id="264" r:id="rId10"/>
    <p:sldId id="265" r:id="rId11"/>
    <p:sldId id="262" r:id="rId12"/>
    <p:sldId id="266" r:id="rId13"/>
    <p:sldId id="267" r:id="rId14"/>
    <p:sldId id="263" r:id="rId15"/>
    <p:sldId id="268" r:id="rId16"/>
    <p:sldId id="269" r:id="rId17"/>
    <p:sldId id="270" r:id="rId18"/>
    <p:sldId id="272" r:id="rId19"/>
    <p:sldId id="271" r:id="rId20"/>
    <p:sldId id="273" r:id="rId21"/>
    <p:sldId id="274" r:id="rId22"/>
    <p:sldId id="275"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11" r:id="rId50"/>
    <p:sldId id="303" r:id="rId51"/>
    <p:sldId id="304" r:id="rId52"/>
    <p:sldId id="305" r:id="rId53"/>
    <p:sldId id="306" r:id="rId54"/>
    <p:sldId id="307" r:id="rId55"/>
    <p:sldId id="308"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32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21FF22-DFD9-4BFE-9BA0-0C6382169C3A}" type="datetimeFigureOut">
              <a:rPr lang="en-US" smtClean="0"/>
              <a:t>4/30/2020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21020248-B1A2-4104-B88D-77A06D4E9E2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21FF22-DFD9-4BFE-9BA0-0C6382169C3A}"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20248-B1A2-4104-B88D-77A06D4E9E2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21FF22-DFD9-4BFE-9BA0-0C6382169C3A}"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20248-B1A2-4104-B88D-77A06D4E9E2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2F12736-45F6-4D13-8C1C-BA267463775F}" type="datetimeFigureOut">
              <a:rPr lang="en-US" smtClean="0">
                <a:solidFill>
                  <a:srgbClr val="D4D2D0">
                    <a:shade val="50000"/>
                  </a:srgbClr>
                </a:solidFill>
              </a:rPr>
              <a:pPr/>
              <a:t>4/30/2020</a:t>
            </a:fld>
            <a:endParaRPr lang="en-US">
              <a:solidFill>
                <a:srgbClr val="D4D2D0">
                  <a:shade val="50000"/>
                </a:srgbClr>
              </a:solidFill>
            </a:endParaRPr>
          </a:p>
        </p:txBody>
      </p:sp>
      <p:sp>
        <p:nvSpPr>
          <p:cNvPr id="19" name="Footer Placeholder 18"/>
          <p:cNvSpPr>
            <a:spLocks noGrp="1"/>
          </p:cNvSpPr>
          <p:nvPr>
            <p:ph type="ftr" sz="quarter" idx="11"/>
          </p:nvPr>
        </p:nvSpPr>
        <p:spPr/>
        <p:txBody>
          <a:bodyPr/>
          <a:lstStyle/>
          <a:p>
            <a:endParaRPr lang="en-US">
              <a:solidFill>
                <a:srgbClr val="D4D2D0">
                  <a:shade val="50000"/>
                </a:srgbClr>
              </a:solidFill>
            </a:endParaRPr>
          </a:p>
        </p:txBody>
      </p:sp>
      <p:sp>
        <p:nvSpPr>
          <p:cNvPr id="27" name="Slide Number Placeholder 26"/>
          <p:cNvSpPr>
            <a:spLocks noGrp="1"/>
          </p:cNvSpPr>
          <p:nvPr>
            <p:ph type="sldNum" sz="quarter" idx="12"/>
          </p:nvPr>
        </p:nvSpPr>
        <p:spPr/>
        <p:txBody>
          <a:bodyPr/>
          <a:lstStyle/>
          <a:p>
            <a:fld id="{C1C38867-BAB4-4539-A6B6-D76689D5633A}"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178315574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E2F12736-45F6-4D13-8C1C-BA267463775F}" type="datetimeFigureOut">
              <a:rPr lang="en-US" smtClean="0">
                <a:solidFill>
                  <a:srgbClr val="D4D2D0">
                    <a:shade val="50000"/>
                  </a:srgbClr>
                </a:solidFill>
              </a:rPr>
              <a:pPr/>
              <a:t>4/30/2020</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C1C38867-BAB4-4539-A6B6-D76689D5633A}"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99728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5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xEl>
                                              <p:pRg st="0" end="0"/>
                                            </p:txEl>
                                          </p:spTgt>
                                        </p:tgtEl>
                                      </p:cBhvr>
                                    </p:animEffect>
                                  </p:childTnLst>
                                </p:cTn>
                              </p:par>
                            </p:childTnLst>
                          </p:cTn>
                        </p:par>
                        <p:par>
                          <p:cTn id="12" fill="hold">
                            <p:stCondLst>
                              <p:cond delay="9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25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7" dur="25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3">
                                            <p:txEl>
                                              <p:pRg st="1" end="1"/>
                                            </p:txEl>
                                          </p:spTgt>
                                        </p:tgtEl>
                                      </p:cBhvr>
                                    </p:animEffect>
                                  </p:childTnLst>
                                </p:cTn>
                              </p:par>
                            </p:childTnLst>
                          </p:cTn>
                        </p:par>
                        <p:par>
                          <p:cTn id="20" fill="hold">
                            <p:stCondLst>
                              <p:cond delay="14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25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25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5" dur="25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25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250" tmFilter="0,0; .5, 1; 1, 1"/>
                                        <p:tgtEl>
                                          <p:spTgt spid="3">
                                            <p:txEl>
                                              <p:pRg st="2" end="2"/>
                                            </p:txEl>
                                          </p:spTgt>
                                        </p:tgtEl>
                                      </p:cBhvr>
                                    </p:animEffect>
                                  </p:childTnLst>
                                </p:cTn>
                              </p:par>
                            </p:childTnLst>
                          </p:cTn>
                        </p:par>
                        <p:par>
                          <p:cTn id="28" fill="hold">
                            <p:stCondLst>
                              <p:cond delay="1875"/>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25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25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33" dur="25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25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250" tmFilter="0,0; .5, 1; 1, 1"/>
                                        <p:tgtEl>
                                          <p:spTgt spid="3">
                                            <p:txEl>
                                              <p:pRg st="3" end="3"/>
                                            </p:txEl>
                                          </p:spTgt>
                                        </p:tgtEl>
                                      </p:cBhvr>
                                    </p:animEffect>
                                  </p:childTnLst>
                                </p:cTn>
                              </p:par>
                            </p:childTnLst>
                          </p:cTn>
                        </p:par>
                        <p:par>
                          <p:cTn id="36" fill="hold">
                            <p:stCondLst>
                              <p:cond delay="2375"/>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25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41" dur="25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2">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3">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4">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5">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2F12736-45F6-4D13-8C1C-BA267463775F}" type="datetimeFigureOut">
              <a:rPr lang="en-US" smtClean="0">
                <a:solidFill>
                  <a:srgbClr val="D4D2D0">
                    <a:shade val="50000"/>
                  </a:srgbClr>
                </a:solidFill>
              </a:rPr>
              <a:pPr/>
              <a:t>4/30/2020</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C1C38867-BAB4-4539-A6B6-D76689D5633A}"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172583843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2F12736-45F6-4D13-8C1C-BA267463775F}" type="datetimeFigureOut">
              <a:rPr lang="en-US" smtClean="0">
                <a:solidFill>
                  <a:srgbClr val="D4D2D0">
                    <a:shade val="50000"/>
                  </a:srgbClr>
                </a:solidFill>
              </a:rPr>
              <a:pPr/>
              <a:t>4/30/2020</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fld id="{C1C38867-BAB4-4539-A6B6-D76689D5633A}"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3314077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2F12736-45F6-4D13-8C1C-BA267463775F}" type="datetimeFigureOut">
              <a:rPr lang="en-US" smtClean="0">
                <a:solidFill>
                  <a:srgbClr val="D4D2D0">
                    <a:shade val="50000"/>
                  </a:srgbClr>
                </a:solidFill>
              </a:rPr>
              <a:pPr/>
              <a:t>4/30/2020</a:t>
            </a:fld>
            <a:endParaRPr lang="en-US">
              <a:solidFill>
                <a:srgbClr val="D4D2D0">
                  <a:shade val="50000"/>
                </a:srgbClr>
              </a:solidFill>
            </a:endParaRPr>
          </a:p>
        </p:txBody>
      </p:sp>
      <p:sp>
        <p:nvSpPr>
          <p:cNvPr id="8" name="Footer Placeholder 7"/>
          <p:cNvSpPr>
            <a:spLocks noGrp="1"/>
          </p:cNvSpPr>
          <p:nvPr>
            <p:ph type="ftr" sz="quarter" idx="11"/>
          </p:nvPr>
        </p:nvSpPr>
        <p:spPr/>
        <p:txBody>
          <a:bodyPr/>
          <a:lstStyle/>
          <a:p>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p>
            <a:fld id="{C1C38867-BAB4-4539-A6B6-D76689D5633A}"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4029248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E2F12736-45F6-4D13-8C1C-BA267463775F}" type="datetimeFigureOut">
              <a:rPr lang="en-US" smtClean="0">
                <a:solidFill>
                  <a:srgbClr val="D4D2D0">
                    <a:shade val="50000"/>
                  </a:srgbClr>
                </a:solidFill>
              </a:rPr>
              <a:pPr/>
              <a:t>4/30/2020</a:t>
            </a:fld>
            <a:endParaRPr lang="en-US">
              <a:solidFill>
                <a:srgbClr val="D4D2D0">
                  <a:shade val="50000"/>
                </a:srgbClr>
              </a:solidFill>
            </a:endParaRPr>
          </a:p>
        </p:txBody>
      </p:sp>
      <p:sp>
        <p:nvSpPr>
          <p:cNvPr id="8" name="Slide Number Placeholder 7"/>
          <p:cNvSpPr>
            <a:spLocks noGrp="1"/>
          </p:cNvSpPr>
          <p:nvPr>
            <p:ph type="sldNum" sz="quarter" idx="11"/>
          </p:nvPr>
        </p:nvSpPr>
        <p:spPr/>
        <p:txBody>
          <a:bodyPr/>
          <a:lstStyle/>
          <a:p>
            <a:fld id="{C1C38867-BAB4-4539-A6B6-D76689D5633A}" type="slidenum">
              <a:rPr lang="en-US" smtClean="0">
                <a:solidFill>
                  <a:srgbClr val="D4D2D0">
                    <a:shade val="50000"/>
                  </a:srgbClr>
                </a:solidFill>
              </a:rPr>
              <a:pPr/>
              <a:t>‹#›</a:t>
            </a:fld>
            <a:endParaRPr lang="en-US">
              <a:solidFill>
                <a:srgbClr val="D4D2D0">
                  <a:shade val="50000"/>
                </a:srgbClr>
              </a:solidFill>
            </a:endParaRPr>
          </a:p>
        </p:txBody>
      </p:sp>
      <p:sp>
        <p:nvSpPr>
          <p:cNvPr id="9" name="Footer Placeholder 8"/>
          <p:cNvSpPr>
            <a:spLocks noGrp="1"/>
          </p:cNvSpPr>
          <p:nvPr>
            <p:ph type="ftr" sz="quarter" idx="12"/>
          </p:nvPr>
        </p:nvSpPr>
        <p:spPr/>
        <p:txBody>
          <a:bodyPr/>
          <a:lstStyle/>
          <a:p>
            <a:endParaRPr lang="en-US">
              <a:solidFill>
                <a:srgbClr val="D4D2D0">
                  <a:shade val="50000"/>
                </a:srgbClr>
              </a:solidFill>
            </a:endParaRPr>
          </a:p>
        </p:txBody>
      </p:sp>
    </p:spTree>
    <p:extLst>
      <p:ext uri="{BB962C8B-B14F-4D97-AF65-F5344CB8AC3E}">
        <p14:creationId xmlns:p14="http://schemas.microsoft.com/office/powerpoint/2010/main" val="1939867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F12736-45F6-4D13-8C1C-BA267463775F}" type="datetimeFigureOut">
              <a:rPr lang="en-US" smtClean="0">
                <a:solidFill>
                  <a:srgbClr val="D4D2D0">
                    <a:shade val="50000"/>
                  </a:srgbClr>
                </a:solidFill>
              </a:rPr>
              <a:pPr/>
              <a:t>4/30/2020</a:t>
            </a:fld>
            <a:endParaRPr lang="en-US">
              <a:solidFill>
                <a:srgbClr val="D4D2D0">
                  <a:shade val="50000"/>
                </a:srgbClr>
              </a:solidFill>
            </a:endParaRPr>
          </a:p>
        </p:txBody>
      </p:sp>
      <p:sp>
        <p:nvSpPr>
          <p:cNvPr id="3" name="Footer Placeholder 2"/>
          <p:cNvSpPr>
            <a:spLocks noGrp="1"/>
          </p:cNvSpPr>
          <p:nvPr>
            <p:ph type="ftr" sz="quarter" idx="11"/>
          </p:nvPr>
        </p:nvSpPr>
        <p:spPr/>
        <p:txBody>
          <a:bodyPr/>
          <a:lstStyle/>
          <a:p>
            <a:endParaRPr lang="en-US">
              <a:solidFill>
                <a:srgbClr val="D4D2D0">
                  <a:shade val="50000"/>
                </a:srgbClr>
              </a:solidFill>
            </a:endParaRPr>
          </a:p>
        </p:txBody>
      </p:sp>
      <p:sp>
        <p:nvSpPr>
          <p:cNvPr id="4" name="Slide Number Placeholder 3"/>
          <p:cNvSpPr>
            <a:spLocks noGrp="1"/>
          </p:cNvSpPr>
          <p:nvPr>
            <p:ph type="sldNum" sz="quarter" idx="12"/>
          </p:nvPr>
        </p:nvSpPr>
        <p:spPr/>
        <p:txBody>
          <a:bodyPr/>
          <a:lstStyle/>
          <a:p>
            <a:fld id="{C1C38867-BAB4-4539-A6B6-D76689D5633A}"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714577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2F12736-45F6-4D13-8C1C-BA267463775F}" type="datetimeFigureOut">
              <a:rPr lang="en-US" smtClean="0">
                <a:solidFill>
                  <a:srgbClr val="D4D2D0">
                    <a:shade val="50000"/>
                  </a:srgbClr>
                </a:solidFill>
              </a:rPr>
              <a:pPr/>
              <a:t>4/30/2020</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a:xfrm>
            <a:off x="8156448" y="6422064"/>
            <a:ext cx="762000" cy="365125"/>
          </a:xfrm>
        </p:spPr>
        <p:txBody>
          <a:bodyPr/>
          <a:lstStyle/>
          <a:p>
            <a:fld id="{C1C38867-BAB4-4539-A6B6-D76689D5633A}"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44291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E721FF22-DFD9-4BFE-9BA0-0C6382169C3A}"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20248-B1A2-4104-B88D-77A06D4E9E26}" type="slidenum">
              <a:rPr lang="en-US" smtClean="0"/>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1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 tmFilter="0,0; .5, 1; 1, 1"/>
                                        <p:tgtEl>
                                          <p:spTgt spid="3">
                                            <p:txEl>
                                              <p:pRg st="0" end="0"/>
                                            </p:txEl>
                                          </p:spTgt>
                                        </p:tgtEl>
                                      </p:cBhvr>
                                    </p:animEffect>
                                  </p:childTnLst>
                                </p:cTn>
                              </p:par>
                            </p:childTnLst>
                          </p:cTn>
                        </p:par>
                        <p:par>
                          <p:cTn id="12" fill="hold">
                            <p:stCondLst>
                              <p:cond delay="36"/>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1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7" dur="1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1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10" tmFilter="0,0; .5, 1; 1, 1"/>
                                        <p:tgtEl>
                                          <p:spTgt spid="3">
                                            <p:txEl>
                                              <p:pRg st="1" end="1"/>
                                            </p:txEl>
                                          </p:spTgt>
                                        </p:tgtEl>
                                      </p:cBhvr>
                                    </p:animEffect>
                                  </p:childTnLst>
                                </p:cTn>
                              </p:par>
                            </p:childTnLst>
                          </p:cTn>
                        </p:par>
                        <p:par>
                          <p:cTn id="20" fill="hold">
                            <p:stCondLst>
                              <p:cond delay="56"/>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1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5" dur="1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1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 tmFilter="0,0; .5, 1; 1, 1"/>
                                        <p:tgtEl>
                                          <p:spTgt spid="3">
                                            <p:txEl>
                                              <p:pRg st="2" end="2"/>
                                            </p:txEl>
                                          </p:spTgt>
                                        </p:tgtEl>
                                      </p:cBhvr>
                                    </p:animEffect>
                                  </p:childTnLst>
                                </p:cTn>
                              </p:par>
                            </p:childTnLst>
                          </p:cTn>
                        </p:par>
                        <p:par>
                          <p:cTn id="28" fill="hold">
                            <p:stCondLst>
                              <p:cond delay="75"/>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1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33" dur="1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1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 tmFilter="0,0; .5, 1; 1, 1"/>
                                        <p:tgtEl>
                                          <p:spTgt spid="3">
                                            <p:txEl>
                                              <p:pRg st="3" end="3"/>
                                            </p:txEl>
                                          </p:spTgt>
                                        </p:tgtEl>
                                      </p:cBhvr>
                                    </p:animEffect>
                                  </p:childTnLst>
                                </p:cTn>
                              </p:par>
                            </p:childTnLst>
                          </p:cTn>
                        </p:par>
                        <p:par>
                          <p:cTn id="36" fill="hold">
                            <p:stCondLst>
                              <p:cond delay="95"/>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1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41" dur="1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1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10" tmFilter="0,0; .5, 1; 1, 1"/>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1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10" fill="hold"/>
                        <p:tgtEl>
                          <p:spTgt spid="3"/>
                        </p:tgtEl>
                        <p:attrNameLst>
                          <p:attrName>ppt_y</p:attrName>
                        </p:attrNameLst>
                      </p:cBhvr>
                      <p:tavLst>
                        <p:tav tm="0">
                          <p:val>
                            <p:strVal val="#ppt_y"/>
                          </p:val>
                        </p:tav>
                        <p:tav tm="100000">
                          <p:val>
                            <p:strVal val="#ppt_y"/>
                          </p:val>
                        </p:tav>
                      </p:tavLst>
                    </p:anim>
                    <p:anim calcmode="lin" valueType="num">
                      <p:cBhvr>
                        <p:cTn dur="1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1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10" tmFilter="0,0; .5, 1; 1, 1"/>
                        <p:tgtEl>
                          <p:spTgt spid="3"/>
                        </p:tgtEl>
                      </p:cBhvr>
                    </p:animEffect>
                  </p:childTnLst>
                </p:cTn>
              </p:par>
            </p:tnLst>
          </p:tmpl>
          <p:tmpl lvl="2">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1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10" fill="hold"/>
                        <p:tgtEl>
                          <p:spTgt spid="3"/>
                        </p:tgtEl>
                        <p:attrNameLst>
                          <p:attrName>ppt_y</p:attrName>
                        </p:attrNameLst>
                      </p:cBhvr>
                      <p:tavLst>
                        <p:tav tm="0">
                          <p:val>
                            <p:strVal val="#ppt_y"/>
                          </p:val>
                        </p:tav>
                        <p:tav tm="100000">
                          <p:val>
                            <p:strVal val="#ppt_y"/>
                          </p:val>
                        </p:tav>
                      </p:tavLst>
                    </p:anim>
                    <p:anim calcmode="lin" valueType="num">
                      <p:cBhvr>
                        <p:cTn dur="1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1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10" tmFilter="0,0; .5, 1; 1, 1"/>
                        <p:tgtEl>
                          <p:spTgt spid="3"/>
                        </p:tgtEl>
                      </p:cBhvr>
                    </p:animEffect>
                  </p:childTnLst>
                </p:cTn>
              </p:par>
            </p:tnLst>
          </p:tmpl>
          <p:tmpl lvl="3">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1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10" fill="hold"/>
                        <p:tgtEl>
                          <p:spTgt spid="3"/>
                        </p:tgtEl>
                        <p:attrNameLst>
                          <p:attrName>ppt_y</p:attrName>
                        </p:attrNameLst>
                      </p:cBhvr>
                      <p:tavLst>
                        <p:tav tm="0">
                          <p:val>
                            <p:strVal val="#ppt_y"/>
                          </p:val>
                        </p:tav>
                        <p:tav tm="100000">
                          <p:val>
                            <p:strVal val="#ppt_y"/>
                          </p:val>
                        </p:tav>
                      </p:tavLst>
                    </p:anim>
                    <p:anim calcmode="lin" valueType="num">
                      <p:cBhvr>
                        <p:cTn dur="1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1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10" tmFilter="0,0; .5, 1; 1, 1"/>
                        <p:tgtEl>
                          <p:spTgt spid="3"/>
                        </p:tgtEl>
                      </p:cBhvr>
                    </p:animEffect>
                  </p:childTnLst>
                </p:cTn>
              </p:par>
            </p:tnLst>
          </p:tmpl>
          <p:tmpl lvl="4">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1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10" fill="hold"/>
                        <p:tgtEl>
                          <p:spTgt spid="3"/>
                        </p:tgtEl>
                        <p:attrNameLst>
                          <p:attrName>ppt_y</p:attrName>
                        </p:attrNameLst>
                      </p:cBhvr>
                      <p:tavLst>
                        <p:tav tm="0">
                          <p:val>
                            <p:strVal val="#ppt_y"/>
                          </p:val>
                        </p:tav>
                        <p:tav tm="100000">
                          <p:val>
                            <p:strVal val="#ppt_y"/>
                          </p:val>
                        </p:tav>
                      </p:tavLst>
                    </p:anim>
                    <p:anim calcmode="lin" valueType="num">
                      <p:cBhvr>
                        <p:cTn dur="1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1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10" tmFilter="0,0; .5, 1; 1, 1"/>
                        <p:tgtEl>
                          <p:spTgt spid="3"/>
                        </p:tgtEl>
                      </p:cBhvr>
                    </p:animEffect>
                  </p:childTnLst>
                </p:cTn>
              </p:par>
            </p:tnLst>
          </p:tmpl>
          <p:tmpl lvl="5">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1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10" fill="hold"/>
                        <p:tgtEl>
                          <p:spTgt spid="3"/>
                        </p:tgtEl>
                        <p:attrNameLst>
                          <p:attrName>ppt_y</p:attrName>
                        </p:attrNameLst>
                      </p:cBhvr>
                      <p:tavLst>
                        <p:tav tm="0">
                          <p:val>
                            <p:strVal val="#ppt_y"/>
                          </p:val>
                        </p:tav>
                        <p:tav tm="100000">
                          <p:val>
                            <p:strVal val="#ppt_y"/>
                          </p:val>
                        </p:tav>
                      </p:tavLst>
                    </p:anim>
                    <p:anim calcmode="lin" valueType="num">
                      <p:cBhvr>
                        <p:cTn dur="1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1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10" tmFilter="0,0; .5, 1; 1, 1"/>
                        <p:tgtEl>
                          <p:spTgt spid="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E2F12736-45F6-4D13-8C1C-BA267463775F}" type="datetimeFigureOut">
              <a:rPr lang="en-US" smtClean="0">
                <a:solidFill>
                  <a:srgbClr val="D4D2D0">
                    <a:shade val="50000"/>
                  </a:srgbClr>
                </a:solidFill>
              </a:rPr>
              <a:pPr/>
              <a:t>4/30/2020</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fld id="{C1C38867-BAB4-4539-A6B6-D76689D5633A}"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082313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F12736-45F6-4D13-8C1C-BA267463775F}" type="datetimeFigureOut">
              <a:rPr lang="en-US" smtClean="0">
                <a:solidFill>
                  <a:srgbClr val="D4D2D0">
                    <a:shade val="50000"/>
                  </a:srgbClr>
                </a:solidFill>
              </a:rPr>
              <a:pPr/>
              <a:t>4/30/2020</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C1C38867-BAB4-4539-A6B6-D76689D5633A}"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3384839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F12736-45F6-4D13-8C1C-BA267463775F}" type="datetimeFigureOut">
              <a:rPr lang="en-US" smtClean="0">
                <a:solidFill>
                  <a:srgbClr val="D4D2D0">
                    <a:shade val="50000"/>
                  </a:srgbClr>
                </a:solidFill>
              </a:rPr>
              <a:pPr/>
              <a:t>4/30/2020</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C1C38867-BAB4-4539-A6B6-D76689D5633A}"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4118880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21FF22-DFD9-4BFE-9BA0-0C6382169C3A}"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20248-B1A2-4104-B88D-77A06D4E9E2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21FF22-DFD9-4BFE-9BA0-0C6382169C3A}"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20248-B1A2-4104-B88D-77A06D4E9E2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21FF22-DFD9-4BFE-9BA0-0C6382169C3A}" type="datetimeFigureOut">
              <a:rPr lang="en-US" smtClean="0"/>
              <a:t>4/30/2020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020248-B1A2-4104-B88D-77A06D4E9E2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E721FF22-DFD9-4BFE-9BA0-0C6382169C3A}" type="datetimeFigureOut">
              <a:rPr lang="en-US" smtClean="0"/>
              <a:t>4/30/2020</a:t>
            </a:fld>
            <a:endParaRPr lang="en-US"/>
          </a:p>
        </p:txBody>
      </p:sp>
      <p:sp>
        <p:nvSpPr>
          <p:cNvPr id="8" name="Slide Number Placeholder 7"/>
          <p:cNvSpPr>
            <a:spLocks noGrp="1"/>
          </p:cNvSpPr>
          <p:nvPr>
            <p:ph type="sldNum" sz="quarter" idx="11"/>
          </p:nvPr>
        </p:nvSpPr>
        <p:spPr/>
        <p:txBody>
          <a:bodyPr/>
          <a:lstStyle/>
          <a:p>
            <a:fld id="{21020248-B1A2-4104-B88D-77A06D4E9E26}"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21FF22-DFD9-4BFE-9BA0-0C6382169C3A}" type="datetimeFigureOut">
              <a:rPr lang="en-US" smtClean="0"/>
              <a:t>4/30/2020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020248-B1A2-4104-B88D-77A06D4E9E2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21FF22-DFD9-4BFE-9BA0-0C6382169C3A}"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21020248-B1A2-4104-B88D-77A06D4E9E2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E721FF22-DFD9-4BFE-9BA0-0C6382169C3A}"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20248-B1A2-4104-B88D-77A06D4E9E2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E721FF22-DFD9-4BFE-9BA0-0C6382169C3A}" type="datetimeFigureOut">
              <a:rPr lang="en-US" smtClean="0"/>
              <a:t>4/30/2020</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21020248-B1A2-4104-B88D-77A06D4E9E26}"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E2F12736-45F6-4D13-8C1C-BA267463775F}" type="datetimeFigureOut">
              <a:rPr lang="en-US" smtClean="0">
                <a:solidFill>
                  <a:srgbClr val="D4D2D0">
                    <a:shade val="50000"/>
                  </a:srgbClr>
                </a:solidFill>
              </a:rPr>
              <a:pPr/>
              <a:t>4/30/2020</a:t>
            </a:fld>
            <a:endParaRPr lang="en-US">
              <a:solidFill>
                <a:srgbClr val="D4D2D0">
                  <a:shade val="50000"/>
                </a:srgbClr>
              </a:solidFil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solidFill>
                <a:srgbClr val="D4D2D0">
                  <a:shade val="50000"/>
                </a:srgbClr>
              </a:solidFil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C1C38867-BAB4-4539-A6B6-D76689D5633A}"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12333592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781800"/>
          </a:xfrm>
        </p:spPr>
      </p:pic>
    </p:spTree>
    <p:extLst>
      <p:ext uri="{BB962C8B-B14F-4D97-AF65-F5344CB8AC3E}">
        <p14:creationId xmlns:p14="http://schemas.microsoft.com/office/powerpoint/2010/main" val="2420829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noAutofit/>
          </a:bodyPr>
          <a:lstStyle/>
          <a:p>
            <a:pPr marL="36576" indent="0">
              <a:buNone/>
            </a:pPr>
            <a:endParaRPr lang="en-US" sz="3200" b="1" u="sng" dirty="0" smtClean="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Vaishya</a:t>
            </a:r>
            <a:r>
              <a:rPr lang="en-US" sz="3200" b="1" u="sng" dirty="0">
                <a:latin typeface="Calibri" pitchFamily="34" charset="0"/>
                <a:cs typeface="Calibri" pitchFamily="34" charset="0"/>
              </a:rPr>
              <a:t>: </a:t>
            </a:r>
            <a:r>
              <a:rPr lang="en-US" sz="3200" b="1" dirty="0">
                <a:latin typeface="Calibri" pitchFamily="34" charset="0"/>
                <a:cs typeface="Calibri" pitchFamily="34" charset="0"/>
              </a:rPr>
              <a:t>The </a:t>
            </a:r>
            <a:r>
              <a:rPr lang="en-US" sz="3200" b="1" dirty="0" err="1">
                <a:latin typeface="Calibri" pitchFamily="34" charset="0"/>
                <a:cs typeface="Calibri" pitchFamily="34" charset="0"/>
              </a:rPr>
              <a:t>vaishyas</a:t>
            </a:r>
            <a:r>
              <a:rPr lang="en-US" sz="3200" b="1" dirty="0">
                <a:latin typeface="Calibri" pitchFamily="34" charset="0"/>
                <a:cs typeface="Calibri" pitchFamily="34" charset="0"/>
              </a:rPr>
              <a:t> were mostly merchants and traders.</a:t>
            </a:r>
          </a:p>
          <a:p>
            <a:pPr marL="36576" indent="0">
              <a:buNone/>
            </a:pPr>
            <a:endParaRPr lang="en-US" sz="3200" b="1" u="sng" dirty="0" smtClean="0">
              <a:latin typeface="Calibri" pitchFamily="34" charset="0"/>
              <a:cs typeface="Calibri" pitchFamily="34" charset="0"/>
            </a:endParaRPr>
          </a:p>
          <a:p>
            <a:pPr marL="36576" indent="0">
              <a:buNone/>
            </a:pPr>
            <a:r>
              <a:rPr lang="en-US" sz="3200" b="1" u="sng" dirty="0" err="1" smtClean="0">
                <a:latin typeface="Calibri" pitchFamily="34" charset="0"/>
                <a:cs typeface="Calibri" pitchFamily="34" charset="0"/>
              </a:rPr>
              <a:t>Sudra</a:t>
            </a:r>
            <a:r>
              <a:rPr lang="en-US" sz="3200" b="1" u="sng" dirty="0">
                <a:latin typeface="Calibri" pitchFamily="34" charset="0"/>
                <a:cs typeface="Calibri" pitchFamily="34" charset="0"/>
              </a:rPr>
              <a:t>: </a:t>
            </a:r>
            <a:r>
              <a:rPr lang="en-US" sz="3200" b="1" dirty="0">
                <a:latin typeface="Calibri" pitchFamily="34" charset="0"/>
                <a:cs typeface="Calibri" pitchFamily="34" charset="0"/>
              </a:rPr>
              <a:t>The </a:t>
            </a:r>
            <a:r>
              <a:rPr lang="en-US" sz="3200" b="1" dirty="0" err="1">
                <a:latin typeface="Calibri" pitchFamily="34" charset="0"/>
                <a:cs typeface="Calibri" pitchFamily="34" charset="0"/>
              </a:rPr>
              <a:t>sudras</a:t>
            </a:r>
            <a:r>
              <a:rPr lang="en-US" sz="3200" b="1" dirty="0">
                <a:latin typeface="Calibri" pitchFamily="34" charset="0"/>
                <a:cs typeface="Calibri" pitchFamily="34" charset="0"/>
              </a:rPr>
              <a:t> were the workers and ranked lowest.</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The three upper classes were the elite of the society. Caste was determined the pattern of life amongst the Hindus relating to their status, living, marriage, profession and social obligations. </a:t>
            </a:r>
          </a:p>
        </p:txBody>
      </p:sp>
    </p:spTree>
    <p:extLst>
      <p:ext uri="{BB962C8B-B14F-4D97-AF65-F5344CB8AC3E}">
        <p14:creationId xmlns:p14="http://schemas.microsoft.com/office/powerpoint/2010/main" val="565327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553200"/>
          </a:xfrm>
        </p:spPr>
        <p:txBody>
          <a:bodyPr/>
          <a:lstStyle/>
          <a:p>
            <a:pPr marL="36576" indent="0">
              <a:buNone/>
            </a:pPr>
            <a:endParaRPr lang="en-US" dirty="0" smtClean="0"/>
          </a:p>
          <a:p>
            <a:pPr marL="36576" indent="0">
              <a:buNone/>
            </a:pPr>
            <a:endParaRPr lang="en-US" dirty="0"/>
          </a:p>
          <a:p>
            <a:pPr marL="36576" indent="0">
              <a:buNone/>
            </a:pPr>
            <a:endParaRPr lang="en-US" dirty="0" smtClean="0"/>
          </a:p>
          <a:p>
            <a:pPr marL="36576" indent="0">
              <a:buNone/>
            </a:pPr>
            <a:endParaRPr lang="en-US" dirty="0"/>
          </a:p>
          <a:p>
            <a:pPr marL="36576" indent="0">
              <a:buNone/>
            </a:pPr>
            <a:endParaRPr lang="en-US" dirty="0" smtClean="0"/>
          </a:p>
          <a:p>
            <a:pPr marL="36576"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953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1" y="0"/>
            <a:ext cx="4190999" cy="6858000"/>
          </a:xfrm>
          <a:prstGeom prst="rect">
            <a:avLst/>
          </a:prstGeom>
        </p:spPr>
      </p:pic>
      <p:sp>
        <p:nvSpPr>
          <p:cNvPr id="7" name="Rectangle 6"/>
          <p:cNvSpPr/>
          <p:nvPr/>
        </p:nvSpPr>
        <p:spPr>
          <a:xfrm>
            <a:off x="5791200" y="4724400"/>
            <a:ext cx="2819400" cy="923330"/>
          </a:xfrm>
          <a:prstGeom prst="rect">
            <a:avLst/>
          </a:prstGeom>
          <a:solidFill>
            <a:schemeClr val="bg1"/>
          </a:solidFill>
        </p:spPr>
        <p:txBody>
          <a:bodyPr wrap="square" lIns="91440" tIns="45720" rIns="91440" bIns="45720">
            <a:spAutoFit/>
          </a:bodyPr>
          <a:lstStyle/>
          <a:p>
            <a:pPr algn="ctr"/>
            <a:r>
              <a:rPr lang="en-US"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Vaishya</a:t>
            </a:r>
          </a:p>
        </p:txBody>
      </p:sp>
    </p:spTree>
    <p:extLst>
      <p:ext uri="{BB962C8B-B14F-4D97-AF65-F5344CB8AC3E}">
        <p14:creationId xmlns:p14="http://schemas.microsoft.com/office/powerpoint/2010/main" val="56532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56532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Caste </a:t>
            </a:r>
            <a:r>
              <a:rPr lang="en-US" sz="3200" b="1" dirty="0">
                <a:latin typeface="Calibri" pitchFamily="34" charset="0"/>
                <a:cs typeface="Calibri" pitchFamily="34" charset="0"/>
              </a:rPr>
              <a:t>consciousness become absolute and reached its peak in caste </a:t>
            </a:r>
            <a:r>
              <a:rPr lang="en-US" sz="3200" b="1" dirty="0" err="1">
                <a:latin typeface="Calibri" pitchFamily="34" charset="0"/>
                <a:cs typeface="Calibri" pitchFamily="34" charset="0"/>
              </a:rPr>
              <a:t>panchayats</a:t>
            </a:r>
            <a:r>
              <a:rPr lang="en-US" sz="3200" b="1" dirty="0">
                <a:latin typeface="Calibri" pitchFamily="34" charset="0"/>
                <a:cs typeface="Calibri" pitchFamily="34" charset="0"/>
              </a:rPr>
              <a:t>. Each caste </a:t>
            </a:r>
            <a:r>
              <a:rPr lang="en-US" sz="3200" b="1" dirty="0" err="1">
                <a:latin typeface="Calibri" pitchFamily="34" charset="0"/>
                <a:cs typeface="Calibri" pitchFamily="34" charset="0"/>
              </a:rPr>
              <a:t>panchayat</a:t>
            </a:r>
            <a:r>
              <a:rPr lang="en-US" sz="3200" b="1" dirty="0">
                <a:latin typeface="Calibri" pitchFamily="34" charset="0"/>
                <a:cs typeface="Calibri" pitchFamily="34" charset="0"/>
              </a:rPr>
              <a:t> was regarded as a supreme authority for the particular caste in each village. Though the caste system was conservative but it gave stability to Indian </a:t>
            </a:r>
            <a:r>
              <a:rPr lang="en-US" sz="3200" b="1" dirty="0" smtClean="0">
                <a:latin typeface="Calibri" pitchFamily="34" charset="0"/>
                <a:cs typeface="Calibri" pitchFamily="34" charset="0"/>
              </a:rPr>
              <a:t>society.</a:t>
            </a:r>
            <a:endParaRPr lang="en-US" sz="3200" b="1" dirty="0">
              <a:latin typeface="Calibri" pitchFamily="34" charset="0"/>
              <a:cs typeface="Calibri" pitchFamily="34" charset="0"/>
            </a:endParaRPr>
          </a:p>
          <a:p>
            <a:pPr marL="36576" indent="0">
              <a:buNone/>
            </a:pPr>
            <a:endParaRPr lang="en-US" dirty="0"/>
          </a:p>
        </p:txBody>
      </p:sp>
    </p:spTree>
    <p:extLst>
      <p:ext uri="{BB962C8B-B14F-4D97-AF65-F5344CB8AC3E}">
        <p14:creationId xmlns:p14="http://schemas.microsoft.com/office/powerpoint/2010/main" val="565327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normAutofit/>
          </a:bodyPr>
          <a:lstStyle/>
          <a:p>
            <a:pPr marL="36576" indent="0">
              <a:buNone/>
            </a:pPr>
            <a:r>
              <a:rPr lang="en-US" sz="3200" b="1" u="sng" dirty="0" smtClean="0">
                <a:latin typeface="Calibri" pitchFamily="34" charset="0"/>
                <a:cs typeface="Calibri" pitchFamily="34" charset="0"/>
              </a:rPr>
              <a:t>(ii) Joint </a:t>
            </a:r>
            <a:r>
              <a:rPr lang="en-US" sz="3200" b="1" u="sng" dirty="0">
                <a:latin typeface="Calibri" pitchFamily="34" charset="0"/>
                <a:cs typeface="Calibri" pitchFamily="34" charset="0"/>
              </a:rPr>
              <a:t>family system:  </a:t>
            </a:r>
            <a:endParaRPr lang="en-US" sz="3200" b="1" u="sng" dirty="0" smtClean="0">
              <a:latin typeface="Calibri" pitchFamily="34" charset="0"/>
              <a:cs typeface="Calibri" pitchFamily="34" charset="0"/>
            </a:endParaRPr>
          </a:p>
          <a:p>
            <a:pPr marL="36576" indent="0">
              <a:buNone/>
            </a:pPr>
            <a:endParaRPr lang="en-US" sz="3200" b="1" u="sng"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Joint </a:t>
            </a:r>
            <a:r>
              <a:rPr lang="en-US" sz="3200" b="1" dirty="0">
                <a:latin typeface="Calibri" pitchFamily="34" charset="0"/>
                <a:cs typeface="Calibri" pitchFamily="34" charset="0"/>
              </a:rPr>
              <a:t>family system was another important institution which determined the social order amongst Hindus in ancient India. A family was regarded as a unit of the Hindu social system. An ancient family included parents, children, grandchildren, uncles and their decedents and their collaterals on the male side.</a:t>
            </a:r>
          </a:p>
          <a:p>
            <a:pPr marL="36576" indent="0">
              <a:buNone/>
            </a:pPr>
            <a:r>
              <a:rPr lang="en-US" sz="3200" b="1" dirty="0">
                <a:latin typeface="Calibri" pitchFamily="34" charset="0"/>
                <a:cs typeface="Calibri" pitchFamily="34" charset="0"/>
              </a:rPr>
              <a:t>The social group had common dwelling and enjoyed their estate in common. </a:t>
            </a:r>
          </a:p>
        </p:txBody>
      </p:sp>
    </p:spTree>
    <p:extLst>
      <p:ext uri="{BB962C8B-B14F-4D97-AF65-F5344CB8AC3E}">
        <p14:creationId xmlns:p14="http://schemas.microsoft.com/office/powerpoint/2010/main" val="56532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29023"/>
          </a:xfrm>
        </p:spPr>
      </p:pic>
    </p:spTree>
    <p:extLst>
      <p:ext uri="{BB962C8B-B14F-4D97-AF65-F5344CB8AC3E}">
        <p14:creationId xmlns:p14="http://schemas.microsoft.com/office/powerpoint/2010/main" val="56532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At </a:t>
            </a:r>
            <a:r>
              <a:rPr lang="en-US" sz="3200" b="1" dirty="0">
                <a:latin typeface="Calibri" pitchFamily="34" charset="0"/>
                <a:cs typeface="Calibri" pitchFamily="34" charset="0"/>
              </a:rPr>
              <a:t>the head of the family, there was the </a:t>
            </a:r>
            <a:r>
              <a:rPr lang="en-US" sz="3200" b="1" dirty="0" smtClean="0">
                <a:latin typeface="Calibri" pitchFamily="34" charset="0"/>
                <a:cs typeface="Calibri" pitchFamily="34" charset="0"/>
              </a:rPr>
              <a:t>patriarch (Karta), </a:t>
            </a:r>
            <a:r>
              <a:rPr lang="en-US" sz="3200" b="1" dirty="0">
                <a:latin typeface="Calibri" pitchFamily="34" charset="0"/>
                <a:cs typeface="Calibri" pitchFamily="34" charset="0"/>
              </a:rPr>
              <a:t>whose authority was absolute over the members of his family. He represented his family before the law and claimed absolute obedience from them. The family group was bound together by ‘</a:t>
            </a:r>
            <a:r>
              <a:rPr lang="en-US" sz="3200" b="1" dirty="0" err="1">
                <a:latin typeface="Calibri" pitchFamily="34" charset="0"/>
                <a:cs typeface="Calibri" pitchFamily="34" charset="0"/>
              </a:rPr>
              <a:t>Sradha</a:t>
            </a:r>
            <a:r>
              <a:rPr lang="en-US" sz="3200" b="1" dirty="0">
                <a:latin typeface="Calibri" pitchFamily="34" charset="0"/>
                <a:cs typeface="Calibri" pitchFamily="34" charset="0"/>
              </a:rPr>
              <a:t>’ ceremony. A number of families constituted a sect, gram, or village which became an administrative unit also. </a:t>
            </a:r>
          </a:p>
        </p:txBody>
      </p:sp>
    </p:spTree>
    <p:extLst>
      <p:ext uri="{BB962C8B-B14F-4D97-AF65-F5344CB8AC3E}">
        <p14:creationId xmlns:p14="http://schemas.microsoft.com/office/powerpoint/2010/main" val="56532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565327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concept of family created private property which in turn created disputes and struggles necessitated law and a controlling authority. In later centuries problems concerning the division of land and inheritance came in for special attention. Thus two systems of family law, namely, “</a:t>
            </a:r>
            <a:r>
              <a:rPr lang="en-US" sz="3200" b="1" dirty="0" err="1">
                <a:latin typeface="Calibri" pitchFamily="34" charset="0"/>
                <a:cs typeface="Calibri" pitchFamily="34" charset="0"/>
              </a:rPr>
              <a:t>Mitakshara</a:t>
            </a:r>
            <a:r>
              <a:rPr lang="en-US" sz="3200" b="1" dirty="0">
                <a:latin typeface="Calibri" pitchFamily="34" charset="0"/>
                <a:cs typeface="Calibri" pitchFamily="34" charset="0"/>
              </a:rPr>
              <a:t>” and “</a:t>
            </a:r>
            <a:r>
              <a:rPr lang="en-US" sz="3200" b="1" dirty="0" err="1">
                <a:latin typeface="Calibri" pitchFamily="34" charset="0"/>
                <a:cs typeface="Calibri" pitchFamily="34" charset="0"/>
              </a:rPr>
              <a:t>Dayabhaga</a:t>
            </a:r>
            <a:r>
              <a:rPr lang="en-US" sz="3200" b="1" dirty="0">
                <a:latin typeface="Calibri" pitchFamily="34" charset="0"/>
                <a:cs typeface="Calibri" pitchFamily="34" charset="0"/>
              </a:rPr>
              <a:t>” become the basis of civil law.</a:t>
            </a:r>
          </a:p>
          <a:p>
            <a:pPr marL="36576" indent="0">
              <a:buNone/>
            </a:pPr>
            <a:endParaRPr lang="en-US" dirty="0"/>
          </a:p>
        </p:txBody>
      </p:sp>
    </p:spTree>
    <p:extLst>
      <p:ext uri="{BB962C8B-B14F-4D97-AF65-F5344CB8AC3E}">
        <p14:creationId xmlns:p14="http://schemas.microsoft.com/office/powerpoint/2010/main" val="56532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56532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2638885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noAutofit/>
          </a:bodyPr>
          <a:lstStyle/>
          <a:p>
            <a:pPr marL="36576" indent="0">
              <a:buNone/>
            </a:pPr>
            <a:r>
              <a:rPr lang="en-US" sz="3200" b="1" dirty="0">
                <a:latin typeface="Calibri" pitchFamily="34" charset="0"/>
                <a:cs typeface="Calibri" pitchFamily="34" charset="0"/>
              </a:rPr>
              <a:t>There were various and complex political system in ancient India. India was divided into different independent states, some monarchies and the rest tribal republic. Monarchy in various forms was prevailing in ancient Hindu period.</a:t>
            </a:r>
          </a:p>
          <a:p>
            <a:pPr marL="36576" indent="0">
              <a:buNone/>
            </a:pPr>
            <a:endParaRPr lang="en-US" sz="3200" b="1" dirty="0" smtClean="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(i) </a:t>
            </a:r>
            <a:r>
              <a:rPr lang="en-US" sz="3200" b="1" u="sng" dirty="0" err="1" smtClean="0">
                <a:latin typeface="Calibri" pitchFamily="34" charset="0"/>
                <a:cs typeface="Calibri" pitchFamily="34" charset="0"/>
              </a:rPr>
              <a:t>Dharmashastras</a:t>
            </a:r>
            <a:r>
              <a:rPr lang="en-US" sz="3200" b="1" u="sng" dirty="0">
                <a:latin typeface="Calibri" pitchFamily="34" charset="0"/>
                <a:cs typeface="Calibri" pitchFamily="34" charset="0"/>
              </a:rPr>
              <a:t>: </a:t>
            </a:r>
            <a:r>
              <a:rPr lang="en-US" sz="3200" b="1" dirty="0">
                <a:latin typeface="Calibri" pitchFamily="34" charset="0"/>
                <a:cs typeface="Calibri" pitchFamily="34" charset="0"/>
              </a:rPr>
              <a:t>In the concept of </a:t>
            </a:r>
            <a:r>
              <a:rPr lang="en-US" sz="3200" b="1" dirty="0" err="1">
                <a:latin typeface="Calibri" pitchFamily="34" charset="0"/>
                <a:cs typeface="Calibri" pitchFamily="34" charset="0"/>
              </a:rPr>
              <a:t>Dharmashastras</a:t>
            </a:r>
            <a:r>
              <a:rPr lang="en-US" sz="3200" b="1" dirty="0">
                <a:latin typeface="Calibri" pitchFamily="34" charset="0"/>
                <a:cs typeface="Calibri" pitchFamily="34" charset="0"/>
              </a:rPr>
              <a:t> (Hindu political science) the concept of dharma was very important. The word dharma came to mean the privileges, duties and obligations of a man. It also includes citizens conduct standard as member of one of the castes and as a person in a particular stage of life. </a:t>
            </a:r>
          </a:p>
        </p:txBody>
      </p:sp>
    </p:spTree>
    <p:extLst>
      <p:ext uri="{BB962C8B-B14F-4D97-AF65-F5344CB8AC3E}">
        <p14:creationId xmlns:p14="http://schemas.microsoft.com/office/powerpoint/2010/main" val="56532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r>
              <a:rPr lang="en-US" sz="3200" b="1" dirty="0">
                <a:latin typeface="Calibri" pitchFamily="34" charset="0"/>
                <a:cs typeface="Calibri" pitchFamily="34" charset="0"/>
              </a:rPr>
              <a:t>This concept had established a duty based society. Its postulate was not only the duty of individual towards the society but also the duty of the ruler towards the individuals and the society. The English doctrine of “King can do no wrong” was not accepted and the king himself was subject to law.</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The </a:t>
            </a:r>
            <a:r>
              <a:rPr lang="en-US" sz="3200" b="1" dirty="0" err="1">
                <a:latin typeface="Calibri" pitchFamily="34" charset="0"/>
                <a:cs typeface="Calibri" pitchFamily="34" charset="0"/>
              </a:rPr>
              <a:t>Dharmashastras</a:t>
            </a:r>
            <a:r>
              <a:rPr lang="en-US" sz="3200" b="1" dirty="0">
                <a:latin typeface="Calibri" pitchFamily="34" charset="0"/>
                <a:cs typeface="Calibri" pitchFamily="34" charset="0"/>
              </a:rPr>
              <a:t> imposed upon the king to look upon the people as God (</a:t>
            </a:r>
            <a:r>
              <a:rPr lang="en-US" sz="3200" b="1" dirty="0" err="1">
                <a:latin typeface="Calibri" pitchFamily="34" charset="0"/>
                <a:cs typeface="Calibri" pitchFamily="34" charset="0"/>
              </a:rPr>
              <a:t>Praja</a:t>
            </a:r>
            <a:r>
              <a:rPr lang="en-US" sz="3200" b="1" dirty="0">
                <a:latin typeface="Calibri" pitchFamily="34" charset="0"/>
                <a:cs typeface="Calibri" pitchFamily="34" charset="0"/>
              </a:rPr>
              <a:t> Vishnu) and serve them with love.</a:t>
            </a:r>
          </a:p>
          <a:p>
            <a:pPr marL="36576" indent="0">
              <a:buNone/>
            </a:pPr>
            <a:endParaRPr lang="en-US" dirty="0"/>
          </a:p>
        </p:txBody>
      </p:sp>
    </p:spTree>
    <p:extLst>
      <p:ext uri="{BB962C8B-B14F-4D97-AF65-F5344CB8AC3E}">
        <p14:creationId xmlns:p14="http://schemas.microsoft.com/office/powerpoint/2010/main" val="56532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4189636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endParaRPr lang="en-US" dirty="0" smtClean="0"/>
          </a:p>
          <a:p>
            <a:pPr marL="36576" indent="0">
              <a:buNone/>
            </a:pPr>
            <a:endParaRPr lang="en-US" dirty="0"/>
          </a:p>
          <a:p>
            <a:pPr marL="36576" indent="0">
              <a:buNone/>
            </a:pPr>
            <a:r>
              <a:rPr lang="en-US" sz="3200" b="1" dirty="0" smtClean="0">
                <a:latin typeface="Calibri" pitchFamily="34" charset="0"/>
                <a:cs typeface="Calibri" pitchFamily="34" charset="0"/>
              </a:rPr>
              <a:t>The </a:t>
            </a:r>
            <a:r>
              <a:rPr lang="en-US" sz="3200" b="1" dirty="0" err="1">
                <a:latin typeface="Calibri" pitchFamily="34" charset="0"/>
                <a:cs typeface="Calibri" pitchFamily="34" charset="0"/>
              </a:rPr>
              <a:t>Dharmashastras</a:t>
            </a:r>
            <a:r>
              <a:rPr lang="en-US" sz="3200" b="1" dirty="0">
                <a:latin typeface="Calibri" pitchFamily="34" charset="0"/>
                <a:cs typeface="Calibri" pitchFamily="34" charset="0"/>
              </a:rPr>
              <a:t> emerged from the literary tradition of the Vedas (Rig, </a:t>
            </a:r>
            <a:r>
              <a:rPr lang="en-US" sz="3200" b="1" dirty="0" err="1">
                <a:latin typeface="Calibri" pitchFamily="34" charset="0"/>
                <a:cs typeface="Calibri" pitchFamily="34" charset="0"/>
              </a:rPr>
              <a:t>Yajur</a:t>
            </a:r>
            <a:r>
              <a:rPr lang="en-US" sz="3200" b="1" dirty="0">
                <a:latin typeface="Calibri" pitchFamily="34" charset="0"/>
                <a:cs typeface="Calibri" pitchFamily="34" charset="0"/>
              </a:rPr>
              <a:t>, </a:t>
            </a:r>
            <a:r>
              <a:rPr lang="en-US" sz="3200" b="1" dirty="0" err="1">
                <a:latin typeface="Calibri" pitchFamily="34" charset="0"/>
                <a:cs typeface="Calibri" pitchFamily="34" charset="0"/>
              </a:rPr>
              <a:t>Sāma</a:t>
            </a:r>
            <a:r>
              <a:rPr lang="en-US" sz="3200" b="1" dirty="0">
                <a:latin typeface="Calibri" pitchFamily="34" charset="0"/>
                <a:cs typeface="Calibri" pitchFamily="34" charset="0"/>
              </a:rPr>
              <a:t>, and </a:t>
            </a:r>
            <a:r>
              <a:rPr lang="en-US" sz="3200" b="1" dirty="0" err="1">
                <a:latin typeface="Calibri" pitchFamily="34" charset="0"/>
                <a:cs typeface="Calibri" pitchFamily="34" charset="0"/>
              </a:rPr>
              <a:t>Atharva</a:t>
            </a:r>
            <a:r>
              <a:rPr lang="en-US" sz="3200" b="1" dirty="0">
                <a:latin typeface="Calibri" pitchFamily="34" charset="0"/>
                <a:cs typeface="Calibri" pitchFamily="34" charset="0"/>
              </a:rPr>
              <a:t>). Each Veda is further divided into two categories namely the </a:t>
            </a:r>
            <a:r>
              <a:rPr lang="en-US" sz="3200" b="1" dirty="0" err="1">
                <a:latin typeface="Calibri" pitchFamily="34" charset="0"/>
                <a:cs typeface="Calibri" pitchFamily="34" charset="0"/>
              </a:rPr>
              <a:t>Saṃhitā</a:t>
            </a:r>
            <a:r>
              <a:rPr lang="en-US" sz="3200" b="1" dirty="0">
                <a:latin typeface="Calibri" pitchFamily="34" charset="0"/>
                <a:cs typeface="Calibri" pitchFamily="34" charset="0"/>
              </a:rPr>
              <a:t> which is a collection of mantra verses and the </a:t>
            </a:r>
            <a:r>
              <a:rPr lang="en-US" sz="3200" b="1" dirty="0" err="1">
                <a:latin typeface="Calibri" pitchFamily="34" charset="0"/>
                <a:cs typeface="Calibri" pitchFamily="34" charset="0"/>
              </a:rPr>
              <a:t>Brahmanas</a:t>
            </a:r>
            <a:r>
              <a:rPr lang="en-US" sz="3200" b="1" dirty="0">
                <a:latin typeface="Calibri" pitchFamily="34" charset="0"/>
                <a:cs typeface="Calibri" pitchFamily="34" charset="0"/>
              </a:rPr>
              <a:t> which are prose texts that explain the meaning of the </a:t>
            </a:r>
            <a:r>
              <a:rPr lang="en-US" sz="3200" b="1" dirty="0" err="1">
                <a:latin typeface="Calibri" pitchFamily="34" charset="0"/>
                <a:cs typeface="Calibri" pitchFamily="34" charset="0"/>
              </a:rPr>
              <a:t>Samhita</a:t>
            </a:r>
            <a:r>
              <a:rPr lang="en-US" sz="3200" b="1" dirty="0">
                <a:latin typeface="Calibri" pitchFamily="34" charset="0"/>
                <a:cs typeface="Calibri" pitchFamily="34" charset="0"/>
              </a:rPr>
              <a:t> verses.</a:t>
            </a:r>
          </a:p>
        </p:txBody>
      </p:sp>
    </p:spTree>
    <p:extLst>
      <p:ext uri="{BB962C8B-B14F-4D97-AF65-F5344CB8AC3E}">
        <p14:creationId xmlns:p14="http://schemas.microsoft.com/office/powerpoint/2010/main" val="4189636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normAutofit/>
          </a:bodyPr>
          <a:lstStyle/>
          <a:p>
            <a:pPr marL="36576" indent="0">
              <a:buNone/>
            </a:pPr>
            <a:r>
              <a:rPr lang="en-US" sz="3200" b="1" u="sng" dirty="0">
                <a:latin typeface="Calibri" pitchFamily="34" charset="0"/>
                <a:cs typeface="Calibri" pitchFamily="34" charset="0"/>
              </a:rPr>
              <a:t>(</a:t>
            </a:r>
            <a:r>
              <a:rPr lang="en-US" sz="3200" b="1" u="sng" dirty="0" smtClean="0">
                <a:latin typeface="Calibri" pitchFamily="34" charset="0"/>
                <a:cs typeface="Calibri" pitchFamily="34" charset="0"/>
              </a:rPr>
              <a:t>ii) </a:t>
            </a:r>
            <a:r>
              <a:rPr lang="en-US" sz="3200" b="1" u="sng" dirty="0" err="1" smtClean="0">
                <a:latin typeface="Calibri" pitchFamily="34" charset="0"/>
                <a:cs typeface="Calibri" pitchFamily="34" charset="0"/>
              </a:rPr>
              <a:t>Kautilya’s</a:t>
            </a:r>
            <a:r>
              <a:rPr lang="en-US" sz="3200" b="1" u="sng" dirty="0" smtClean="0">
                <a:latin typeface="Calibri" pitchFamily="34" charset="0"/>
                <a:cs typeface="Calibri" pitchFamily="34" charset="0"/>
              </a:rPr>
              <a:t> </a:t>
            </a:r>
            <a:r>
              <a:rPr lang="en-US" sz="3200" b="1" u="sng" dirty="0" err="1">
                <a:latin typeface="Calibri" pitchFamily="34" charset="0"/>
                <a:cs typeface="Calibri" pitchFamily="34" charset="0"/>
              </a:rPr>
              <a:t>Saptang</a:t>
            </a:r>
            <a:r>
              <a:rPr lang="en-US" sz="3200" b="1" u="sng" dirty="0">
                <a:latin typeface="Calibri" pitchFamily="34" charset="0"/>
                <a:cs typeface="Calibri" pitchFamily="34" charset="0"/>
              </a:rPr>
              <a:t> Theory of State: </a:t>
            </a:r>
            <a:endParaRPr lang="en-US" sz="3200" b="1" u="sng"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The </a:t>
            </a:r>
            <a:r>
              <a:rPr lang="en-US" sz="3200" b="1" dirty="0" err="1">
                <a:latin typeface="Calibri" pitchFamily="34" charset="0"/>
                <a:cs typeface="Calibri" pitchFamily="34" charset="0"/>
              </a:rPr>
              <a:t>Mauryan</a:t>
            </a:r>
            <a:r>
              <a:rPr lang="en-US" sz="3200" b="1" dirty="0">
                <a:latin typeface="Calibri" pitchFamily="34" charset="0"/>
                <a:cs typeface="Calibri" pitchFamily="34" charset="0"/>
              </a:rPr>
              <a:t> era of ancient India gave the world a significant treatise, the </a:t>
            </a:r>
            <a:r>
              <a:rPr lang="en-US" sz="3200" b="1" dirty="0" err="1">
                <a:latin typeface="Calibri" pitchFamily="34" charset="0"/>
                <a:cs typeface="Calibri" pitchFamily="34" charset="0"/>
              </a:rPr>
              <a:t>Arthashastra</a:t>
            </a:r>
            <a:r>
              <a:rPr lang="en-US" sz="3200" b="1" dirty="0">
                <a:latin typeface="Calibri" pitchFamily="34" charset="0"/>
                <a:cs typeface="Calibri" pitchFamily="34" charset="0"/>
              </a:rPr>
              <a:t> of </a:t>
            </a:r>
            <a:r>
              <a:rPr lang="en-US" sz="3200" b="1" dirty="0" err="1">
                <a:latin typeface="Calibri" pitchFamily="34" charset="0"/>
                <a:cs typeface="Calibri" pitchFamily="34" charset="0"/>
              </a:rPr>
              <a:t>Kautilya</a:t>
            </a:r>
            <a:r>
              <a:rPr lang="en-US" sz="3200" b="1" dirty="0">
                <a:latin typeface="Calibri" pitchFamily="34" charset="0"/>
                <a:cs typeface="Calibri" pitchFamily="34" charset="0"/>
              </a:rPr>
              <a:t>. It was settled that the king should receive one-sixth of the grain and one-tenth of merchandise and gold, as his due. It was the revenue which made it possible for the king to ensure the security and prosperity of his subjects. People agreed to pay taxes and he ruled by one person in order that they might be able to enjoy well-being and </a:t>
            </a:r>
            <a:r>
              <a:rPr lang="en-US" sz="3200" b="1" dirty="0" smtClean="0">
                <a:latin typeface="Calibri" pitchFamily="34" charset="0"/>
                <a:cs typeface="Calibri" pitchFamily="34" charset="0"/>
              </a:rPr>
              <a:t>security.</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189636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4189636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r>
              <a:rPr lang="en-US" sz="3200" b="1" dirty="0" err="1">
                <a:latin typeface="Calibri" pitchFamily="34" charset="0"/>
                <a:cs typeface="Calibri" pitchFamily="34" charset="0"/>
              </a:rPr>
              <a:t>Kautilya</a:t>
            </a:r>
            <a:r>
              <a:rPr lang="en-US" sz="3200" b="1" dirty="0">
                <a:latin typeface="Calibri" pitchFamily="34" charset="0"/>
                <a:cs typeface="Calibri" pitchFamily="34" charset="0"/>
              </a:rPr>
              <a:t> enumerated seven </a:t>
            </a:r>
            <a:r>
              <a:rPr lang="en-US" sz="3200" b="1" dirty="0" err="1">
                <a:latin typeface="Calibri" pitchFamily="34" charset="0"/>
                <a:cs typeface="Calibri" pitchFamily="34" charset="0"/>
              </a:rPr>
              <a:t>prakritis</a:t>
            </a:r>
            <a:r>
              <a:rPr lang="en-US" sz="3200" b="1" dirty="0">
                <a:latin typeface="Calibri" pitchFamily="34" charset="0"/>
                <a:cs typeface="Calibri" pitchFamily="34" charset="0"/>
              </a:rPr>
              <a:t> or essential organs of the state. They are as follow: </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	Swami (The Ruler)</a:t>
            </a:r>
          </a:p>
          <a:p>
            <a:pPr marL="36576" indent="0">
              <a:buNone/>
            </a:pPr>
            <a:r>
              <a:rPr lang="en-US" sz="3200" b="1" dirty="0">
                <a:latin typeface="Calibri" pitchFamily="34" charset="0"/>
                <a:cs typeface="Calibri" pitchFamily="34" charset="0"/>
              </a:rPr>
              <a:t>•	</a:t>
            </a:r>
            <a:r>
              <a:rPr lang="en-US" sz="3200" b="1" dirty="0" err="1">
                <a:latin typeface="Calibri" pitchFamily="34" charset="0"/>
                <a:cs typeface="Calibri" pitchFamily="34" charset="0"/>
              </a:rPr>
              <a:t>Amatya</a:t>
            </a:r>
            <a:r>
              <a:rPr lang="en-US" sz="3200" b="1" dirty="0">
                <a:latin typeface="Calibri" pitchFamily="34" charset="0"/>
                <a:cs typeface="Calibri" pitchFamily="34" charset="0"/>
              </a:rPr>
              <a:t> (The Minister)</a:t>
            </a:r>
          </a:p>
          <a:p>
            <a:pPr marL="36576" indent="0">
              <a:buNone/>
            </a:pPr>
            <a:r>
              <a:rPr lang="en-US" sz="3200" b="1" dirty="0">
                <a:latin typeface="Calibri" pitchFamily="34" charset="0"/>
                <a:cs typeface="Calibri" pitchFamily="34" charset="0"/>
              </a:rPr>
              <a:t>•	</a:t>
            </a:r>
            <a:r>
              <a:rPr lang="en-US" sz="3200" b="1" dirty="0" err="1">
                <a:latin typeface="Calibri" pitchFamily="34" charset="0"/>
                <a:cs typeface="Calibri" pitchFamily="34" charset="0"/>
              </a:rPr>
              <a:t>Janapada</a:t>
            </a:r>
            <a:r>
              <a:rPr lang="en-US" sz="3200" b="1" dirty="0">
                <a:latin typeface="Calibri" pitchFamily="34" charset="0"/>
                <a:cs typeface="Calibri" pitchFamily="34" charset="0"/>
              </a:rPr>
              <a:t> (The Population)</a:t>
            </a:r>
          </a:p>
          <a:p>
            <a:pPr marL="36576" indent="0">
              <a:buNone/>
            </a:pPr>
            <a:r>
              <a:rPr lang="en-US" sz="3200" b="1" dirty="0">
                <a:latin typeface="Calibri" pitchFamily="34" charset="0"/>
                <a:cs typeface="Calibri" pitchFamily="34" charset="0"/>
              </a:rPr>
              <a:t>•	</a:t>
            </a:r>
            <a:r>
              <a:rPr lang="en-US" sz="3200" b="1" dirty="0" err="1">
                <a:latin typeface="Calibri" pitchFamily="34" charset="0"/>
                <a:cs typeface="Calibri" pitchFamily="34" charset="0"/>
              </a:rPr>
              <a:t>Durga</a:t>
            </a:r>
            <a:r>
              <a:rPr lang="en-US" sz="3200" b="1" dirty="0">
                <a:latin typeface="Calibri" pitchFamily="34" charset="0"/>
                <a:cs typeface="Calibri" pitchFamily="34" charset="0"/>
              </a:rPr>
              <a:t> (The Fortified Capital)</a:t>
            </a:r>
          </a:p>
          <a:p>
            <a:pPr marL="36576" indent="0">
              <a:buNone/>
            </a:pPr>
            <a:r>
              <a:rPr lang="en-US" sz="3200" b="1" dirty="0">
                <a:latin typeface="Calibri" pitchFamily="34" charset="0"/>
                <a:cs typeface="Calibri" pitchFamily="34" charset="0"/>
              </a:rPr>
              <a:t>•	</a:t>
            </a:r>
            <a:r>
              <a:rPr lang="en-US" sz="3200" b="1" dirty="0" err="1">
                <a:latin typeface="Calibri" pitchFamily="34" charset="0"/>
                <a:cs typeface="Calibri" pitchFamily="34" charset="0"/>
              </a:rPr>
              <a:t>Kosha</a:t>
            </a:r>
            <a:r>
              <a:rPr lang="en-US" sz="3200" b="1" dirty="0">
                <a:latin typeface="Calibri" pitchFamily="34" charset="0"/>
                <a:cs typeface="Calibri" pitchFamily="34" charset="0"/>
              </a:rPr>
              <a:t> (The Treasury)</a:t>
            </a:r>
          </a:p>
          <a:p>
            <a:pPr marL="36576" indent="0">
              <a:buNone/>
            </a:pPr>
            <a:r>
              <a:rPr lang="en-US" sz="3200" b="1" dirty="0">
                <a:latin typeface="Calibri" pitchFamily="34" charset="0"/>
                <a:cs typeface="Calibri" pitchFamily="34" charset="0"/>
              </a:rPr>
              <a:t>•	</a:t>
            </a:r>
            <a:r>
              <a:rPr lang="en-US" sz="3200" b="1" dirty="0" err="1">
                <a:latin typeface="Calibri" pitchFamily="34" charset="0"/>
                <a:cs typeface="Calibri" pitchFamily="34" charset="0"/>
              </a:rPr>
              <a:t>Danda</a:t>
            </a:r>
            <a:r>
              <a:rPr lang="en-US" sz="3200" b="1" dirty="0">
                <a:latin typeface="Calibri" pitchFamily="34" charset="0"/>
                <a:cs typeface="Calibri" pitchFamily="34" charset="0"/>
              </a:rPr>
              <a:t> (The Army)</a:t>
            </a:r>
          </a:p>
          <a:p>
            <a:pPr marL="36576" indent="0">
              <a:buNone/>
            </a:pPr>
            <a:r>
              <a:rPr lang="en-US" sz="3200" b="1" dirty="0">
                <a:latin typeface="Calibri" pitchFamily="34" charset="0"/>
                <a:cs typeface="Calibri" pitchFamily="34" charset="0"/>
              </a:rPr>
              <a:t>•	</a:t>
            </a:r>
            <a:r>
              <a:rPr lang="en-US" sz="3200" b="1" dirty="0" err="1">
                <a:latin typeface="Calibri" pitchFamily="34" charset="0"/>
                <a:cs typeface="Calibri" pitchFamily="34" charset="0"/>
              </a:rPr>
              <a:t>Mitra</a:t>
            </a:r>
            <a:r>
              <a:rPr lang="en-US" sz="3200" b="1" dirty="0">
                <a:latin typeface="Calibri" pitchFamily="34" charset="0"/>
                <a:cs typeface="Calibri" pitchFamily="34" charset="0"/>
              </a:rPr>
              <a:t> (Ally and Friend)</a:t>
            </a:r>
          </a:p>
          <a:p>
            <a:pPr marL="36576" indent="0">
              <a:buNone/>
            </a:pPr>
            <a:endParaRPr lang="en-US" dirty="0"/>
          </a:p>
        </p:txBody>
      </p:sp>
    </p:spTree>
    <p:extLst>
      <p:ext uri="{BB962C8B-B14F-4D97-AF65-F5344CB8AC3E}">
        <p14:creationId xmlns:p14="http://schemas.microsoft.com/office/powerpoint/2010/main" val="4189636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endParaRPr lang="en-US" dirty="0" smtClean="0"/>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Swami/The </a:t>
            </a:r>
            <a:r>
              <a:rPr lang="en-US" sz="3200" b="1" dirty="0">
                <a:latin typeface="Calibri" pitchFamily="34" charset="0"/>
                <a:cs typeface="Calibri" pitchFamily="34" charset="0"/>
              </a:rPr>
              <a:t>King was the supreme authority of his state. He protected the purity of class, caste and the family system as well as maintained the social order. In tribal kingdom, the king was assisted by a court of elders of the tribe and by the village headman.</a:t>
            </a:r>
          </a:p>
        </p:txBody>
      </p:sp>
    </p:spTree>
    <p:extLst>
      <p:ext uri="{BB962C8B-B14F-4D97-AF65-F5344CB8AC3E}">
        <p14:creationId xmlns:p14="http://schemas.microsoft.com/office/powerpoint/2010/main" val="4189636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189636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normAutofit fontScale="92500" lnSpcReduction="10000"/>
          </a:bodyPr>
          <a:lstStyle/>
          <a:p>
            <a:pPr marL="36576" indent="0">
              <a:buNone/>
            </a:pPr>
            <a:r>
              <a:rPr lang="en-US" b="1" dirty="0">
                <a:latin typeface="Calibri" pitchFamily="34" charset="0"/>
                <a:cs typeface="Calibri" pitchFamily="34" charset="0"/>
              </a:rPr>
              <a:t> </a:t>
            </a:r>
            <a:r>
              <a:rPr lang="en-US" b="1" dirty="0" smtClean="0">
                <a:latin typeface="Calibri" pitchFamily="34" charset="0"/>
                <a:cs typeface="Calibri" pitchFamily="34" charset="0"/>
              </a:rPr>
              <a:t>                       Indian </a:t>
            </a:r>
            <a:r>
              <a:rPr lang="en-US" b="1" dirty="0">
                <a:latin typeface="Calibri" pitchFamily="34" charset="0"/>
                <a:cs typeface="Calibri" pitchFamily="34" charset="0"/>
              </a:rPr>
              <a:t>Subcontinent</a:t>
            </a:r>
          </a:p>
          <a:p>
            <a:pPr marL="36576" indent="0">
              <a:buNone/>
            </a:pPr>
            <a:endParaRPr lang="en-US" b="1" dirty="0">
              <a:latin typeface="Calibri" pitchFamily="34" charset="0"/>
              <a:cs typeface="Calibri" pitchFamily="34" charset="0"/>
            </a:endParaRPr>
          </a:p>
          <a:p>
            <a:pPr marL="36576" indent="0">
              <a:buNone/>
            </a:pPr>
            <a:r>
              <a:rPr lang="en-US" b="1" dirty="0">
                <a:latin typeface="Calibri" pitchFamily="34" charset="0"/>
                <a:cs typeface="Calibri" pitchFamily="34" charset="0"/>
              </a:rPr>
              <a:t>                  </a:t>
            </a:r>
            <a:r>
              <a:rPr lang="en-US" b="1" dirty="0" smtClean="0">
                <a:latin typeface="Calibri" pitchFamily="34" charset="0"/>
                <a:cs typeface="Calibri" pitchFamily="34" charset="0"/>
              </a:rPr>
              <a:t>  Different </a:t>
            </a:r>
            <a:r>
              <a:rPr lang="en-US" b="1" dirty="0">
                <a:latin typeface="Calibri" pitchFamily="34" charset="0"/>
                <a:cs typeface="Calibri" pitchFamily="34" charset="0"/>
              </a:rPr>
              <a:t>Independent States </a:t>
            </a:r>
          </a:p>
          <a:p>
            <a:pPr marL="36576" indent="0">
              <a:buNone/>
            </a:pPr>
            <a:r>
              <a:rPr lang="en-US" b="1" dirty="0">
                <a:latin typeface="Calibri" pitchFamily="34" charset="0"/>
                <a:cs typeface="Calibri" pitchFamily="34" charset="0"/>
              </a:rPr>
              <a:t>    </a:t>
            </a:r>
            <a:r>
              <a:rPr lang="en-US" b="1" dirty="0" smtClean="0">
                <a:latin typeface="Calibri" pitchFamily="34" charset="0"/>
                <a:cs typeface="Calibri" pitchFamily="34" charset="0"/>
              </a:rPr>
              <a:t>(</a:t>
            </a:r>
            <a:r>
              <a:rPr lang="en-US" b="1" dirty="0">
                <a:latin typeface="Calibri" pitchFamily="34" charset="0"/>
                <a:cs typeface="Calibri" pitchFamily="34" charset="0"/>
              </a:rPr>
              <a:t>King, Chief Priest, Chief Military Commander)</a:t>
            </a:r>
          </a:p>
          <a:p>
            <a:pPr marL="36576" indent="0">
              <a:buNone/>
            </a:pPr>
            <a:endParaRPr lang="en-US" b="1" dirty="0">
              <a:latin typeface="Calibri" pitchFamily="34" charset="0"/>
              <a:cs typeface="Calibri" pitchFamily="34" charset="0"/>
            </a:endParaRPr>
          </a:p>
          <a:p>
            <a:pPr marL="36576" indent="0">
              <a:buNone/>
            </a:pPr>
            <a:r>
              <a:rPr lang="en-US" b="1" dirty="0">
                <a:latin typeface="Calibri" pitchFamily="34" charset="0"/>
                <a:cs typeface="Calibri" pitchFamily="34" charset="0"/>
              </a:rPr>
              <a:t>                         </a:t>
            </a:r>
            <a:r>
              <a:rPr lang="en-US" b="1" dirty="0" smtClean="0">
                <a:latin typeface="Calibri" pitchFamily="34" charset="0"/>
                <a:cs typeface="Calibri" pitchFamily="34" charset="0"/>
              </a:rPr>
              <a:t>  Provinces</a:t>
            </a:r>
            <a:r>
              <a:rPr lang="en-US" b="1" dirty="0">
                <a:latin typeface="Calibri" pitchFamily="34" charset="0"/>
                <a:cs typeface="Calibri" pitchFamily="34" charset="0"/>
              </a:rPr>
              <a:t>/ Districts</a:t>
            </a:r>
          </a:p>
          <a:p>
            <a:pPr marL="36576" indent="0">
              <a:buNone/>
            </a:pPr>
            <a:r>
              <a:rPr lang="en-US" b="1" dirty="0">
                <a:latin typeface="Calibri" pitchFamily="34" charset="0"/>
                <a:cs typeface="Calibri" pitchFamily="34" charset="0"/>
              </a:rPr>
              <a:t> </a:t>
            </a:r>
            <a:r>
              <a:rPr lang="en-US" b="1" dirty="0" smtClean="0">
                <a:latin typeface="Calibri" pitchFamily="34" charset="0"/>
                <a:cs typeface="Calibri" pitchFamily="34" charset="0"/>
              </a:rPr>
              <a:t>(</a:t>
            </a:r>
            <a:r>
              <a:rPr lang="en-US" b="1" dirty="0">
                <a:latin typeface="Calibri" pitchFamily="34" charset="0"/>
                <a:cs typeface="Calibri" pitchFamily="34" charset="0"/>
              </a:rPr>
              <a:t>Governors appointed by the King according to their status)</a:t>
            </a:r>
          </a:p>
          <a:p>
            <a:pPr marL="36576" indent="0">
              <a:buNone/>
            </a:pPr>
            <a:endParaRPr lang="en-US" b="1" dirty="0">
              <a:latin typeface="Calibri" pitchFamily="34" charset="0"/>
              <a:cs typeface="Calibri" pitchFamily="34" charset="0"/>
            </a:endParaRPr>
          </a:p>
          <a:p>
            <a:pPr marL="36576" indent="0">
              <a:buNone/>
            </a:pPr>
            <a:r>
              <a:rPr lang="en-US" b="1" dirty="0">
                <a:latin typeface="Calibri" pitchFamily="34" charset="0"/>
                <a:cs typeface="Calibri" pitchFamily="34" charset="0"/>
              </a:rPr>
              <a:t>                              </a:t>
            </a:r>
            <a:r>
              <a:rPr lang="en-US" b="1" dirty="0" smtClean="0">
                <a:latin typeface="Calibri" pitchFamily="34" charset="0"/>
                <a:cs typeface="Calibri" pitchFamily="34" charset="0"/>
              </a:rPr>
              <a:t>      Cities</a:t>
            </a:r>
            <a:endParaRPr lang="en-US" b="1" dirty="0">
              <a:latin typeface="Calibri" pitchFamily="34" charset="0"/>
              <a:cs typeface="Calibri" pitchFamily="34" charset="0"/>
            </a:endParaRPr>
          </a:p>
          <a:p>
            <a:pPr marL="36576" indent="0">
              <a:buNone/>
            </a:pPr>
            <a:r>
              <a:rPr lang="en-US" b="1" dirty="0" smtClean="0">
                <a:latin typeface="Calibri" pitchFamily="34" charset="0"/>
                <a:cs typeface="Calibri" pitchFamily="34" charset="0"/>
              </a:rPr>
              <a:t>(</a:t>
            </a:r>
            <a:r>
              <a:rPr lang="en-US" b="1" dirty="0" err="1">
                <a:latin typeface="Calibri" pitchFamily="34" charset="0"/>
                <a:cs typeface="Calibri" pitchFamily="34" charset="0"/>
              </a:rPr>
              <a:t>Nagaraka</a:t>
            </a:r>
            <a:r>
              <a:rPr lang="en-US" b="1" dirty="0">
                <a:latin typeface="Calibri" pitchFamily="34" charset="0"/>
                <a:cs typeface="Calibri" pitchFamily="34" charset="0"/>
              </a:rPr>
              <a:t>/</a:t>
            </a:r>
            <a:r>
              <a:rPr lang="en-US" b="1" dirty="0" err="1">
                <a:latin typeface="Calibri" pitchFamily="34" charset="0"/>
                <a:cs typeface="Calibri" pitchFamily="34" charset="0"/>
              </a:rPr>
              <a:t>Purpala</a:t>
            </a:r>
            <a:r>
              <a:rPr lang="en-US" b="1" dirty="0">
                <a:latin typeface="Calibri" pitchFamily="34" charset="0"/>
                <a:cs typeface="Calibri" pitchFamily="34" charset="0"/>
              </a:rPr>
              <a:t> – like Mayor of the city corporation)</a:t>
            </a:r>
          </a:p>
          <a:p>
            <a:pPr marL="36576" indent="0">
              <a:buNone/>
            </a:pPr>
            <a:endParaRPr lang="en-US" b="1" dirty="0">
              <a:latin typeface="Calibri" pitchFamily="34" charset="0"/>
              <a:cs typeface="Calibri" pitchFamily="34" charset="0"/>
            </a:endParaRPr>
          </a:p>
          <a:p>
            <a:pPr marL="36576" indent="0">
              <a:buNone/>
            </a:pPr>
            <a:r>
              <a:rPr lang="en-US" b="1" dirty="0">
                <a:latin typeface="Calibri" pitchFamily="34" charset="0"/>
                <a:cs typeface="Calibri" pitchFamily="34" charset="0"/>
              </a:rPr>
              <a:t>                             </a:t>
            </a:r>
            <a:r>
              <a:rPr lang="en-US" b="1" dirty="0" smtClean="0">
                <a:latin typeface="Calibri" pitchFamily="34" charset="0"/>
                <a:cs typeface="Calibri" pitchFamily="34" charset="0"/>
              </a:rPr>
              <a:t>    Villages </a:t>
            </a:r>
            <a:br>
              <a:rPr lang="en-US" b="1" dirty="0" smtClean="0">
                <a:latin typeface="Calibri" pitchFamily="34" charset="0"/>
                <a:cs typeface="Calibri" pitchFamily="34" charset="0"/>
              </a:rPr>
            </a:br>
            <a:r>
              <a:rPr lang="en-US" b="1" dirty="0" smtClean="0">
                <a:latin typeface="Calibri" pitchFamily="34" charset="0"/>
                <a:cs typeface="Calibri" pitchFamily="34" charset="0"/>
              </a:rPr>
              <a:t>              (</a:t>
            </a:r>
            <a:r>
              <a:rPr lang="en-US" b="1" dirty="0">
                <a:latin typeface="Calibri" pitchFamily="34" charset="0"/>
                <a:cs typeface="Calibri" pitchFamily="34" charset="0"/>
              </a:rPr>
              <a:t>Village Headman/ </a:t>
            </a:r>
            <a:r>
              <a:rPr lang="en-US" b="1" dirty="0" err="1">
                <a:latin typeface="Calibri" pitchFamily="34" charset="0"/>
                <a:cs typeface="Calibri" pitchFamily="34" charset="0"/>
              </a:rPr>
              <a:t>Panchayat</a:t>
            </a:r>
            <a:r>
              <a:rPr lang="en-US" dirty="0"/>
              <a:t>)</a:t>
            </a:r>
          </a:p>
        </p:txBody>
      </p:sp>
      <p:sp>
        <p:nvSpPr>
          <p:cNvPr id="2" name="Down Arrow 1"/>
          <p:cNvSpPr/>
          <p:nvPr/>
        </p:nvSpPr>
        <p:spPr>
          <a:xfrm>
            <a:off x="3733800" y="762000"/>
            <a:ext cx="457200" cy="381000"/>
          </a:xfrm>
          <a:prstGeom prst="downArrow">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3650087" y="2133600"/>
            <a:ext cx="457200" cy="381000"/>
          </a:xfrm>
          <a:prstGeom prst="downArrow">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3730" y="3733800"/>
            <a:ext cx="512763"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358" y="5410200"/>
            <a:ext cx="512763"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636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normAutofit lnSpcReduction="10000"/>
          </a:bodyPr>
          <a:lstStyle/>
          <a:p>
            <a:pPr marL="36576" indent="0">
              <a:buNone/>
            </a:pPr>
            <a:r>
              <a:rPr lang="en-US" sz="3200" b="1" u="sng" dirty="0">
                <a:latin typeface="Calibri" pitchFamily="34" charset="0"/>
                <a:cs typeface="Calibri" pitchFamily="34" charset="0"/>
              </a:rPr>
              <a:t>Legal history of India can conveniently be studied under four important periods namely:</a:t>
            </a:r>
          </a:p>
          <a:p>
            <a:pPr marL="36576" indent="0">
              <a:buNone/>
            </a:pPr>
            <a:r>
              <a:rPr lang="en-US" sz="3200" b="1" dirty="0" smtClean="0">
                <a:latin typeface="Calibri" pitchFamily="34" charset="0"/>
                <a:cs typeface="Calibri" pitchFamily="34" charset="0"/>
              </a:rPr>
              <a:t>1. Hindu </a:t>
            </a:r>
            <a:r>
              <a:rPr lang="en-US" sz="3200" b="1" dirty="0">
                <a:latin typeface="Calibri" pitchFamily="34" charset="0"/>
                <a:cs typeface="Calibri" pitchFamily="34" charset="0"/>
              </a:rPr>
              <a:t>period (Extends nearly 1500 years before and after the beginning  of the Christian era)</a:t>
            </a:r>
          </a:p>
          <a:p>
            <a:pPr marL="36576" indent="0">
              <a:buNone/>
            </a:pPr>
            <a:r>
              <a:rPr lang="en-US" sz="3200" b="1" dirty="0" smtClean="0">
                <a:latin typeface="Calibri" pitchFamily="34" charset="0"/>
                <a:cs typeface="Calibri" pitchFamily="34" charset="0"/>
              </a:rPr>
              <a:t>2. Muslim </a:t>
            </a:r>
            <a:r>
              <a:rPr lang="en-US" sz="3200" b="1" dirty="0">
                <a:latin typeface="Calibri" pitchFamily="34" charset="0"/>
                <a:cs typeface="Calibri" pitchFamily="34" charset="0"/>
              </a:rPr>
              <a:t>period (Begins with the first major invasion by Muslims in 1100 A.D)</a:t>
            </a:r>
          </a:p>
          <a:p>
            <a:pPr marL="36576" indent="0">
              <a:buNone/>
            </a:pPr>
            <a:r>
              <a:rPr lang="en-US" sz="3200" b="1" dirty="0" smtClean="0">
                <a:latin typeface="Calibri" pitchFamily="34" charset="0"/>
                <a:cs typeface="Calibri" pitchFamily="34" charset="0"/>
              </a:rPr>
              <a:t>3. British </a:t>
            </a:r>
            <a:r>
              <a:rPr lang="en-US" sz="3200" b="1" dirty="0">
                <a:latin typeface="Calibri" pitchFamily="34" charset="0"/>
                <a:cs typeface="Calibri" pitchFamily="34" charset="0"/>
              </a:rPr>
              <a:t>period (Begins with the consolidation of the British power in the middle of the 18th century and lasted for nearly 200 years)</a:t>
            </a:r>
          </a:p>
          <a:p>
            <a:pPr marL="36576" indent="0">
              <a:buNone/>
            </a:pPr>
            <a:r>
              <a:rPr lang="en-US" sz="3200" b="1" dirty="0" smtClean="0">
                <a:latin typeface="Calibri" pitchFamily="34" charset="0"/>
                <a:cs typeface="Calibri" pitchFamily="34" charset="0"/>
              </a:rPr>
              <a:t>4. After </a:t>
            </a:r>
            <a:r>
              <a:rPr lang="en-US" sz="3200" b="1" dirty="0">
                <a:latin typeface="Calibri" pitchFamily="34" charset="0"/>
                <a:cs typeface="Calibri" pitchFamily="34" charset="0"/>
              </a:rPr>
              <a:t>Independence/Modern period (Began with the withdrawal of the British government on 15th August, </a:t>
            </a:r>
            <a:r>
              <a:rPr lang="en-US" sz="3200" b="1" dirty="0" smtClean="0">
                <a:latin typeface="Calibri" pitchFamily="34" charset="0"/>
                <a:cs typeface="Calibri" pitchFamily="34" charset="0"/>
              </a:rPr>
              <a:t>1947, when </a:t>
            </a:r>
            <a:r>
              <a:rPr lang="en-US" sz="3200" b="1" dirty="0">
                <a:latin typeface="Calibri" pitchFamily="34" charset="0"/>
                <a:cs typeface="Calibri" pitchFamily="34" charset="0"/>
              </a:rPr>
              <a:t>India was declared Independent) </a:t>
            </a:r>
          </a:p>
          <a:p>
            <a:pPr marL="36576" indent="0">
              <a:buNone/>
            </a:pPr>
            <a:endParaRPr lang="en-US" dirty="0"/>
          </a:p>
        </p:txBody>
      </p:sp>
    </p:spTree>
    <p:extLst>
      <p:ext uri="{BB962C8B-B14F-4D97-AF65-F5344CB8AC3E}">
        <p14:creationId xmlns:p14="http://schemas.microsoft.com/office/powerpoint/2010/main" val="565327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Various </a:t>
            </a:r>
            <a:r>
              <a:rPr lang="en-US" sz="3200" b="1" dirty="0">
                <a:latin typeface="Calibri" pitchFamily="34" charset="0"/>
                <a:cs typeface="Calibri" pitchFamily="34" charset="0"/>
              </a:rPr>
              <a:t>independent states existed in ancient India and King was the head of and supreme authority in each states. The king was assisted by his chief priest (</a:t>
            </a:r>
            <a:r>
              <a:rPr lang="en-US" sz="3200" b="1" dirty="0" err="1">
                <a:latin typeface="Calibri" pitchFamily="34" charset="0"/>
                <a:cs typeface="Calibri" pitchFamily="34" charset="0"/>
              </a:rPr>
              <a:t>Purohita</a:t>
            </a:r>
            <a:r>
              <a:rPr lang="en-US" sz="3200" b="1" dirty="0">
                <a:latin typeface="Calibri" pitchFamily="34" charset="0"/>
                <a:cs typeface="Calibri" pitchFamily="34" charset="0"/>
              </a:rPr>
              <a:t>) and military commander (</a:t>
            </a:r>
            <a:r>
              <a:rPr lang="en-US" sz="3200" b="1" dirty="0" err="1">
                <a:latin typeface="Calibri" pitchFamily="34" charset="0"/>
                <a:cs typeface="Calibri" pitchFamily="34" charset="0"/>
              </a:rPr>
              <a:t>Senani</a:t>
            </a:r>
            <a:r>
              <a:rPr lang="en-US" sz="3200" b="1" dirty="0">
                <a:latin typeface="Calibri" pitchFamily="34" charset="0"/>
                <a:cs typeface="Calibri" pitchFamily="34" charset="0"/>
              </a:rPr>
              <a:t>). </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Separate </a:t>
            </a:r>
            <a:r>
              <a:rPr lang="en-US" sz="3200" b="1" dirty="0">
                <a:latin typeface="Calibri" pitchFamily="34" charset="0"/>
                <a:cs typeface="Calibri" pitchFamily="34" charset="0"/>
              </a:rPr>
              <a:t>Governors, according to their status were appointed with different designations for each Province/ District by the King and in some places their appointment was </a:t>
            </a:r>
            <a:r>
              <a:rPr lang="en-US" sz="3200" b="1" dirty="0" smtClean="0">
                <a:latin typeface="Calibri" pitchFamily="34" charset="0"/>
                <a:cs typeface="Calibri" pitchFamily="34" charset="0"/>
              </a:rPr>
              <a:t>hereditary.</a:t>
            </a:r>
            <a:endParaRPr lang="en-US" sz="3200" b="1" dirty="0">
              <a:latin typeface="Calibri" pitchFamily="34" charset="0"/>
              <a:cs typeface="Calibri" pitchFamily="34" charset="0"/>
            </a:endParaRPr>
          </a:p>
          <a:p>
            <a:pPr marL="36576" indent="0">
              <a:buNone/>
            </a:pPr>
            <a:endParaRPr lang="en-US" dirty="0"/>
          </a:p>
        </p:txBody>
      </p:sp>
    </p:spTree>
    <p:extLst>
      <p:ext uri="{BB962C8B-B14F-4D97-AF65-F5344CB8AC3E}">
        <p14:creationId xmlns:p14="http://schemas.microsoft.com/office/powerpoint/2010/main" val="4189636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endParaRPr lang="en-US" dirty="0" smtClean="0"/>
          </a:p>
          <a:p>
            <a:pPr marL="36576" indent="0">
              <a:buNone/>
            </a:pP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cities were known as “</a:t>
            </a:r>
            <a:r>
              <a:rPr lang="en-US" sz="3200" b="1" dirty="0" err="1">
                <a:latin typeface="Calibri" pitchFamily="34" charset="0"/>
                <a:cs typeface="Calibri" pitchFamily="34" charset="0"/>
              </a:rPr>
              <a:t>Janapada-Sandhisu</a:t>
            </a:r>
            <a:r>
              <a:rPr lang="en-US" sz="3200" b="1" dirty="0">
                <a:latin typeface="Calibri" pitchFamily="34" charset="0"/>
                <a:cs typeface="Calibri" pitchFamily="34" charset="0"/>
              </a:rPr>
              <a:t>” and administered by a separate governor namely </a:t>
            </a:r>
            <a:r>
              <a:rPr lang="en-US" sz="3200" b="1" dirty="0" err="1">
                <a:latin typeface="Calibri" pitchFamily="34" charset="0"/>
                <a:cs typeface="Calibri" pitchFamily="34" charset="0"/>
              </a:rPr>
              <a:t>Nagaraka</a:t>
            </a:r>
            <a:r>
              <a:rPr lang="en-US" sz="3200" b="1" dirty="0">
                <a:latin typeface="Calibri" pitchFamily="34" charset="0"/>
                <a:cs typeface="Calibri" pitchFamily="34" charset="0"/>
              </a:rPr>
              <a:t>/ </a:t>
            </a:r>
            <a:r>
              <a:rPr lang="en-US" sz="3200" b="1" dirty="0" err="1">
                <a:latin typeface="Calibri" pitchFamily="34" charset="0"/>
                <a:cs typeface="Calibri" pitchFamily="34" charset="0"/>
              </a:rPr>
              <a:t>Purpala</a:t>
            </a:r>
            <a:r>
              <a:rPr lang="en-US" sz="3200" b="1" dirty="0">
                <a:latin typeface="Calibri" pitchFamily="34" charset="0"/>
                <a:cs typeface="Calibri" pitchFamily="34" charset="0"/>
              </a:rPr>
              <a:t> (like Mayor of the City Corporation).</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There </a:t>
            </a:r>
            <a:r>
              <a:rPr lang="en-US" sz="3200" b="1" dirty="0">
                <a:latin typeface="Calibri" pitchFamily="34" charset="0"/>
                <a:cs typeface="Calibri" pitchFamily="34" charset="0"/>
              </a:rPr>
              <a:t>were large numbers of villages all over India. Each village consisted of a village headman and village council/ village </a:t>
            </a:r>
            <a:r>
              <a:rPr lang="en-US" sz="3200" b="1" dirty="0" err="1">
                <a:latin typeface="Calibri" pitchFamily="34" charset="0"/>
                <a:cs typeface="Calibri" pitchFamily="34" charset="0"/>
              </a:rPr>
              <a:t>panchayat</a:t>
            </a:r>
            <a:r>
              <a:rPr lang="en-US" sz="3200" b="1" dirty="0">
                <a:latin typeface="Calibri" pitchFamily="34" charset="0"/>
                <a:cs typeface="Calibri" pitchFamily="34" charset="0"/>
              </a:rPr>
              <a:t>. They assisted the district authorities in controlling the village the village administration and the office of the village headman was mostly hereditary.</a:t>
            </a:r>
          </a:p>
          <a:p>
            <a:pPr marL="36576" indent="0">
              <a:buNone/>
            </a:pPr>
            <a:endParaRPr lang="en-US" dirty="0"/>
          </a:p>
        </p:txBody>
      </p:sp>
    </p:spTree>
    <p:extLst>
      <p:ext uri="{BB962C8B-B14F-4D97-AF65-F5344CB8AC3E}">
        <p14:creationId xmlns:p14="http://schemas.microsoft.com/office/powerpoint/2010/main" val="4189636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189636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r>
              <a:rPr lang="en-US" sz="3200" b="1" u="sng" dirty="0" smtClean="0">
                <a:latin typeface="Calibri" pitchFamily="34" charset="0"/>
                <a:cs typeface="Calibri" pitchFamily="34" charset="0"/>
              </a:rPr>
              <a:t>1. Kings </a:t>
            </a:r>
            <a:r>
              <a:rPr lang="en-US" sz="3200" b="1" u="sng" dirty="0">
                <a:latin typeface="Calibri" pitchFamily="34" charset="0"/>
                <a:cs typeface="Calibri" pitchFamily="34" charset="0"/>
              </a:rPr>
              <a:t>Court:</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King </a:t>
            </a:r>
            <a:r>
              <a:rPr lang="en-US" sz="3200" b="1" dirty="0">
                <a:latin typeface="Calibri" pitchFamily="34" charset="0"/>
                <a:cs typeface="Calibri" pitchFamily="34" charset="0"/>
              </a:rPr>
              <a:t>was regarded as the supreme justice and was respected as the Lord of Dharma. The Kings Court was the highest court of appeal as well as an original court in cases of vital importance to the state. In Kings Court the King was advised by a learned Brahmin known as chief justice. Apart from the chief justice the court consisted of a board of judges to assist him. All the judges in the board belonged to three upper castes (Brahmins, </a:t>
            </a:r>
            <a:r>
              <a:rPr lang="en-US" sz="3200" b="1" dirty="0" err="1">
                <a:latin typeface="Calibri" pitchFamily="34" charset="0"/>
                <a:cs typeface="Calibri" pitchFamily="34" charset="0"/>
              </a:rPr>
              <a:t>Khastriya</a:t>
            </a:r>
            <a:r>
              <a:rPr lang="en-US" sz="3200" b="1" dirty="0">
                <a:latin typeface="Calibri" pitchFamily="34" charset="0"/>
                <a:cs typeface="Calibri" pitchFamily="34" charset="0"/>
              </a:rPr>
              <a:t>, </a:t>
            </a:r>
            <a:r>
              <a:rPr lang="en-US" sz="3200" b="1" dirty="0" err="1">
                <a:latin typeface="Calibri" pitchFamily="34" charset="0"/>
                <a:cs typeface="Calibri" pitchFamily="34" charset="0"/>
              </a:rPr>
              <a:t>Baisya</a:t>
            </a:r>
            <a:r>
              <a:rPr lang="en-US" sz="3200" b="1" dirty="0">
                <a:latin typeface="Calibri" pitchFamily="34" charset="0"/>
                <a:cs typeface="Calibri" pitchFamily="34" charset="0"/>
              </a:rPr>
              <a:t>) preferably Brahmins.</a:t>
            </a:r>
          </a:p>
          <a:p>
            <a:pPr marL="36576" indent="0">
              <a:buNone/>
            </a:pPr>
            <a:endParaRPr lang="en-US" dirty="0"/>
          </a:p>
        </p:txBody>
      </p:sp>
    </p:spTree>
    <p:extLst>
      <p:ext uri="{BB962C8B-B14F-4D97-AF65-F5344CB8AC3E}">
        <p14:creationId xmlns:p14="http://schemas.microsoft.com/office/powerpoint/2010/main" val="4189636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189636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r>
              <a:rPr lang="en-US" sz="3200" b="1" u="sng" dirty="0" smtClean="0">
                <a:latin typeface="Calibri" pitchFamily="34" charset="0"/>
                <a:cs typeface="Calibri" pitchFamily="34" charset="0"/>
              </a:rPr>
              <a:t>2. Province/District </a:t>
            </a:r>
            <a:r>
              <a:rPr lang="en-US" sz="3200" b="1" u="sng" dirty="0">
                <a:latin typeface="Calibri" pitchFamily="34" charset="0"/>
                <a:cs typeface="Calibri" pitchFamily="34" charset="0"/>
              </a:rPr>
              <a:t>Court:</a:t>
            </a:r>
          </a:p>
          <a:p>
            <a:pPr marL="36576" indent="0">
              <a:buNone/>
            </a:pPr>
            <a:r>
              <a:rPr lang="en-US" sz="3200" b="1" dirty="0">
                <a:latin typeface="Calibri" pitchFamily="34" charset="0"/>
                <a:cs typeface="Calibri" pitchFamily="34" charset="0"/>
              </a:rPr>
              <a:t>The provincial or district courts administered by the Governor/ </a:t>
            </a:r>
            <a:r>
              <a:rPr lang="en-US" sz="3200" b="1" dirty="0" err="1">
                <a:latin typeface="Calibri" pitchFamily="34" charset="0"/>
                <a:cs typeface="Calibri" pitchFamily="34" charset="0"/>
              </a:rPr>
              <a:t>Nagaraka</a:t>
            </a:r>
            <a:r>
              <a:rPr lang="en-US" sz="3200" b="1" dirty="0">
                <a:latin typeface="Calibri" pitchFamily="34" charset="0"/>
                <a:cs typeface="Calibri" pitchFamily="34" charset="0"/>
              </a:rPr>
              <a:t> under the authority of the King.</a:t>
            </a:r>
          </a:p>
          <a:p>
            <a:pPr marL="36576" indent="0">
              <a:buNone/>
            </a:pPr>
            <a:endParaRPr lang="en-US" sz="3200" b="1" dirty="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3. Village </a:t>
            </a:r>
            <a:r>
              <a:rPr lang="en-US" sz="3200" b="1" u="sng" dirty="0">
                <a:latin typeface="Calibri" pitchFamily="34" charset="0"/>
                <a:cs typeface="Calibri" pitchFamily="34" charset="0"/>
              </a:rPr>
              <a:t>Court:</a:t>
            </a:r>
          </a:p>
          <a:p>
            <a:pPr marL="36576" indent="0">
              <a:buNone/>
            </a:pPr>
            <a:r>
              <a:rPr lang="en-US" sz="3200" b="1" dirty="0">
                <a:latin typeface="Calibri" pitchFamily="34" charset="0"/>
                <a:cs typeface="Calibri" pitchFamily="34" charset="0"/>
              </a:rPr>
              <a:t>The local village councils or </a:t>
            </a:r>
            <a:r>
              <a:rPr lang="en-US" sz="3200" b="1" dirty="0" err="1">
                <a:latin typeface="Calibri" pitchFamily="34" charset="0"/>
                <a:cs typeface="Calibri" pitchFamily="34" charset="0"/>
              </a:rPr>
              <a:t>Kulani</a:t>
            </a:r>
            <a:r>
              <a:rPr lang="en-US" sz="3200" b="1" dirty="0">
                <a:latin typeface="Calibri" pitchFamily="34" charset="0"/>
                <a:cs typeface="Calibri" pitchFamily="34" charset="0"/>
              </a:rPr>
              <a:t>, similar to modern </a:t>
            </a:r>
            <a:r>
              <a:rPr lang="en-US" sz="3200" b="1" dirty="0" err="1">
                <a:latin typeface="Calibri" pitchFamily="34" charset="0"/>
                <a:cs typeface="Calibri" pitchFamily="34" charset="0"/>
              </a:rPr>
              <a:t>Panchayats</a:t>
            </a:r>
            <a:r>
              <a:rPr lang="en-US" sz="3200" b="1" dirty="0">
                <a:latin typeface="Calibri" pitchFamily="34" charset="0"/>
                <a:cs typeface="Calibri" pitchFamily="34" charset="0"/>
              </a:rPr>
              <a:t>, was constituted at village level .The council consisted of a board of five or more members for administration of justice to villagers. The council dealt with petty civil and criminal cases.</a:t>
            </a:r>
          </a:p>
          <a:p>
            <a:pPr marL="36576" indent="0">
              <a:buNone/>
            </a:pPr>
            <a:endParaRPr lang="en-US" dirty="0"/>
          </a:p>
        </p:txBody>
      </p:sp>
    </p:spTree>
    <p:extLst>
      <p:ext uri="{BB962C8B-B14F-4D97-AF65-F5344CB8AC3E}">
        <p14:creationId xmlns:p14="http://schemas.microsoft.com/office/powerpoint/2010/main" val="3116733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116733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r>
              <a:rPr lang="en-US" sz="3200" b="1" u="sng" dirty="0" smtClean="0">
                <a:latin typeface="Calibri" pitchFamily="34" charset="0"/>
                <a:cs typeface="Calibri" pitchFamily="34" charset="0"/>
              </a:rPr>
              <a:t>4. Arbitration  </a:t>
            </a:r>
            <a:r>
              <a:rPr lang="en-US" sz="3200" b="1" u="sng" dirty="0">
                <a:latin typeface="Calibri" pitchFamily="34" charset="0"/>
                <a:cs typeface="Calibri" pitchFamily="34" charset="0"/>
              </a:rPr>
              <a:t>Council:</a:t>
            </a:r>
          </a:p>
          <a:p>
            <a:pPr marL="36576" indent="0">
              <a:buNone/>
            </a:pPr>
            <a:r>
              <a:rPr lang="en-US" sz="3200" b="1" dirty="0">
                <a:latin typeface="Calibri" pitchFamily="34" charset="0"/>
                <a:cs typeface="Calibri" pitchFamily="34" charset="0"/>
              </a:rPr>
              <a:t>There were councils consisting of a president and three/five members and dealt with the disputes amongst member of various associations of trader or artisans (</a:t>
            </a:r>
            <a:r>
              <a:rPr lang="en-US" sz="3200" b="1" dirty="0" err="1">
                <a:latin typeface="Calibri" pitchFamily="34" charset="0"/>
                <a:cs typeface="Calibri" pitchFamily="34" charset="0"/>
              </a:rPr>
              <a:t>Sreni</a:t>
            </a:r>
            <a:r>
              <a:rPr lang="en-US" sz="3200" b="1" dirty="0">
                <a:latin typeface="Calibri" pitchFamily="34" charset="0"/>
                <a:cs typeface="Calibri" pitchFamily="34" charset="0"/>
              </a:rPr>
              <a:t>).</a:t>
            </a:r>
          </a:p>
          <a:p>
            <a:pPr marL="36576" indent="0">
              <a:buNone/>
            </a:pPr>
            <a:endParaRPr lang="en-US" sz="3200" b="1" dirty="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5. Family </a:t>
            </a:r>
            <a:r>
              <a:rPr lang="en-US" sz="3200" b="1" u="sng" dirty="0">
                <a:latin typeface="Calibri" pitchFamily="34" charset="0"/>
                <a:cs typeface="Calibri" pitchFamily="34" charset="0"/>
              </a:rPr>
              <a:t>Courts:</a:t>
            </a:r>
          </a:p>
          <a:p>
            <a:pPr marL="36576" indent="0">
              <a:buNone/>
            </a:pPr>
            <a:r>
              <a:rPr lang="en-US" sz="3200" b="1" dirty="0">
                <a:latin typeface="Calibri" pitchFamily="34" charset="0"/>
                <a:cs typeface="Calibri" pitchFamily="34" charset="0"/>
              </a:rPr>
              <a:t>Family courts were also established due to the prevailing institution of the joint family system. To decide civil disputes amongst family member’s assemblies were made up of groups of families in the same village.</a:t>
            </a:r>
          </a:p>
          <a:p>
            <a:pPr marL="36576" indent="0">
              <a:buNone/>
            </a:pPr>
            <a:endParaRPr lang="en-US" dirty="0"/>
          </a:p>
        </p:txBody>
      </p:sp>
    </p:spTree>
    <p:extLst>
      <p:ext uri="{BB962C8B-B14F-4D97-AF65-F5344CB8AC3E}">
        <p14:creationId xmlns:p14="http://schemas.microsoft.com/office/powerpoint/2010/main" val="3116733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endParaRPr lang="en-US" u="sng" dirty="0" smtClean="0"/>
          </a:p>
          <a:p>
            <a:pPr marL="36576" indent="0">
              <a:buNone/>
            </a:pPr>
            <a:endParaRPr lang="en-US" u="sng" dirty="0"/>
          </a:p>
          <a:p>
            <a:pPr marL="36576" indent="0">
              <a:buNone/>
            </a:pPr>
            <a:r>
              <a:rPr lang="en-US" sz="3200" b="1" u="sng" dirty="0" smtClean="0">
                <a:latin typeface="Calibri" pitchFamily="34" charset="0"/>
                <a:cs typeface="Calibri" pitchFamily="34" charset="0"/>
              </a:rPr>
              <a:t>6. Special </a:t>
            </a:r>
            <a:r>
              <a:rPr lang="en-US" sz="3200" b="1" u="sng" dirty="0">
                <a:latin typeface="Calibri" pitchFamily="34" charset="0"/>
                <a:cs typeface="Calibri" pitchFamily="34" charset="0"/>
              </a:rPr>
              <a:t>Courts:</a:t>
            </a:r>
          </a:p>
          <a:p>
            <a:pPr marL="36576" indent="0">
              <a:buNone/>
            </a:pPr>
            <a:r>
              <a:rPr lang="en-US" sz="3200" b="1" dirty="0">
                <a:latin typeface="Calibri" pitchFamily="34" charset="0"/>
                <a:cs typeface="Calibri" pitchFamily="34" charset="0"/>
              </a:rPr>
              <a:t>In certain cases separate courts with special territorial jurisdiction used to be formed among judges who were members of the Kings court.</a:t>
            </a:r>
          </a:p>
          <a:p>
            <a:pPr marL="36576" indent="0">
              <a:buNone/>
            </a:pPr>
            <a:r>
              <a:rPr lang="en-US" sz="3200" b="1" dirty="0">
                <a:latin typeface="Calibri" pitchFamily="34" charset="0"/>
                <a:cs typeface="Calibri" pitchFamily="34" charset="0"/>
              </a:rPr>
              <a:t>The court was moveable and held under the royal signet in the absence of the king.</a:t>
            </a:r>
          </a:p>
          <a:p>
            <a:pPr marL="36576" indent="0">
              <a:buNone/>
            </a:pPr>
            <a:endParaRPr lang="en-US" dirty="0"/>
          </a:p>
        </p:txBody>
      </p:sp>
    </p:spTree>
    <p:extLst>
      <p:ext uri="{BB962C8B-B14F-4D97-AF65-F5344CB8AC3E}">
        <p14:creationId xmlns:p14="http://schemas.microsoft.com/office/powerpoint/2010/main" val="3116733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3116733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normAutofit lnSpcReduction="10000"/>
          </a:bodyPr>
          <a:lstStyle/>
          <a:p>
            <a:pPr marL="36576" indent="0">
              <a:buNone/>
            </a:pPr>
            <a:r>
              <a:rPr lang="en-US" sz="3200" b="1" u="sng" dirty="0">
                <a:latin typeface="Calibri" pitchFamily="34" charset="0"/>
                <a:cs typeface="Calibri" pitchFamily="34" charset="0"/>
              </a:rPr>
              <a:t>Hindu Period:</a:t>
            </a:r>
          </a:p>
          <a:p>
            <a:pPr marL="36576" indent="0">
              <a:buNone/>
            </a:pPr>
            <a:r>
              <a:rPr lang="en-US" sz="3200" b="1" dirty="0">
                <a:latin typeface="Calibri" pitchFamily="34" charset="0"/>
                <a:cs typeface="Calibri" pitchFamily="34" charset="0"/>
              </a:rPr>
              <a:t>In ancient Indian Hindu society, institutions and beliefs gradually developed and a definite shape was given to them during the Hindu period. Many important beliefs and doctrines of recent days are deep rooted in the ancient Hindu ideology. To understand properly the judicial system of India we can consider briefly three important factors:</a:t>
            </a:r>
          </a:p>
          <a:p>
            <a:pPr marL="36576" indent="0">
              <a:buNone/>
            </a:pPr>
            <a:r>
              <a:rPr lang="en-US" sz="3200" b="1" dirty="0" smtClean="0">
                <a:latin typeface="Calibri" pitchFamily="34" charset="0"/>
                <a:cs typeface="Calibri" pitchFamily="34" charset="0"/>
              </a:rPr>
              <a:t>1. The </a:t>
            </a:r>
            <a:r>
              <a:rPr lang="en-US" sz="3200" b="1" dirty="0">
                <a:latin typeface="Calibri" pitchFamily="34" charset="0"/>
                <a:cs typeface="Calibri" pitchFamily="34" charset="0"/>
              </a:rPr>
              <a:t>social institutions and religious philosophy of ancient </a:t>
            </a:r>
            <a:r>
              <a:rPr lang="en-US" sz="3200" b="1" dirty="0" smtClean="0">
                <a:latin typeface="Calibri" pitchFamily="34" charset="0"/>
                <a:cs typeface="Calibri" pitchFamily="34" charset="0"/>
              </a:rPr>
              <a:t>India.</a:t>
            </a: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2. Political </a:t>
            </a:r>
            <a:r>
              <a:rPr lang="en-US" sz="3200" b="1" dirty="0">
                <a:latin typeface="Calibri" pitchFamily="34" charset="0"/>
                <a:cs typeface="Calibri" pitchFamily="34" charset="0"/>
              </a:rPr>
              <a:t>system and institutions of ancient </a:t>
            </a:r>
            <a:r>
              <a:rPr lang="en-US" sz="3200" b="1" dirty="0" smtClean="0">
                <a:latin typeface="Calibri" pitchFamily="34" charset="0"/>
                <a:cs typeface="Calibri" pitchFamily="34" charset="0"/>
              </a:rPr>
              <a:t>India.</a:t>
            </a: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3. Administrative </a:t>
            </a:r>
            <a:r>
              <a:rPr lang="en-US" sz="3200" b="1" dirty="0">
                <a:latin typeface="Calibri" pitchFamily="34" charset="0"/>
                <a:cs typeface="Calibri" pitchFamily="34" charset="0"/>
              </a:rPr>
              <a:t>units of ancient </a:t>
            </a:r>
            <a:r>
              <a:rPr lang="en-US" sz="3200" b="1" dirty="0" smtClean="0">
                <a:latin typeface="Calibri" pitchFamily="34" charset="0"/>
                <a:cs typeface="Calibri" pitchFamily="34" charset="0"/>
              </a:rPr>
              <a:t>India.</a:t>
            </a:r>
            <a:endParaRPr lang="en-US" sz="3200" b="1" dirty="0">
              <a:latin typeface="Calibri" pitchFamily="34" charset="0"/>
              <a:cs typeface="Calibri" pitchFamily="34" charset="0"/>
            </a:endParaRPr>
          </a:p>
          <a:p>
            <a:pPr marL="36576" indent="0">
              <a:buNone/>
            </a:pPr>
            <a:endParaRPr lang="en-US" dirty="0"/>
          </a:p>
        </p:txBody>
      </p:sp>
    </p:spTree>
    <p:extLst>
      <p:ext uri="{BB962C8B-B14F-4D97-AF65-F5344CB8AC3E}">
        <p14:creationId xmlns:p14="http://schemas.microsoft.com/office/powerpoint/2010/main" val="565327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r>
              <a:rPr lang="en-US" sz="3200" b="1" u="sng" dirty="0" smtClean="0">
                <a:latin typeface="Calibri" pitchFamily="34" charset="0"/>
                <a:cs typeface="Calibri" pitchFamily="34" charset="0"/>
              </a:rPr>
              <a:t>1. Proceeding </a:t>
            </a:r>
            <a:r>
              <a:rPr lang="en-US" sz="3200" b="1" u="sng" dirty="0">
                <a:latin typeface="Calibri" pitchFamily="34" charset="0"/>
                <a:cs typeface="Calibri" pitchFamily="34" charset="0"/>
              </a:rPr>
              <a:t>of a Suit:  </a:t>
            </a:r>
            <a:endParaRPr lang="en-US" sz="3200" b="1" u="sng" dirty="0" smtClean="0">
              <a:latin typeface="Calibri" pitchFamily="34" charset="0"/>
              <a:cs typeface="Calibri" pitchFamily="34" charset="0"/>
            </a:endParaRP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According </a:t>
            </a:r>
            <a:r>
              <a:rPr lang="en-US" sz="3200" b="1" dirty="0">
                <a:latin typeface="Calibri" pitchFamily="34" charset="0"/>
                <a:cs typeface="Calibri" pitchFamily="34" charset="0"/>
              </a:rPr>
              <a:t>to </a:t>
            </a:r>
            <a:r>
              <a:rPr lang="en-US" sz="3200" b="1" dirty="0" err="1">
                <a:latin typeface="Calibri" pitchFamily="34" charset="0"/>
                <a:cs typeface="Calibri" pitchFamily="34" charset="0"/>
              </a:rPr>
              <a:t>Brihaspati</a:t>
            </a:r>
            <a:r>
              <a:rPr lang="en-US" sz="3200" b="1" dirty="0">
                <a:latin typeface="Calibri" pitchFamily="34" charset="0"/>
                <a:cs typeface="Calibri" pitchFamily="34" charset="0"/>
              </a:rPr>
              <a:t> a suit/trial consisted of four parts:</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(a) </a:t>
            </a:r>
            <a:r>
              <a:rPr lang="en-US" sz="3200" b="1" dirty="0" err="1">
                <a:latin typeface="Calibri" pitchFamily="34" charset="0"/>
                <a:cs typeface="Calibri" pitchFamily="34" charset="0"/>
              </a:rPr>
              <a:t>Poorvapaksha</a:t>
            </a:r>
            <a:r>
              <a:rPr lang="en-US" sz="3200" b="1" dirty="0">
                <a:latin typeface="Calibri" pitchFamily="34" charset="0"/>
                <a:cs typeface="Calibri" pitchFamily="34" charset="0"/>
              </a:rPr>
              <a:t> (The plaint) </a:t>
            </a:r>
          </a:p>
          <a:p>
            <a:pPr marL="36576" indent="0">
              <a:buNone/>
            </a:pPr>
            <a:r>
              <a:rPr lang="en-US" sz="3200" b="1" dirty="0">
                <a:latin typeface="Calibri" pitchFamily="34" charset="0"/>
                <a:cs typeface="Calibri" pitchFamily="34" charset="0"/>
              </a:rPr>
              <a:t>(b) Uttar (The reply)</a:t>
            </a:r>
          </a:p>
          <a:p>
            <a:pPr marL="36576" indent="0">
              <a:buNone/>
            </a:pPr>
            <a:r>
              <a:rPr lang="en-US" sz="3200" b="1" dirty="0">
                <a:latin typeface="Calibri" pitchFamily="34" charset="0"/>
                <a:cs typeface="Calibri" pitchFamily="34" charset="0"/>
              </a:rPr>
              <a:t>(c) </a:t>
            </a:r>
            <a:r>
              <a:rPr lang="en-US" sz="3200" b="1" dirty="0" err="1">
                <a:latin typeface="Calibri" pitchFamily="34" charset="0"/>
                <a:cs typeface="Calibri" pitchFamily="34" charset="0"/>
              </a:rPr>
              <a:t>Kriya</a:t>
            </a:r>
            <a:r>
              <a:rPr lang="en-US" sz="3200" b="1" dirty="0">
                <a:latin typeface="Calibri" pitchFamily="34" charset="0"/>
                <a:cs typeface="Calibri" pitchFamily="34" charset="0"/>
              </a:rPr>
              <a:t> (The trial and investigation of dispute by the court)</a:t>
            </a:r>
          </a:p>
          <a:p>
            <a:pPr marL="36576" indent="0">
              <a:buNone/>
            </a:pPr>
            <a:r>
              <a:rPr lang="en-US" sz="3200" b="1" dirty="0">
                <a:latin typeface="Calibri" pitchFamily="34" charset="0"/>
                <a:cs typeface="Calibri" pitchFamily="34" charset="0"/>
              </a:rPr>
              <a:t>(d) </a:t>
            </a:r>
            <a:r>
              <a:rPr lang="en-US" sz="3200" b="1" dirty="0" err="1">
                <a:latin typeface="Calibri" pitchFamily="34" charset="0"/>
                <a:cs typeface="Calibri" pitchFamily="34" charset="0"/>
              </a:rPr>
              <a:t>Nirnaya</a:t>
            </a:r>
            <a:r>
              <a:rPr lang="en-US" sz="3200" b="1" dirty="0">
                <a:latin typeface="Calibri" pitchFamily="34" charset="0"/>
                <a:cs typeface="Calibri" pitchFamily="34" charset="0"/>
              </a:rPr>
              <a:t> (The verdict/decision)</a:t>
            </a:r>
          </a:p>
          <a:p>
            <a:pPr marL="36576" indent="0">
              <a:buNone/>
            </a:pPr>
            <a:endParaRPr lang="en-US" dirty="0"/>
          </a:p>
        </p:txBody>
      </p:sp>
    </p:spTree>
    <p:extLst>
      <p:ext uri="{BB962C8B-B14F-4D97-AF65-F5344CB8AC3E}">
        <p14:creationId xmlns:p14="http://schemas.microsoft.com/office/powerpoint/2010/main" val="3116733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noAutofit/>
          </a:bodyPr>
          <a:lstStyle/>
          <a:p>
            <a:pPr marL="36576" indent="0">
              <a:buNone/>
            </a:pPr>
            <a:r>
              <a:rPr lang="en-US" sz="3200" b="1" u="sng" dirty="0" smtClean="0">
                <a:latin typeface="Calibri" pitchFamily="34" charset="0"/>
                <a:cs typeface="Calibri" pitchFamily="34" charset="0"/>
              </a:rPr>
              <a:t/>
            </a:r>
            <a:br>
              <a:rPr lang="en-US" sz="3200" b="1" u="sng" dirty="0" smtClean="0">
                <a:latin typeface="Calibri" pitchFamily="34" charset="0"/>
                <a:cs typeface="Calibri" pitchFamily="34" charset="0"/>
              </a:rPr>
            </a:br>
            <a:r>
              <a:rPr lang="en-US" sz="3200" b="1" u="sng" dirty="0" smtClean="0">
                <a:latin typeface="Calibri" pitchFamily="34" charset="0"/>
                <a:cs typeface="Calibri" pitchFamily="34" charset="0"/>
              </a:rPr>
              <a:t>2</a:t>
            </a:r>
            <a:r>
              <a:rPr lang="en-US" sz="3200" b="1" u="sng" dirty="0">
                <a:latin typeface="Calibri" pitchFamily="34" charset="0"/>
                <a:cs typeface="Calibri" pitchFamily="34" charset="0"/>
              </a:rPr>
              <a:t>. Appointment of Judges: </a:t>
            </a:r>
            <a:endParaRPr lang="en-US" sz="3200" b="1" u="sng"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appointment of chief justice and other judges depends on caste. The chief justice was mandatorily appointed from Brahmins. A </a:t>
            </a:r>
            <a:r>
              <a:rPr lang="en-US" sz="3200" b="1" dirty="0" err="1">
                <a:latin typeface="Calibri" pitchFamily="34" charset="0"/>
                <a:cs typeface="Calibri" pitchFamily="34" charset="0"/>
              </a:rPr>
              <a:t>Sudra</a:t>
            </a:r>
            <a:r>
              <a:rPr lang="en-US" sz="3200" b="1" dirty="0">
                <a:latin typeface="Calibri" pitchFamily="34" charset="0"/>
                <a:cs typeface="Calibri" pitchFamily="34" charset="0"/>
              </a:rPr>
              <a:t> was forbidden to be appointed as judge. Appointment was made from among the persons who were highly qualified and learned in law. Women were not allowed to hold the office of a judge. Judges were required to take the oath of impartiality when deciding disputes between citizens.</a:t>
            </a:r>
          </a:p>
        </p:txBody>
      </p:sp>
    </p:spTree>
    <p:extLst>
      <p:ext uri="{BB962C8B-B14F-4D97-AF65-F5344CB8AC3E}">
        <p14:creationId xmlns:p14="http://schemas.microsoft.com/office/powerpoint/2010/main" val="3116733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endParaRPr lang="en-US" dirty="0" smtClean="0"/>
          </a:p>
          <a:p>
            <a:pPr marL="36576" indent="0">
              <a:buNone/>
            </a:pPr>
            <a:endParaRPr lang="en-US" sz="3200" b="1" u="sng" dirty="0" smtClean="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3</a:t>
            </a:r>
            <a:r>
              <a:rPr lang="en-US" sz="3200" b="1" u="sng" dirty="0">
                <a:latin typeface="Calibri" pitchFamily="34" charset="0"/>
                <a:cs typeface="Calibri" pitchFamily="34" charset="0"/>
              </a:rPr>
              <a:t>. Precedent: </a:t>
            </a: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decision of the King’s court was binding on all lower courts. The principle of law declared by higher courts were taken into consideration by the lower courts while deciding cases.</a:t>
            </a:r>
          </a:p>
        </p:txBody>
      </p:sp>
    </p:spTree>
    <p:extLst>
      <p:ext uri="{BB962C8B-B14F-4D97-AF65-F5344CB8AC3E}">
        <p14:creationId xmlns:p14="http://schemas.microsoft.com/office/powerpoint/2010/main" val="3116733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endParaRPr lang="en-US" dirty="0" smtClean="0"/>
          </a:p>
          <a:p>
            <a:pPr marL="36576" indent="0">
              <a:buNone/>
            </a:pPr>
            <a:r>
              <a:rPr lang="en-US" sz="3200" b="1" u="sng" dirty="0" smtClean="0">
                <a:latin typeface="Calibri" pitchFamily="34" charset="0"/>
                <a:cs typeface="Calibri" pitchFamily="34" charset="0"/>
              </a:rPr>
              <a:t>4</a:t>
            </a:r>
            <a:r>
              <a:rPr lang="en-US" sz="3200" b="1" u="sng" dirty="0">
                <a:latin typeface="Calibri" pitchFamily="34" charset="0"/>
                <a:cs typeface="Calibri" pitchFamily="34" charset="0"/>
              </a:rPr>
              <a:t>. Evidence</a:t>
            </a:r>
            <a:r>
              <a:rPr lang="en-US" sz="3200" b="1" u="sng" dirty="0" smtClean="0">
                <a:latin typeface="Calibri" pitchFamily="34" charset="0"/>
                <a:cs typeface="Calibri" pitchFamily="34" charset="0"/>
              </a:rPr>
              <a:t>:</a:t>
            </a: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a:t>
            </a:r>
            <a:r>
              <a:rPr lang="en-US" sz="3200" b="1" dirty="0">
                <a:latin typeface="Calibri" pitchFamily="34" charset="0"/>
                <a:cs typeface="Calibri" pitchFamily="34" charset="0"/>
              </a:rPr>
              <a:t>During the course of proceeding both the parties were required to prove their case by producing evidence. Ordinarily, evidence was based on any or all the four sources namely:</a:t>
            </a:r>
          </a:p>
          <a:p>
            <a:pPr marL="36576" indent="0">
              <a:buNone/>
            </a:pPr>
            <a:r>
              <a:rPr lang="en-US" sz="3200" b="1" dirty="0">
                <a:latin typeface="Calibri" pitchFamily="34" charset="0"/>
                <a:cs typeface="Calibri" pitchFamily="34" charset="0"/>
              </a:rPr>
              <a:t>(a) documents </a:t>
            </a:r>
          </a:p>
          <a:p>
            <a:pPr marL="36576" indent="0">
              <a:buNone/>
            </a:pPr>
            <a:r>
              <a:rPr lang="en-US" sz="3200" b="1" dirty="0">
                <a:latin typeface="Calibri" pitchFamily="34" charset="0"/>
                <a:cs typeface="Calibri" pitchFamily="34" charset="0"/>
              </a:rPr>
              <a:t>(b) witnesses</a:t>
            </a:r>
          </a:p>
          <a:p>
            <a:pPr marL="36576" indent="0">
              <a:buNone/>
            </a:pPr>
            <a:r>
              <a:rPr lang="en-US" sz="3200" b="1" dirty="0">
                <a:latin typeface="Calibri" pitchFamily="34" charset="0"/>
                <a:cs typeface="Calibri" pitchFamily="34" charset="0"/>
              </a:rPr>
              <a:t>(c) possession incriminating objects</a:t>
            </a:r>
          </a:p>
          <a:p>
            <a:pPr marL="36576" indent="0">
              <a:buNone/>
            </a:pPr>
            <a:r>
              <a:rPr lang="en-US" sz="3200" b="1" dirty="0">
                <a:latin typeface="Calibri" pitchFamily="34" charset="0"/>
                <a:cs typeface="Calibri" pitchFamily="34" charset="0"/>
              </a:rPr>
              <a:t>(d) circumstantial evidence</a:t>
            </a:r>
          </a:p>
          <a:p>
            <a:pPr marL="36576" indent="0">
              <a:buNone/>
            </a:pPr>
            <a:endParaRPr lang="en-US" dirty="0"/>
          </a:p>
        </p:txBody>
      </p:sp>
    </p:spTree>
    <p:extLst>
      <p:ext uri="{BB962C8B-B14F-4D97-AF65-F5344CB8AC3E}">
        <p14:creationId xmlns:p14="http://schemas.microsoft.com/office/powerpoint/2010/main" val="3116733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endParaRPr lang="en-US" dirty="0" smtClean="0"/>
          </a:p>
          <a:p>
            <a:pPr marL="36576" indent="0">
              <a:buNone/>
            </a:pPr>
            <a:endParaRPr lang="en-US" dirty="0"/>
          </a:p>
          <a:p>
            <a:pPr marL="36576" indent="0">
              <a:buNone/>
            </a:pPr>
            <a:r>
              <a:rPr lang="en-US" sz="3200" b="1" u="sng" dirty="0" smtClean="0">
                <a:latin typeface="Calibri" pitchFamily="34" charset="0"/>
                <a:cs typeface="Calibri" pitchFamily="34" charset="0"/>
              </a:rPr>
              <a:t>5</a:t>
            </a:r>
            <a:r>
              <a:rPr lang="en-US" sz="3200" b="1" u="sng" dirty="0">
                <a:latin typeface="Calibri" pitchFamily="34" charset="0"/>
                <a:cs typeface="Calibri" pitchFamily="34" charset="0"/>
              </a:rPr>
              <a:t>. Witnesses: </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In </a:t>
            </a:r>
            <a:r>
              <a:rPr lang="en-US" sz="3200" b="1" dirty="0">
                <a:latin typeface="Calibri" pitchFamily="34" charset="0"/>
                <a:cs typeface="Calibri" pitchFamily="34" charset="0"/>
              </a:rPr>
              <a:t>civil suits, the social status and qualification of the witness was always enquired into by the court. Witnesses were required to take an oath before the court. False witnesses were severely fined by the courts.</a:t>
            </a:r>
          </a:p>
          <a:p>
            <a:pPr marL="36576" indent="0">
              <a:buNone/>
            </a:pPr>
            <a:endParaRPr lang="en-US" dirty="0"/>
          </a:p>
        </p:txBody>
      </p:sp>
    </p:spTree>
    <p:extLst>
      <p:ext uri="{BB962C8B-B14F-4D97-AF65-F5344CB8AC3E}">
        <p14:creationId xmlns:p14="http://schemas.microsoft.com/office/powerpoint/2010/main" val="3116733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116733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endParaRPr lang="en-US" sz="3200" b="1" dirty="0" smtClean="0">
              <a:latin typeface="Calibri" pitchFamily="34" charset="0"/>
            </a:endParaRPr>
          </a:p>
          <a:p>
            <a:pPr marL="36576" indent="0">
              <a:buNone/>
            </a:pPr>
            <a:r>
              <a:rPr lang="en-US" sz="3200" b="1" dirty="0" smtClean="0">
                <a:latin typeface="Calibri" pitchFamily="34" charset="0"/>
              </a:rPr>
              <a:t>Only </a:t>
            </a:r>
            <a:r>
              <a:rPr lang="en-US" sz="3200" b="1" dirty="0">
                <a:latin typeface="Calibri" pitchFamily="34" charset="0"/>
              </a:rPr>
              <a:t>in cases of high treason or very serious offences the trial by ordeal was applied. It was a method to determine the guilt of a person</a:t>
            </a:r>
            <a:r>
              <a:rPr lang="en-US" sz="3200" b="1" dirty="0" smtClean="0">
                <a:latin typeface="Calibri" pitchFamily="34" charset="0"/>
              </a:rPr>
              <a:t>.</a:t>
            </a:r>
            <a:br>
              <a:rPr lang="en-US" sz="3200" b="1" dirty="0" smtClean="0">
                <a:latin typeface="Calibri" pitchFamily="34" charset="0"/>
              </a:rPr>
            </a:br>
            <a:endParaRPr lang="en-US" sz="3200" b="1" dirty="0">
              <a:latin typeface="Calibri" pitchFamily="34" charset="0"/>
            </a:endParaRPr>
          </a:p>
          <a:p>
            <a:pPr marL="36576" indent="0">
              <a:buNone/>
            </a:pPr>
            <a:r>
              <a:rPr lang="en-US" sz="3200" b="1" dirty="0" smtClean="0">
                <a:latin typeface="Calibri" pitchFamily="34" charset="0"/>
              </a:rPr>
              <a:t>1. Ordeal </a:t>
            </a:r>
            <a:r>
              <a:rPr lang="en-US" sz="3200" b="1" dirty="0">
                <a:latin typeface="Calibri" pitchFamily="34" charset="0"/>
              </a:rPr>
              <a:t>of Balance: (</a:t>
            </a:r>
            <a:r>
              <a:rPr lang="en-US" sz="3200" b="1" dirty="0" err="1">
                <a:latin typeface="Calibri" pitchFamily="34" charset="0"/>
              </a:rPr>
              <a:t>Dhata</a:t>
            </a:r>
            <a:r>
              <a:rPr lang="en-US" sz="3200" b="1" dirty="0">
                <a:latin typeface="Calibri" pitchFamily="34" charset="0"/>
              </a:rPr>
              <a:t>)</a:t>
            </a:r>
          </a:p>
          <a:p>
            <a:pPr marL="36576" indent="0">
              <a:buNone/>
            </a:pPr>
            <a:r>
              <a:rPr lang="en-US" sz="3200" b="1" dirty="0" smtClean="0">
                <a:latin typeface="Calibri" pitchFamily="34" charset="0"/>
              </a:rPr>
              <a:t>2. Ordeal </a:t>
            </a:r>
            <a:r>
              <a:rPr lang="en-US" sz="3200" b="1" dirty="0">
                <a:latin typeface="Calibri" pitchFamily="34" charset="0"/>
              </a:rPr>
              <a:t>of Fire: (Agni)</a:t>
            </a:r>
          </a:p>
          <a:p>
            <a:pPr marL="36576" indent="0">
              <a:buNone/>
            </a:pPr>
            <a:r>
              <a:rPr lang="en-US" sz="3200" b="1" dirty="0" smtClean="0">
                <a:latin typeface="Calibri" pitchFamily="34" charset="0"/>
              </a:rPr>
              <a:t>3. Ordeal </a:t>
            </a:r>
            <a:r>
              <a:rPr lang="en-US" sz="3200" b="1" dirty="0">
                <a:latin typeface="Calibri" pitchFamily="34" charset="0"/>
              </a:rPr>
              <a:t>of water: (</a:t>
            </a:r>
            <a:r>
              <a:rPr lang="en-US" sz="3200" b="1" dirty="0" err="1">
                <a:latin typeface="Calibri" pitchFamily="34" charset="0"/>
              </a:rPr>
              <a:t>Kosa</a:t>
            </a:r>
            <a:r>
              <a:rPr lang="en-US" sz="3200" b="1" dirty="0">
                <a:latin typeface="Calibri" pitchFamily="34" charset="0"/>
              </a:rPr>
              <a:t>)</a:t>
            </a:r>
          </a:p>
          <a:p>
            <a:pPr marL="36576" indent="0">
              <a:buNone/>
            </a:pPr>
            <a:r>
              <a:rPr lang="en-US" sz="3200" b="1" dirty="0" smtClean="0">
                <a:latin typeface="Calibri" pitchFamily="34" charset="0"/>
              </a:rPr>
              <a:t>4. Ordeal </a:t>
            </a:r>
            <a:r>
              <a:rPr lang="en-US" sz="3200" b="1" dirty="0">
                <a:latin typeface="Calibri" pitchFamily="34" charset="0"/>
              </a:rPr>
              <a:t>of poison: (</a:t>
            </a:r>
            <a:r>
              <a:rPr lang="en-US" sz="3200" b="1" dirty="0" err="1">
                <a:latin typeface="Calibri" pitchFamily="34" charset="0"/>
              </a:rPr>
              <a:t>Bisa</a:t>
            </a:r>
            <a:r>
              <a:rPr lang="en-US" sz="3200" b="1" dirty="0">
                <a:latin typeface="Calibri" pitchFamily="34" charset="0"/>
              </a:rPr>
              <a:t>)</a:t>
            </a:r>
          </a:p>
          <a:p>
            <a:pPr marL="36576" indent="0">
              <a:buNone/>
            </a:pPr>
            <a:r>
              <a:rPr lang="en-US" sz="3200" b="1" dirty="0" smtClean="0">
                <a:latin typeface="Calibri" pitchFamily="34" charset="0"/>
              </a:rPr>
              <a:t>5. Ordeal </a:t>
            </a:r>
            <a:r>
              <a:rPr lang="en-US" sz="3200" b="1" dirty="0">
                <a:latin typeface="Calibri" pitchFamily="34" charset="0"/>
              </a:rPr>
              <a:t>of Rice-Grains</a:t>
            </a:r>
          </a:p>
          <a:p>
            <a:pPr marL="36576" indent="0">
              <a:buNone/>
            </a:pPr>
            <a:r>
              <a:rPr lang="en-US" sz="3200" b="1" dirty="0" smtClean="0">
                <a:latin typeface="Calibri" pitchFamily="34" charset="0"/>
              </a:rPr>
              <a:t>6. Ordeal </a:t>
            </a:r>
            <a:r>
              <a:rPr lang="en-US" sz="3200" b="1" dirty="0">
                <a:latin typeface="Calibri" pitchFamily="34" charset="0"/>
              </a:rPr>
              <a:t>of Fountain-cheese</a:t>
            </a:r>
          </a:p>
          <a:p>
            <a:pPr marL="36576" indent="0">
              <a:buNone/>
            </a:pPr>
            <a:endParaRPr lang="en-US" dirty="0"/>
          </a:p>
        </p:txBody>
      </p:sp>
    </p:spTree>
    <p:extLst>
      <p:ext uri="{BB962C8B-B14F-4D97-AF65-F5344CB8AC3E}">
        <p14:creationId xmlns:p14="http://schemas.microsoft.com/office/powerpoint/2010/main" val="3399873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3399873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5711913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normAutofit/>
          </a:bodyPr>
          <a:lstStyle/>
          <a:p>
            <a:pPr marL="36576" indent="0">
              <a:buNone/>
            </a:pPr>
            <a:endParaRPr lang="en-US" sz="3200" b="1" dirty="0" smtClean="0">
              <a:latin typeface="Calibri" pitchFamily="34" charset="0"/>
            </a:endParaRPr>
          </a:p>
          <a:p>
            <a:pPr marL="36576" indent="0">
              <a:buNone/>
            </a:pPr>
            <a:endParaRPr lang="en-US" sz="3200" b="1" dirty="0">
              <a:latin typeface="Calibri" pitchFamily="34" charset="0"/>
            </a:endParaRPr>
          </a:p>
          <a:p>
            <a:pPr marL="36576" indent="0">
              <a:buNone/>
            </a:pPr>
            <a:r>
              <a:rPr lang="en-US" sz="3200" b="1" dirty="0" smtClean="0">
                <a:latin typeface="Calibri" pitchFamily="34" charset="0"/>
              </a:rPr>
              <a:t>Punishment </a:t>
            </a:r>
            <a:r>
              <a:rPr lang="en-US" sz="3200" b="1" dirty="0">
                <a:latin typeface="Calibri" pitchFamily="34" charset="0"/>
              </a:rPr>
              <a:t>was considered to be a sort of redemption which removed impurities from the offender and reformed his character.</a:t>
            </a:r>
          </a:p>
          <a:p>
            <a:pPr marL="36576" indent="0">
              <a:buNone/>
            </a:pPr>
            <a:endParaRPr lang="en-US" sz="3200" b="1" dirty="0" smtClean="0">
              <a:latin typeface="Calibri" pitchFamily="34" charset="0"/>
            </a:endParaRPr>
          </a:p>
          <a:p>
            <a:pPr marL="36576" indent="0">
              <a:buNone/>
            </a:pPr>
            <a:r>
              <a:rPr lang="en-US" sz="3200" b="1" dirty="0" smtClean="0">
                <a:latin typeface="Calibri" pitchFamily="34" charset="0"/>
              </a:rPr>
              <a:t>According </a:t>
            </a:r>
            <a:r>
              <a:rPr lang="en-US" sz="3200" b="1" dirty="0">
                <a:latin typeface="Calibri" pitchFamily="34" charset="0"/>
              </a:rPr>
              <a:t>to Manu, men who have been punished by the King will go to heaven becoming pure.</a:t>
            </a:r>
          </a:p>
          <a:p>
            <a:pPr marL="36576" indent="0">
              <a:buNone/>
            </a:pPr>
            <a:endParaRPr lang="en-US" dirty="0"/>
          </a:p>
        </p:txBody>
      </p:sp>
    </p:spTree>
    <p:extLst>
      <p:ext uri="{BB962C8B-B14F-4D97-AF65-F5344CB8AC3E}">
        <p14:creationId xmlns:p14="http://schemas.microsoft.com/office/powerpoint/2010/main" val="3399873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565327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endParaRPr lang="en-US" dirty="0" smtClean="0"/>
          </a:p>
          <a:p>
            <a:pPr marL="36576" indent="0">
              <a:buNone/>
            </a:pPr>
            <a:r>
              <a:rPr lang="en-US" sz="3200" b="1" dirty="0" smtClean="0">
                <a:latin typeface="Calibri" pitchFamily="34" charset="0"/>
              </a:rPr>
              <a:t>The </a:t>
            </a:r>
            <a:r>
              <a:rPr lang="en-US" sz="3200" b="1" dirty="0" err="1">
                <a:latin typeface="Calibri" pitchFamily="34" charset="0"/>
              </a:rPr>
              <a:t>Dandaviveka</a:t>
            </a:r>
            <a:r>
              <a:rPr lang="en-US" sz="3200" b="1" dirty="0">
                <a:latin typeface="Calibri" pitchFamily="34" charset="0"/>
              </a:rPr>
              <a:t> quotes following factors must be taken into consideration</a:t>
            </a:r>
            <a:r>
              <a:rPr lang="en-US" sz="3200" b="1" dirty="0" smtClean="0">
                <a:latin typeface="Calibri" pitchFamily="34" charset="0"/>
              </a:rPr>
              <a:t>:</a:t>
            </a:r>
            <a:br>
              <a:rPr lang="en-US" sz="3200" b="1" dirty="0" smtClean="0">
                <a:latin typeface="Calibri" pitchFamily="34" charset="0"/>
              </a:rPr>
            </a:br>
            <a:endParaRPr lang="en-US" sz="3200" b="1" dirty="0">
              <a:latin typeface="Calibri" pitchFamily="34" charset="0"/>
            </a:endParaRPr>
          </a:p>
          <a:p>
            <a:pPr marL="36576" indent="0">
              <a:buNone/>
            </a:pPr>
            <a:r>
              <a:rPr lang="en-US" sz="3200" b="1" dirty="0" smtClean="0">
                <a:latin typeface="Calibri" pitchFamily="34" charset="0"/>
              </a:rPr>
              <a:t>1. The </a:t>
            </a:r>
            <a:r>
              <a:rPr lang="en-US" sz="3200" b="1" dirty="0">
                <a:latin typeface="Calibri" pitchFamily="34" charset="0"/>
              </a:rPr>
              <a:t>offenders caste</a:t>
            </a:r>
          </a:p>
          <a:p>
            <a:pPr marL="36576" indent="0">
              <a:buNone/>
            </a:pPr>
            <a:r>
              <a:rPr lang="en-US" sz="3200" b="1" dirty="0" smtClean="0">
                <a:latin typeface="Calibri" pitchFamily="34" charset="0"/>
              </a:rPr>
              <a:t>2. The </a:t>
            </a:r>
            <a:r>
              <a:rPr lang="en-US" sz="3200" b="1" dirty="0">
                <a:latin typeface="Calibri" pitchFamily="34" charset="0"/>
              </a:rPr>
              <a:t>value of the thing</a:t>
            </a:r>
          </a:p>
          <a:p>
            <a:pPr marL="36576" indent="0">
              <a:buNone/>
            </a:pPr>
            <a:r>
              <a:rPr lang="en-US" sz="3200" b="1" dirty="0" smtClean="0">
                <a:latin typeface="Calibri" pitchFamily="34" charset="0"/>
              </a:rPr>
              <a:t>3. Gravity </a:t>
            </a:r>
            <a:r>
              <a:rPr lang="en-US" sz="3200" b="1" dirty="0">
                <a:latin typeface="Calibri" pitchFamily="34" charset="0"/>
              </a:rPr>
              <a:t>of the offence and manner used to commit the offence</a:t>
            </a:r>
          </a:p>
          <a:p>
            <a:pPr marL="36576" indent="0">
              <a:buNone/>
            </a:pPr>
            <a:r>
              <a:rPr lang="en-US" sz="3200" b="1" dirty="0" smtClean="0">
                <a:latin typeface="Calibri" pitchFamily="34" charset="0"/>
              </a:rPr>
              <a:t>4. Age </a:t>
            </a:r>
            <a:r>
              <a:rPr lang="en-US" sz="3200" b="1" dirty="0">
                <a:latin typeface="Calibri" pitchFamily="34" charset="0"/>
              </a:rPr>
              <a:t>and ability (to pay) of the offender</a:t>
            </a:r>
          </a:p>
          <a:p>
            <a:pPr marL="36576" indent="0">
              <a:buNone/>
            </a:pPr>
            <a:r>
              <a:rPr lang="en-US" sz="3200" b="1" dirty="0" smtClean="0">
                <a:latin typeface="Calibri" pitchFamily="34" charset="0"/>
              </a:rPr>
              <a:t>5. Nature </a:t>
            </a:r>
            <a:r>
              <a:rPr lang="en-US" sz="3200" b="1" dirty="0">
                <a:latin typeface="Calibri" pitchFamily="34" charset="0"/>
              </a:rPr>
              <a:t>of the offence (whether repeated or first time)</a:t>
            </a:r>
          </a:p>
          <a:p>
            <a:pPr marL="36576" indent="0">
              <a:buNone/>
            </a:pPr>
            <a:endParaRPr lang="en-US" dirty="0"/>
          </a:p>
        </p:txBody>
      </p:sp>
    </p:spTree>
    <p:extLst>
      <p:ext uri="{BB962C8B-B14F-4D97-AF65-F5344CB8AC3E}">
        <p14:creationId xmlns:p14="http://schemas.microsoft.com/office/powerpoint/2010/main" val="3399873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endParaRPr lang="en-US" sz="3200" b="1" dirty="0" smtClean="0">
              <a:latin typeface="Calibri" pitchFamily="34" charset="0"/>
            </a:endParaRPr>
          </a:p>
          <a:p>
            <a:pPr marL="36576" indent="0">
              <a:buNone/>
            </a:pPr>
            <a:r>
              <a:rPr lang="en-US" sz="3200" b="1" u="sng" dirty="0" smtClean="0">
                <a:latin typeface="Calibri" pitchFamily="34" charset="0"/>
              </a:rPr>
              <a:t>Exemption </a:t>
            </a:r>
            <a:r>
              <a:rPr lang="en-US" sz="3200" b="1" u="sng" dirty="0">
                <a:latin typeface="Calibri" pitchFamily="34" charset="0"/>
              </a:rPr>
              <a:t>from punishment</a:t>
            </a:r>
            <a:r>
              <a:rPr lang="en-US" sz="3200" b="1" u="sng" dirty="0" smtClean="0">
                <a:latin typeface="Calibri" pitchFamily="34" charset="0"/>
              </a:rPr>
              <a:t>:</a:t>
            </a:r>
            <a:r>
              <a:rPr lang="en-US" sz="3200" b="1" dirty="0" smtClean="0">
                <a:latin typeface="Calibri" pitchFamily="34" charset="0"/>
              </a:rPr>
              <a:t/>
            </a:r>
            <a:br>
              <a:rPr lang="en-US" sz="3200" b="1" dirty="0" smtClean="0">
                <a:latin typeface="Calibri" pitchFamily="34" charset="0"/>
              </a:rPr>
            </a:br>
            <a:endParaRPr lang="en-US" sz="3200" b="1" dirty="0">
              <a:latin typeface="Calibri" pitchFamily="34" charset="0"/>
            </a:endParaRPr>
          </a:p>
          <a:p>
            <a:pPr marL="36576" indent="0">
              <a:buNone/>
            </a:pPr>
            <a:r>
              <a:rPr lang="en-US" sz="3200" b="1" dirty="0" smtClean="0">
                <a:latin typeface="Calibri" pitchFamily="34" charset="0"/>
              </a:rPr>
              <a:t>1. An </a:t>
            </a:r>
            <a:r>
              <a:rPr lang="en-US" sz="3200" b="1" dirty="0">
                <a:latin typeface="Calibri" pitchFamily="34" charset="0"/>
              </a:rPr>
              <a:t>old man over 80 years</a:t>
            </a:r>
          </a:p>
          <a:p>
            <a:pPr marL="36576" indent="0">
              <a:buNone/>
            </a:pPr>
            <a:r>
              <a:rPr lang="en-US" sz="3200" b="1" dirty="0" smtClean="0">
                <a:latin typeface="Calibri" pitchFamily="34" charset="0"/>
              </a:rPr>
              <a:t>2. A </a:t>
            </a:r>
            <a:r>
              <a:rPr lang="en-US" sz="3200" b="1" dirty="0">
                <a:latin typeface="Calibri" pitchFamily="34" charset="0"/>
              </a:rPr>
              <a:t>boy below 16 years</a:t>
            </a:r>
          </a:p>
          <a:p>
            <a:pPr marL="36576" indent="0">
              <a:buNone/>
            </a:pPr>
            <a:r>
              <a:rPr lang="en-US" sz="3200" b="1" dirty="0" smtClean="0">
                <a:latin typeface="Calibri" pitchFamily="34" charset="0"/>
              </a:rPr>
              <a:t>3. Women </a:t>
            </a:r>
            <a:r>
              <a:rPr lang="en-US" sz="3200" b="1" dirty="0">
                <a:latin typeface="Calibri" pitchFamily="34" charset="0"/>
              </a:rPr>
              <a:t>and person suffering from diseases are to be given half </a:t>
            </a:r>
            <a:r>
              <a:rPr lang="en-US" sz="3200" b="1" dirty="0" err="1">
                <a:latin typeface="Calibri" pitchFamily="34" charset="0"/>
              </a:rPr>
              <a:t>prayaschitta</a:t>
            </a:r>
            <a:endParaRPr lang="en-US" sz="3200" b="1" dirty="0">
              <a:latin typeface="Calibri" pitchFamily="34" charset="0"/>
            </a:endParaRPr>
          </a:p>
          <a:p>
            <a:pPr marL="36576" indent="0">
              <a:buNone/>
            </a:pPr>
            <a:r>
              <a:rPr lang="en-US" sz="3200" b="1" dirty="0" smtClean="0">
                <a:latin typeface="Calibri" pitchFamily="34" charset="0"/>
              </a:rPr>
              <a:t>4. Child </a:t>
            </a:r>
            <a:r>
              <a:rPr lang="en-US" sz="3200" b="1" dirty="0">
                <a:latin typeface="Calibri" pitchFamily="34" charset="0"/>
              </a:rPr>
              <a:t>less than 5 years</a:t>
            </a:r>
          </a:p>
          <a:p>
            <a:pPr marL="36576" indent="0">
              <a:buNone/>
            </a:pPr>
            <a:r>
              <a:rPr lang="en-US" sz="3200" b="1" dirty="0" smtClean="0">
                <a:latin typeface="Calibri" pitchFamily="34" charset="0"/>
              </a:rPr>
              <a:t>5. Brahmin </a:t>
            </a:r>
            <a:r>
              <a:rPr lang="en-US" sz="3200" b="1" dirty="0">
                <a:latin typeface="Calibri" pitchFamily="34" charset="0"/>
              </a:rPr>
              <a:t>offender was exempted from death or corporal punishment</a:t>
            </a:r>
          </a:p>
          <a:p>
            <a:pPr marL="36576" indent="0">
              <a:buNone/>
            </a:pPr>
            <a:endParaRPr lang="en-US" dirty="0"/>
          </a:p>
        </p:txBody>
      </p:sp>
    </p:spTree>
    <p:extLst>
      <p:ext uri="{BB962C8B-B14F-4D97-AF65-F5344CB8AC3E}">
        <p14:creationId xmlns:p14="http://schemas.microsoft.com/office/powerpoint/2010/main" val="33998737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endParaRPr lang="en-US" sz="3200" b="1" u="sng" dirty="0" smtClean="0">
              <a:latin typeface="Calibri" pitchFamily="34" charset="0"/>
            </a:endParaRPr>
          </a:p>
          <a:p>
            <a:pPr marL="36576" indent="0">
              <a:buNone/>
            </a:pPr>
            <a:r>
              <a:rPr lang="en-US" sz="3200" b="1" u="sng" dirty="0" smtClean="0">
                <a:latin typeface="Calibri" pitchFamily="34" charset="0"/>
              </a:rPr>
              <a:t>Punishment </a:t>
            </a:r>
            <a:r>
              <a:rPr lang="en-US" sz="3200" b="1" u="sng" dirty="0">
                <a:latin typeface="Calibri" pitchFamily="34" charset="0"/>
              </a:rPr>
              <a:t>for Theft:  </a:t>
            </a:r>
            <a:r>
              <a:rPr lang="en-US" sz="3200" b="1" dirty="0">
                <a:latin typeface="Calibri" pitchFamily="34" charset="0"/>
              </a:rPr>
              <a:t>Death and in certain cases the whole village was held responsible</a:t>
            </a:r>
          </a:p>
          <a:p>
            <a:pPr marL="36576" indent="0">
              <a:buNone/>
            </a:pPr>
            <a:r>
              <a:rPr lang="en-US" sz="3200" b="1" u="sng" dirty="0">
                <a:latin typeface="Calibri" pitchFamily="34" charset="0"/>
              </a:rPr>
              <a:t>Punishment for Adultery and Rape: </a:t>
            </a:r>
            <a:r>
              <a:rPr lang="en-US" sz="3200" b="1" dirty="0">
                <a:latin typeface="Calibri" pitchFamily="34" charset="0"/>
              </a:rPr>
              <a:t>Fine considering the caste position.</a:t>
            </a:r>
          </a:p>
          <a:p>
            <a:pPr marL="36576" indent="0">
              <a:buNone/>
            </a:pPr>
            <a:r>
              <a:rPr lang="en-US" sz="3200" b="1" u="sng" dirty="0">
                <a:latin typeface="Calibri" pitchFamily="34" charset="0"/>
              </a:rPr>
              <a:t>Punishment for Murder: </a:t>
            </a:r>
            <a:r>
              <a:rPr lang="en-US" sz="3200" b="1" dirty="0">
                <a:latin typeface="Calibri" pitchFamily="34" charset="0"/>
              </a:rPr>
              <a:t>Fine according to caste position and death penalty.</a:t>
            </a:r>
          </a:p>
          <a:p>
            <a:pPr marL="36576" indent="0">
              <a:buNone/>
            </a:pPr>
            <a:r>
              <a:rPr lang="en-US" sz="3200" b="1" u="sng" dirty="0">
                <a:latin typeface="Calibri" pitchFamily="34" charset="0"/>
              </a:rPr>
              <a:t>Form of Capital punishment: </a:t>
            </a:r>
            <a:r>
              <a:rPr lang="en-US" sz="3200" b="1" dirty="0">
                <a:latin typeface="Calibri" pitchFamily="34" charset="0"/>
              </a:rPr>
              <a:t>Roasting alive, drowning, trampling by elephant, devouring by dogs, cutting into pieces etc.</a:t>
            </a:r>
          </a:p>
          <a:p>
            <a:pPr marL="36576" indent="0">
              <a:buNone/>
            </a:pPr>
            <a:endParaRPr lang="en-US" dirty="0"/>
          </a:p>
        </p:txBody>
      </p:sp>
    </p:spTree>
    <p:extLst>
      <p:ext uri="{BB962C8B-B14F-4D97-AF65-F5344CB8AC3E}">
        <p14:creationId xmlns:p14="http://schemas.microsoft.com/office/powerpoint/2010/main" val="3399873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399873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33998737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normAutofit/>
          </a:bodyPr>
          <a:lstStyle/>
          <a:p>
            <a:pPr marL="36576" indent="0">
              <a:buNone/>
            </a:pPr>
            <a:r>
              <a:rPr lang="en-US" sz="3200" b="1" dirty="0">
                <a:latin typeface="Calibri" pitchFamily="34" charset="0"/>
                <a:cs typeface="Calibri" pitchFamily="34" charset="0"/>
              </a:rPr>
              <a:t>To determine the social and religious order two important concepts may be stated namely:</a:t>
            </a:r>
          </a:p>
          <a:p>
            <a:pPr marL="36576" indent="0">
              <a:buNone/>
            </a:pP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u="sng" dirty="0" smtClean="0">
                <a:latin typeface="Calibri" pitchFamily="34" charset="0"/>
                <a:cs typeface="Calibri" pitchFamily="34" charset="0"/>
              </a:rPr>
              <a:t>(i) Caste </a:t>
            </a:r>
            <a:r>
              <a:rPr lang="en-US" sz="3200" b="1" u="sng" dirty="0">
                <a:latin typeface="Calibri" pitchFamily="34" charset="0"/>
                <a:cs typeface="Calibri" pitchFamily="34" charset="0"/>
              </a:rPr>
              <a:t>system: </a:t>
            </a:r>
            <a:r>
              <a:rPr lang="en-US" sz="3200" b="1" dirty="0">
                <a:latin typeface="Calibri" pitchFamily="34" charset="0"/>
                <a:cs typeface="Calibri" pitchFamily="34" charset="0"/>
              </a:rPr>
              <a:t>The caste system was one of the most rigid and unique system ever developed in any part of the world. A caste was a social group constituted only by the persons who specifically born in it. There were mainly four castes. Each of them had different lawful activities and functions dominating all social activities.</a:t>
            </a:r>
          </a:p>
          <a:p>
            <a:pPr marL="36576" indent="0">
              <a:buNone/>
            </a:pPr>
            <a:endParaRPr lang="en-US" dirty="0"/>
          </a:p>
        </p:txBody>
      </p:sp>
    </p:spTree>
    <p:extLst>
      <p:ext uri="{BB962C8B-B14F-4D97-AF65-F5344CB8AC3E}">
        <p14:creationId xmlns:p14="http://schemas.microsoft.com/office/powerpoint/2010/main" val="56532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8686800" cy="6477000"/>
          </a:xfrm>
        </p:spPr>
        <p:txBody>
          <a:bodyPr/>
          <a:lstStyle/>
          <a:p>
            <a:pPr marL="36576" indent="0">
              <a:buNone/>
            </a:pPr>
            <a:endParaRPr lang="en-US" dirty="0" smtClean="0"/>
          </a:p>
          <a:p>
            <a:pPr marL="36576" indent="0">
              <a:buNone/>
            </a:pPr>
            <a:r>
              <a:rPr lang="en-US" sz="3200" b="1" u="sng" dirty="0" smtClean="0">
                <a:latin typeface="Calibri" pitchFamily="34" charset="0"/>
                <a:cs typeface="Calibri" pitchFamily="34" charset="0"/>
              </a:rPr>
              <a:t>Brahmin</a:t>
            </a:r>
            <a:r>
              <a:rPr lang="en-US" sz="3200" b="1" u="sng" dirty="0">
                <a:latin typeface="Calibri" pitchFamily="34" charset="0"/>
                <a:cs typeface="Calibri" pitchFamily="34" charset="0"/>
              </a:rPr>
              <a:t>: </a:t>
            </a:r>
            <a:r>
              <a:rPr lang="en-US" sz="3200" b="1" dirty="0">
                <a:latin typeface="Calibri" pitchFamily="34" charset="0"/>
                <a:cs typeface="Calibri" pitchFamily="34" charset="0"/>
              </a:rPr>
              <a:t>The Brahmins were considered the most superior caste. The scholars and priests of the Hindus belonged to this caste. They had prerogatives and privileges secured by the law not held by other sections of Hindu society.</a:t>
            </a:r>
          </a:p>
          <a:p>
            <a:pPr marL="36576" indent="0">
              <a:buNone/>
            </a:pPr>
            <a:endParaRPr lang="en-US" sz="3200" b="1" dirty="0" smtClean="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Kshatriyas</a:t>
            </a:r>
            <a:r>
              <a:rPr lang="en-US" sz="3200" b="1" u="sng" dirty="0">
                <a:latin typeface="Calibri" pitchFamily="34" charset="0"/>
                <a:cs typeface="Calibri" pitchFamily="34" charset="0"/>
              </a:rPr>
              <a:t>: </a:t>
            </a:r>
            <a:r>
              <a:rPr lang="en-US" sz="3200" b="1" dirty="0">
                <a:latin typeface="Calibri" pitchFamily="34" charset="0"/>
                <a:cs typeface="Calibri" pitchFamily="34" charset="0"/>
              </a:rPr>
              <a:t>They were the nobles and warriors. Rulers of various states and kingdoms mostly belonged to this caste.</a:t>
            </a:r>
          </a:p>
          <a:p>
            <a:pPr marL="36576" indent="0">
              <a:buNone/>
            </a:pPr>
            <a:endParaRPr lang="en-US" dirty="0"/>
          </a:p>
        </p:txBody>
      </p:sp>
    </p:spTree>
    <p:extLst>
      <p:ext uri="{BB962C8B-B14F-4D97-AF65-F5344CB8AC3E}">
        <p14:creationId xmlns:p14="http://schemas.microsoft.com/office/powerpoint/2010/main" val="56532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565327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5653270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1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437</TotalTime>
  <Words>1706</Words>
  <Application>Microsoft Office PowerPoint</Application>
  <PresentationFormat>On-screen Show (4:3)</PresentationFormat>
  <Paragraphs>157</Paragraphs>
  <Slides>54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54</vt:i4>
      </vt:variant>
    </vt:vector>
  </HeadingPairs>
  <TitlesOfParts>
    <vt:vector size="60" baseType="lpstr">
      <vt:lpstr>Arial</vt:lpstr>
      <vt:lpstr>Calibri</vt:lpstr>
      <vt:lpstr>Franklin Gothic Book</vt:lpstr>
      <vt:lpstr>Wingdings 2</vt:lpstr>
      <vt:lpstr>Technic</vt:lpstr>
      <vt:lpstr>1_Technic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dc:creator>
  <cp:lastModifiedBy>DIU</cp:lastModifiedBy>
  <cp:revision>20</cp:revision>
  <dcterms:created xsi:type="dcterms:W3CDTF">2018-05-12T08:00:55Z</dcterms:created>
  <dcterms:modified xsi:type="dcterms:W3CDTF">2020-04-30T17:22:05Z</dcterms:modified>
</cp:coreProperties>
</file>