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1" r:id="rId4"/>
    <p:sldId id="264" r:id="rId5"/>
    <p:sldId id="260" r:id="rId6"/>
    <p:sldId id="266" r:id="rId7"/>
    <p:sldId id="269" r:id="rId8"/>
    <p:sldId id="268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DF241-935D-4BEE-B377-40579AF6AF9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E97D1-8CD4-4F9D-BA58-32BB4C9D0257}">
      <dgm:prSet phldrT="[Text]"/>
      <dgm:spPr/>
      <dgm:t>
        <a:bodyPr/>
        <a:lstStyle/>
        <a:p>
          <a:r>
            <a:rPr lang="en-US" dirty="0">
              <a:latin typeface="Andalus" panose="02020603050405020304" pitchFamily="18" charset="-78"/>
              <a:cs typeface="Andalus" panose="02020603050405020304" pitchFamily="18" charset="-78"/>
            </a:rPr>
            <a:t>1. How Islam reached to Hindu dominated India?</a:t>
          </a:r>
          <a:endParaRPr lang="en-US" dirty="0"/>
        </a:p>
      </dgm:t>
    </dgm:pt>
    <dgm:pt modelId="{3E703051-A760-4FD3-9F49-AE1A43150874}" type="parTrans" cxnId="{019596E5-E59B-40FD-85BC-46269ED651F7}">
      <dgm:prSet/>
      <dgm:spPr/>
      <dgm:t>
        <a:bodyPr/>
        <a:lstStyle/>
        <a:p>
          <a:endParaRPr lang="en-US"/>
        </a:p>
      </dgm:t>
    </dgm:pt>
    <dgm:pt modelId="{EBC7E7A6-950F-4A13-BC87-627CFD2004A7}" type="sibTrans" cxnId="{019596E5-E59B-40FD-85BC-46269ED651F7}">
      <dgm:prSet/>
      <dgm:spPr/>
      <dgm:t>
        <a:bodyPr/>
        <a:lstStyle/>
        <a:p>
          <a:endParaRPr lang="en-US"/>
        </a:p>
      </dgm:t>
    </dgm:pt>
    <dgm:pt modelId="{EA0CA160-43D6-419C-A400-99DBCE572000}">
      <dgm:prSet phldrT="[Text]"/>
      <dgm:spPr/>
      <dgm:t>
        <a:bodyPr/>
        <a:lstStyle/>
        <a:p>
          <a:r>
            <a:rPr lang="en-US" dirty="0">
              <a:latin typeface="Andalus" panose="02020603050405020304" pitchFamily="18" charset="-78"/>
              <a:cs typeface="Andalus" panose="02020603050405020304" pitchFamily="18" charset="-78"/>
            </a:rPr>
            <a:t>2. Did Islam reach India during Prophet SM lifetime and first </a:t>
          </a:r>
          <a:r>
            <a:rPr lang="en-US" dirty="0" err="1">
              <a:latin typeface="Andalus" panose="02020603050405020304" pitchFamily="18" charset="-78"/>
              <a:cs typeface="Andalus" panose="02020603050405020304" pitchFamily="18" charset="-78"/>
            </a:rPr>
            <a:t>Chaliphs</a:t>
          </a:r>
          <a:r>
            <a:rPr lang="en-US" dirty="0">
              <a:latin typeface="Andalus" panose="02020603050405020304" pitchFamily="18" charset="-78"/>
              <a:cs typeface="Andalus" panose="02020603050405020304" pitchFamily="18" charset="-78"/>
            </a:rPr>
            <a:t>?  </a:t>
          </a:r>
          <a:endParaRPr lang="en-US" dirty="0"/>
        </a:p>
      </dgm:t>
    </dgm:pt>
    <dgm:pt modelId="{F42E5B9E-1516-45AC-9853-074D3D9B3FDF}" type="parTrans" cxnId="{35F11B3B-E0BB-4086-AF3F-810623D45D49}">
      <dgm:prSet/>
      <dgm:spPr/>
      <dgm:t>
        <a:bodyPr/>
        <a:lstStyle/>
        <a:p>
          <a:endParaRPr lang="en-US"/>
        </a:p>
      </dgm:t>
    </dgm:pt>
    <dgm:pt modelId="{0359436D-437E-41D5-B13E-10CB9FFD3744}" type="sibTrans" cxnId="{35F11B3B-E0BB-4086-AF3F-810623D45D49}">
      <dgm:prSet/>
      <dgm:spPr/>
      <dgm:t>
        <a:bodyPr/>
        <a:lstStyle/>
        <a:p>
          <a:endParaRPr lang="en-US"/>
        </a:p>
      </dgm:t>
    </dgm:pt>
    <dgm:pt modelId="{A616374F-E1D1-4D55-95B9-7A543D6C045F}">
      <dgm:prSet phldrT="[Text]"/>
      <dgm:spPr/>
      <dgm:t>
        <a:bodyPr/>
        <a:lstStyle/>
        <a:p>
          <a:r>
            <a:rPr lang="en-US" dirty="0">
              <a:latin typeface="Andalus" panose="02020603050405020304" pitchFamily="18" charset="-78"/>
              <a:cs typeface="Andalus" panose="02020603050405020304" pitchFamily="18" charset="-78"/>
            </a:rPr>
            <a:t>3.  What was the position of Islam during Umayyad and Abbasid regimes? </a:t>
          </a:r>
          <a:endParaRPr lang="en-US" dirty="0"/>
        </a:p>
      </dgm:t>
    </dgm:pt>
    <dgm:pt modelId="{DD50852A-265B-4807-8383-0B130A2E0B8E}" type="parTrans" cxnId="{466B4526-4FAD-491D-9B45-BCD3C3651F3E}">
      <dgm:prSet/>
      <dgm:spPr/>
      <dgm:t>
        <a:bodyPr/>
        <a:lstStyle/>
        <a:p>
          <a:endParaRPr lang="en-US"/>
        </a:p>
      </dgm:t>
    </dgm:pt>
    <dgm:pt modelId="{BDCE5F56-B846-41E3-8BD2-7E2633F7AF19}" type="sibTrans" cxnId="{466B4526-4FAD-491D-9B45-BCD3C3651F3E}">
      <dgm:prSet/>
      <dgm:spPr/>
      <dgm:t>
        <a:bodyPr/>
        <a:lstStyle/>
        <a:p>
          <a:endParaRPr lang="en-US"/>
        </a:p>
      </dgm:t>
    </dgm:pt>
    <dgm:pt modelId="{2C7C46CA-4DCC-454E-9AC8-8CDCEF594B37}" type="pres">
      <dgm:prSet presAssocID="{BE7DF241-935D-4BEE-B377-40579AF6AF97}" presName="outerComposite" presStyleCnt="0">
        <dgm:presLayoutVars>
          <dgm:chMax val="5"/>
          <dgm:dir/>
          <dgm:resizeHandles val="exact"/>
        </dgm:presLayoutVars>
      </dgm:prSet>
      <dgm:spPr/>
    </dgm:pt>
    <dgm:pt modelId="{05B9EECC-6171-4DE7-AD79-7CDA5B0C3F1F}" type="pres">
      <dgm:prSet presAssocID="{BE7DF241-935D-4BEE-B377-40579AF6AF97}" presName="dummyMaxCanvas" presStyleCnt="0">
        <dgm:presLayoutVars/>
      </dgm:prSet>
      <dgm:spPr/>
    </dgm:pt>
    <dgm:pt modelId="{E7821B33-9DEC-4F85-982E-502572A105C3}" type="pres">
      <dgm:prSet presAssocID="{BE7DF241-935D-4BEE-B377-40579AF6AF97}" presName="ThreeNodes_1" presStyleLbl="node1" presStyleIdx="0" presStyleCnt="3">
        <dgm:presLayoutVars>
          <dgm:bulletEnabled val="1"/>
        </dgm:presLayoutVars>
      </dgm:prSet>
      <dgm:spPr/>
    </dgm:pt>
    <dgm:pt modelId="{210FA4BE-5866-4715-A2C4-750BFF01DFF8}" type="pres">
      <dgm:prSet presAssocID="{BE7DF241-935D-4BEE-B377-40579AF6AF97}" presName="ThreeNodes_2" presStyleLbl="node1" presStyleIdx="1" presStyleCnt="3">
        <dgm:presLayoutVars>
          <dgm:bulletEnabled val="1"/>
        </dgm:presLayoutVars>
      </dgm:prSet>
      <dgm:spPr/>
    </dgm:pt>
    <dgm:pt modelId="{0A74DC45-486A-450F-A04B-A5D0CCD33032}" type="pres">
      <dgm:prSet presAssocID="{BE7DF241-935D-4BEE-B377-40579AF6AF97}" presName="ThreeNodes_3" presStyleLbl="node1" presStyleIdx="2" presStyleCnt="3">
        <dgm:presLayoutVars>
          <dgm:bulletEnabled val="1"/>
        </dgm:presLayoutVars>
      </dgm:prSet>
      <dgm:spPr/>
    </dgm:pt>
    <dgm:pt modelId="{68AC924F-A636-41C5-B0BB-2E439D3DBA4F}" type="pres">
      <dgm:prSet presAssocID="{BE7DF241-935D-4BEE-B377-40579AF6AF97}" presName="ThreeConn_1-2" presStyleLbl="fgAccFollowNode1" presStyleIdx="0" presStyleCnt="2">
        <dgm:presLayoutVars>
          <dgm:bulletEnabled val="1"/>
        </dgm:presLayoutVars>
      </dgm:prSet>
      <dgm:spPr/>
    </dgm:pt>
    <dgm:pt modelId="{A4777800-A6C0-4D81-81F0-D71D6BD88EB8}" type="pres">
      <dgm:prSet presAssocID="{BE7DF241-935D-4BEE-B377-40579AF6AF97}" presName="ThreeConn_2-3" presStyleLbl="fgAccFollowNode1" presStyleIdx="1" presStyleCnt="2">
        <dgm:presLayoutVars>
          <dgm:bulletEnabled val="1"/>
        </dgm:presLayoutVars>
      </dgm:prSet>
      <dgm:spPr/>
    </dgm:pt>
    <dgm:pt modelId="{78C7385E-FE35-4F96-8ADF-0B36FA9A176C}" type="pres">
      <dgm:prSet presAssocID="{BE7DF241-935D-4BEE-B377-40579AF6AF97}" presName="ThreeNodes_1_text" presStyleLbl="node1" presStyleIdx="2" presStyleCnt="3">
        <dgm:presLayoutVars>
          <dgm:bulletEnabled val="1"/>
        </dgm:presLayoutVars>
      </dgm:prSet>
      <dgm:spPr/>
    </dgm:pt>
    <dgm:pt modelId="{DB778E39-6178-4ABB-829B-2DC568FCAB78}" type="pres">
      <dgm:prSet presAssocID="{BE7DF241-935D-4BEE-B377-40579AF6AF97}" presName="ThreeNodes_2_text" presStyleLbl="node1" presStyleIdx="2" presStyleCnt="3">
        <dgm:presLayoutVars>
          <dgm:bulletEnabled val="1"/>
        </dgm:presLayoutVars>
      </dgm:prSet>
      <dgm:spPr/>
    </dgm:pt>
    <dgm:pt modelId="{7AABDE42-AAF0-4E77-8A8F-6C5380B6C9FF}" type="pres">
      <dgm:prSet presAssocID="{BE7DF241-935D-4BEE-B377-40579AF6AF9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66B4526-4FAD-491D-9B45-BCD3C3651F3E}" srcId="{BE7DF241-935D-4BEE-B377-40579AF6AF97}" destId="{A616374F-E1D1-4D55-95B9-7A543D6C045F}" srcOrd="2" destOrd="0" parTransId="{DD50852A-265B-4807-8383-0B130A2E0B8E}" sibTransId="{BDCE5F56-B846-41E3-8BD2-7E2633F7AF19}"/>
    <dgm:cxn modelId="{35F11B3B-E0BB-4086-AF3F-810623D45D49}" srcId="{BE7DF241-935D-4BEE-B377-40579AF6AF97}" destId="{EA0CA160-43D6-419C-A400-99DBCE572000}" srcOrd="1" destOrd="0" parTransId="{F42E5B9E-1516-45AC-9853-074D3D9B3FDF}" sibTransId="{0359436D-437E-41D5-B13E-10CB9FFD3744}"/>
    <dgm:cxn modelId="{015DA073-36A3-4CC2-BEF6-BD9856432486}" type="presOf" srcId="{A616374F-E1D1-4D55-95B9-7A543D6C045F}" destId="{0A74DC45-486A-450F-A04B-A5D0CCD33032}" srcOrd="0" destOrd="0" presId="urn:microsoft.com/office/officeart/2005/8/layout/vProcess5"/>
    <dgm:cxn modelId="{49FD0A81-49A2-4F52-924F-EBE23F8F20AA}" type="presOf" srcId="{EBC7E7A6-950F-4A13-BC87-627CFD2004A7}" destId="{68AC924F-A636-41C5-B0BB-2E439D3DBA4F}" srcOrd="0" destOrd="0" presId="urn:microsoft.com/office/officeart/2005/8/layout/vProcess5"/>
    <dgm:cxn modelId="{9746BD94-C1B7-4161-A97A-206C3244A047}" type="presOf" srcId="{405E97D1-8CD4-4F9D-BA58-32BB4C9D0257}" destId="{E7821B33-9DEC-4F85-982E-502572A105C3}" srcOrd="0" destOrd="0" presId="urn:microsoft.com/office/officeart/2005/8/layout/vProcess5"/>
    <dgm:cxn modelId="{6CC254B1-89B7-453A-97F9-3F59A221DE03}" type="presOf" srcId="{A616374F-E1D1-4D55-95B9-7A543D6C045F}" destId="{7AABDE42-AAF0-4E77-8A8F-6C5380B6C9FF}" srcOrd="1" destOrd="0" presId="urn:microsoft.com/office/officeart/2005/8/layout/vProcess5"/>
    <dgm:cxn modelId="{982D81CE-71B5-4F80-B526-5AE8B482080D}" type="presOf" srcId="{405E97D1-8CD4-4F9D-BA58-32BB4C9D0257}" destId="{78C7385E-FE35-4F96-8ADF-0B36FA9A176C}" srcOrd="1" destOrd="0" presId="urn:microsoft.com/office/officeart/2005/8/layout/vProcess5"/>
    <dgm:cxn modelId="{46D1ABD2-F65E-4905-B2DB-11C0C5F698BD}" type="presOf" srcId="{EA0CA160-43D6-419C-A400-99DBCE572000}" destId="{210FA4BE-5866-4715-A2C4-750BFF01DFF8}" srcOrd="0" destOrd="0" presId="urn:microsoft.com/office/officeart/2005/8/layout/vProcess5"/>
    <dgm:cxn modelId="{2F0C75E1-60CA-4DB9-B86A-F20A9F7DE3AC}" type="presOf" srcId="{BE7DF241-935D-4BEE-B377-40579AF6AF97}" destId="{2C7C46CA-4DCC-454E-9AC8-8CDCEF594B37}" srcOrd="0" destOrd="0" presId="urn:microsoft.com/office/officeart/2005/8/layout/vProcess5"/>
    <dgm:cxn modelId="{019596E5-E59B-40FD-85BC-46269ED651F7}" srcId="{BE7DF241-935D-4BEE-B377-40579AF6AF97}" destId="{405E97D1-8CD4-4F9D-BA58-32BB4C9D0257}" srcOrd="0" destOrd="0" parTransId="{3E703051-A760-4FD3-9F49-AE1A43150874}" sibTransId="{EBC7E7A6-950F-4A13-BC87-627CFD2004A7}"/>
    <dgm:cxn modelId="{4BEF0CFD-40B8-440B-BCF6-A6CFDAE1E075}" type="presOf" srcId="{EA0CA160-43D6-419C-A400-99DBCE572000}" destId="{DB778E39-6178-4ABB-829B-2DC568FCAB78}" srcOrd="1" destOrd="0" presId="urn:microsoft.com/office/officeart/2005/8/layout/vProcess5"/>
    <dgm:cxn modelId="{124E15FE-38C7-4561-A094-662E4A172616}" type="presOf" srcId="{0359436D-437E-41D5-B13E-10CB9FFD3744}" destId="{A4777800-A6C0-4D81-81F0-D71D6BD88EB8}" srcOrd="0" destOrd="0" presId="urn:microsoft.com/office/officeart/2005/8/layout/vProcess5"/>
    <dgm:cxn modelId="{52141A3F-0D1A-4E79-8FC4-CEE7430F0D20}" type="presParOf" srcId="{2C7C46CA-4DCC-454E-9AC8-8CDCEF594B37}" destId="{05B9EECC-6171-4DE7-AD79-7CDA5B0C3F1F}" srcOrd="0" destOrd="0" presId="urn:microsoft.com/office/officeart/2005/8/layout/vProcess5"/>
    <dgm:cxn modelId="{2B21B497-2F0F-492B-B974-DD4199B6C9CC}" type="presParOf" srcId="{2C7C46CA-4DCC-454E-9AC8-8CDCEF594B37}" destId="{E7821B33-9DEC-4F85-982E-502572A105C3}" srcOrd="1" destOrd="0" presId="urn:microsoft.com/office/officeart/2005/8/layout/vProcess5"/>
    <dgm:cxn modelId="{98FA9CF1-4388-4FC3-A6B1-20CD4BAE0EDC}" type="presParOf" srcId="{2C7C46CA-4DCC-454E-9AC8-8CDCEF594B37}" destId="{210FA4BE-5866-4715-A2C4-750BFF01DFF8}" srcOrd="2" destOrd="0" presId="urn:microsoft.com/office/officeart/2005/8/layout/vProcess5"/>
    <dgm:cxn modelId="{9EEB2B1F-4B7A-4BA9-B913-8E2313062F56}" type="presParOf" srcId="{2C7C46CA-4DCC-454E-9AC8-8CDCEF594B37}" destId="{0A74DC45-486A-450F-A04B-A5D0CCD33032}" srcOrd="3" destOrd="0" presId="urn:microsoft.com/office/officeart/2005/8/layout/vProcess5"/>
    <dgm:cxn modelId="{CD6688A0-CEB3-4D8F-9D42-E9FA6C276502}" type="presParOf" srcId="{2C7C46CA-4DCC-454E-9AC8-8CDCEF594B37}" destId="{68AC924F-A636-41C5-B0BB-2E439D3DBA4F}" srcOrd="4" destOrd="0" presId="urn:microsoft.com/office/officeart/2005/8/layout/vProcess5"/>
    <dgm:cxn modelId="{3533BA7F-6E63-40B3-B26A-1F4DC57FA500}" type="presParOf" srcId="{2C7C46CA-4DCC-454E-9AC8-8CDCEF594B37}" destId="{A4777800-A6C0-4D81-81F0-D71D6BD88EB8}" srcOrd="5" destOrd="0" presId="urn:microsoft.com/office/officeart/2005/8/layout/vProcess5"/>
    <dgm:cxn modelId="{1BD61334-F164-4D6D-86BE-6800D71429A0}" type="presParOf" srcId="{2C7C46CA-4DCC-454E-9AC8-8CDCEF594B37}" destId="{78C7385E-FE35-4F96-8ADF-0B36FA9A176C}" srcOrd="6" destOrd="0" presId="urn:microsoft.com/office/officeart/2005/8/layout/vProcess5"/>
    <dgm:cxn modelId="{B6067C50-B002-45FA-8979-ED9888D91BA3}" type="presParOf" srcId="{2C7C46CA-4DCC-454E-9AC8-8CDCEF594B37}" destId="{DB778E39-6178-4ABB-829B-2DC568FCAB78}" srcOrd="7" destOrd="0" presId="urn:microsoft.com/office/officeart/2005/8/layout/vProcess5"/>
    <dgm:cxn modelId="{D4DCD7DC-585D-4AA8-9444-224ED07E738F}" type="presParOf" srcId="{2C7C46CA-4DCC-454E-9AC8-8CDCEF594B37}" destId="{7AABDE42-AAF0-4E77-8A8F-6C5380B6C9F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21B33-9DEC-4F85-982E-502572A105C3}">
      <dsp:nvSpPr>
        <dsp:cNvPr id="0" name=""/>
        <dsp:cNvSpPr/>
      </dsp:nvSpPr>
      <dsp:spPr>
        <a:xfrm>
          <a:off x="0" y="0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latin typeface="Andalus" panose="02020603050405020304" pitchFamily="18" charset="-78"/>
              <a:cs typeface="Andalus" panose="02020603050405020304" pitchFamily="18" charset="-78"/>
            </a:rPr>
            <a:t>1. How Islam reached to Hindu dominated India?</a:t>
          </a:r>
          <a:endParaRPr lang="en-US" sz="3800" kern="1200" dirty="0"/>
        </a:p>
      </dsp:txBody>
      <dsp:txXfrm>
        <a:off x="57521" y="57521"/>
        <a:ext cx="7531518" cy="1848867"/>
      </dsp:txXfrm>
    </dsp:sp>
    <dsp:sp modelId="{210FA4BE-5866-4715-A2C4-750BFF01DFF8}">
      <dsp:nvSpPr>
        <dsp:cNvPr id="0" name=""/>
        <dsp:cNvSpPr/>
      </dsp:nvSpPr>
      <dsp:spPr>
        <a:xfrm>
          <a:off x="851534" y="2291228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latin typeface="Andalus" panose="02020603050405020304" pitchFamily="18" charset="-78"/>
              <a:cs typeface="Andalus" panose="02020603050405020304" pitchFamily="18" charset="-78"/>
            </a:rPr>
            <a:t>2. Did Islam reach India during Prophet SM lifetime and first </a:t>
          </a:r>
          <a:r>
            <a:rPr lang="en-US" sz="3800" kern="1200" dirty="0" err="1">
              <a:latin typeface="Andalus" panose="02020603050405020304" pitchFamily="18" charset="-78"/>
              <a:cs typeface="Andalus" panose="02020603050405020304" pitchFamily="18" charset="-78"/>
            </a:rPr>
            <a:t>Chaliphs</a:t>
          </a:r>
          <a:r>
            <a:rPr lang="en-US" sz="3800" kern="1200" dirty="0">
              <a:latin typeface="Andalus" panose="02020603050405020304" pitchFamily="18" charset="-78"/>
              <a:cs typeface="Andalus" panose="02020603050405020304" pitchFamily="18" charset="-78"/>
            </a:rPr>
            <a:t>?  </a:t>
          </a:r>
          <a:endParaRPr lang="en-US" sz="3800" kern="1200" dirty="0"/>
        </a:p>
      </dsp:txBody>
      <dsp:txXfrm>
        <a:off x="909055" y="2348749"/>
        <a:ext cx="7407611" cy="1848867"/>
      </dsp:txXfrm>
    </dsp:sp>
    <dsp:sp modelId="{0A74DC45-486A-450F-A04B-A5D0CCD33032}">
      <dsp:nvSpPr>
        <dsp:cNvPr id="0" name=""/>
        <dsp:cNvSpPr/>
      </dsp:nvSpPr>
      <dsp:spPr>
        <a:xfrm>
          <a:off x="1703069" y="4582456"/>
          <a:ext cx="9650730" cy="1963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latin typeface="Andalus" panose="02020603050405020304" pitchFamily="18" charset="-78"/>
              <a:cs typeface="Andalus" panose="02020603050405020304" pitchFamily="18" charset="-78"/>
            </a:rPr>
            <a:t>3.  What was the position of Islam during Umayyad and Abbasid regimes? </a:t>
          </a:r>
          <a:endParaRPr lang="en-US" sz="3800" kern="1200" dirty="0"/>
        </a:p>
      </dsp:txBody>
      <dsp:txXfrm>
        <a:off x="1760590" y="4639977"/>
        <a:ext cx="7407611" cy="1848867"/>
      </dsp:txXfrm>
    </dsp:sp>
    <dsp:sp modelId="{68AC924F-A636-41C5-B0BB-2E439D3DBA4F}">
      <dsp:nvSpPr>
        <dsp:cNvPr id="0" name=""/>
        <dsp:cNvSpPr/>
      </dsp:nvSpPr>
      <dsp:spPr>
        <a:xfrm>
          <a:off x="8374188" y="1489298"/>
          <a:ext cx="1276541" cy="1276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61410" y="1489298"/>
        <a:ext cx="702097" cy="960597"/>
      </dsp:txXfrm>
    </dsp:sp>
    <dsp:sp modelId="{A4777800-A6C0-4D81-81F0-D71D6BD88EB8}">
      <dsp:nvSpPr>
        <dsp:cNvPr id="0" name=""/>
        <dsp:cNvSpPr/>
      </dsp:nvSpPr>
      <dsp:spPr>
        <a:xfrm>
          <a:off x="9225723" y="3767433"/>
          <a:ext cx="1276541" cy="127654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512945" y="3767433"/>
        <a:ext cx="702097" cy="960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hanacademy.org/humanities/world-history/medieval-times/cross-cultural-diffusion-of-knowledge/a/the-golden-age-of-isla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iles.eric.ed.gov/fulltext/EJ854295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4247" y="455353"/>
            <a:ext cx="12115605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atin typeface="Andalus" panose="02020603050405020304" pitchFamily="18" charset="-78"/>
                <a:cs typeface="Andalus" panose="02020603050405020304" pitchFamily="18" charset="-78"/>
              </a:rPr>
              <a:t>Muslim Period (Part 1)</a:t>
            </a:r>
          </a:p>
          <a:p>
            <a:pPr marL="0" indent="0" algn="ctr">
              <a:buNone/>
            </a:pP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026" name="Picture 2" descr="The Early Modern Islamic World">
            <a:extLst>
              <a:ext uri="{FF2B5EF4-FFF2-40B4-BE49-F238E27FC236}">
                <a16:creationId xmlns:a16="http://schemas.microsoft.com/office/drawing/2014/main" id="{5E6FAB13-0C77-06DD-18DF-0A6C9F80C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42" y="1454046"/>
            <a:ext cx="11890716" cy="494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741324"/>
              </p:ext>
            </p:extLst>
          </p:nvPr>
        </p:nvGraphicFramePr>
        <p:xfrm>
          <a:off x="838200" y="185738"/>
          <a:ext cx="11353800" cy="654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0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/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How Islam reached to Hindu dominated India</a:t>
            </a:r>
            <a:endParaRPr lang="en-US" sz="4000" dirty="0"/>
          </a:p>
          <a:p>
            <a:pPr marL="0" lvl="0" indent="0">
              <a:buNone/>
            </a:pPr>
            <a:endParaRPr lang="en-US" dirty="0"/>
          </a:p>
          <a:p>
            <a:pPr marL="514350" lvl="0" indent="-514350">
              <a:buAutoNum type="arabicPeriod"/>
            </a:pPr>
            <a:r>
              <a:rPr lang="en-US" dirty="0"/>
              <a:t>Military way of invasion</a:t>
            </a:r>
          </a:p>
          <a:p>
            <a:pPr marL="0" lvl="0" indent="0">
              <a:buNone/>
            </a:pPr>
            <a:r>
              <a:rPr lang="en-US" dirty="0"/>
              <a:t>Mohammad Bin </a:t>
            </a:r>
            <a:r>
              <a:rPr lang="en-US" dirty="0" err="1"/>
              <a:t>Qasem</a:t>
            </a:r>
            <a:r>
              <a:rPr lang="en-US" dirty="0"/>
              <a:t>-a military leader under Umayyad period (the conquer of India) </a:t>
            </a:r>
          </a:p>
          <a:p>
            <a:pPr marL="0" lvl="0" indent="0">
              <a:buNone/>
            </a:pPr>
            <a:r>
              <a:rPr lang="en-US" dirty="0"/>
              <a:t>Sultan Mohammad </a:t>
            </a:r>
            <a:r>
              <a:rPr lang="en-US" dirty="0" err="1"/>
              <a:t>Gazni</a:t>
            </a:r>
            <a:r>
              <a:rPr lang="en-US" dirty="0"/>
              <a:t>  </a:t>
            </a:r>
          </a:p>
          <a:p>
            <a:pPr marL="0" lvl="0" indent="0">
              <a:buNone/>
            </a:pPr>
            <a:r>
              <a:rPr lang="en-US" dirty="0"/>
              <a:t>2. Non-military way of commercial explorations and economic migration, teaching of Islam-other ways</a:t>
            </a:r>
          </a:p>
          <a:p>
            <a:pPr marL="0" lvl="0" indent="0">
              <a:buNone/>
            </a:pPr>
            <a:endParaRPr lang="en-US" sz="4000" dirty="0"/>
          </a:p>
          <a:p>
            <a:pPr marL="0" lv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/>
              <a:t>Advent of </a:t>
            </a:r>
            <a:r>
              <a:rPr lang="en-US" dirty="0" err="1"/>
              <a:t>Isalm</a:t>
            </a:r>
            <a:r>
              <a:rPr lang="en-US" dirty="0"/>
              <a:t> in India in line with different time frames (8</a:t>
            </a:r>
            <a:r>
              <a:rPr lang="en-US" baseline="30000" dirty="0"/>
              <a:t>th</a:t>
            </a:r>
            <a:r>
              <a:rPr lang="en-US" dirty="0"/>
              <a:t> century, 10</a:t>
            </a:r>
            <a:r>
              <a:rPr lang="en-US" baseline="30000" dirty="0"/>
              <a:t>th</a:t>
            </a:r>
            <a:r>
              <a:rPr lang="en-US" dirty="0"/>
              <a:t> century, 13</a:t>
            </a:r>
            <a:r>
              <a:rPr lang="en-US" baseline="30000" dirty="0"/>
              <a:t>th</a:t>
            </a:r>
            <a:r>
              <a:rPr lang="en-US" dirty="0"/>
              <a:t> century, 16</a:t>
            </a:r>
            <a:r>
              <a:rPr lang="en-US" baseline="30000" dirty="0"/>
              <a:t>th</a:t>
            </a:r>
            <a:r>
              <a:rPr lang="en-US" dirty="0"/>
              <a:t> century-1206)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The period of Indo-Arab trade relation </a:t>
            </a:r>
          </a:p>
          <a:p>
            <a:pPr marL="514350" indent="-514350">
              <a:buAutoNum type="arabicPeriod"/>
            </a:pPr>
            <a:r>
              <a:rPr lang="en-US" dirty="0"/>
              <a:t>The period of direct military contact with the center of Islam </a:t>
            </a:r>
          </a:p>
          <a:p>
            <a:pPr marL="514350" indent="-514350">
              <a:buAutoNum type="arabicPeriod"/>
            </a:pPr>
            <a:r>
              <a:rPr lang="en-US" dirty="0"/>
              <a:t>The period of </a:t>
            </a:r>
            <a:r>
              <a:rPr lang="en-US" dirty="0" err="1"/>
              <a:t>Ghaznavid</a:t>
            </a:r>
            <a:r>
              <a:rPr lang="en-US" dirty="0"/>
              <a:t> dynasty when Islam had spread throughout India </a:t>
            </a:r>
          </a:p>
          <a:p>
            <a:pPr marL="514350" indent="-514350">
              <a:buAutoNum type="arabicPeriod" startAt="4"/>
            </a:pPr>
            <a:r>
              <a:rPr lang="en-US" dirty="0"/>
              <a:t>The period of </a:t>
            </a:r>
            <a:r>
              <a:rPr lang="en-US" dirty="0" err="1"/>
              <a:t>Ghaurid</a:t>
            </a:r>
            <a:r>
              <a:rPr lang="en-US" dirty="0"/>
              <a:t> dynasty </a:t>
            </a:r>
          </a:p>
          <a:p>
            <a:pPr marL="514350" indent="-514350">
              <a:buAutoNum type="arabicPeriod" startAt="5"/>
            </a:pPr>
            <a:r>
              <a:rPr lang="en-US" dirty="0"/>
              <a:t>The period of Delhi Sultanate</a:t>
            </a:r>
          </a:p>
          <a:p>
            <a:pPr marL="0" indent="0">
              <a:buNone/>
            </a:pPr>
            <a:r>
              <a:rPr lang="en-US" dirty="0"/>
              <a:t>6.  The period of Mongol rulers started by Emperor Babur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0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lv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Did Islam reach India during Prophet SM lifetime and first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Chaliphs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?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Ratan</a:t>
            </a:r>
            <a:r>
              <a:rPr lang="en-US" dirty="0"/>
              <a:t> Hindi became Muslim and became a companion of Prophet SM.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“India and Arab in Prophetic Mission era” a book written by </a:t>
            </a:r>
            <a:r>
              <a:rPr lang="en-US" dirty="0" err="1"/>
              <a:t>Mobarakbouri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Muslims reached </a:t>
            </a:r>
            <a:r>
              <a:rPr lang="en-US" dirty="0" err="1"/>
              <a:t>Bambaeii</a:t>
            </a:r>
            <a:r>
              <a:rPr lang="en-US" dirty="0"/>
              <a:t> by the way of Bahrain in the time of the government of Omar, as so they reached </a:t>
            </a:r>
            <a:r>
              <a:rPr lang="en-US" dirty="0" err="1"/>
              <a:t>Debil</a:t>
            </a:r>
            <a:r>
              <a:rPr lang="en-US" dirty="0"/>
              <a:t>, </a:t>
            </a:r>
            <a:r>
              <a:rPr lang="en-US" dirty="0" err="1"/>
              <a:t>Bohruj</a:t>
            </a:r>
            <a:r>
              <a:rPr lang="en-US" dirty="0"/>
              <a:t>, and Gujarat in Sindh (same).</a:t>
            </a:r>
          </a:p>
        </p:txBody>
      </p:sp>
    </p:spTree>
    <p:extLst>
      <p:ext uri="{BB962C8B-B14F-4D97-AF65-F5344CB8AC3E}">
        <p14:creationId xmlns:p14="http://schemas.microsoft.com/office/powerpoint/2010/main" val="199071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What was the position of Islam during Umayyad and Abbasid regimes? </a:t>
            </a:r>
          </a:p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Different Islamic Regimes after Prophet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Four Caliphs (Non-military way of spreading Islam)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Umayyad-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Muawiya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yazid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ibn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Muawiya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(660-740)</a:t>
            </a:r>
          </a:p>
          <a:p>
            <a:pPr marL="514350" indent="-514350">
              <a:buAutoNum type="arabicPeriod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Abbasid (740-1400)</a:t>
            </a:r>
          </a:p>
          <a:p>
            <a:pPr marL="514350" indent="-514350">
              <a:buAutoNum type="arabicPeriod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Ottoman Empire (1400-1920)   </a:t>
            </a:r>
          </a:p>
          <a:p>
            <a:pPr mar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	What about Islamic Golden Age </a:t>
            </a:r>
          </a:p>
        </p:txBody>
      </p:sp>
    </p:spTree>
    <p:extLst>
      <p:ext uri="{BB962C8B-B14F-4D97-AF65-F5344CB8AC3E}">
        <p14:creationId xmlns:p14="http://schemas.microsoft.com/office/powerpoint/2010/main" val="176344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dirty="0"/>
              <a:t>Islamic Golden Age and Islamic Contribution to Different Fields of Study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The golden age of Islam, Khan Academy &lt;</a:t>
            </a:r>
            <a:r>
              <a:rPr lang="en-US" dirty="0">
                <a:hlinkClick r:id="rId2"/>
              </a:rPr>
              <a:t>https://www.khanacademy.org/humanities/world-history/medieval-times/cross-cultural-diffusion-of-knowledge/a/the-golden-age-of-islam</a:t>
            </a:r>
            <a:r>
              <a:rPr lang="en-US" b="1" dirty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List of Islamic scholars described as father or founder of a field &lt;Wiki&gt;</a:t>
            </a:r>
          </a:p>
          <a:p>
            <a:pPr marL="0" indent="0">
              <a:buNone/>
            </a:pPr>
            <a:r>
              <a:rPr lang="en-US" dirty="0"/>
              <a:t>Islamic Golden Age &lt;Wiki&gt;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119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4000" dirty="0"/>
          </a:p>
          <a:p>
            <a:pPr marL="0" lvl="0" indent="0" algn="ctr">
              <a:buNone/>
            </a:pPr>
            <a:r>
              <a:rPr lang="en-US" sz="4000" dirty="0"/>
              <a:t>Contributions of Islamic scholars to the scientific enterprise 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&lt;</a:t>
            </a:r>
            <a:r>
              <a:rPr lang="en-US" sz="4000" dirty="0">
                <a:hlinkClick r:id="rId2"/>
              </a:rPr>
              <a:t>https://files.eric.ed.gov/fulltext/EJ854295.pdf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445411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7200" dirty="0">
                <a:latin typeface="Andalus" panose="02020603050405020304" pitchFamily="18" charset="-78"/>
                <a:cs typeface="Andalus" panose="02020603050405020304" pitchFamily="18" charset="-78"/>
              </a:rPr>
              <a:t>Thanks</a:t>
            </a:r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636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2009</TotalTime>
  <Words>367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Andalus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60</cp:revision>
  <dcterms:created xsi:type="dcterms:W3CDTF">2020-04-17T13:22:52Z</dcterms:created>
  <dcterms:modified xsi:type="dcterms:W3CDTF">2022-08-21T03:48:42Z</dcterms:modified>
</cp:coreProperties>
</file>