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1" r:id="rId4"/>
    <p:sldId id="264" r:id="rId5"/>
    <p:sldId id="273" r:id="rId6"/>
    <p:sldId id="274" r:id="rId7"/>
    <p:sldId id="260" r:id="rId8"/>
    <p:sldId id="266" r:id="rId9"/>
    <p:sldId id="269" r:id="rId10"/>
    <p:sldId id="268"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7DF241-935D-4BEE-B377-40579AF6AF97}"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405E97D1-8CD4-4F9D-BA58-32BB4C9D0257}">
      <dgm:prSet phldrT="[Text]"/>
      <dgm:spPr/>
      <dgm:t>
        <a:bodyPr/>
        <a:lstStyle/>
        <a:p>
          <a:r>
            <a:rPr lang="en-US" dirty="0" smtClean="0">
              <a:latin typeface="Andalus" panose="02020603050405020304" pitchFamily="18" charset="-78"/>
              <a:cs typeface="Andalus" panose="02020603050405020304" pitchFamily="18" charset="-78"/>
            </a:rPr>
            <a:t>1. </a:t>
          </a:r>
          <a:r>
            <a:rPr lang="en-US" dirty="0" smtClean="0">
              <a:latin typeface="Andalus" panose="02020603050405020304" pitchFamily="18" charset="-78"/>
              <a:cs typeface="Andalus" panose="02020603050405020304" pitchFamily="18" charset="-78"/>
            </a:rPr>
            <a:t>What was the politics behind the two nations theory of Jinnah and creation of two states in 1947? </a:t>
          </a:r>
          <a:endParaRPr lang="en-US" dirty="0"/>
        </a:p>
      </dgm:t>
    </dgm:pt>
    <dgm:pt modelId="{3E703051-A760-4FD3-9F49-AE1A43150874}" type="parTrans" cxnId="{019596E5-E59B-40FD-85BC-46269ED651F7}">
      <dgm:prSet/>
      <dgm:spPr/>
      <dgm:t>
        <a:bodyPr/>
        <a:lstStyle/>
        <a:p>
          <a:endParaRPr lang="en-US"/>
        </a:p>
      </dgm:t>
    </dgm:pt>
    <dgm:pt modelId="{EBC7E7A6-950F-4A13-BC87-627CFD2004A7}" type="sibTrans" cxnId="{019596E5-E59B-40FD-85BC-46269ED651F7}">
      <dgm:prSet/>
      <dgm:spPr/>
      <dgm:t>
        <a:bodyPr/>
        <a:lstStyle/>
        <a:p>
          <a:endParaRPr lang="en-US"/>
        </a:p>
      </dgm:t>
    </dgm:pt>
    <dgm:pt modelId="{EA0CA160-43D6-419C-A400-99DBCE572000}">
      <dgm:prSet phldrT="[Text]"/>
      <dgm:spPr/>
      <dgm:t>
        <a:bodyPr/>
        <a:lstStyle/>
        <a:p>
          <a:r>
            <a:rPr lang="en-US" dirty="0" smtClean="0">
              <a:latin typeface="Andalus" panose="02020603050405020304" pitchFamily="18" charset="-78"/>
              <a:cs typeface="Andalus" panose="02020603050405020304" pitchFamily="18" charset="-78"/>
            </a:rPr>
            <a:t>2. </a:t>
          </a:r>
          <a:r>
            <a:rPr lang="en-US" dirty="0" smtClean="0">
              <a:latin typeface="Andalus" panose="02020603050405020304" pitchFamily="18" charset="-78"/>
              <a:cs typeface="Andalus" panose="02020603050405020304" pitchFamily="18" charset="-78"/>
            </a:rPr>
            <a:t>When and how was Bangladesh born?  </a:t>
          </a:r>
          <a:endParaRPr lang="en-US" dirty="0"/>
        </a:p>
      </dgm:t>
    </dgm:pt>
    <dgm:pt modelId="{F42E5B9E-1516-45AC-9853-074D3D9B3FDF}" type="parTrans" cxnId="{35F11B3B-E0BB-4086-AF3F-810623D45D49}">
      <dgm:prSet/>
      <dgm:spPr/>
      <dgm:t>
        <a:bodyPr/>
        <a:lstStyle/>
        <a:p>
          <a:endParaRPr lang="en-US"/>
        </a:p>
      </dgm:t>
    </dgm:pt>
    <dgm:pt modelId="{0359436D-437E-41D5-B13E-10CB9FFD3744}" type="sibTrans" cxnId="{35F11B3B-E0BB-4086-AF3F-810623D45D49}">
      <dgm:prSet/>
      <dgm:spPr/>
      <dgm:t>
        <a:bodyPr/>
        <a:lstStyle/>
        <a:p>
          <a:endParaRPr lang="en-US"/>
        </a:p>
      </dgm:t>
    </dgm:pt>
    <dgm:pt modelId="{A616374F-E1D1-4D55-95B9-7A543D6C045F}">
      <dgm:prSet phldrT="[Text]"/>
      <dgm:spPr/>
      <dgm:t>
        <a:bodyPr/>
        <a:lstStyle/>
        <a:p>
          <a:r>
            <a:rPr lang="en-US" dirty="0" smtClean="0">
              <a:latin typeface="Andalus" panose="02020603050405020304" pitchFamily="18" charset="-78"/>
              <a:cs typeface="Andalus" panose="02020603050405020304" pitchFamily="18" charset="-78"/>
            </a:rPr>
            <a:t>3.  </a:t>
          </a:r>
          <a:r>
            <a:rPr lang="en-US" dirty="0" smtClean="0">
              <a:latin typeface="Andalus" panose="02020603050405020304" pitchFamily="18" charset="-78"/>
              <a:cs typeface="Andalus" panose="02020603050405020304" pitchFamily="18" charset="-78"/>
            </a:rPr>
            <a:t>How can the principal war criminals from Pakistan be prosecuted? </a:t>
          </a:r>
          <a:endParaRPr lang="en-US" dirty="0"/>
        </a:p>
      </dgm:t>
    </dgm:pt>
    <dgm:pt modelId="{DD50852A-265B-4807-8383-0B130A2E0B8E}" type="parTrans" cxnId="{466B4526-4FAD-491D-9B45-BCD3C3651F3E}">
      <dgm:prSet/>
      <dgm:spPr/>
      <dgm:t>
        <a:bodyPr/>
        <a:lstStyle/>
        <a:p>
          <a:endParaRPr lang="en-US"/>
        </a:p>
      </dgm:t>
    </dgm:pt>
    <dgm:pt modelId="{BDCE5F56-B846-41E3-8BD2-7E2633F7AF19}" type="sibTrans" cxnId="{466B4526-4FAD-491D-9B45-BCD3C3651F3E}">
      <dgm:prSet/>
      <dgm:spPr/>
      <dgm:t>
        <a:bodyPr/>
        <a:lstStyle/>
        <a:p>
          <a:endParaRPr lang="en-US"/>
        </a:p>
      </dgm:t>
    </dgm:pt>
    <dgm:pt modelId="{2C7C46CA-4DCC-454E-9AC8-8CDCEF594B37}" type="pres">
      <dgm:prSet presAssocID="{BE7DF241-935D-4BEE-B377-40579AF6AF97}" presName="outerComposite" presStyleCnt="0">
        <dgm:presLayoutVars>
          <dgm:chMax val="5"/>
          <dgm:dir/>
          <dgm:resizeHandles val="exact"/>
        </dgm:presLayoutVars>
      </dgm:prSet>
      <dgm:spPr/>
      <dgm:t>
        <a:bodyPr/>
        <a:lstStyle/>
        <a:p>
          <a:endParaRPr lang="en-US"/>
        </a:p>
      </dgm:t>
    </dgm:pt>
    <dgm:pt modelId="{05B9EECC-6171-4DE7-AD79-7CDA5B0C3F1F}" type="pres">
      <dgm:prSet presAssocID="{BE7DF241-935D-4BEE-B377-40579AF6AF97}" presName="dummyMaxCanvas" presStyleCnt="0">
        <dgm:presLayoutVars/>
      </dgm:prSet>
      <dgm:spPr/>
    </dgm:pt>
    <dgm:pt modelId="{E7821B33-9DEC-4F85-982E-502572A105C3}" type="pres">
      <dgm:prSet presAssocID="{BE7DF241-935D-4BEE-B377-40579AF6AF97}" presName="ThreeNodes_1" presStyleLbl="node1" presStyleIdx="0" presStyleCnt="3">
        <dgm:presLayoutVars>
          <dgm:bulletEnabled val="1"/>
        </dgm:presLayoutVars>
      </dgm:prSet>
      <dgm:spPr/>
      <dgm:t>
        <a:bodyPr/>
        <a:lstStyle/>
        <a:p>
          <a:endParaRPr lang="en-US"/>
        </a:p>
      </dgm:t>
    </dgm:pt>
    <dgm:pt modelId="{210FA4BE-5866-4715-A2C4-750BFF01DFF8}" type="pres">
      <dgm:prSet presAssocID="{BE7DF241-935D-4BEE-B377-40579AF6AF97}" presName="ThreeNodes_2" presStyleLbl="node1" presStyleIdx="1" presStyleCnt="3">
        <dgm:presLayoutVars>
          <dgm:bulletEnabled val="1"/>
        </dgm:presLayoutVars>
      </dgm:prSet>
      <dgm:spPr/>
      <dgm:t>
        <a:bodyPr/>
        <a:lstStyle/>
        <a:p>
          <a:endParaRPr lang="en-US"/>
        </a:p>
      </dgm:t>
    </dgm:pt>
    <dgm:pt modelId="{0A74DC45-486A-450F-A04B-A5D0CCD33032}" type="pres">
      <dgm:prSet presAssocID="{BE7DF241-935D-4BEE-B377-40579AF6AF97}" presName="ThreeNodes_3" presStyleLbl="node1" presStyleIdx="2" presStyleCnt="3">
        <dgm:presLayoutVars>
          <dgm:bulletEnabled val="1"/>
        </dgm:presLayoutVars>
      </dgm:prSet>
      <dgm:spPr/>
      <dgm:t>
        <a:bodyPr/>
        <a:lstStyle/>
        <a:p>
          <a:endParaRPr lang="en-US"/>
        </a:p>
      </dgm:t>
    </dgm:pt>
    <dgm:pt modelId="{68AC924F-A636-41C5-B0BB-2E439D3DBA4F}" type="pres">
      <dgm:prSet presAssocID="{BE7DF241-935D-4BEE-B377-40579AF6AF97}" presName="ThreeConn_1-2" presStyleLbl="fgAccFollowNode1" presStyleIdx="0" presStyleCnt="2">
        <dgm:presLayoutVars>
          <dgm:bulletEnabled val="1"/>
        </dgm:presLayoutVars>
      </dgm:prSet>
      <dgm:spPr/>
      <dgm:t>
        <a:bodyPr/>
        <a:lstStyle/>
        <a:p>
          <a:endParaRPr lang="en-US"/>
        </a:p>
      </dgm:t>
    </dgm:pt>
    <dgm:pt modelId="{A4777800-A6C0-4D81-81F0-D71D6BD88EB8}" type="pres">
      <dgm:prSet presAssocID="{BE7DF241-935D-4BEE-B377-40579AF6AF97}" presName="ThreeConn_2-3" presStyleLbl="fgAccFollowNode1" presStyleIdx="1" presStyleCnt="2">
        <dgm:presLayoutVars>
          <dgm:bulletEnabled val="1"/>
        </dgm:presLayoutVars>
      </dgm:prSet>
      <dgm:spPr/>
      <dgm:t>
        <a:bodyPr/>
        <a:lstStyle/>
        <a:p>
          <a:endParaRPr lang="en-US"/>
        </a:p>
      </dgm:t>
    </dgm:pt>
    <dgm:pt modelId="{78C7385E-FE35-4F96-8ADF-0B36FA9A176C}" type="pres">
      <dgm:prSet presAssocID="{BE7DF241-935D-4BEE-B377-40579AF6AF97}" presName="ThreeNodes_1_text" presStyleLbl="node1" presStyleIdx="2" presStyleCnt="3">
        <dgm:presLayoutVars>
          <dgm:bulletEnabled val="1"/>
        </dgm:presLayoutVars>
      </dgm:prSet>
      <dgm:spPr/>
      <dgm:t>
        <a:bodyPr/>
        <a:lstStyle/>
        <a:p>
          <a:endParaRPr lang="en-US"/>
        </a:p>
      </dgm:t>
    </dgm:pt>
    <dgm:pt modelId="{DB778E39-6178-4ABB-829B-2DC568FCAB78}" type="pres">
      <dgm:prSet presAssocID="{BE7DF241-935D-4BEE-B377-40579AF6AF97}" presName="ThreeNodes_2_text" presStyleLbl="node1" presStyleIdx="2" presStyleCnt="3">
        <dgm:presLayoutVars>
          <dgm:bulletEnabled val="1"/>
        </dgm:presLayoutVars>
      </dgm:prSet>
      <dgm:spPr/>
      <dgm:t>
        <a:bodyPr/>
        <a:lstStyle/>
        <a:p>
          <a:endParaRPr lang="en-US"/>
        </a:p>
      </dgm:t>
    </dgm:pt>
    <dgm:pt modelId="{7AABDE42-AAF0-4E77-8A8F-6C5380B6C9FF}" type="pres">
      <dgm:prSet presAssocID="{BE7DF241-935D-4BEE-B377-40579AF6AF97}" presName="ThreeNodes_3_text" presStyleLbl="node1" presStyleIdx="2" presStyleCnt="3">
        <dgm:presLayoutVars>
          <dgm:bulletEnabled val="1"/>
        </dgm:presLayoutVars>
      </dgm:prSet>
      <dgm:spPr/>
      <dgm:t>
        <a:bodyPr/>
        <a:lstStyle/>
        <a:p>
          <a:endParaRPr lang="en-US"/>
        </a:p>
      </dgm:t>
    </dgm:pt>
  </dgm:ptLst>
  <dgm:cxnLst>
    <dgm:cxn modelId="{019596E5-E59B-40FD-85BC-46269ED651F7}" srcId="{BE7DF241-935D-4BEE-B377-40579AF6AF97}" destId="{405E97D1-8CD4-4F9D-BA58-32BB4C9D0257}" srcOrd="0" destOrd="0" parTransId="{3E703051-A760-4FD3-9F49-AE1A43150874}" sibTransId="{EBC7E7A6-950F-4A13-BC87-627CFD2004A7}"/>
    <dgm:cxn modelId="{9746BD94-C1B7-4161-A97A-206C3244A047}" type="presOf" srcId="{405E97D1-8CD4-4F9D-BA58-32BB4C9D0257}" destId="{E7821B33-9DEC-4F85-982E-502572A105C3}" srcOrd="0" destOrd="0" presId="urn:microsoft.com/office/officeart/2005/8/layout/vProcess5"/>
    <dgm:cxn modelId="{2F0C75E1-60CA-4DB9-B86A-F20A9F7DE3AC}" type="presOf" srcId="{BE7DF241-935D-4BEE-B377-40579AF6AF97}" destId="{2C7C46CA-4DCC-454E-9AC8-8CDCEF594B37}" srcOrd="0" destOrd="0" presId="urn:microsoft.com/office/officeart/2005/8/layout/vProcess5"/>
    <dgm:cxn modelId="{6CC254B1-89B7-453A-97F9-3F59A221DE03}" type="presOf" srcId="{A616374F-E1D1-4D55-95B9-7A543D6C045F}" destId="{7AABDE42-AAF0-4E77-8A8F-6C5380B6C9FF}" srcOrd="1" destOrd="0" presId="urn:microsoft.com/office/officeart/2005/8/layout/vProcess5"/>
    <dgm:cxn modelId="{46D1ABD2-F65E-4905-B2DB-11C0C5F698BD}" type="presOf" srcId="{EA0CA160-43D6-419C-A400-99DBCE572000}" destId="{210FA4BE-5866-4715-A2C4-750BFF01DFF8}" srcOrd="0" destOrd="0" presId="urn:microsoft.com/office/officeart/2005/8/layout/vProcess5"/>
    <dgm:cxn modelId="{49FD0A81-49A2-4F52-924F-EBE23F8F20AA}" type="presOf" srcId="{EBC7E7A6-950F-4A13-BC87-627CFD2004A7}" destId="{68AC924F-A636-41C5-B0BB-2E439D3DBA4F}" srcOrd="0" destOrd="0" presId="urn:microsoft.com/office/officeart/2005/8/layout/vProcess5"/>
    <dgm:cxn modelId="{4BEF0CFD-40B8-440B-BCF6-A6CFDAE1E075}" type="presOf" srcId="{EA0CA160-43D6-419C-A400-99DBCE572000}" destId="{DB778E39-6178-4ABB-829B-2DC568FCAB78}" srcOrd="1" destOrd="0" presId="urn:microsoft.com/office/officeart/2005/8/layout/vProcess5"/>
    <dgm:cxn modelId="{466B4526-4FAD-491D-9B45-BCD3C3651F3E}" srcId="{BE7DF241-935D-4BEE-B377-40579AF6AF97}" destId="{A616374F-E1D1-4D55-95B9-7A543D6C045F}" srcOrd="2" destOrd="0" parTransId="{DD50852A-265B-4807-8383-0B130A2E0B8E}" sibTransId="{BDCE5F56-B846-41E3-8BD2-7E2633F7AF19}"/>
    <dgm:cxn modelId="{35F11B3B-E0BB-4086-AF3F-810623D45D49}" srcId="{BE7DF241-935D-4BEE-B377-40579AF6AF97}" destId="{EA0CA160-43D6-419C-A400-99DBCE572000}" srcOrd="1" destOrd="0" parTransId="{F42E5B9E-1516-45AC-9853-074D3D9B3FDF}" sibTransId="{0359436D-437E-41D5-B13E-10CB9FFD3744}"/>
    <dgm:cxn modelId="{015DA073-36A3-4CC2-BEF6-BD9856432486}" type="presOf" srcId="{A616374F-E1D1-4D55-95B9-7A543D6C045F}" destId="{0A74DC45-486A-450F-A04B-A5D0CCD33032}" srcOrd="0" destOrd="0" presId="urn:microsoft.com/office/officeart/2005/8/layout/vProcess5"/>
    <dgm:cxn modelId="{982D81CE-71B5-4F80-B526-5AE8B482080D}" type="presOf" srcId="{405E97D1-8CD4-4F9D-BA58-32BB4C9D0257}" destId="{78C7385E-FE35-4F96-8ADF-0B36FA9A176C}" srcOrd="1" destOrd="0" presId="urn:microsoft.com/office/officeart/2005/8/layout/vProcess5"/>
    <dgm:cxn modelId="{124E15FE-38C7-4561-A094-662E4A172616}" type="presOf" srcId="{0359436D-437E-41D5-B13E-10CB9FFD3744}" destId="{A4777800-A6C0-4D81-81F0-D71D6BD88EB8}" srcOrd="0" destOrd="0" presId="urn:microsoft.com/office/officeart/2005/8/layout/vProcess5"/>
    <dgm:cxn modelId="{52141A3F-0D1A-4E79-8FC4-CEE7430F0D20}" type="presParOf" srcId="{2C7C46CA-4DCC-454E-9AC8-8CDCEF594B37}" destId="{05B9EECC-6171-4DE7-AD79-7CDA5B0C3F1F}" srcOrd="0" destOrd="0" presId="urn:microsoft.com/office/officeart/2005/8/layout/vProcess5"/>
    <dgm:cxn modelId="{2B21B497-2F0F-492B-B974-DD4199B6C9CC}" type="presParOf" srcId="{2C7C46CA-4DCC-454E-9AC8-8CDCEF594B37}" destId="{E7821B33-9DEC-4F85-982E-502572A105C3}" srcOrd="1" destOrd="0" presId="urn:microsoft.com/office/officeart/2005/8/layout/vProcess5"/>
    <dgm:cxn modelId="{98FA9CF1-4388-4FC3-A6B1-20CD4BAE0EDC}" type="presParOf" srcId="{2C7C46CA-4DCC-454E-9AC8-8CDCEF594B37}" destId="{210FA4BE-5866-4715-A2C4-750BFF01DFF8}" srcOrd="2" destOrd="0" presId="urn:microsoft.com/office/officeart/2005/8/layout/vProcess5"/>
    <dgm:cxn modelId="{9EEB2B1F-4B7A-4BA9-B913-8E2313062F56}" type="presParOf" srcId="{2C7C46CA-4DCC-454E-9AC8-8CDCEF594B37}" destId="{0A74DC45-486A-450F-A04B-A5D0CCD33032}" srcOrd="3" destOrd="0" presId="urn:microsoft.com/office/officeart/2005/8/layout/vProcess5"/>
    <dgm:cxn modelId="{CD6688A0-CEB3-4D8F-9D42-E9FA6C276502}" type="presParOf" srcId="{2C7C46CA-4DCC-454E-9AC8-8CDCEF594B37}" destId="{68AC924F-A636-41C5-B0BB-2E439D3DBA4F}" srcOrd="4" destOrd="0" presId="urn:microsoft.com/office/officeart/2005/8/layout/vProcess5"/>
    <dgm:cxn modelId="{3533BA7F-6E63-40B3-B26A-1F4DC57FA500}" type="presParOf" srcId="{2C7C46CA-4DCC-454E-9AC8-8CDCEF594B37}" destId="{A4777800-A6C0-4D81-81F0-D71D6BD88EB8}" srcOrd="5" destOrd="0" presId="urn:microsoft.com/office/officeart/2005/8/layout/vProcess5"/>
    <dgm:cxn modelId="{1BD61334-F164-4D6D-86BE-6800D71429A0}" type="presParOf" srcId="{2C7C46CA-4DCC-454E-9AC8-8CDCEF594B37}" destId="{78C7385E-FE35-4F96-8ADF-0B36FA9A176C}" srcOrd="6" destOrd="0" presId="urn:microsoft.com/office/officeart/2005/8/layout/vProcess5"/>
    <dgm:cxn modelId="{B6067C50-B002-45FA-8979-ED9888D91BA3}" type="presParOf" srcId="{2C7C46CA-4DCC-454E-9AC8-8CDCEF594B37}" destId="{DB778E39-6178-4ABB-829B-2DC568FCAB78}" srcOrd="7" destOrd="0" presId="urn:microsoft.com/office/officeart/2005/8/layout/vProcess5"/>
    <dgm:cxn modelId="{D4DCD7DC-585D-4AA8-9444-224ED07E738F}" type="presParOf" srcId="{2C7C46CA-4DCC-454E-9AC8-8CDCEF594B37}" destId="{7AABDE42-AAF0-4E77-8A8F-6C5380B6C9FF}"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21B33-9DEC-4F85-982E-502572A105C3}">
      <dsp:nvSpPr>
        <dsp:cNvPr id="0" name=""/>
        <dsp:cNvSpPr/>
      </dsp:nvSpPr>
      <dsp:spPr>
        <a:xfrm>
          <a:off x="0" y="0"/>
          <a:ext cx="9650730" cy="19639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latin typeface="Andalus" panose="02020603050405020304" pitchFamily="18" charset="-78"/>
              <a:cs typeface="Andalus" panose="02020603050405020304" pitchFamily="18" charset="-78"/>
            </a:rPr>
            <a:t>1. </a:t>
          </a:r>
          <a:r>
            <a:rPr lang="en-US" sz="3000" kern="1200" dirty="0" smtClean="0">
              <a:latin typeface="Andalus" panose="02020603050405020304" pitchFamily="18" charset="-78"/>
              <a:cs typeface="Andalus" panose="02020603050405020304" pitchFamily="18" charset="-78"/>
            </a:rPr>
            <a:t>What was the politics behind the two nations theory of Jinnah and creation of two states in 1947? </a:t>
          </a:r>
          <a:endParaRPr lang="en-US" sz="3000" kern="1200" dirty="0"/>
        </a:p>
      </dsp:txBody>
      <dsp:txXfrm>
        <a:off x="57521" y="57521"/>
        <a:ext cx="7531518" cy="1848867"/>
      </dsp:txXfrm>
    </dsp:sp>
    <dsp:sp modelId="{210FA4BE-5866-4715-A2C4-750BFF01DFF8}">
      <dsp:nvSpPr>
        <dsp:cNvPr id="0" name=""/>
        <dsp:cNvSpPr/>
      </dsp:nvSpPr>
      <dsp:spPr>
        <a:xfrm>
          <a:off x="851534" y="2291228"/>
          <a:ext cx="9650730" cy="19639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latin typeface="Andalus" panose="02020603050405020304" pitchFamily="18" charset="-78"/>
              <a:cs typeface="Andalus" panose="02020603050405020304" pitchFamily="18" charset="-78"/>
            </a:rPr>
            <a:t>2. </a:t>
          </a:r>
          <a:r>
            <a:rPr lang="en-US" sz="3000" kern="1200" dirty="0" smtClean="0">
              <a:latin typeface="Andalus" panose="02020603050405020304" pitchFamily="18" charset="-78"/>
              <a:cs typeface="Andalus" panose="02020603050405020304" pitchFamily="18" charset="-78"/>
            </a:rPr>
            <a:t>When and how was Bangladesh born?  </a:t>
          </a:r>
          <a:endParaRPr lang="en-US" sz="3000" kern="1200" dirty="0"/>
        </a:p>
      </dsp:txBody>
      <dsp:txXfrm>
        <a:off x="909055" y="2348749"/>
        <a:ext cx="7407611" cy="1848867"/>
      </dsp:txXfrm>
    </dsp:sp>
    <dsp:sp modelId="{0A74DC45-486A-450F-A04B-A5D0CCD33032}">
      <dsp:nvSpPr>
        <dsp:cNvPr id="0" name=""/>
        <dsp:cNvSpPr/>
      </dsp:nvSpPr>
      <dsp:spPr>
        <a:xfrm>
          <a:off x="1703069" y="4582456"/>
          <a:ext cx="9650730" cy="19639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latin typeface="Andalus" panose="02020603050405020304" pitchFamily="18" charset="-78"/>
              <a:cs typeface="Andalus" panose="02020603050405020304" pitchFamily="18" charset="-78"/>
            </a:rPr>
            <a:t>3.  </a:t>
          </a:r>
          <a:r>
            <a:rPr lang="en-US" sz="3000" kern="1200" dirty="0" smtClean="0">
              <a:latin typeface="Andalus" panose="02020603050405020304" pitchFamily="18" charset="-78"/>
              <a:cs typeface="Andalus" panose="02020603050405020304" pitchFamily="18" charset="-78"/>
            </a:rPr>
            <a:t>How can the principal war criminals from Pakistan be prosecuted? </a:t>
          </a:r>
          <a:endParaRPr lang="en-US" sz="3000" kern="1200" dirty="0"/>
        </a:p>
      </dsp:txBody>
      <dsp:txXfrm>
        <a:off x="1760590" y="4639977"/>
        <a:ext cx="7407611" cy="1848867"/>
      </dsp:txXfrm>
    </dsp:sp>
    <dsp:sp modelId="{68AC924F-A636-41C5-B0BB-2E439D3DBA4F}">
      <dsp:nvSpPr>
        <dsp:cNvPr id="0" name=""/>
        <dsp:cNvSpPr/>
      </dsp:nvSpPr>
      <dsp:spPr>
        <a:xfrm>
          <a:off x="8374188" y="1489298"/>
          <a:ext cx="1276541" cy="12765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8661410" y="1489298"/>
        <a:ext cx="702097" cy="960597"/>
      </dsp:txXfrm>
    </dsp:sp>
    <dsp:sp modelId="{A4777800-A6C0-4D81-81F0-D71D6BD88EB8}">
      <dsp:nvSpPr>
        <dsp:cNvPr id="0" name=""/>
        <dsp:cNvSpPr/>
      </dsp:nvSpPr>
      <dsp:spPr>
        <a:xfrm>
          <a:off x="9225723" y="3767433"/>
          <a:ext cx="1276541" cy="127654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9512945" y="3767433"/>
        <a:ext cx="702097" cy="960597"/>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206737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67006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8353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2577752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C2F34-20C7-47BD-82E5-77B98953F527}" type="datetimeFigureOut">
              <a:rPr lang="en-US" smtClean="0"/>
              <a:t>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0805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0C2F34-20C7-47BD-82E5-77B98953F527}"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413535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0C2F34-20C7-47BD-82E5-77B98953F527}" type="datetimeFigureOut">
              <a:rPr lang="en-US" smtClean="0"/>
              <a:t>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508547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0C2F34-20C7-47BD-82E5-77B98953F527}" type="datetimeFigureOut">
              <a:rPr lang="en-US" smtClean="0"/>
              <a:t>8/16/2020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3796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C2F34-20C7-47BD-82E5-77B98953F527}" type="datetimeFigureOut">
              <a:rPr lang="en-US" smtClean="0"/>
              <a:t>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1619601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C2F34-20C7-47BD-82E5-77B98953F527}"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61355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C2F34-20C7-47BD-82E5-77B98953F527}" type="datetimeFigureOut">
              <a:rPr lang="en-US" smtClean="0"/>
              <a:t>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011080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C2F34-20C7-47BD-82E5-77B98953F527}" type="datetimeFigureOut">
              <a:rPr lang="en-US" smtClean="0"/>
              <a:t>8/16/2020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3B147-A4D5-4409-914C-0A15011E030E}" type="slidenum">
              <a:rPr lang="en-US" smtClean="0"/>
              <a:t>‹#›</a:t>
            </a:fld>
            <a:endParaRPr lang="en-US"/>
          </a:p>
        </p:txBody>
      </p:sp>
    </p:spTree>
    <p:extLst>
      <p:ext uri="{BB962C8B-B14F-4D97-AF65-F5344CB8AC3E}">
        <p14:creationId xmlns:p14="http://schemas.microsoft.com/office/powerpoint/2010/main" val="256959059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s://en.wikipedia.org/wiki/Muhammad_Ali_Jinna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hediplomat.com/2017/08/70-years-of-the-radcliffe-line-understanding-the-story-of-indian-parti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amazon.com/s/ref=dp_byline_sr_book_1?ie=UTF8&amp;field-author=Maulana+Abul+Kalam+Azad&amp;text=Maulana+Abul+Kalam+Azad&amp;sort=relevancerank&amp;search-alias=book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endParaRPr lang="en-US" sz="4000" dirty="0">
              <a:latin typeface="Andalus" panose="02020603050405020304" pitchFamily="18" charset="-78"/>
              <a:cs typeface="Andalus" panose="02020603050405020304" pitchFamily="18" charset="-78"/>
            </a:endParaRPr>
          </a:p>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r>
              <a:rPr lang="en-US" sz="4800" dirty="0" smtClean="0">
                <a:latin typeface="Andalus" panose="02020603050405020304" pitchFamily="18" charset="-78"/>
                <a:cs typeface="Andalus" panose="02020603050405020304" pitchFamily="18" charset="-78"/>
              </a:rPr>
              <a:t>Pakistan and Bangladesh Period </a:t>
            </a:r>
            <a:endParaRPr lang="en-US" sz="48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5498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lvl="0" indent="0" algn="ctr">
              <a:buNone/>
            </a:pPr>
            <a:endParaRPr lang="en-US" sz="4000" dirty="0" smtClean="0"/>
          </a:p>
          <a:p>
            <a:pPr marL="0" lvl="0" indent="0" algn="ctr">
              <a:buNone/>
            </a:pPr>
            <a:r>
              <a:rPr lang="en-US" sz="4000" dirty="0" smtClean="0">
                <a:latin typeface="Andalus" panose="02020603050405020304" pitchFamily="18" charset="-78"/>
                <a:cs typeface="Andalus" panose="02020603050405020304" pitchFamily="18" charset="-78"/>
              </a:rPr>
              <a:t>What about prosecuting principal offenders and examples from international criminal law jurisprudence…!!!</a:t>
            </a:r>
          </a:p>
          <a:p>
            <a:pPr marL="0" lvl="0" indent="0" algn="ctr">
              <a:buNone/>
            </a:pPr>
            <a:endParaRPr lang="en-US" sz="4000" dirty="0">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Is it possible to prosecute Pakistani war criminals under the ICTA 1973? </a:t>
            </a:r>
            <a:endParaRPr lang="en-US" sz="4000"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4541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lvl="0" indent="0">
              <a:buNone/>
            </a:pPr>
            <a:endParaRPr lang="en-US" sz="4000" dirty="0" smtClean="0">
              <a:latin typeface="Andalus" panose="02020603050405020304" pitchFamily="18" charset="-78"/>
              <a:cs typeface="Andalus" panose="02020603050405020304" pitchFamily="18" charset="-78"/>
            </a:endParaRPr>
          </a:p>
          <a:p>
            <a:pPr marL="0" indent="0">
              <a:buNone/>
            </a:pPr>
            <a:endParaRPr lang="en-US" sz="4000" dirty="0" smtClean="0"/>
          </a:p>
          <a:p>
            <a:pPr marL="0" indent="0">
              <a:buNone/>
            </a:pPr>
            <a:endParaRPr lang="en-US" sz="4000" dirty="0"/>
          </a:p>
          <a:p>
            <a:pPr marL="0" indent="0">
              <a:buNone/>
            </a:pPr>
            <a:endParaRPr lang="en-US" sz="4000" dirty="0"/>
          </a:p>
          <a:p>
            <a:pPr marL="0" indent="0" algn="ctr">
              <a:buNone/>
            </a:pPr>
            <a:r>
              <a:rPr lang="en-US" sz="7200" dirty="0">
                <a:latin typeface="Andalus" panose="02020603050405020304" pitchFamily="18" charset="-78"/>
                <a:cs typeface="Andalus" panose="02020603050405020304" pitchFamily="18" charset="-78"/>
              </a:rPr>
              <a:t>Thanks</a:t>
            </a:r>
          </a:p>
          <a:p>
            <a:pPr marL="0" indent="0" algn="ctr">
              <a:buNone/>
            </a:pPr>
            <a:endParaRPr lang="en-US" sz="4000" dirty="0" smtClean="0"/>
          </a:p>
        </p:txBody>
      </p:sp>
    </p:spTree>
    <p:extLst>
      <p:ext uri="{BB962C8B-B14F-4D97-AF65-F5344CB8AC3E}">
        <p14:creationId xmlns:p14="http://schemas.microsoft.com/office/powerpoint/2010/main" val="87636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113192444"/>
              </p:ext>
            </p:extLst>
          </p:nvPr>
        </p:nvGraphicFramePr>
        <p:xfrm>
          <a:off x="838200" y="185738"/>
          <a:ext cx="11353800" cy="6546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90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lvl="0" indent="0">
              <a:buNone/>
            </a:pPr>
            <a:endParaRPr lang="en-US" sz="4000" dirty="0" smtClean="0">
              <a:latin typeface="Andalus" panose="02020603050405020304" pitchFamily="18" charset="-78"/>
              <a:cs typeface="Andalus" panose="02020603050405020304" pitchFamily="18" charset="-78"/>
            </a:endParaRPr>
          </a:p>
          <a:p>
            <a:pPr marL="0" lvl="0" indent="0">
              <a:buNone/>
            </a:pPr>
            <a:r>
              <a:rPr lang="en-US" sz="4000" dirty="0" smtClean="0">
                <a:latin typeface="Andalus" panose="02020603050405020304" pitchFamily="18" charset="-78"/>
                <a:cs typeface="Andalus" panose="02020603050405020304" pitchFamily="18" charset="-78"/>
              </a:rPr>
              <a:t>English Divide and Rule Theory </a:t>
            </a:r>
          </a:p>
          <a:p>
            <a:pPr marL="0" lvl="0" indent="0">
              <a:buNone/>
            </a:pPr>
            <a:endParaRPr lang="en-US" sz="4000" dirty="0" smtClean="0">
              <a:latin typeface="Andalus" panose="02020603050405020304" pitchFamily="18" charset="-78"/>
              <a:cs typeface="Andalus" panose="02020603050405020304" pitchFamily="18" charset="-78"/>
            </a:endParaRPr>
          </a:p>
          <a:p>
            <a:pPr marL="0" lvl="0" indent="0">
              <a:buNone/>
            </a:pPr>
            <a:r>
              <a:rPr lang="en-US" sz="4000" dirty="0" smtClean="0">
                <a:latin typeface="Andalus" panose="02020603050405020304" pitchFamily="18" charset="-78"/>
                <a:cs typeface="Andalus" panose="02020603050405020304" pitchFamily="18" charset="-78"/>
              </a:rPr>
              <a:t>Indian </a:t>
            </a:r>
            <a:r>
              <a:rPr lang="en-US" sz="4000" dirty="0" smtClean="0">
                <a:latin typeface="Andalus" panose="02020603050405020304" pitchFamily="18" charset="-78"/>
                <a:cs typeface="Andalus" panose="02020603050405020304" pitchFamily="18" charset="-78"/>
              </a:rPr>
              <a:t>economy and trade</a:t>
            </a:r>
            <a:r>
              <a:rPr lang="en-US" sz="4000" dirty="0" smtClean="0">
                <a:latin typeface="Andalus" panose="02020603050405020304" pitchFamily="18" charset="-78"/>
                <a:cs typeface="Andalus" panose="02020603050405020304" pitchFamily="18" charset="-78"/>
              </a:rPr>
              <a:t> in a time when British came and left </a:t>
            </a:r>
          </a:p>
          <a:p>
            <a:pPr marL="0" lvl="0" indent="0">
              <a:buNone/>
            </a:pPr>
            <a:endParaRPr lang="en-US" sz="4000" dirty="0" smtClean="0">
              <a:latin typeface="Andalus" panose="02020603050405020304" pitchFamily="18" charset="-78"/>
              <a:cs typeface="Andalus" panose="02020603050405020304" pitchFamily="18" charset="-78"/>
            </a:endParaRPr>
          </a:p>
          <a:p>
            <a:pPr marL="0" lvl="0" indent="0">
              <a:buNone/>
            </a:pPr>
            <a:r>
              <a:rPr lang="en-US" sz="4000" dirty="0" smtClean="0">
                <a:latin typeface="Andalus" panose="02020603050405020304" pitchFamily="18" charset="-78"/>
                <a:cs typeface="Andalus" panose="02020603050405020304" pitchFamily="18" charset="-78"/>
              </a:rPr>
              <a:t>Two nations theory and dream of</a:t>
            </a:r>
            <a:r>
              <a:rPr lang="en-US" sz="4000" dirty="0">
                <a:latin typeface="Andalus" panose="02020603050405020304" pitchFamily="18" charset="-78"/>
                <a:cs typeface="Andalus" panose="02020603050405020304" pitchFamily="18" charset="-78"/>
              </a:rPr>
              <a:t> </a:t>
            </a:r>
            <a:r>
              <a:rPr lang="en-US" sz="4000" dirty="0">
                <a:solidFill>
                  <a:schemeClr val="bg1"/>
                </a:solidFill>
                <a:latin typeface="Andalus" panose="02020603050405020304" pitchFamily="18" charset="-78"/>
                <a:cs typeface="Andalus" panose="02020603050405020304" pitchFamily="18" charset="-78"/>
                <a:hlinkClick r:id="rId2" tooltip="Muhammad Ali Jinnah"/>
              </a:rPr>
              <a:t>Muhammad Ali Jinnah</a:t>
            </a:r>
            <a:endParaRPr lang="en-US" sz="4000" dirty="0" smtClean="0">
              <a:solidFill>
                <a:schemeClr val="bg1"/>
              </a:solidFill>
              <a:latin typeface="Andalus" panose="02020603050405020304" pitchFamily="18" charset="-78"/>
              <a:cs typeface="Andalus" panose="02020603050405020304" pitchFamily="18" charset="-78"/>
            </a:endParaRPr>
          </a:p>
          <a:p>
            <a:pPr marL="0" lvl="0" indent="0">
              <a:buNone/>
            </a:pPr>
            <a:endParaRPr lang="en-US" sz="4000" dirty="0"/>
          </a:p>
          <a:p>
            <a:pPr marL="0" lvl="0" indent="0">
              <a:buNone/>
            </a:pPr>
            <a:endParaRPr lang="en-US" sz="4000" dirty="0"/>
          </a:p>
          <a:p>
            <a:pPr marL="0" indent="0">
              <a:buNone/>
            </a:pPr>
            <a:endParaRPr lang="en-US" sz="4000" dirty="0" smtClean="0">
              <a:latin typeface="Andalus" panose="02020603050405020304" pitchFamily="18" charset="-78"/>
              <a:cs typeface="Andalus" panose="02020603050405020304" pitchFamily="18" charset="-78"/>
            </a:endParaRPr>
          </a:p>
          <a:p>
            <a:pPr marL="0" indent="0" algn="ctr">
              <a:buNone/>
            </a:pPr>
            <a:endParaRPr lang="en-US" sz="4000" dirty="0">
              <a:latin typeface="Andalus" panose="02020603050405020304" pitchFamily="18" charset="-78"/>
              <a:cs typeface="Andalus" panose="02020603050405020304" pitchFamily="18" charset="-78"/>
            </a:endParaRPr>
          </a:p>
          <a:p>
            <a:pPr marL="0" indent="0">
              <a:buNone/>
            </a:pPr>
            <a:endParaRPr lang="en-US" dirty="0"/>
          </a:p>
        </p:txBody>
      </p:sp>
    </p:spTree>
    <p:extLst>
      <p:ext uri="{BB962C8B-B14F-4D97-AF65-F5344CB8AC3E}">
        <p14:creationId xmlns:p14="http://schemas.microsoft.com/office/powerpoint/2010/main" val="134313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fontScale="85000" lnSpcReduction="10000"/>
          </a:bodyPr>
          <a:lstStyle/>
          <a:p>
            <a:pPr marL="0" lvl="0" indent="0" algn="ctr">
              <a:buNone/>
            </a:pPr>
            <a:endParaRPr lang="en-US" sz="4000" dirty="0" smtClean="0">
              <a:latin typeface="Andalus" panose="02020603050405020304" pitchFamily="18" charset="-78"/>
              <a:cs typeface="Andalus" panose="02020603050405020304" pitchFamily="18" charset="-78"/>
            </a:endParaRPr>
          </a:p>
          <a:p>
            <a:pPr marL="0" indent="0">
              <a:buNone/>
            </a:pPr>
            <a:r>
              <a:rPr lang="en-US" b="1" dirty="0" smtClean="0"/>
              <a:t>Lahore Resolution of 1940: </a:t>
            </a:r>
            <a:r>
              <a:rPr lang="en-US" dirty="0"/>
              <a:t>T</a:t>
            </a:r>
            <a:r>
              <a:rPr lang="en-US" dirty="0" smtClean="0"/>
              <a:t>he </a:t>
            </a:r>
            <a:r>
              <a:rPr lang="en-US" dirty="0"/>
              <a:t>establishment of a separate homeland for the Muslims of British India passed in the annual </a:t>
            </a:r>
            <a:r>
              <a:rPr lang="en-US" b="1" dirty="0"/>
              <a:t>session</a:t>
            </a:r>
            <a:r>
              <a:rPr lang="en-US" dirty="0"/>
              <a:t> of the All India Muslim League held in </a:t>
            </a:r>
            <a:r>
              <a:rPr lang="en-US" b="1" dirty="0"/>
              <a:t>Lahore</a:t>
            </a:r>
            <a:r>
              <a:rPr lang="en-US" dirty="0"/>
              <a:t> on 22–24 March </a:t>
            </a:r>
            <a:r>
              <a:rPr lang="en-US" b="1" dirty="0"/>
              <a:t>1940</a:t>
            </a:r>
            <a:r>
              <a:rPr lang="en-US" dirty="0"/>
              <a:t> is a landmark document of Pakistan's </a:t>
            </a:r>
            <a:r>
              <a:rPr lang="en-US" dirty="0" smtClean="0"/>
              <a:t>history. </a:t>
            </a:r>
          </a:p>
          <a:p>
            <a:pPr marL="0" indent="0">
              <a:buNone/>
            </a:pPr>
            <a:r>
              <a:rPr lang="en-US" b="1" dirty="0" smtClean="0"/>
              <a:t>Mountbatten Plan of 1947: </a:t>
            </a:r>
            <a:r>
              <a:rPr lang="en-US" dirty="0"/>
              <a:t>On June 3, 1947, Lord Mountbatten put forward his plan which outlined the steps for the solution of India’s political problem. The outlines of the plan discussed below:</a:t>
            </a:r>
          </a:p>
          <a:p>
            <a:pPr marL="0" indent="0">
              <a:buNone/>
            </a:pPr>
            <a:r>
              <a:rPr lang="en-US" dirty="0"/>
              <a:t>• India to be divided into India and Pakistan.</a:t>
            </a:r>
          </a:p>
          <a:p>
            <a:pPr marL="0" indent="0">
              <a:buNone/>
            </a:pPr>
            <a:r>
              <a:rPr lang="en-US" dirty="0"/>
              <a:t>• Bengal and Punjab will be partitioned and a referendum in NEFP (North-East Frontier Province) and </a:t>
            </a:r>
            <a:r>
              <a:rPr lang="en-US" dirty="0" err="1"/>
              <a:t>Sylhet</a:t>
            </a:r>
            <a:r>
              <a:rPr lang="en-US" dirty="0"/>
              <a:t> district of Assam would be held.</a:t>
            </a:r>
          </a:p>
          <a:p>
            <a:pPr marL="0" indent="0">
              <a:buNone/>
            </a:pPr>
            <a:r>
              <a:rPr lang="en-US" dirty="0"/>
              <a:t>• There would be a separate constituent assembly for Pakistan to frame its constitution.</a:t>
            </a:r>
          </a:p>
          <a:p>
            <a:pPr marL="0" indent="0">
              <a:buNone/>
            </a:pPr>
            <a:r>
              <a:rPr lang="en-US" dirty="0" smtClean="0"/>
              <a:t>• </a:t>
            </a:r>
            <a:r>
              <a:rPr lang="en-US" dirty="0"/>
              <a:t>August 15, 1947, was the date fixed for handling over power to India and Pakistan.</a:t>
            </a:r>
          </a:p>
          <a:p>
            <a:pPr marL="0" indent="0">
              <a:buNone/>
            </a:pPr>
            <a:r>
              <a:rPr lang="en-US" dirty="0"/>
              <a:t>• The British Government passed the Indian Independence Act of 1947 in July 1947, which contained the major provisions put forward by the Mountbatten plan.</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65990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lvl="0" indent="0" algn="ctr">
              <a:buNone/>
            </a:pPr>
            <a:endParaRPr lang="en-US" sz="4000" dirty="0" smtClean="0">
              <a:latin typeface="Andalus" panose="02020603050405020304" pitchFamily="18" charset="-78"/>
              <a:cs typeface="Andalus" panose="02020603050405020304" pitchFamily="18" charset="-78"/>
            </a:endParaRPr>
          </a:p>
          <a:p>
            <a:pPr marL="0" indent="0">
              <a:buNone/>
            </a:pPr>
            <a:r>
              <a:rPr lang="en-US" b="1" dirty="0"/>
              <a:t>Partition and Indian Independence Act </a:t>
            </a:r>
            <a:r>
              <a:rPr lang="en-US" b="1" dirty="0" smtClean="0"/>
              <a:t>1947: </a:t>
            </a:r>
            <a:r>
              <a:rPr lang="en-US" b="1" dirty="0"/>
              <a:t/>
            </a:r>
            <a:br>
              <a:rPr lang="en-US" b="1" dirty="0"/>
            </a:br>
            <a:endParaRPr lang="en-US" dirty="0"/>
          </a:p>
          <a:p>
            <a:pPr marL="0" indent="0">
              <a:buNone/>
            </a:pPr>
            <a:r>
              <a:rPr lang="en-US" dirty="0"/>
              <a:t>• All the political parties accepted the Mountbatten Plan.</a:t>
            </a:r>
          </a:p>
          <a:p>
            <a:pPr marL="0" indent="0">
              <a:buNone/>
            </a:pPr>
            <a:r>
              <a:rPr lang="en-US" dirty="0"/>
              <a:t>• Two Commissions were appointed by the British Government with Sir Cyril Redcliff as chairmen of both to see through the partition and fix the international boundaries of the nations-to-be</a:t>
            </a:r>
            <a:r>
              <a:rPr lang="en-US" dirty="0" smtClean="0"/>
              <a:t>. </a:t>
            </a:r>
            <a:endParaRPr lang="en-US" dirty="0"/>
          </a:p>
          <a:p>
            <a:pPr marL="0" indent="0">
              <a:buNone/>
            </a:pPr>
            <a:endParaRPr lang="en-US" dirty="0" smtClean="0"/>
          </a:p>
          <a:p>
            <a:pPr marL="0" indent="0">
              <a:buNone/>
            </a:pPr>
            <a:r>
              <a:rPr lang="en-US" dirty="0" smtClean="0"/>
              <a:t>Indian Boundary Commission &lt;</a:t>
            </a:r>
            <a:r>
              <a:rPr lang="en-US" dirty="0">
                <a:hlinkClick r:id="rId2"/>
              </a:rPr>
              <a:t> https://thediplomat.com/2017/08/70-years-of-the-radcliffe-line-understanding-the-story-of-indian-partition/ </a:t>
            </a:r>
            <a:r>
              <a:rPr lang="en-US" dirty="0" smtClean="0"/>
              <a:t>&gt;</a:t>
            </a:r>
            <a:endParaRPr lang="en-US" dirty="0"/>
          </a:p>
        </p:txBody>
      </p:sp>
    </p:spTree>
    <p:extLst>
      <p:ext uri="{BB962C8B-B14F-4D97-AF65-F5344CB8AC3E}">
        <p14:creationId xmlns:p14="http://schemas.microsoft.com/office/powerpoint/2010/main" val="3725649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fontScale="92500" lnSpcReduction="10000"/>
          </a:bodyPr>
          <a:lstStyle/>
          <a:p>
            <a:pPr marL="0" indent="0">
              <a:buNone/>
            </a:pPr>
            <a:endParaRPr lang="en-US" sz="4000" dirty="0">
              <a:latin typeface="Andalus" panose="02020603050405020304" pitchFamily="18" charset="-78"/>
              <a:cs typeface="Andalus" panose="02020603050405020304" pitchFamily="18" charset="-78"/>
            </a:endParaRPr>
          </a:p>
          <a:p>
            <a:pPr marL="0" indent="0">
              <a:buNone/>
            </a:pPr>
            <a:endParaRPr lang="en-US" sz="4000" b="1" dirty="0" smtClean="0">
              <a:latin typeface="Andalus" panose="02020603050405020304" pitchFamily="18" charset="-78"/>
              <a:cs typeface="Andalus" panose="02020603050405020304" pitchFamily="18" charset="-78"/>
            </a:endParaRPr>
          </a:p>
          <a:p>
            <a:pPr marL="0" indent="0" algn="ctr">
              <a:buNone/>
            </a:pPr>
            <a:r>
              <a:rPr lang="en-US" sz="4000" b="1" dirty="0">
                <a:latin typeface="Andalus" panose="02020603050405020304" pitchFamily="18" charset="-78"/>
                <a:cs typeface="Andalus" panose="02020603050405020304" pitchFamily="18" charset="-78"/>
              </a:rPr>
              <a:t> </a:t>
            </a:r>
            <a:r>
              <a:rPr lang="en-US" sz="4000" b="1" dirty="0" smtClean="0">
                <a:latin typeface="Andalus" panose="02020603050405020304" pitchFamily="18" charset="-78"/>
                <a:cs typeface="Andalus" panose="02020603050405020304" pitchFamily="18" charset="-78"/>
              </a:rPr>
              <a:t> </a:t>
            </a:r>
            <a:r>
              <a:rPr lang="en-US" sz="3500" b="1" dirty="0" smtClean="0"/>
              <a:t>India </a:t>
            </a:r>
            <a:r>
              <a:rPr lang="en-US" sz="3500" b="1" dirty="0"/>
              <a:t>Wins </a:t>
            </a:r>
            <a:r>
              <a:rPr lang="en-US" sz="3500" b="1" dirty="0" smtClean="0"/>
              <a:t>Freedom by </a:t>
            </a:r>
            <a:r>
              <a:rPr lang="en-US" sz="3500" dirty="0"/>
              <a:t> </a:t>
            </a:r>
            <a:r>
              <a:rPr lang="en-US" sz="3500" u="sng" dirty="0" err="1">
                <a:hlinkClick r:id="rId2"/>
              </a:rPr>
              <a:t>Maulana</a:t>
            </a:r>
            <a:r>
              <a:rPr lang="en-US" sz="3500" u="sng" dirty="0">
                <a:hlinkClick r:id="rId2"/>
              </a:rPr>
              <a:t> </a:t>
            </a:r>
            <a:r>
              <a:rPr lang="en-US" sz="3500" u="sng" dirty="0" err="1">
                <a:hlinkClick r:id="rId2"/>
              </a:rPr>
              <a:t>Abul</a:t>
            </a:r>
            <a:r>
              <a:rPr lang="en-US" sz="3500" u="sng" dirty="0">
                <a:hlinkClick r:id="rId2"/>
              </a:rPr>
              <a:t> </a:t>
            </a:r>
            <a:r>
              <a:rPr lang="en-US" sz="3500" u="sng" dirty="0" err="1">
                <a:hlinkClick r:id="rId2"/>
              </a:rPr>
              <a:t>Kalam</a:t>
            </a:r>
            <a:r>
              <a:rPr lang="en-US" sz="3500" u="sng" dirty="0">
                <a:hlinkClick r:id="rId2"/>
              </a:rPr>
              <a:t> Azad</a:t>
            </a:r>
            <a:endParaRPr lang="en-US" sz="3500" b="1" dirty="0"/>
          </a:p>
          <a:p>
            <a:pPr marL="0" indent="0">
              <a:buNone/>
            </a:pPr>
            <a:endParaRPr lang="en-US" dirty="0" smtClean="0"/>
          </a:p>
          <a:p>
            <a:pPr marL="0" indent="0">
              <a:buNone/>
            </a:pPr>
            <a:r>
              <a:rPr lang="en-US" dirty="0"/>
              <a:t>One of the makers of modern India tells the story of the partition of India as never before, with intimate knowledge and feeling. India Wins Freedom has at last won its own freedom. The full text of this autobiographical narrative was confined, under seal, in the National Library, Calcutta, and in the National Archives, New Delhi, for thirty years. What we now have is the complete text, released in September 1988, by a court directive. Not only have all the words and phrases of the original been reproduced, the original tone and temper have been fully restored. The text now reveals that the controversy that has simmered for so long about the hitherto unpublished pages, was fully justified.</a:t>
            </a:r>
            <a:endParaRPr lang="en-US" dirty="0" smtClean="0"/>
          </a:p>
          <a:p>
            <a:pPr marL="0" indent="0">
              <a:buNone/>
            </a:pPr>
            <a:endParaRPr lang="en-US" dirty="0"/>
          </a:p>
        </p:txBody>
      </p:sp>
    </p:spTree>
    <p:extLst>
      <p:ext uri="{BB962C8B-B14F-4D97-AF65-F5344CB8AC3E}">
        <p14:creationId xmlns:p14="http://schemas.microsoft.com/office/powerpoint/2010/main" val="79618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ircle(in)">
                                      <p:cBhvr>
                                        <p:cTn id="1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lvl="0" indent="0" algn="ctr">
              <a:buNone/>
            </a:pPr>
            <a:r>
              <a:rPr lang="en-US" sz="4000" dirty="0" smtClean="0">
                <a:latin typeface="Andalus" panose="02020603050405020304" pitchFamily="18" charset="-78"/>
                <a:cs typeface="Andalus" panose="02020603050405020304" pitchFamily="18" charset="-78"/>
              </a:rPr>
              <a:t> </a:t>
            </a:r>
          </a:p>
          <a:p>
            <a:pPr marL="0" indent="0" algn="ctr">
              <a:buNone/>
            </a:pPr>
            <a:r>
              <a:rPr lang="en-US" dirty="0" smtClean="0"/>
              <a:t>Bangladesh and Constitution </a:t>
            </a:r>
          </a:p>
          <a:p>
            <a:pPr marL="0" indent="0">
              <a:buNone/>
            </a:pPr>
            <a:endParaRPr lang="en-US" dirty="0"/>
          </a:p>
          <a:p>
            <a:pPr marL="0" indent="0">
              <a:buNone/>
            </a:pPr>
            <a:r>
              <a:rPr lang="en-US" dirty="0"/>
              <a:t>The Bengalis were treated as a </a:t>
            </a:r>
            <a:r>
              <a:rPr lang="en-US" dirty="0" smtClean="0"/>
              <a:t>second class </a:t>
            </a:r>
            <a:r>
              <a:rPr lang="en-US" dirty="0"/>
              <a:t>citizen in their own territory by the government of Pakistan and their representation at </a:t>
            </a:r>
            <a:r>
              <a:rPr lang="en-US" dirty="0" smtClean="0"/>
              <a:t>the governmental </a:t>
            </a:r>
            <a:r>
              <a:rPr lang="en-US" dirty="0"/>
              <a:t>level was less than minimum</a:t>
            </a:r>
            <a:endParaRPr lang="en-US" dirty="0" smtClean="0"/>
          </a:p>
          <a:p>
            <a:pPr marL="0" indent="0">
              <a:buNone/>
            </a:pPr>
            <a:r>
              <a:rPr lang="en-US" dirty="0" smtClean="0"/>
              <a:t>The </a:t>
            </a:r>
            <a:r>
              <a:rPr lang="en-US" dirty="0"/>
              <a:t>emergence of Bangladesh as a 136th nation, which was called East Pakistan prior </a:t>
            </a:r>
            <a:r>
              <a:rPr lang="en-US" dirty="0" smtClean="0"/>
              <a:t>to its </a:t>
            </a:r>
            <a:r>
              <a:rPr lang="en-US" dirty="0"/>
              <a:t>independence, after nine months of the liberation war, was the classic example of a </a:t>
            </a:r>
            <a:r>
              <a:rPr lang="en-US" dirty="0" smtClean="0"/>
              <a:t>successful exercise </a:t>
            </a:r>
            <a:r>
              <a:rPr lang="en-US" dirty="0"/>
              <a:t>of self-determination in a postcolonial </a:t>
            </a:r>
            <a:r>
              <a:rPr lang="en-US" dirty="0" smtClean="0"/>
              <a:t>context. </a:t>
            </a:r>
          </a:p>
          <a:p>
            <a:pPr marL="0" indent="0">
              <a:buNone/>
            </a:pPr>
            <a:endParaRPr lang="en-US" dirty="0"/>
          </a:p>
        </p:txBody>
      </p:sp>
    </p:spTree>
    <p:extLst>
      <p:ext uri="{BB962C8B-B14F-4D97-AF65-F5344CB8AC3E}">
        <p14:creationId xmlns:p14="http://schemas.microsoft.com/office/powerpoint/2010/main" val="1990715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charRg st="210" end="455"/>
                                            </p:txEl>
                                          </p:spTgt>
                                        </p:tgtEl>
                                        <p:attrNameLst>
                                          <p:attrName>style.visibility</p:attrName>
                                        </p:attrNameLst>
                                      </p:cBhvr>
                                      <p:to>
                                        <p:strVal val="visible"/>
                                      </p:to>
                                    </p:set>
                                    <p:animEffect transition="in" filter="circle(in)">
                                      <p:cBhvr>
                                        <p:cTn id="27" dur="2000"/>
                                        <p:tgtEl>
                                          <p:spTgt spid="3">
                                            <p:txEl>
                                              <p:charRg st="210" end="45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lstStyle/>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3600" dirty="0">
                <a:latin typeface="Andalus" panose="02020603050405020304" pitchFamily="18" charset="-78"/>
                <a:cs typeface="Andalus" panose="02020603050405020304" pitchFamily="18" charset="-78"/>
              </a:rPr>
              <a:t>D</a:t>
            </a:r>
            <a:r>
              <a:rPr lang="en-US" sz="3600" dirty="0" smtClean="0">
                <a:latin typeface="Andalus" panose="02020603050405020304" pitchFamily="18" charset="-78"/>
                <a:cs typeface="Andalus" panose="02020603050405020304" pitchFamily="18" charset="-78"/>
              </a:rPr>
              <a:t>idn’t </a:t>
            </a:r>
            <a:r>
              <a:rPr lang="en-US" sz="3600" dirty="0">
                <a:latin typeface="Andalus" panose="02020603050405020304" pitchFamily="18" charset="-78"/>
                <a:cs typeface="Andalus" panose="02020603050405020304" pitchFamily="18" charset="-78"/>
              </a:rPr>
              <a:t>the UDI establish Bangladesh an independent </a:t>
            </a:r>
            <a:r>
              <a:rPr lang="en-US" sz="3600" dirty="0" smtClean="0">
                <a:latin typeface="Andalus" panose="02020603050405020304" pitchFamily="18" charset="-78"/>
                <a:cs typeface="Andalus" panose="02020603050405020304" pitchFamily="18" charset="-78"/>
              </a:rPr>
              <a:t>state on 26</a:t>
            </a:r>
            <a:r>
              <a:rPr lang="en-US" sz="3600" baseline="30000" dirty="0" smtClean="0">
                <a:latin typeface="Andalus" panose="02020603050405020304" pitchFamily="18" charset="-78"/>
                <a:cs typeface="Andalus" panose="02020603050405020304" pitchFamily="18" charset="-78"/>
              </a:rPr>
              <a:t>th</a:t>
            </a:r>
            <a:r>
              <a:rPr lang="en-US" sz="3600" dirty="0" smtClean="0">
                <a:latin typeface="Andalus" panose="02020603050405020304" pitchFamily="18" charset="-78"/>
                <a:cs typeface="Andalus" panose="02020603050405020304" pitchFamily="18" charset="-78"/>
              </a:rPr>
              <a:t> March/10</a:t>
            </a:r>
            <a:r>
              <a:rPr lang="en-US" sz="3600" baseline="30000" dirty="0" smtClean="0">
                <a:latin typeface="Andalus" panose="02020603050405020304" pitchFamily="18" charset="-78"/>
                <a:cs typeface="Andalus" panose="02020603050405020304" pitchFamily="18" charset="-78"/>
              </a:rPr>
              <a:t>th</a:t>
            </a:r>
            <a:r>
              <a:rPr lang="en-US" sz="3600" dirty="0" smtClean="0">
                <a:latin typeface="Andalus" panose="02020603050405020304" pitchFamily="18" charset="-78"/>
                <a:cs typeface="Andalus" panose="02020603050405020304" pitchFamily="18" charset="-78"/>
              </a:rPr>
              <a:t> April 1971?</a:t>
            </a:r>
          </a:p>
          <a:p>
            <a:pPr marL="0" lvl="0" indent="0" algn="ctr">
              <a:buNone/>
            </a:pPr>
            <a:endParaRPr lang="en-US" sz="4000" dirty="0">
              <a:latin typeface="Andalus" panose="02020603050405020304" pitchFamily="18" charset="-78"/>
              <a:cs typeface="Andalus" panose="02020603050405020304" pitchFamily="18" charset="-78"/>
            </a:endParaRPr>
          </a:p>
          <a:p>
            <a:pPr marL="0" indent="0">
              <a:buNone/>
            </a:pPr>
            <a:r>
              <a:rPr lang="en-US" b="1" dirty="0">
                <a:latin typeface="Andalus" panose="02020603050405020304" pitchFamily="18" charset="-78"/>
                <a:cs typeface="Andalus" panose="02020603050405020304" pitchFamily="18" charset="-78"/>
              </a:rPr>
              <a:t>The Proclamation of Independence and the 1971 War as an IAC between </a:t>
            </a:r>
            <a:r>
              <a:rPr lang="en-US" b="1" dirty="0" smtClean="0">
                <a:latin typeface="Andalus" panose="02020603050405020304" pitchFamily="18" charset="-78"/>
                <a:cs typeface="Andalus" panose="02020603050405020304" pitchFamily="18" charset="-78"/>
              </a:rPr>
              <a:t>Bangladesh and Pakistan</a:t>
            </a:r>
            <a:r>
              <a:rPr lang="en-US" dirty="0" smtClean="0">
                <a:latin typeface="Andalus" panose="02020603050405020304" pitchFamily="18" charset="-78"/>
                <a:cs typeface="Andalus" panose="02020603050405020304" pitchFamily="18" charset="-78"/>
              </a:rPr>
              <a:t>-my paper</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76344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lvl="0" indent="0">
              <a:buNone/>
            </a:pPr>
            <a:endParaRPr lang="en-US" sz="4000" dirty="0" smtClean="0">
              <a:latin typeface="Andalus" panose="02020603050405020304" pitchFamily="18" charset="-78"/>
              <a:cs typeface="Andalus" panose="02020603050405020304" pitchFamily="18" charset="-78"/>
            </a:endParaRPr>
          </a:p>
          <a:p>
            <a:pPr marL="0" indent="0" algn="ctr">
              <a:buNone/>
            </a:pPr>
            <a:r>
              <a:rPr lang="en-US" sz="3200" dirty="0">
                <a:latin typeface="Andalus" panose="02020603050405020304" pitchFamily="18" charset="-78"/>
                <a:cs typeface="Andalus" panose="02020603050405020304" pitchFamily="18" charset="-78"/>
              </a:rPr>
              <a:t>Liberation War and War Crimes</a:t>
            </a:r>
            <a:endParaRPr lang="en-US" sz="3200" dirty="0" smtClean="0">
              <a:latin typeface="Andalus" panose="02020603050405020304" pitchFamily="18" charset="-78"/>
              <a:cs typeface="Andalus" panose="02020603050405020304" pitchFamily="18" charset="-78"/>
            </a:endParaRPr>
          </a:p>
          <a:p>
            <a:pPr marL="0" indent="0" algn="ctr">
              <a:buNone/>
            </a:pPr>
            <a:endParaRPr lang="en-US" sz="3200" dirty="0" smtClean="0">
              <a:latin typeface="Andalus" panose="02020603050405020304" pitchFamily="18" charset="-78"/>
              <a:cs typeface="Andalus" panose="02020603050405020304" pitchFamily="18" charset="-78"/>
            </a:endParaRPr>
          </a:p>
          <a:p>
            <a:pPr marL="0" indent="0" algn="ctr">
              <a:buNone/>
            </a:pPr>
            <a:r>
              <a:rPr lang="en-US" sz="3200" dirty="0" smtClean="0">
                <a:latin typeface="Andalus" panose="02020603050405020304" pitchFamily="18" charset="-78"/>
                <a:cs typeface="Andalus" panose="02020603050405020304" pitchFamily="18" charset="-78"/>
              </a:rPr>
              <a:t>Post-Liberation </a:t>
            </a:r>
            <a:r>
              <a:rPr lang="en-US" sz="3200" dirty="0">
                <a:latin typeface="Andalus" panose="02020603050405020304" pitchFamily="18" charset="-78"/>
                <a:cs typeface="Andalus" panose="02020603050405020304" pitchFamily="18" charset="-78"/>
              </a:rPr>
              <a:t>War Trial and Prisoners of War </a:t>
            </a:r>
            <a:r>
              <a:rPr lang="en-US" sz="3200" dirty="0" smtClean="0">
                <a:latin typeface="Andalus" panose="02020603050405020304" pitchFamily="18" charset="-78"/>
                <a:cs typeface="Andalus" panose="02020603050405020304" pitchFamily="18" charset="-78"/>
              </a:rPr>
              <a:t>Dilemma</a:t>
            </a:r>
          </a:p>
          <a:p>
            <a:pPr marL="0" indent="0" algn="ctr">
              <a:buNone/>
            </a:pPr>
            <a:endParaRPr lang="en-US" sz="3200" dirty="0">
              <a:latin typeface="Andalus" panose="02020603050405020304" pitchFamily="18" charset="-78"/>
              <a:cs typeface="Andalus" panose="02020603050405020304" pitchFamily="18" charset="-78"/>
            </a:endParaRPr>
          </a:p>
          <a:p>
            <a:pPr marL="0" indent="0" algn="ctr">
              <a:buNone/>
            </a:pPr>
            <a:r>
              <a:rPr lang="en-US" sz="3200" b="1" dirty="0" smtClean="0">
                <a:latin typeface="Andalus" panose="02020603050405020304" pitchFamily="18" charset="-78"/>
                <a:cs typeface="Andalus" panose="02020603050405020304" pitchFamily="18" charset="-78"/>
              </a:rPr>
              <a:t>The </a:t>
            </a:r>
            <a:r>
              <a:rPr lang="en-US" sz="3200" b="1" dirty="0">
                <a:latin typeface="Andalus" panose="02020603050405020304" pitchFamily="18" charset="-78"/>
                <a:cs typeface="Andalus" panose="02020603050405020304" pitchFamily="18" charset="-78"/>
              </a:rPr>
              <a:t>ICT (Amendment, 2009) Act 1973 and Revitalizing a </a:t>
            </a:r>
            <a:r>
              <a:rPr lang="en-US" sz="3200" b="1" dirty="0" smtClean="0">
                <a:latin typeface="Andalus" panose="02020603050405020304" pitchFamily="18" charset="-78"/>
                <a:cs typeface="Andalus" panose="02020603050405020304" pitchFamily="18" charset="-78"/>
              </a:rPr>
              <a:t>Dormant Process to prosecute local collaborators </a:t>
            </a:r>
            <a:endParaRPr lang="en-US" sz="3200" b="1" dirty="0">
              <a:latin typeface="Andalus" panose="02020603050405020304" pitchFamily="18" charset="-78"/>
              <a:cs typeface="Andalus" panose="02020603050405020304" pitchFamily="18" charset="-78"/>
            </a:endParaRPr>
          </a:p>
          <a:p>
            <a:pPr marL="0" indent="0">
              <a:buNone/>
            </a:pPr>
            <a:endParaRPr lang="en-US" sz="4000" dirty="0"/>
          </a:p>
          <a:p>
            <a:pPr marL="0" indent="0">
              <a:buNone/>
            </a:pPr>
            <a:endParaRPr lang="en-US" sz="4000" dirty="0"/>
          </a:p>
        </p:txBody>
      </p:sp>
    </p:spTree>
    <p:extLst>
      <p:ext uri="{BB962C8B-B14F-4D97-AF65-F5344CB8AC3E}">
        <p14:creationId xmlns:p14="http://schemas.microsoft.com/office/powerpoint/2010/main" val="150119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ircle(in)">
                                      <p:cBhvr>
                                        <p:cTn id="1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2098</TotalTime>
  <Words>266</Words>
  <Application>Microsoft Office PowerPoint</Application>
  <PresentationFormat>Widescreen</PresentationFormat>
  <Paragraphs>60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Andalus</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DIU</cp:lastModifiedBy>
  <cp:revision>85</cp:revision>
  <dcterms:created xsi:type="dcterms:W3CDTF">2020-04-17T13:22:52Z</dcterms:created>
  <dcterms:modified xsi:type="dcterms:W3CDTF">2020-08-16T06:48:22Z</dcterms:modified>
</cp:coreProperties>
</file>