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3" r:id="rId8"/>
    <p:sldId id="264"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11/2/2023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11/2/2023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11/2/2023</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11/2/2023</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11/2/2023</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11/2/2023</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study.com/learn/lesson/verbal-nonverbal-messages-communication-types-skills-examples.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udy.com/learn/lesson/types-of-memo-memorandum-overview-format-examples.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study.com/learn/lesson/layoffs-overview-impact.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9869360" cy="3329581"/>
          </a:xfrm>
        </p:spPr>
        <p:txBody>
          <a:bodyPr/>
          <a:lstStyle/>
          <a:p>
            <a:r>
              <a:rPr lang="en-US" b="1" dirty="0"/>
              <a:t>Negative Messages in </a:t>
            </a:r>
            <a:r>
              <a:rPr lang="en-US" b="1" dirty="0" smtClean="0"/>
              <a:t>Business</a:t>
            </a:r>
            <a:endParaRPr lang="en-US" dirty="0"/>
          </a:p>
        </p:txBody>
      </p:sp>
      <p:sp>
        <p:nvSpPr>
          <p:cNvPr id="3" name="Subtitle 2"/>
          <p:cNvSpPr>
            <a:spLocks noGrp="1"/>
          </p:cNvSpPr>
          <p:nvPr>
            <p:ph type="subTitle" idx="1"/>
          </p:nvPr>
        </p:nvSpPr>
        <p:spPr/>
        <p:txBody>
          <a:bodyPr/>
          <a:lstStyle/>
          <a:p>
            <a:r>
              <a:rPr lang="en-US" dirty="0" smtClean="0"/>
              <a:t>Prepared by: </a:t>
            </a:r>
            <a:r>
              <a:rPr lang="en-US" dirty="0" err="1" smtClean="0"/>
              <a:t>Samia</a:t>
            </a:r>
            <a:r>
              <a:rPr lang="en-US" dirty="0" smtClean="0"/>
              <a:t> </a:t>
            </a:r>
            <a:r>
              <a:rPr lang="en-US" dirty="0" err="1" smtClean="0"/>
              <a:t>shanjabin</a:t>
            </a:r>
            <a:endParaRPr lang="en-US" dirty="0"/>
          </a:p>
        </p:txBody>
      </p:sp>
    </p:spTree>
    <p:extLst>
      <p:ext uri="{BB962C8B-B14F-4D97-AF65-F5344CB8AC3E}">
        <p14:creationId xmlns:p14="http://schemas.microsoft.com/office/powerpoint/2010/main" val="9080824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deliver bad news </a:t>
            </a:r>
            <a:r>
              <a:rPr lang="en-US" dirty="0" smtClean="0"/>
              <a:t>sensitively</a:t>
            </a:r>
            <a:endParaRPr lang="en-US" dirty="0"/>
          </a:p>
        </p:txBody>
      </p:sp>
      <p:sp>
        <p:nvSpPr>
          <p:cNvPr id="3" name="Content Placeholder 2"/>
          <p:cNvSpPr>
            <a:spLocks noGrp="1"/>
          </p:cNvSpPr>
          <p:nvPr>
            <p:ph idx="1"/>
          </p:nvPr>
        </p:nvSpPr>
        <p:spPr/>
        <p:txBody>
          <a:bodyPr>
            <a:normAutofit lnSpcReduction="10000"/>
          </a:bodyPr>
          <a:lstStyle/>
          <a:p>
            <a:pPr fontAlgn="base"/>
            <a:r>
              <a:rPr lang="en-US" sz="2800" dirty="0">
                <a:latin typeface="Georgia" panose="02040502050405020303" pitchFamily="18" charset="0"/>
              </a:rPr>
              <a:t>CLOSING</a:t>
            </a:r>
          </a:p>
          <a:p>
            <a:pPr fontAlgn="base">
              <a:buFont typeface="Arial" panose="020B0604020202020204" pitchFamily="34" charset="0"/>
              <a:buChar char="•"/>
            </a:pPr>
            <a:r>
              <a:rPr lang="en-US" sz="2800" dirty="0">
                <a:latin typeface="Georgia" panose="02040502050405020303" pitchFamily="18" charset="0"/>
              </a:rPr>
              <a:t>And finally Closing pleasantly. </a:t>
            </a:r>
            <a:r>
              <a:rPr lang="en-US" sz="2800" i="1" dirty="0">
                <a:latin typeface="Georgia" panose="02040502050405020303" pitchFamily="18" charset="0"/>
              </a:rPr>
              <a:t>Bad messages could be closed by:</a:t>
            </a:r>
            <a:endParaRPr lang="en-US" sz="2800" dirty="0">
              <a:latin typeface="Georgia" panose="02040502050405020303" pitchFamily="18" charset="0"/>
            </a:endParaRPr>
          </a:p>
          <a:p>
            <a:pPr lvl="1" fontAlgn="base">
              <a:buFont typeface="Arial" panose="020B0604020202020204" pitchFamily="34" charset="0"/>
              <a:buChar char="•"/>
            </a:pPr>
            <a:r>
              <a:rPr lang="en-US" sz="2800" dirty="0">
                <a:latin typeface="Georgia" panose="02040502050405020303" pitchFamily="18" charset="0"/>
              </a:rPr>
              <a:t>Forward look (</a:t>
            </a:r>
            <a:r>
              <a:rPr lang="en-US" sz="2800" i="1" dirty="0">
                <a:latin typeface="Georgia" panose="02040502050405020303" pitchFamily="18" charset="0"/>
              </a:rPr>
              <a:t>anticipate future relations)</a:t>
            </a:r>
            <a:endParaRPr lang="en-US" sz="2800" dirty="0">
              <a:latin typeface="Georgia" panose="02040502050405020303" pitchFamily="18" charset="0"/>
            </a:endParaRPr>
          </a:p>
          <a:p>
            <a:pPr lvl="1" fontAlgn="base">
              <a:buFont typeface="Arial" panose="020B0604020202020204" pitchFamily="34" charset="0"/>
              <a:buChar char="•"/>
            </a:pPr>
            <a:r>
              <a:rPr lang="en-US" sz="2800" dirty="0">
                <a:latin typeface="Georgia" panose="02040502050405020303" pitchFamily="18" charset="0"/>
              </a:rPr>
              <a:t>Alternative</a:t>
            </a:r>
          </a:p>
          <a:p>
            <a:pPr lvl="1" fontAlgn="base">
              <a:buFont typeface="Arial" panose="020B0604020202020204" pitchFamily="34" charset="0"/>
              <a:buChar char="•"/>
            </a:pPr>
            <a:r>
              <a:rPr lang="en-US" sz="2800" dirty="0">
                <a:latin typeface="Georgia" panose="02040502050405020303" pitchFamily="18" charset="0"/>
              </a:rPr>
              <a:t>Good wishes</a:t>
            </a:r>
          </a:p>
          <a:p>
            <a:pPr lvl="1" fontAlgn="base">
              <a:buFont typeface="Arial" panose="020B0604020202020204" pitchFamily="34" charset="0"/>
              <a:buChar char="•"/>
            </a:pPr>
            <a:r>
              <a:rPr lang="en-US" sz="2800" dirty="0">
                <a:latin typeface="Georgia" panose="02040502050405020303" pitchFamily="18" charset="0"/>
              </a:rPr>
              <a:t>Freebies </a:t>
            </a:r>
            <a:r>
              <a:rPr lang="en-US" sz="2800" i="1" dirty="0">
                <a:latin typeface="Georgia" panose="02040502050405020303" pitchFamily="18" charset="0"/>
              </a:rPr>
              <a:t>(in the form of goods, coupons, samples)</a:t>
            </a:r>
            <a:endParaRPr lang="en-US" sz="2800" dirty="0">
              <a:latin typeface="Georgia" panose="02040502050405020303" pitchFamily="18" charset="0"/>
            </a:endParaRPr>
          </a:p>
          <a:p>
            <a:pPr lvl="1" fontAlgn="base">
              <a:buFont typeface="Arial" panose="020B0604020202020204" pitchFamily="34" charset="0"/>
              <a:buChar char="•"/>
            </a:pPr>
            <a:r>
              <a:rPr lang="en-US" sz="2800" dirty="0">
                <a:latin typeface="Georgia" panose="02040502050405020303" pitchFamily="18" charset="0"/>
              </a:rPr>
              <a:t>Sales promotion</a:t>
            </a:r>
          </a:p>
          <a:p>
            <a:endParaRPr lang="en-US" dirty="0"/>
          </a:p>
        </p:txBody>
      </p:sp>
    </p:spTree>
    <p:extLst>
      <p:ext uri="{BB962C8B-B14F-4D97-AF65-F5344CB8AC3E}">
        <p14:creationId xmlns:p14="http://schemas.microsoft.com/office/powerpoint/2010/main" val="3899430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 </a:t>
            </a:r>
            <a:endParaRPr lang="en-US" dirty="0"/>
          </a:p>
        </p:txBody>
      </p:sp>
      <p:sp>
        <p:nvSpPr>
          <p:cNvPr id="3" name="Content Placeholder 2"/>
          <p:cNvSpPr>
            <a:spLocks noGrp="1"/>
          </p:cNvSpPr>
          <p:nvPr>
            <p:ph idx="1"/>
          </p:nvPr>
        </p:nvSpPr>
        <p:spPr/>
        <p:txBody>
          <a:bodyPr/>
          <a:lstStyle/>
          <a:p>
            <a:r>
              <a:rPr lang="en-US" b="1" dirty="0"/>
              <a:t>What are Negative Messages in the Workplace</a:t>
            </a:r>
            <a:r>
              <a:rPr lang="en-US" b="1" dirty="0" smtClean="0"/>
              <a:t>?</a:t>
            </a:r>
          </a:p>
          <a:p>
            <a:r>
              <a:rPr lang="en-US" b="1" dirty="0"/>
              <a:t>How to deliver bad news </a:t>
            </a:r>
            <a:r>
              <a:rPr lang="en-US" b="1" dirty="0" smtClean="0"/>
              <a:t>sensitively with diagram? </a:t>
            </a:r>
          </a:p>
          <a:p>
            <a:endParaRPr lang="en-US" b="1" dirty="0" smtClean="0"/>
          </a:p>
          <a:p>
            <a:endParaRPr lang="en-US" b="1" dirty="0"/>
          </a:p>
          <a:p>
            <a:endParaRPr lang="en-US" dirty="0"/>
          </a:p>
        </p:txBody>
      </p:sp>
    </p:spTree>
    <p:extLst>
      <p:ext uri="{BB962C8B-B14F-4D97-AF65-F5344CB8AC3E}">
        <p14:creationId xmlns:p14="http://schemas.microsoft.com/office/powerpoint/2010/main" val="1059878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are Negative Messages in the Workplace?</a:t>
            </a:r>
            <a:br>
              <a:rPr lang="en-US" b="1" dirty="0"/>
            </a:br>
            <a:endParaRPr lang="en-US" dirty="0"/>
          </a:p>
        </p:txBody>
      </p:sp>
      <p:sp>
        <p:nvSpPr>
          <p:cNvPr id="3" name="Content Placeholder 2"/>
          <p:cNvSpPr>
            <a:spLocks noGrp="1"/>
          </p:cNvSpPr>
          <p:nvPr>
            <p:ph idx="1"/>
          </p:nvPr>
        </p:nvSpPr>
        <p:spPr>
          <a:xfrm>
            <a:off x="1103312" y="2052918"/>
            <a:ext cx="9611911" cy="4195481"/>
          </a:xfrm>
        </p:spPr>
        <p:txBody>
          <a:bodyPr>
            <a:noAutofit/>
          </a:bodyPr>
          <a:lstStyle/>
          <a:p>
            <a:r>
              <a:rPr lang="en-US" sz="2800" b="1" dirty="0"/>
              <a:t>Negative messages</a:t>
            </a:r>
            <a:r>
              <a:rPr lang="en-US" sz="2800" dirty="0"/>
              <a:t> are </a:t>
            </a:r>
            <a:r>
              <a:rPr lang="en-US" sz="2800" dirty="0">
                <a:hlinkClick r:id="rId2"/>
              </a:rPr>
              <a:t>verbal or nonverbal communication</a:t>
            </a:r>
            <a:r>
              <a:rPr lang="en-US" sz="2800" dirty="0"/>
              <a:t> that includes information that is unfavorable, disappointing, or harmful. The purpose of negative messages is to reduce conflict between the sender and receiver, decrease the impact of bad news, or reinforce a negative consequence. Within the context of a workplace, negative messages are commonly delivered by managers and human resource executives.</a:t>
            </a:r>
          </a:p>
        </p:txBody>
      </p:sp>
    </p:spTree>
    <p:extLst>
      <p:ext uri="{BB962C8B-B14F-4D97-AF65-F5344CB8AC3E}">
        <p14:creationId xmlns:p14="http://schemas.microsoft.com/office/powerpoint/2010/main" val="490409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are Negative Messages in the Workplace?</a:t>
            </a:r>
            <a:br>
              <a:rPr lang="en-US" b="1" dirty="0"/>
            </a:br>
            <a:endParaRPr lang="en-US" dirty="0"/>
          </a:p>
        </p:txBody>
      </p:sp>
      <p:sp>
        <p:nvSpPr>
          <p:cNvPr id="3" name="Content Placeholder 2"/>
          <p:cNvSpPr>
            <a:spLocks noGrp="1"/>
          </p:cNvSpPr>
          <p:nvPr>
            <p:ph idx="1"/>
          </p:nvPr>
        </p:nvSpPr>
        <p:spPr/>
        <p:txBody>
          <a:bodyPr/>
          <a:lstStyle/>
          <a:p>
            <a:pPr algn="just"/>
            <a:r>
              <a:rPr lang="en-US" dirty="0"/>
              <a:t>Negative messages can be conveyed in various ways, including </a:t>
            </a:r>
            <a:r>
              <a:rPr lang="en-US" dirty="0" smtClean="0"/>
              <a:t>-</a:t>
            </a:r>
          </a:p>
          <a:p>
            <a:pPr algn="just">
              <a:buFont typeface="Courier New" panose="02070309020205020404" pitchFamily="49" charset="0"/>
              <a:buChar char="o"/>
            </a:pPr>
            <a:r>
              <a:rPr lang="en-US" dirty="0" smtClean="0"/>
              <a:t>Face-to-face interactions, </a:t>
            </a:r>
          </a:p>
          <a:p>
            <a:pPr algn="just">
              <a:buFont typeface="Courier New" panose="02070309020205020404" pitchFamily="49" charset="0"/>
              <a:buChar char="o"/>
            </a:pPr>
            <a:r>
              <a:rPr lang="en-US" dirty="0" smtClean="0"/>
              <a:t>Telephone conversations, </a:t>
            </a:r>
          </a:p>
          <a:p>
            <a:pPr algn="just">
              <a:buFont typeface="Courier New" panose="02070309020205020404" pitchFamily="49" charset="0"/>
              <a:buChar char="o"/>
            </a:pPr>
            <a:r>
              <a:rPr lang="en-US" dirty="0" smtClean="0"/>
              <a:t>Email, and </a:t>
            </a:r>
          </a:p>
          <a:p>
            <a:pPr algn="just">
              <a:buFont typeface="Courier New" panose="02070309020205020404" pitchFamily="49" charset="0"/>
              <a:buChar char="o"/>
            </a:pPr>
            <a:r>
              <a:rPr lang="en-US" dirty="0" smtClean="0"/>
              <a:t>Written </a:t>
            </a:r>
            <a:r>
              <a:rPr lang="en-US" dirty="0" smtClean="0">
                <a:hlinkClick r:id="rId2"/>
              </a:rPr>
              <a:t>memos</a:t>
            </a:r>
            <a:r>
              <a:rPr lang="en-US" dirty="0" smtClean="0"/>
              <a:t> or letters. </a:t>
            </a:r>
          </a:p>
          <a:p>
            <a:pPr marL="0" indent="0" algn="just">
              <a:buNone/>
            </a:pPr>
            <a:r>
              <a:rPr lang="en-US" dirty="0" smtClean="0"/>
              <a:t>The </a:t>
            </a:r>
            <a:r>
              <a:rPr lang="en-US" dirty="0"/>
              <a:t>method of delivery should be based on the nature of the message and the relationship between the sender and receiver. There are also different types of negative messages, which can vary in their level of severity and impact.</a:t>
            </a:r>
          </a:p>
        </p:txBody>
      </p:sp>
    </p:spTree>
    <p:extLst>
      <p:ext uri="{BB962C8B-B14F-4D97-AF65-F5344CB8AC3E}">
        <p14:creationId xmlns:p14="http://schemas.microsoft.com/office/powerpoint/2010/main" val="2275139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Types of Negative </a:t>
            </a:r>
            <a:r>
              <a:rPr lang="en-US" b="1" dirty="0" smtClean="0"/>
              <a:t>Messages</a:t>
            </a:r>
            <a:endParaRPr lang="en-US" dirty="0"/>
          </a:p>
        </p:txBody>
      </p:sp>
      <p:sp>
        <p:nvSpPr>
          <p:cNvPr id="3" name="Content Placeholder 2"/>
          <p:cNvSpPr>
            <a:spLocks noGrp="1"/>
          </p:cNvSpPr>
          <p:nvPr>
            <p:ph idx="1"/>
          </p:nvPr>
        </p:nvSpPr>
        <p:spPr/>
        <p:txBody>
          <a:bodyPr>
            <a:normAutofit fontScale="92500" lnSpcReduction="20000"/>
          </a:bodyPr>
          <a:lstStyle/>
          <a:p>
            <a:r>
              <a:rPr lang="en-US" b="1" dirty="0"/>
              <a:t>Types of Negative Messages</a:t>
            </a:r>
          </a:p>
          <a:p>
            <a:r>
              <a:rPr lang="en-US" dirty="0"/>
              <a:t>There are several different types of negative messages that can be delivered in the workplace. Some common examples include:</a:t>
            </a:r>
          </a:p>
          <a:p>
            <a:r>
              <a:rPr lang="en-US" dirty="0"/>
              <a:t>Firing: Terminating an employee's contract and ending their employment.</a:t>
            </a:r>
          </a:p>
          <a:p>
            <a:r>
              <a:rPr lang="en-US" dirty="0">
                <a:hlinkClick r:id="rId2"/>
              </a:rPr>
              <a:t>Layoff</a:t>
            </a:r>
            <a:r>
              <a:rPr lang="en-US" dirty="0"/>
              <a:t>: Temporarily suspending an employee's position due to economic conditions or a decrease in business.</a:t>
            </a:r>
          </a:p>
          <a:p>
            <a:r>
              <a:rPr lang="en-US" dirty="0"/>
              <a:t>Employee Rejection for Promotion: Informing an employee that they were not selected for a position they applied for.</a:t>
            </a:r>
          </a:p>
          <a:p>
            <a:r>
              <a:rPr lang="en-US" dirty="0"/>
              <a:t>Policy Changes that Cause Hardship: Implementing new policies or procedures that negatively impact employees, such as a pay cut or reduction in benefits.</a:t>
            </a:r>
          </a:p>
          <a:p>
            <a:r>
              <a:rPr lang="en-US" dirty="0"/>
              <a:t>Negative Performance Review: Providing feedback to an employee that their performance has been subpar.</a:t>
            </a:r>
          </a:p>
          <a:p>
            <a:endParaRPr lang="en-US" dirty="0"/>
          </a:p>
        </p:txBody>
      </p:sp>
    </p:spTree>
    <p:extLst>
      <p:ext uri="{BB962C8B-B14F-4D97-AF65-F5344CB8AC3E}">
        <p14:creationId xmlns:p14="http://schemas.microsoft.com/office/powerpoint/2010/main" val="2304880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837292" cy="1400530"/>
          </a:xfrm>
        </p:spPr>
        <p:txBody>
          <a:bodyPr/>
          <a:lstStyle/>
          <a:p>
            <a:pPr algn="just"/>
            <a:r>
              <a:rPr lang="en-US" b="1" dirty="0" smtClean="0"/>
              <a:t>How to deliver bad news sensitively? </a:t>
            </a:r>
            <a:endParaRPr lang="en-US" b="1" dirty="0"/>
          </a:p>
        </p:txBody>
      </p:sp>
      <p:pic>
        <p:nvPicPr>
          <p:cNvPr id="6" name="Content Placeholder 5"/>
          <p:cNvPicPr>
            <a:picLocks noGrp="1" noChangeAspect="1"/>
          </p:cNvPicPr>
          <p:nvPr>
            <p:ph idx="1"/>
          </p:nvPr>
        </p:nvPicPr>
        <p:blipFill>
          <a:blip r:embed="rId2"/>
          <a:stretch>
            <a:fillRect/>
          </a:stretch>
        </p:blipFill>
        <p:spPr>
          <a:xfrm>
            <a:off x="436755" y="2228011"/>
            <a:ext cx="11118444" cy="3631876"/>
          </a:xfrm>
          <a:prstGeom prst="rect">
            <a:avLst/>
          </a:prstGeom>
        </p:spPr>
      </p:pic>
    </p:spTree>
    <p:extLst>
      <p:ext uri="{BB962C8B-B14F-4D97-AF65-F5344CB8AC3E}">
        <p14:creationId xmlns:p14="http://schemas.microsoft.com/office/powerpoint/2010/main" val="1269756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deliver bad news </a:t>
            </a:r>
            <a:r>
              <a:rPr lang="en-US" dirty="0" smtClean="0"/>
              <a:t>sensitively</a:t>
            </a:r>
            <a:endParaRPr lang="en-US" dirty="0"/>
          </a:p>
        </p:txBody>
      </p:sp>
      <p:sp>
        <p:nvSpPr>
          <p:cNvPr id="3" name="Content Placeholder 2"/>
          <p:cNvSpPr>
            <a:spLocks noGrp="1"/>
          </p:cNvSpPr>
          <p:nvPr>
            <p:ph idx="1"/>
          </p:nvPr>
        </p:nvSpPr>
        <p:spPr>
          <a:xfrm>
            <a:off x="1232101" y="1305943"/>
            <a:ext cx="8946541" cy="4195481"/>
          </a:xfrm>
        </p:spPr>
        <p:txBody>
          <a:bodyPr>
            <a:noAutofit/>
          </a:bodyPr>
          <a:lstStyle/>
          <a:p>
            <a:pPr fontAlgn="base"/>
            <a:r>
              <a:rPr lang="en-US" sz="2800" dirty="0">
                <a:latin typeface="Georgia" panose="02040502050405020303" pitchFamily="18" charset="0"/>
              </a:rPr>
              <a:t>BUFFER</a:t>
            </a:r>
          </a:p>
          <a:p>
            <a:pPr fontAlgn="base">
              <a:buFont typeface="Arial" panose="020B0604020202020204" pitchFamily="34" charset="0"/>
              <a:buChar char="•"/>
            </a:pPr>
            <a:r>
              <a:rPr lang="en-US" sz="2800" dirty="0">
                <a:latin typeface="Georgia" panose="02040502050405020303" pitchFamily="18" charset="0"/>
              </a:rPr>
              <a:t>Buffer the </a:t>
            </a:r>
            <a:r>
              <a:rPr lang="en-US" sz="2800" i="1" dirty="0">
                <a:latin typeface="Georgia" panose="02040502050405020303" pitchFamily="18" charset="0"/>
              </a:rPr>
              <a:t>message to reduce shock, or pain. You can buffer by writing down</a:t>
            </a:r>
            <a:r>
              <a:rPr lang="en-US" sz="2800" dirty="0">
                <a:latin typeface="Georgia" panose="02040502050405020303" pitchFamily="18" charset="0"/>
              </a:rPr>
              <a:t>:</a:t>
            </a:r>
          </a:p>
          <a:p>
            <a:pPr lvl="1" fontAlgn="base">
              <a:buFont typeface="Arial" panose="020B0604020202020204" pitchFamily="34" charset="0"/>
              <a:buChar char="•"/>
            </a:pPr>
            <a:r>
              <a:rPr lang="en-US" sz="2800" dirty="0">
                <a:latin typeface="Georgia" panose="02040502050405020303" pitchFamily="18" charset="0"/>
              </a:rPr>
              <a:t>Best </a:t>
            </a:r>
            <a:r>
              <a:rPr lang="en-US" sz="2800" dirty="0" smtClean="0">
                <a:latin typeface="Georgia" panose="02040502050405020303" pitchFamily="18" charset="0"/>
              </a:rPr>
              <a:t>news</a:t>
            </a:r>
            <a:endParaRPr lang="en-US" sz="2800" dirty="0">
              <a:latin typeface="Georgia" panose="02040502050405020303" pitchFamily="18" charset="0"/>
            </a:endParaRPr>
          </a:p>
          <a:p>
            <a:pPr lvl="1" fontAlgn="base">
              <a:buFont typeface="Arial" panose="020B0604020202020204" pitchFamily="34" charset="0"/>
              <a:buChar char="•"/>
            </a:pPr>
            <a:r>
              <a:rPr lang="en-US" sz="2800" dirty="0">
                <a:latin typeface="Georgia" panose="02040502050405020303" pitchFamily="18" charset="0"/>
              </a:rPr>
              <a:t>An appreciation</a:t>
            </a:r>
          </a:p>
          <a:p>
            <a:pPr lvl="1" fontAlgn="base">
              <a:buFont typeface="Arial" panose="020B0604020202020204" pitchFamily="34" charset="0"/>
              <a:buChar char="•"/>
            </a:pPr>
            <a:r>
              <a:rPr lang="en-US" sz="2800" dirty="0">
                <a:latin typeface="Georgia" panose="02040502050405020303" pitchFamily="18" charset="0"/>
              </a:rPr>
              <a:t>A compliment</a:t>
            </a:r>
          </a:p>
          <a:p>
            <a:pPr lvl="1" fontAlgn="base">
              <a:buFont typeface="Arial" panose="020B0604020202020204" pitchFamily="34" charset="0"/>
              <a:buChar char="•"/>
            </a:pPr>
            <a:r>
              <a:rPr lang="en-US" sz="2800" dirty="0">
                <a:latin typeface="Georgia" panose="02040502050405020303" pitchFamily="18" charset="0"/>
              </a:rPr>
              <a:t>An agreement</a:t>
            </a:r>
          </a:p>
          <a:p>
            <a:pPr lvl="1" fontAlgn="base">
              <a:buFont typeface="Arial" panose="020B0604020202020204" pitchFamily="34" charset="0"/>
              <a:buChar char="•"/>
            </a:pPr>
            <a:r>
              <a:rPr lang="en-US" sz="2800" dirty="0">
                <a:latin typeface="Georgia" panose="02040502050405020303" pitchFamily="18" charset="0"/>
              </a:rPr>
              <a:t>Facts</a:t>
            </a:r>
          </a:p>
          <a:p>
            <a:pPr lvl="1" fontAlgn="base">
              <a:buFont typeface="Arial" panose="020B0604020202020204" pitchFamily="34" charset="0"/>
              <a:buChar char="•"/>
            </a:pPr>
            <a:r>
              <a:rPr lang="en-US" sz="2800" dirty="0">
                <a:latin typeface="Georgia" panose="02040502050405020303" pitchFamily="18" charset="0"/>
              </a:rPr>
              <a:t>Understanding</a:t>
            </a:r>
          </a:p>
          <a:p>
            <a:pPr lvl="1" fontAlgn="base">
              <a:buFont typeface="Arial" panose="020B0604020202020204" pitchFamily="34" charset="0"/>
              <a:buChar char="•"/>
            </a:pPr>
            <a:r>
              <a:rPr lang="en-US" sz="2800" dirty="0">
                <a:latin typeface="Georgia" panose="02040502050405020303" pitchFamily="18" charset="0"/>
              </a:rPr>
              <a:t>Apology</a:t>
            </a:r>
          </a:p>
          <a:p>
            <a:endParaRPr lang="en-US" sz="2800" dirty="0"/>
          </a:p>
        </p:txBody>
      </p:sp>
    </p:spTree>
    <p:extLst>
      <p:ext uri="{BB962C8B-B14F-4D97-AF65-F5344CB8AC3E}">
        <p14:creationId xmlns:p14="http://schemas.microsoft.com/office/powerpoint/2010/main" val="1928237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deliver bad news </a:t>
            </a:r>
            <a:r>
              <a:rPr lang="en-US" dirty="0" smtClean="0"/>
              <a:t>sensitively </a:t>
            </a:r>
            <a:endParaRPr lang="en-US" dirty="0"/>
          </a:p>
        </p:txBody>
      </p:sp>
      <p:sp>
        <p:nvSpPr>
          <p:cNvPr id="3" name="Content Placeholder 2"/>
          <p:cNvSpPr>
            <a:spLocks noGrp="1"/>
          </p:cNvSpPr>
          <p:nvPr>
            <p:ph idx="1"/>
          </p:nvPr>
        </p:nvSpPr>
        <p:spPr>
          <a:xfrm>
            <a:off x="1104293" y="1447611"/>
            <a:ext cx="8946541" cy="4195481"/>
          </a:xfrm>
        </p:spPr>
        <p:txBody>
          <a:bodyPr>
            <a:noAutofit/>
          </a:bodyPr>
          <a:lstStyle/>
          <a:p>
            <a:pPr fontAlgn="base"/>
            <a:r>
              <a:rPr lang="en-US" sz="2800" dirty="0">
                <a:latin typeface="Georgia" panose="02040502050405020303" pitchFamily="18" charset="0"/>
              </a:rPr>
              <a:t>REASONS</a:t>
            </a:r>
          </a:p>
          <a:p>
            <a:pPr fontAlgn="base">
              <a:buFont typeface="Arial" panose="020B0604020202020204" pitchFamily="34" charset="0"/>
              <a:buChar char="•"/>
            </a:pPr>
            <a:r>
              <a:rPr lang="en-US" sz="2800" dirty="0">
                <a:latin typeface="Georgia" panose="02040502050405020303" pitchFamily="18" charset="0"/>
              </a:rPr>
              <a:t> Presenting the Reasons. </a:t>
            </a:r>
            <a:r>
              <a:rPr lang="en-US" sz="2800" i="1" dirty="0">
                <a:latin typeface="Georgia" panose="02040502050405020303" pitchFamily="18" charset="0"/>
              </a:rPr>
              <a:t>You should explain the reasons you have before stating the actual bad news. Your reasons have to:</a:t>
            </a:r>
            <a:endParaRPr lang="en-US" sz="2800" dirty="0">
              <a:latin typeface="Georgia" panose="02040502050405020303" pitchFamily="18" charset="0"/>
            </a:endParaRPr>
          </a:p>
          <a:p>
            <a:pPr lvl="1" fontAlgn="base">
              <a:buFont typeface="Arial" panose="020B0604020202020204" pitchFamily="34" charset="0"/>
              <a:buChar char="•"/>
            </a:pPr>
            <a:r>
              <a:rPr lang="en-US" sz="2800" dirty="0">
                <a:latin typeface="Georgia" panose="02040502050405020303" pitchFamily="18" charset="0"/>
              </a:rPr>
              <a:t>Be explained clearly</a:t>
            </a:r>
          </a:p>
          <a:p>
            <a:pPr lvl="1" fontAlgn="base">
              <a:buFont typeface="Arial" panose="020B0604020202020204" pitchFamily="34" charset="0"/>
              <a:buChar char="•"/>
            </a:pPr>
            <a:r>
              <a:rPr lang="en-US" sz="2800" dirty="0">
                <a:latin typeface="Georgia" panose="02040502050405020303" pitchFamily="18" charset="0"/>
              </a:rPr>
              <a:t>Show that someone else will benefit from the decision</a:t>
            </a:r>
          </a:p>
          <a:p>
            <a:pPr lvl="1" fontAlgn="base">
              <a:buFont typeface="Arial" panose="020B0604020202020204" pitchFamily="34" charset="0"/>
              <a:buChar char="•"/>
            </a:pPr>
            <a:r>
              <a:rPr lang="en-US" sz="2800" dirty="0">
                <a:latin typeface="Georgia" panose="02040502050405020303" pitchFamily="18" charset="0"/>
              </a:rPr>
              <a:t>Explain company policy</a:t>
            </a:r>
          </a:p>
          <a:p>
            <a:pPr lvl="1" fontAlgn="base">
              <a:buFont typeface="Arial" panose="020B0604020202020204" pitchFamily="34" charset="0"/>
              <a:buChar char="•"/>
            </a:pPr>
            <a:r>
              <a:rPr lang="en-US" sz="2800" dirty="0">
                <a:latin typeface="Georgia" panose="02040502050405020303" pitchFamily="18" charset="0"/>
              </a:rPr>
              <a:t>Be written in positive words</a:t>
            </a:r>
          </a:p>
          <a:p>
            <a:pPr lvl="1" fontAlgn="base">
              <a:buFont typeface="Arial" panose="020B0604020202020204" pitchFamily="34" charset="0"/>
              <a:buChar char="•"/>
            </a:pPr>
            <a:r>
              <a:rPr lang="en-US" sz="2800" dirty="0">
                <a:latin typeface="Georgia" panose="02040502050405020303" pitchFamily="18" charset="0"/>
              </a:rPr>
              <a:t>Be treated in a serious matter</a:t>
            </a:r>
          </a:p>
          <a:p>
            <a:pPr marL="0" indent="0">
              <a:buNone/>
            </a:pPr>
            <a:endParaRPr lang="en-US" sz="2800" dirty="0"/>
          </a:p>
        </p:txBody>
      </p:sp>
    </p:spTree>
    <p:extLst>
      <p:ext uri="{BB962C8B-B14F-4D97-AF65-F5344CB8AC3E}">
        <p14:creationId xmlns:p14="http://schemas.microsoft.com/office/powerpoint/2010/main" val="2376547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deliver bad news </a:t>
            </a:r>
            <a:r>
              <a:rPr lang="en-US" dirty="0" smtClean="0"/>
              <a:t>sensitively </a:t>
            </a:r>
            <a:endParaRPr lang="en-US" dirty="0"/>
          </a:p>
        </p:txBody>
      </p:sp>
      <p:sp>
        <p:nvSpPr>
          <p:cNvPr id="3" name="Content Placeholder 2"/>
          <p:cNvSpPr>
            <a:spLocks noGrp="1"/>
          </p:cNvSpPr>
          <p:nvPr>
            <p:ph idx="1"/>
          </p:nvPr>
        </p:nvSpPr>
        <p:spPr>
          <a:xfrm>
            <a:off x="1104293" y="1615036"/>
            <a:ext cx="8946541" cy="4195481"/>
          </a:xfrm>
        </p:spPr>
        <p:txBody>
          <a:bodyPr>
            <a:noAutofit/>
          </a:bodyPr>
          <a:lstStyle/>
          <a:p>
            <a:pPr fontAlgn="base"/>
            <a:r>
              <a:rPr lang="en-US" sz="2800" dirty="0">
                <a:latin typeface="Georgia" panose="02040502050405020303" pitchFamily="18" charset="0"/>
              </a:rPr>
              <a:t>BAD NEWS</a:t>
            </a:r>
          </a:p>
          <a:p>
            <a:pPr fontAlgn="base">
              <a:buFont typeface="Arial" panose="020B0604020202020204" pitchFamily="34" charset="0"/>
              <a:buChar char="•"/>
            </a:pPr>
            <a:r>
              <a:rPr lang="en-US" sz="2800" dirty="0">
                <a:latin typeface="Georgia" panose="02040502050405020303" pitchFamily="18" charset="0"/>
              </a:rPr>
              <a:t>Presenting the Bad News.  </a:t>
            </a:r>
            <a:r>
              <a:rPr lang="en-US" sz="2800" i="1" dirty="0">
                <a:latin typeface="Georgia" panose="02040502050405020303" pitchFamily="18" charset="0"/>
              </a:rPr>
              <a:t>Remind that disappointment cannot be prevented but shock can be reduced.</a:t>
            </a:r>
            <a:endParaRPr lang="en-US" sz="2800" dirty="0">
              <a:latin typeface="Georgia" panose="02040502050405020303" pitchFamily="18" charset="0"/>
            </a:endParaRPr>
          </a:p>
          <a:p>
            <a:pPr lvl="1" fontAlgn="base">
              <a:buFont typeface="Arial" panose="020B0604020202020204" pitchFamily="34" charset="0"/>
              <a:buChar char="•"/>
            </a:pPr>
            <a:r>
              <a:rPr lang="en-US" sz="2800" dirty="0">
                <a:latin typeface="Georgia" panose="02040502050405020303" pitchFamily="18" charset="0"/>
              </a:rPr>
              <a:t>Bad news should be positioned strategically</a:t>
            </a:r>
          </a:p>
          <a:p>
            <a:pPr lvl="1" fontAlgn="base">
              <a:buFont typeface="Arial" panose="020B0604020202020204" pitchFamily="34" charset="0"/>
              <a:buChar char="•"/>
            </a:pPr>
            <a:r>
              <a:rPr lang="en-US" sz="2800" dirty="0">
                <a:latin typeface="Georgia" panose="02040502050405020303" pitchFamily="18" charset="0"/>
              </a:rPr>
              <a:t>Passive voice should be used</a:t>
            </a:r>
          </a:p>
          <a:p>
            <a:pPr lvl="1" fontAlgn="base">
              <a:buFont typeface="Arial" panose="020B0604020202020204" pitchFamily="34" charset="0"/>
              <a:buChar char="•"/>
            </a:pPr>
            <a:r>
              <a:rPr lang="en-US" sz="2800" dirty="0">
                <a:latin typeface="Georgia" panose="02040502050405020303" pitchFamily="18" charset="0"/>
              </a:rPr>
              <a:t>Accentuating the positive</a:t>
            </a:r>
          </a:p>
          <a:p>
            <a:pPr lvl="1" fontAlgn="base">
              <a:buFont typeface="Arial" panose="020B0604020202020204" pitchFamily="34" charset="0"/>
              <a:buChar char="•"/>
            </a:pPr>
            <a:r>
              <a:rPr lang="en-US" sz="2800" dirty="0">
                <a:latin typeface="Georgia" panose="02040502050405020303" pitchFamily="18" charset="0"/>
              </a:rPr>
              <a:t>Implying the refusal</a:t>
            </a:r>
          </a:p>
          <a:p>
            <a:pPr lvl="1" fontAlgn="base">
              <a:buFont typeface="Arial" panose="020B0604020202020204" pitchFamily="34" charset="0"/>
              <a:buChar char="•"/>
            </a:pPr>
            <a:r>
              <a:rPr lang="en-US" sz="2800" dirty="0">
                <a:latin typeface="Georgia" panose="02040502050405020303" pitchFamily="18" charset="0"/>
              </a:rPr>
              <a:t>Suggest an alternative</a:t>
            </a:r>
          </a:p>
          <a:p>
            <a:endParaRPr lang="en-US" sz="2800" dirty="0"/>
          </a:p>
        </p:txBody>
      </p:sp>
    </p:spTree>
    <p:extLst>
      <p:ext uri="{BB962C8B-B14F-4D97-AF65-F5344CB8AC3E}">
        <p14:creationId xmlns:p14="http://schemas.microsoft.com/office/powerpoint/2010/main" val="34168618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96</TotalTime>
  <Words>233</Words>
  <Application>Microsoft Office PowerPoint</Application>
  <PresentationFormat>Widescreen</PresentationFormat>
  <Paragraphs>58</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Century Gothic</vt:lpstr>
      <vt:lpstr>Courier New</vt:lpstr>
      <vt:lpstr>Georgia</vt:lpstr>
      <vt:lpstr>Wingdings 3</vt:lpstr>
      <vt:lpstr>Ion</vt:lpstr>
      <vt:lpstr>Negative Messages in Business</vt:lpstr>
      <vt:lpstr>Contents </vt:lpstr>
      <vt:lpstr>What are Negative Messages in the Workplace? </vt:lpstr>
      <vt:lpstr>What are Negative Messages in the Workplace? </vt:lpstr>
      <vt:lpstr>Types of Negative Messages</vt:lpstr>
      <vt:lpstr>How to deliver bad news sensitively? </vt:lpstr>
      <vt:lpstr>How to deliver bad news sensitively</vt:lpstr>
      <vt:lpstr>How to deliver bad news sensitively </vt:lpstr>
      <vt:lpstr>How to deliver bad news sensitively </vt:lpstr>
      <vt:lpstr>How to deliver bad news sensitively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Negative Messages in Business</dc:title>
  <dc:creator>Administrator</dc:creator>
  <cp:lastModifiedBy>88017</cp:lastModifiedBy>
  <cp:revision>2</cp:revision>
  <dcterms:created xsi:type="dcterms:W3CDTF">2023-11-14T08:42:16Z</dcterms:created>
  <dcterms:modified xsi:type="dcterms:W3CDTF">2023-11-02T14:19:24Z</dcterms:modified>
</cp:coreProperties>
</file>