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321" r:id="rId2"/>
    <p:sldId id="322" r:id="rId3"/>
    <p:sldId id="323" r:id="rId4"/>
    <p:sldId id="324" r:id="rId5"/>
    <p:sldId id="325" r:id="rId6"/>
    <p:sldId id="326" r:id="rId7"/>
    <p:sldId id="329" r:id="rId8"/>
    <p:sldId id="330" r:id="rId9"/>
    <p:sldId id="331" r:id="rId10"/>
    <p:sldId id="334" r:id="rId11"/>
    <p:sldId id="335" r:id="rId12"/>
    <p:sldId id="316" r:id="rId13"/>
    <p:sldId id="317" r:id="rId14"/>
    <p:sldId id="318" r:id="rId15"/>
    <p:sldId id="319" r:id="rId16"/>
    <p:sldId id="276" r:id="rId17"/>
    <p:sldId id="277" r:id="rId18"/>
    <p:sldId id="265" r:id="rId19"/>
    <p:sldId id="311" r:id="rId20"/>
    <p:sldId id="312" r:id="rId21"/>
    <p:sldId id="290" r:id="rId22"/>
    <p:sldId id="266" r:id="rId23"/>
    <p:sldId id="267" r:id="rId24"/>
    <p:sldId id="339" r:id="rId25"/>
    <p:sldId id="341" r:id="rId26"/>
    <p:sldId id="340" r:id="rId27"/>
    <p:sldId id="259" r:id="rId28"/>
    <p:sldId id="295" r:id="rId29"/>
    <p:sldId id="278" r:id="rId30"/>
    <p:sldId id="279" r:id="rId31"/>
    <p:sldId id="292" r:id="rId32"/>
    <p:sldId id="283" r:id="rId33"/>
    <p:sldId id="293" r:id="rId34"/>
    <p:sldId id="294" r:id="rId35"/>
    <p:sldId id="314" r:id="rId36"/>
    <p:sldId id="296" r:id="rId37"/>
    <p:sldId id="297" r:id="rId38"/>
    <p:sldId id="298" r:id="rId39"/>
    <p:sldId id="302" r:id="rId40"/>
    <p:sldId id="299" r:id="rId41"/>
    <p:sldId id="300" r:id="rId42"/>
    <p:sldId id="308" r:id="rId43"/>
    <p:sldId id="337" r:id="rId44"/>
    <p:sldId id="301" r:id="rId45"/>
    <p:sldId id="304" r:id="rId46"/>
    <p:sldId id="338" r:id="rId47"/>
    <p:sldId id="305" r:id="rId48"/>
    <p:sldId id="30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F21B6-C9A5-4A3B-B43A-DB57B10FBFE0}"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BDBEE-29A7-46A5-95E1-89185F6312CF}" type="slidenum">
              <a:rPr lang="en-US" smtClean="0"/>
              <a:t>‹#›</a:t>
            </a:fld>
            <a:endParaRPr lang="en-US"/>
          </a:p>
        </p:txBody>
      </p:sp>
    </p:spTree>
    <p:extLst>
      <p:ext uri="{BB962C8B-B14F-4D97-AF65-F5344CB8AC3E}">
        <p14:creationId xmlns:p14="http://schemas.microsoft.com/office/powerpoint/2010/main" val="400137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9b44702f2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9b44702f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19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9b44702f2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9b44702f2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05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AA29F-86F1-4BF7-9B88-B5D7A4BB1E07}" type="slidenum">
              <a:rPr lang="en-US"/>
              <a:pPr/>
              <a:t>21</a:t>
            </a:fld>
            <a:endParaRPr lang="en-US"/>
          </a:p>
        </p:txBody>
      </p:sp>
      <p:sp>
        <p:nvSpPr>
          <p:cNvPr id="43010"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18870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88E7C-5557-460B-AA46-2A16DAAAE36A}" type="slidenum">
              <a:rPr lang="en-US"/>
              <a:pPr/>
              <a:t>28</a:t>
            </a:fld>
            <a:endParaRPr lang="en-US"/>
          </a:p>
        </p:txBody>
      </p:sp>
      <p:sp>
        <p:nvSpPr>
          <p:cNvPr id="173058" name="Rectangle 2050"/>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9" name="Rectangle 2051"/>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408078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8D8FB-1A5C-49F9-AC74-1826E856F711}" type="slidenum">
              <a:rPr lang="en-US"/>
              <a:pPr/>
              <a:t>31</a:t>
            </a:fld>
            <a:endParaRPr lang="en-US"/>
          </a:p>
        </p:txBody>
      </p:sp>
      <p:sp>
        <p:nvSpPr>
          <p:cNvPr id="71682"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23828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D9C61-C099-44C2-9D23-FBCCD1C0D3B8}" type="slidenum">
              <a:rPr lang="en-US"/>
              <a:pPr/>
              <a:t>33</a:t>
            </a:fld>
            <a:endParaRPr lang="en-US"/>
          </a:p>
        </p:txBody>
      </p:sp>
      <p:sp>
        <p:nvSpPr>
          <p:cNvPr id="94210" name="Rectangle 1026"/>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102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150499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3E4FD-89FD-445A-81C2-E2F47441BB52}" type="slidenum">
              <a:rPr lang="en-US"/>
              <a:pPr/>
              <a:t>34</a:t>
            </a:fld>
            <a:endParaRPr lang="en-US"/>
          </a:p>
        </p:txBody>
      </p:sp>
      <p:sp>
        <p:nvSpPr>
          <p:cNvPr id="98306"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246483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49640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9454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489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4610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383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9096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47478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59848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317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38573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7450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B7A554-C184-4E3B-A6ED-581B6891B26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49028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7A554-C184-4E3B-A6ED-581B6891B26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41410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7A554-C184-4E3B-A6ED-581B6891B26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3186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7A554-C184-4E3B-A6ED-581B6891B26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6886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77662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55589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B7A554-C184-4E3B-A6ED-581B6891B26D}" type="datetimeFigureOut">
              <a:rPr lang="en-US" smtClean="0"/>
              <a:t>1/22/2024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E555D0-5F74-401A-8FD9-A9ED43CB8D11}" type="slidenum">
              <a:rPr lang="en-US" smtClean="0"/>
              <a:t>‹#›</a:t>
            </a:fld>
            <a:endParaRPr lang="en-US"/>
          </a:p>
        </p:txBody>
      </p:sp>
    </p:spTree>
    <p:extLst>
      <p:ext uri="{BB962C8B-B14F-4D97-AF65-F5344CB8AC3E}">
        <p14:creationId xmlns:p14="http://schemas.microsoft.com/office/powerpoint/2010/main" val="2698180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vestopedia.com/terms/e/expenditure-method.asp" TargetMode="External"/><Relationship Id="rId2" Type="http://schemas.openxmlformats.org/officeDocument/2006/relationships/hyperlink" Target="https://www.investopedia.com/terms/n/netexports.as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nvestopedia.com/terms/c/capitalexpenditure.asp" TargetMode="External"/><Relationship Id="rId2" Type="http://schemas.openxmlformats.org/officeDocument/2006/relationships/hyperlink" Target="https://www.investopedia.com/terms/c/consumer-spending.asp"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nvestopedia.com/terms/i/intermediate-good.as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vestopedia.com/terms/s/salestax.asp" TargetMode="External"/><Relationship Id="rId2" Type="http://schemas.openxmlformats.org/officeDocument/2006/relationships/hyperlink" Target="https://www.investopedia.com/terms/f/factors-production.asp" TargetMode="External"/><Relationship Id="rId1" Type="http://schemas.openxmlformats.org/officeDocument/2006/relationships/slideLayout" Target="../slideLayouts/slideLayout2.xml"/><Relationship Id="rId5" Type="http://schemas.openxmlformats.org/officeDocument/2006/relationships/hyperlink" Target="https://www.investopedia.com/terms/d/depreciation.asp" TargetMode="External"/><Relationship Id="rId4" Type="http://schemas.openxmlformats.org/officeDocument/2006/relationships/hyperlink" Target="https://www.investopedia.com/terms/p/propertytax.asp"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latin typeface="Times New Roman" panose="02020603050405020304" pitchFamily="18" charset="0"/>
                <a:cs typeface="Times New Roman" panose="02020603050405020304" pitchFamily="18" charset="0"/>
              </a:rPr>
              <a:t>Introduction To Economics</a:t>
            </a:r>
            <a:endParaRPr lang="en-US"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5000" dirty="0" smtClean="0">
                <a:latin typeface="Andalus" panose="02020603050405020304" pitchFamily="18" charset="-78"/>
                <a:cs typeface="Andalus" panose="02020603050405020304" pitchFamily="18" charset="-78"/>
              </a:rPr>
              <a:t>Chapter 01</a:t>
            </a:r>
            <a:endParaRPr lang="en-US" sz="5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3002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normAutofit/>
          </a:bodyPr>
          <a:lstStyle/>
          <a:p>
            <a:r>
              <a:rPr lang="en-US" dirty="0">
                <a:latin typeface="Times New Roman" panose="02020603050405020304" pitchFamily="18" charset="0"/>
                <a:cs typeface="Times New Roman" panose="02020603050405020304" pitchFamily="18" charset="0"/>
              </a:rPr>
              <a:t>Importance of the Study of </a:t>
            </a:r>
            <a:r>
              <a:rPr lang="en-US" dirty="0" smtClean="0">
                <a:latin typeface="Times New Roman" panose="02020603050405020304" pitchFamily="18" charset="0"/>
                <a:cs typeface="Times New Roman" panose="02020603050405020304" pitchFamily="18" charset="0"/>
              </a:rPr>
              <a:t>Economics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1748118"/>
            <a:ext cx="10219765" cy="4908176"/>
          </a:xfrm>
        </p:spPr>
        <p:txBody>
          <a:bodyPr>
            <a:normAutofit fontScale="85000" lnSpcReduction="20000"/>
          </a:bodyPr>
          <a:lstStyle/>
          <a:p>
            <a:pPr marL="0" indent="0" algn="just">
              <a:buNone/>
            </a:pPr>
            <a:r>
              <a:rPr lang="en-US" sz="3200" b="1" i="1" dirty="0">
                <a:latin typeface="Times New Roman" panose="02020603050405020304" pitchFamily="18" charset="0"/>
                <a:cs typeface="Times New Roman" panose="02020603050405020304" pitchFamily="18" charset="0"/>
              </a:rPr>
              <a:t>In the daily life of people: </a:t>
            </a:r>
            <a:r>
              <a:rPr lang="en-US" sz="2800" dirty="0">
                <a:latin typeface="Times New Roman" panose="02020603050405020304" pitchFamily="18" charset="0"/>
                <a:cs typeface="Times New Roman" panose="02020603050405020304" pitchFamily="18" charset="0"/>
              </a:rPr>
              <a:t>People are facing multiple wants in their daily life. But the resources to satisfy those wants are limited. By studying economics we can know to use of limited resources to satisfy alternative wants on the basis of priority</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In the proper use of resources:  </a:t>
            </a:r>
            <a:r>
              <a:rPr lang="en-US" sz="2800" dirty="0">
                <a:latin typeface="Times New Roman" panose="02020603050405020304" pitchFamily="18" charset="0"/>
                <a:cs typeface="Times New Roman" panose="02020603050405020304" pitchFamily="18" charset="0"/>
              </a:rPr>
              <a:t>We can learn about the use of resources with the knowledge of economics. Study of economics helps us to understand about how to produce the maximum output by the proper use of limited resources</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In state affairs management</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Politician and Government official need to have proper knowledge of the currency system, banking system, tax system, industrial and trade policy, budgeting etc. The knowledge of economics helps in managing the state affairs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83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normAutofit/>
          </a:bodyPr>
          <a:lstStyle/>
          <a:p>
            <a:r>
              <a:rPr lang="en-US" dirty="0">
                <a:latin typeface="Times New Roman" panose="02020603050405020304" pitchFamily="18" charset="0"/>
                <a:cs typeface="Times New Roman" panose="02020603050405020304" pitchFamily="18" charset="0"/>
              </a:rPr>
              <a:t>Importance of the Study of </a:t>
            </a:r>
            <a:r>
              <a:rPr lang="en-US" dirty="0" smtClean="0">
                <a:latin typeface="Times New Roman" panose="02020603050405020304" pitchFamily="18" charset="0"/>
                <a:cs typeface="Times New Roman" panose="02020603050405020304" pitchFamily="18" charset="0"/>
              </a:rPr>
              <a:t>Economics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1748118"/>
            <a:ext cx="10219765" cy="4908176"/>
          </a:xfrm>
        </p:spPr>
        <p:txBody>
          <a:bodyPr>
            <a:normAutofit fontScale="92500" lnSpcReduction="10000"/>
          </a:bodyPr>
          <a:lstStyle/>
          <a:p>
            <a:pPr marL="0" indent="0" algn="just">
              <a:buNone/>
            </a:pPr>
            <a:r>
              <a:rPr lang="en-US" sz="3200" b="1" i="1" dirty="0" smtClean="0">
                <a:latin typeface="Times New Roman" panose="02020603050405020304" pitchFamily="18" charset="0"/>
                <a:cs typeface="Times New Roman" panose="02020603050405020304" pitchFamily="18" charset="0"/>
              </a:rPr>
              <a:t>To </a:t>
            </a:r>
            <a:r>
              <a:rPr lang="en-US" sz="3200" b="1" i="1" dirty="0">
                <a:latin typeface="Times New Roman" panose="02020603050405020304" pitchFamily="18" charset="0"/>
                <a:cs typeface="Times New Roman" panose="02020603050405020304" pitchFamily="18" charset="0"/>
              </a:rPr>
              <a:t>social workers</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diagnose and solve the problems of poverty, unemployment, illiteracy, excessive growth of population, lack of housing and medical facilities etc</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buNone/>
            </a:pPr>
            <a:r>
              <a:rPr lang="en-US" sz="3200" b="1" i="1" dirty="0">
                <a:latin typeface="Times New Roman" panose="02020603050405020304" pitchFamily="18" charset="0"/>
                <a:cs typeface="Times New Roman" panose="02020603050405020304" pitchFamily="18" charset="0"/>
              </a:rPr>
              <a:t>To the labor leaders</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improving their bargaining capacity in respect of the formation of trade unions, the increase of wage and other benefits, the improvement of their working condition etc</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Achievement of knowledge of international issue</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knowledge of </a:t>
            </a:r>
            <a:r>
              <a:rPr lang="en-US" sz="2800" dirty="0" smtClean="0">
                <a:latin typeface="Times New Roman" panose="02020603050405020304" pitchFamily="18" charset="0"/>
                <a:cs typeface="Times New Roman" panose="02020603050405020304" pitchFamily="18" charset="0"/>
              </a:rPr>
              <a:t>economics </a:t>
            </a:r>
            <a:r>
              <a:rPr lang="en-US" sz="2800" dirty="0">
                <a:latin typeface="Times New Roman" panose="02020603050405020304" pitchFamily="18" charset="0"/>
                <a:cs typeface="Times New Roman" panose="02020603050405020304" pitchFamily="18" charset="0"/>
              </a:rPr>
              <a:t>is necessary to know and understand the socio economic events of different countries, international relationship and commerce etc.</a:t>
            </a:r>
          </a:p>
        </p:txBody>
      </p:sp>
    </p:spTree>
    <p:extLst>
      <p:ext uri="{BB962C8B-B14F-4D97-AF65-F5344CB8AC3E}">
        <p14:creationId xmlns:p14="http://schemas.microsoft.com/office/powerpoint/2010/main" val="99377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Economic </a:t>
            </a:r>
            <a:r>
              <a:rPr lang="en-US" dirty="0" smtClean="0">
                <a:solidFill>
                  <a:schemeClr val="tx1"/>
                </a:solidFill>
                <a:latin typeface="Times New Roman" panose="02020603050405020304" pitchFamily="18" charset="0"/>
                <a:cs typeface="Times New Roman" panose="02020603050405020304" pitchFamily="18" charset="0"/>
              </a:rPr>
              <a:t>Systems</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Different type of economic system succeeds in different countries of the world. They </a:t>
            </a:r>
            <a:r>
              <a:rPr lang="en-US" sz="3200" dirty="0" smtClean="0">
                <a:solidFill>
                  <a:schemeClr val="tx1"/>
                </a:solidFill>
                <a:latin typeface="Times New Roman" panose="02020603050405020304" pitchFamily="18" charset="0"/>
                <a:cs typeface="Times New Roman" panose="02020603050405020304" pitchFamily="18" charset="0"/>
              </a:rPr>
              <a:t>are -</a:t>
            </a:r>
            <a:endParaRPr lang="en-US"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1</a:t>
            </a:r>
            <a:r>
              <a:rPr lang="en-US" sz="3200" dirty="0" smtClean="0">
                <a:solidFill>
                  <a:schemeClr val="tx1"/>
                </a:solidFill>
                <a:latin typeface="Times New Roman" panose="02020603050405020304" pitchFamily="18" charset="0"/>
                <a:cs typeface="Times New Roman" panose="02020603050405020304" pitchFamily="18" charset="0"/>
              </a:rPr>
              <a:t>. Market </a:t>
            </a:r>
            <a:r>
              <a:rPr lang="en-US" sz="3200" dirty="0">
                <a:solidFill>
                  <a:schemeClr val="tx1"/>
                </a:solidFill>
                <a:latin typeface="Times New Roman" panose="02020603050405020304" pitchFamily="18" charset="0"/>
                <a:cs typeface="Times New Roman" panose="02020603050405020304" pitchFamily="18" charset="0"/>
              </a:rPr>
              <a:t>Economy </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2</a:t>
            </a:r>
            <a:r>
              <a:rPr lang="en-US" sz="3200" dirty="0" smtClean="0">
                <a:solidFill>
                  <a:schemeClr val="tx1"/>
                </a:solidFill>
                <a:latin typeface="Times New Roman" panose="02020603050405020304" pitchFamily="18" charset="0"/>
                <a:cs typeface="Times New Roman" panose="02020603050405020304" pitchFamily="18" charset="0"/>
              </a:rPr>
              <a:t>. Command </a:t>
            </a:r>
            <a:r>
              <a:rPr lang="en-US" sz="3200" dirty="0">
                <a:solidFill>
                  <a:schemeClr val="tx1"/>
                </a:solidFill>
                <a:latin typeface="Times New Roman" panose="02020603050405020304" pitchFamily="18" charset="0"/>
                <a:cs typeface="Times New Roman" panose="02020603050405020304" pitchFamily="18" charset="0"/>
              </a:rPr>
              <a:t>Economy</a:t>
            </a:r>
          </a:p>
          <a:p>
            <a:pPr marL="0" indent="0">
              <a:buNone/>
            </a:pPr>
            <a:r>
              <a:rPr lang="en-US" sz="3200" dirty="0">
                <a:solidFill>
                  <a:schemeClr val="tx1"/>
                </a:solidFill>
                <a:latin typeface="Times New Roman" panose="02020603050405020304" pitchFamily="18" charset="0"/>
                <a:cs typeface="Times New Roman" panose="02020603050405020304" pitchFamily="18" charset="0"/>
              </a:rPr>
              <a:t> 3</a:t>
            </a:r>
            <a:r>
              <a:rPr lang="en-US" sz="3200" dirty="0" smtClean="0">
                <a:solidFill>
                  <a:schemeClr val="tx1"/>
                </a:solidFill>
                <a:latin typeface="Times New Roman" panose="02020603050405020304" pitchFamily="18" charset="0"/>
                <a:cs typeface="Times New Roman" panose="02020603050405020304" pitchFamily="18" charset="0"/>
              </a:rPr>
              <a:t>. Mixed Economy</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099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4" y="309282"/>
            <a:ext cx="9601200" cy="981636"/>
          </a:xfrm>
        </p:spPr>
        <p:txBody>
          <a:bodyPr/>
          <a:lstStyle/>
          <a:p>
            <a:r>
              <a:rPr lang="en-US" dirty="0">
                <a:solidFill>
                  <a:schemeClr val="tx1"/>
                </a:solidFill>
                <a:latin typeface="Times New Roman" panose="02020603050405020304" pitchFamily="18" charset="0"/>
                <a:cs typeface="Times New Roman" panose="02020603050405020304" pitchFamily="18" charset="0"/>
              </a:rPr>
              <a:t>Market Economy</a:t>
            </a:r>
          </a:p>
        </p:txBody>
      </p:sp>
      <p:sp>
        <p:nvSpPr>
          <p:cNvPr id="3" name="Content Placeholder 2"/>
          <p:cNvSpPr>
            <a:spLocks noGrp="1"/>
          </p:cNvSpPr>
          <p:nvPr>
            <p:ph idx="1"/>
          </p:nvPr>
        </p:nvSpPr>
        <p:spPr>
          <a:xfrm>
            <a:off x="1210234" y="1546411"/>
            <a:ext cx="10475260" cy="5109883"/>
          </a:xfrm>
        </p:spPr>
        <p:txBody>
          <a:bodyPr>
            <a:normAutofit fontScale="92500"/>
          </a:bodyPr>
          <a:lstStyle/>
          <a:p>
            <a:pPr marL="0" indent="0" algn="just">
              <a:buNone/>
            </a:pPr>
            <a:r>
              <a:rPr lang="en-US" sz="2500" dirty="0">
                <a:latin typeface="Times New Roman" panose="02020603050405020304" pitchFamily="18" charset="0"/>
                <a:cs typeface="Times New Roman" panose="02020603050405020304" pitchFamily="18" charset="0"/>
              </a:rPr>
              <a:t>A market economy is one in which individuals and private firms make the major decision about production and consumption. </a:t>
            </a:r>
          </a:p>
          <a:p>
            <a:pPr marL="0" indent="0" algn="just">
              <a:buNone/>
            </a:pPr>
            <a:r>
              <a:rPr lang="en-US" sz="2500" dirty="0">
                <a:latin typeface="Times New Roman" panose="02020603050405020304" pitchFamily="18" charset="0"/>
                <a:cs typeface="Times New Roman" panose="02020603050405020304" pitchFamily="18" charset="0"/>
              </a:rPr>
              <a:t>In this market consumer are independent. </a:t>
            </a:r>
          </a:p>
          <a:p>
            <a:pPr marL="530352" lvl="1" indent="0" algn="just">
              <a:buNone/>
            </a:pPr>
            <a:r>
              <a:rPr lang="en-US" sz="2500" b="1" dirty="0">
                <a:solidFill>
                  <a:schemeClr val="tx1"/>
                </a:solidFill>
                <a:latin typeface="Times New Roman" panose="02020603050405020304" pitchFamily="18" charset="0"/>
                <a:cs typeface="Times New Roman" panose="02020603050405020304" pitchFamily="18" charset="0"/>
              </a:rPr>
              <a:t>What: </a:t>
            </a:r>
            <a:r>
              <a:rPr lang="en-US" sz="2500" dirty="0">
                <a:latin typeface="Times New Roman" panose="02020603050405020304" pitchFamily="18" charset="0"/>
                <a:cs typeface="Times New Roman" panose="02020603050405020304" pitchFamily="18" charset="0"/>
              </a:rPr>
              <a:t>Firms produce the commodity that yield the highest profit. From here you can get answer of the question What.</a:t>
            </a:r>
          </a:p>
          <a:p>
            <a:pPr marL="530352" lvl="1" indent="0" algn="just">
              <a:buNone/>
            </a:pPr>
            <a:r>
              <a:rPr lang="en-US" sz="2500" b="1" dirty="0">
                <a:solidFill>
                  <a:schemeClr val="tx1"/>
                </a:solidFill>
                <a:latin typeface="Times New Roman" panose="02020603050405020304" pitchFamily="18" charset="0"/>
                <a:cs typeface="Times New Roman" panose="02020603050405020304" pitchFamily="18" charset="0"/>
              </a:rPr>
              <a:t>How:</a:t>
            </a:r>
            <a:r>
              <a:rPr lang="en-US" sz="2500" dirty="0">
                <a:latin typeface="Times New Roman" panose="02020603050405020304" pitchFamily="18" charset="0"/>
                <a:cs typeface="Times New Roman" panose="02020603050405020304" pitchFamily="18" charset="0"/>
              </a:rPr>
              <a:t> Firms use the techniques of production which are least costly. From here you can get answer of the question How.</a:t>
            </a:r>
          </a:p>
          <a:p>
            <a:pPr marL="530352" lvl="1" indent="0" algn="just">
              <a:buNone/>
            </a:pPr>
            <a:r>
              <a:rPr lang="en-US" sz="2500" b="1" dirty="0">
                <a:solidFill>
                  <a:schemeClr val="tx1"/>
                </a:solidFill>
                <a:latin typeface="Times New Roman" panose="02020603050405020304" pitchFamily="18" charset="0"/>
                <a:cs typeface="Times New Roman" panose="02020603050405020304" pitchFamily="18" charset="0"/>
              </a:rPr>
              <a:t>Whom: </a:t>
            </a:r>
            <a:r>
              <a:rPr lang="en-US" sz="2500" dirty="0">
                <a:latin typeface="Times New Roman" panose="02020603050405020304" pitchFamily="18" charset="0"/>
                <a:cs typeface="Times New Roman" panose="02020603050405020304" pitchFamily="18" charset="0"/>
              </a:rPr>
              <a:t>Consumption is determined by individual decisions about how to spend the wages and property ownership. We get the answer of question for whom. </a:t>
            </a:r>
          </a:p>
          <a:p>
            <a:pPr marL="457200" lvl="1" indent="0" algn="just">
              <a:buNone/>
            </a:pPr>
            <a:r>
              <a:rPr lang="en-US" sz="2500" b="1" dirty="0">
                <a:latin typeface="Times New Roman" panose="02020603050405020304" pitchFamily="18" charset="0"/>
                <a:cs typeface="Times New Roman" panose="02020603050405020304" pitchFamily="18" charset="0"/>
              </a:rPr>
              <a:t>Example: </a:t>
            </a:r>
            <a:r>
              <a:rPr lang="en-US" sz="2500" dirty="0">
                <a:latin typeface="Times New Roman" panose="02020603050405020304" pitchFamily="18" charset="0"/>
                <a:cs typeface="Times New Roman" panose="02020603050405020304" pitchFamily="18" charset="0"/>
              </a:rPr>
              <a:t>- In the united states of America most economic question are solved  by the market so their economic system can be treated as Market Economy.</a:t>
            </a:r>
          </a:p>
          <a:p>
            <a:pPr marL="0" indent="0" algn="just">
              <a:buNone/>
            </a:pPr>
            <a:endParaRPr lang="en-US" sz="2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252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4" y="309282"/>
            <a:ext cx="9601200" cy="981636"/>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Command </a:t>
            </a:r>
            <a:r>
              <a:rPr lang="en-US" dirty="0">
                <a:solidFill>
                  <a:schemeClr val="tx1"/>
                </a:solidFill>
                <a:latin typeface="Times New Roman" panose="02020603050405020304" pitchFamily="18" charset="0"/>
                <a:cs typeface="Times New Roman" panose="02020603050405020304" pitchFamily="18" charset="0"/>
              </a:rPr>
              <a:t>Economy</a:t>
            </a:r>
          </a:p>
        </p:txBody>
      </p:sp>
      <p:sp>
        <p:nvSpPr>
          <p:cNvPr id="3" name="Content Placeholder 2"/>
          <p:cNvSpPr>
            <a:spLocks noGrp="1"/>
          </p:cNvSpPr>
          <p:nvPr>
            <p:ph idx="1"/>
          </p:nvPr>
        </p:nvSpPr>
        <p:spPr>
          <a:xfrm>
            <a:off x="1210234" y="1546411"/>
            <a:ext cx="10475260" cy="5109883"/>
          </a:xfrm>
        </p:spPr>
        <p:txBody>
          <a:bodyPr>
            <a:normAutofit fontScale="92500" lnSpcReduction="20000"/>
          </a:bodyPr>
          <a:lstStyle/>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A command economy is one in which </a:t>
            </a:r>
            <a:r>
              <a:rPr lang="en-US" sz="2700" b="1" dirty="0">
                <a:latin typeface="Times New Roman" panose="02020603050405020304" pitchFamily="18" charset="0"/>
                <a:cs typeface="Times New Roman" panose="02020603050405020304" pitchFamily="18" charset="0"/>
              </a:rPr>
              <a:t>the government </a:t>
            </a:r>
            <a:r>
              <a:rPr lang="en-US" sz="2700" dirty="0">
                <a:latin typeface="Times New Roman" panose="02020603050405020304" pitchFamily="18" charset="0"/>
                <a:cs typeface="Times New Roman" panose="02020603050405020304" pitchFamily="18" charset="0"/>
              </a:rPr>
              <a:t>makes all decisions about production and distribution. </a:t>
            </a:r>
          </a:p>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Government also owns and directs the operations of enterprise in most industries.</a:t>
            </a:r>
          </a:p>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Government is the employer of most workers and tells them how to do their jobs.</a:t>
            </a:r>
          </a:p>
          <a:p>
            <a:pPr algn="just">
              <a:buFont typeface="Wingdings" panose="05000000000000000000" pitchFamily="2" charset="2"/>
              <a:buChar char="ü"/>
            </a:pPr>
            <a:r>
              <a:rPr lang="en-US" sz="2700" dirty="0">
                <a:latin typeface="Times New Roman" panose="02020603050405020304" pitchFamily="18" charset="0"/>
                <a:cs typeface="Times New Roman" panose="02020603050405020304" pitchFamily="18" charset="0"/>
              </a:rPr>
              <a:t>In a command economy, government </a:t>
            </a:r>
          </a:p>
          <a:p>
            <a:pPr marL="530352" lvl="1" indent="0" algn="just">
              <a:buNone/>
            </a:pPr>
            <a:r>
              <a:rPr lang="en-US" sz="2700" dirty="0">
                <a:latin typeface="Times New Roman" panose="02020603050405020304" pitchFamily="18" charset="0"/>
                <a:cs typeface="Times New Roman" panose="02020603050405020304" pitchFamily="18" charset="0"/>
              </a:rPr>
              <a:t>decides how the output of the society is to be divided among different goods and services.</a:t>
            </a:r>
          </a:p>
          <a:p>
            <a:pPr marL="530352" lvl="1" indent="0" algn="just">
              <a:buNone/>
            </a:pPr>
            <a:r>
              <a:rPr lang="en-US" sz="2700" dirty="0">
                <a:latin typeface="Times New Roman" panose="02020603050405020304" pitchFamily="18" charset="0"/>
                <a:cs typeface="Times New Roman" panose="02020603050405020304" pitchFamily="18" charset="0"/>
              </a:rPr>
              <a:t>answers the major economic questions through its ownership of resources and its power to enforce decisions.</a:t>
            </a:r>
          </a:p>
          <a:p>
            <a:pPr marL="0" indent="0">
              <a:buNone/>
            </a:pPr>
            <a:r>
              <a:rPr lang="en-US" sz="2700" b="1" dirty="0">
                <a:latin typeface="Times New Roman" panose="02020603050405020304" pitchFamily="18" charset="0"/>
                <a:cs typeface="Times New Roman" panose="02020603050405020304" pitchFamily="18" charset="0"/>
              </a:rPr>
              <a:t>Example: </a:t>
            </a:r>
            <a:r>
              <a:rPr lang="en-US" sz="2700" dirty="0">
                <a:latin typeface="Times New Roman" panose="02020603050405020304" pitchFamily="18" charset="0"/>
                <a:cs typeface="Times New Roman" panose="02020603050405020304" pitchFamily="18" charset="0"/>
              </a:rPr>
              <a:t>During the most of the 20</a:t>
            </a:r>
            <a:r>
              <a:rPr lang="en-US" sz="2700" baseline="30000" dirty="0">
                <a:latin typeface="Times New Roman" panose="02020603050405020304" pitchFamily="18" charset="0"/>
                <a:cs typeface="Times New Roman" panose="02020603050405020304" pitchFamily="18" charset="0"/>
              </a:rPr>
              <a:t>th</a:t>
            </a:r>
            <a:r>
              <a:rPr lang="en-US" sz="2700" dirty="0">
                <a:latin typeface="Times New Roman" panose="02020603050405020304" pitchFamily="18" charset="0"/>
                <a:cs typeface="Times New Roman" panose="02020603050405020304" pitchFamily="18" charset="0"/>
              </a:rPr>
              <a:t> century </a:t>
            </a:r>
            <a:r>
              <a:rPr lang="en-US" sz="2700" b="1" dirty="0">
                <a:latin typeface="Times New Roman" panose="02020603050405020304" pitchFamily="18" charset="0"/>
                <a:cs typeface="Times New Roman" panose="02020603050405020304" pitchFamily="18" charset="0"/>
              </a:rPr>
              <a:t>Soviet Union</a:t>
            </a:r>
            <a:r>
              <a:rPr lang="en-US" sz="2700" dirty="0">
                <a:latin typeface="Times New Roman" panose="02020603050405020304" pitchFamily="18" charset="0"/>
                <a:cs typeface="Times New Roman" panose="02020603050405020304" pitchFamily="18" charset="0"/>
              </a:rPr>
              <a:t> is operated by Command Economy.</a:t>
            </a:r>
          </a:p>
          <a:p>
            <a:pPr marL="0" indent="0" algn="just">
              <a:buNone/>
            </a:pPr>
            <a:endParaRPr lang="en-US" sz="25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049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34" y="309282"/>
            <a:ext cx="9601200" cy="981636"/>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Mixed </a:t>
            </a:r>
            <a:r>
              <a:rPr lang="en-US" dirty="0">
                <a:solidFill>
                  <a:schemeClr val="tx1"/>
                </a:solidFill>
                <a:latin typeface="Times New Roman" panose="02020603050405020304" pitchFamily="18" charset="0"/>
                <a:cs typeface="Times New Roman" panose="02020603050405020304" pitchFamily="18" charset="0"/>
              </a:rPr>
              <a:t>Economy</a:t>
            </a:r>
          </a:p>
        </p:txBody>
      </p:sp>
      <p:sp>
        <p:nvSpPr>
          <p:cNvPr id="3" name="Content Placeholder 2"/>
          <p:cNvSpPr>
            <a:spLocks noGrp="1"/>
          </p:cNvSpPr>
          <p:nvPr>
            <p:ph idx="1"/>
          </p:nvPr>
        </p:nvSpPr>
        <p:spPr>
          <a:xfrm>
            <a:off x="1210234" y="1546411"/>
            <a:ext cx="10475260" cy="5109883"/>
          </a:xfrm>
        </p:spPr>
        <p:txBody>
          <a:bodyPr>
            <a:normAutofit/>
          </a:bodyPr>
          <a:lstStyle/>
          <a:p>
            <a:pPr marL="0" indent="0" algn="just">
              <a:buNone/>
            </a:pPr>
            <a:r>
              <a:rPr lang="en-US" sz="2600" dirty="0">
                <a:latin typeface="Times New Roman" panose="02020603050405020304" pitchFamily="18" charset="0"/>
                <a:cs typeface="Times New Roman" panose="02020603050405020304" pitchFamily="18" charset="0"/>
              </a:rPr>
              <a:t>In modern society, the rules of market economy or command economy, both are followed and practiced simultaneously.  </a:t>
            </a:r>
          </a:p>
          <a:p>
            <a:pPr lvl="1" algn="just"/>
            <a:r>
              <a:rPr lang="en-US" sz="2600" dirty="0">
                <a:latin typeface="Times New Roman" panose="02020603050405020304" pitchFamily="18" charset="0"/>
                <a:cs typeface="Times New Roman" panose="02020603050405020304" pitchFamily="18" charset="0"/>
              </a:rPr>
              <a:t>Like market economy, here will be private ownership of property, earning of profit and individual initiatives.</a:t>
            </a:r>
          </a:p>
          <a:p>
            <a:pPr lvl="1" algn="just"/>
            <a:r>
              <a:rPr lang="en-US" sz="2600" dirty="0">
                <a:latin typeface="Times New Roman" panose="02020603050405020304" pitchFamily="18" charset="0"/>
                <a:cs typeface="Times New Roman" panose="02020603050405020304" pitchFamily="18" charset="0"/>
              </a:rPr>
              <a:t>Like command economy, here government has control over the economic activities at the private level. </a:t>
            </a:r>
          </a:p>
          <a:p>
            <a:pPr lvl="1" algn="just"/>
            <a:r>
              <a:rPr lang="en-US" sz="2600" dirty="0">
                <a:latin typeface="Times New Roman" panose="02020603050405020304" pitchFamily="18" charset="0"/>
                <a:cs typeface="Times New Roman" panose="02020603050405020304" pitchFamily="18" charset="0"/>
              </a:rPr>
              <a:t>Large scale and basic industries and important commercial venture are run in the public sector</a:t>
            </a:r>
          </a:p>
          <a:p>
            <a:pPr marL="0" indent="0" algn="just">
              <a:buNone/>
            </a:pPr>
            <a:r>
              <a:rPr lang="en-US" sz="2600" b="1" dirty="0">
                <a:latin typeface="Times New Roman" panose="02020603050405020304" pitchFamily="18" charset="0"/>
                <a:cs typeface="Times New Roman" panose="02020603050405020304" pitchFamily="18" charset="0"/>
              </a:rPr>
              <a:t>   Example</a:t>
            </a:r>
            <a:r>
              <a:rPr lang="en-US" sz="2600" dirty="0">
                <a:latin typeface="Times New Roman" panose="02020603050405020304" pitchFamily="18" charset="0"/>
                <a:cs typeface="Times New Roman" panose="02020603050405020304" pitchFamily="18" charset="0"/>
              </a:rPr>
              <a:t>: Mixed </a:t>
            </a:r>
            <a:r>
              <a:rPr lang="en-US" sz="2600">
                <a:latin typeface="Times New Roman" panose="02020603050405020304" pitchFamily="18" charset="0"/>
                <a:cs typeface="Times New Roman" panose="02020603050405020304" pitchFamily="18" charset="0"/>
              </a:rPr>
              <a:t>Economy </a:t>
            </a:r>
            <a:r>
              <a:rPr lang="en-US" sz="2600" smtClean="0">
                <a:latin typeface="Times New Roman" panose="02020603050405020304" pitchFamily="18" charset="0"/>
                <a:cs typeface="Times New Roman" panose="02020603050405020304" pitchFamily="18" charset="0"/>
              </a:rPr>
              <a:t>exists </a:t>
            </a:r>
            <a:r>
              <a:rPr lang="en-US" sz="2600" dirty="0">
                <a:latin typeface="Times New Roman" panose="02020603050405020304" pitchFamily="18" charset="0"/>
                <a:cs typeface="Times New Roman" panose="02020603050405020304" pitchFamily="18" charset="0"/>
              </a:rPr>
              <a:t>in Bangladesh where both market and government plays role simultaneously in production, distribution, consumption etc. </a:t>
            </a:r>
          </a:p>
          <a:p>
            <a:pPr marL="0" indent="0" algn="just">
              <a:buNone/>
            </a:pPr>
            <a:endParaRPr lang="en-US" sz="2600" dirty="0">
              <a:latin typeface="Times New Roman" panose="02020603050405020304" pitchFamily="18" charset="0"/>
              <a:cs typeface="Times New Roman" panose="02020603050405020304" pitchFamily="18" charset="0"/>
            </a:endParaRPr>
          </a:p>
          <a:p>
            <a:pPr algn="just"/>
            <a:endParaRPr lang="en-US" sz="2600" dirty="0"/>
          </a:p>
        </p:txBody>
      </p:sp>
    </p:spTree>
    <p:extLst>
      <p:ext uri="{BB962C8B-B14F-4D97-AF65-F5344CB8AC3E}">
        <p14:creationId xmlns:p14="http://schemas.microsoft.com/office/powerpoint/2010/main" val="54915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Terms: </a:t>
            </a:r>
            <a:br>
              <a:rPr lang="en-US" dirty="0" smtClean="0"/>
            </a:br>
            <a:r>
              <a:rPr lang="en-US" dirty="0" smtClean="0"/>
              <a:t>Micro </a:t>
            </a:r>
            <a:r>
              <a:rPr lang="en-US" dirty="0" err="1" smtClean="0"/>
              <a:t>Vs</a:t>
            </a:r>
            <a:r>
              <a:rPr lang="en-US" dirty="0" smtClean="0"/>
              <a:t> Macro</a:t>
            </a:r>
            <a:endParaRPr lang="en-US" dirty="0"/>
          </a:p>
        </p:txBody>
      </p:sp>
      <p:sp>
        <p:nvSpPr>
          <p:cNvPr id="3" name="Content Placeholder 2"/>
          <p:cNvSpPr>
            <a:spLocks noGrp="1"/>
          </p:cNvSpPr>
          <p:nvPr>
            <p:ph idx="1"/>
          </p:nvPr>
        </p:nvSpPr>
        <p:spPr/>
        <p:txBody>
          <a:bodyPr/>
          <a:lstStyle/>
          <a:p>
            <a:pPr marL="0" indent="0">
              <a:buNone/>
            </a:pPr>
            <a:r>
              <a:rPr lang="en-US" sz="2800" dirty="0" smtClean="0"/>
              <a:t>Microeconomics</a:t>
            </a:r>
          </a:p>
          <a:p>
            <a:pPr marL="0" indent="0">
              <a:buNone/>
            </a:pPr>
            <a:r>
              <a:rPr lang="en-US" sz="2400" dirty="0" smtClean="0">
                <a:solidFill>
                  <a:srgbClr val="00B050"/>
                </a:solidFill>
              </a:rPr>
              <a:t></a:t>
            </a:r>
            <a:r>
              <a:rPr lang="en-US" sz="2400" dirty="0">
                <a:solidFill>
                  <a:srgbClr val="00B050"/>
                </a:solidFill>
              </a:rPr>
              <a:t>Microeconomics: </a:t>
            </a:r>
            <a:r>
              <a:rPr lang="en-US" dirty="0"/>
              <a:t>The study of the choices that individuals and businesses make, the way these choices interact, and the influence that governments exert on these choices. </a:t>
            </a:r>
            <a:endParaRPr lang="en-US" dirty="0" smtClean="0"/>
          </a:p>
          <a:p>
            <a:pPr marL="0" indent="0">
              <a:buNone/>
            </a:pPr>
            <a:r>
              <a:rPr lang="en-US" sz="2800" dirty="0" smtClean="0"/>
              <a:t>Macroeconomics</a:t>
            </a:r>
            <a:r>
              <a:rPr lang="en-US" dirty="0" smtClean="0"/>
              <a:t> </a:t>
            </a:r>
          </a:p>
          <a:p>
            <a:pPr marL="0" indent="0">
              <a:buNone/>
            </a:pPr>
            <a:r>
              <a:rPr lang="en-US" sz="2400" dirty="0" smtClean="0"/>
              <a:t> </a:t>
            </a:r>
            <a:r>
              <a:rPr lang="en-US" sz="2400" dirty="0" smtClean="0">
                <a:solidFill>
                  <a:srgbClr val="00B050"/>
                </a:solidFill>
              </a:rPr>
              <a:t></a:t>
            </a:r>
            <a:r>
              <a:rPr lang="en-US" sz="2400" dirty="0">
                <a:solidFill>
                  <a:srgbClr val="00B050"/>
                </a:solidFill>
              </a:rPr>
              <a:t>Macroeconomics: </a:t>
            </a:r>
            <a:r>
              <a:rPr lang="en-US" dirty="0"/>
              <a:t>The study of the aggregate (or total) effects on the national economy and the global economy of the choices that individuals, businesses, and governments make.</a:t>
            </a:r>
          </a:p>
        </p:txBody>
      </p:sp>
    </p:spTree>
    <p:extLst>
      <p:ext uri="{BB962C8B-B14F-4D97-AF65-F5344CB8AC3E}">
        <p14:creationId xmlns:p14="http://schemas.microsoft.com/office/powerpoint/2010/main" val="1449410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sz="3600" b="1" dirty="0">
                <a:latin typeface="Times New Roman" panose="02020603050405020304" pitchFamily="18" charset="0"/>
                <a:cs typeface="Times New Roman" panose="02020603050405020304" pitchFamily="18" charset="0"/>
              </a:rPr>
              <a:t>Microeconomics vs. Macroeconomics</a:t>
            </a:r>
            <a:r>
              <a:rPr lang="en-US" dirty="0"/>
              <a:t/>
            </a:r>
            <a:br>
              <a:rPr lang="en-US" dirty="0"/>
            </a:br>
            <a:endParaRPr lang="en-US" dirty="0"/>
          </a:p>
        </p:txBody>
      </p:sp>
      <p:sp>
        <p:nvSpPr>
          <p:cNvPr id="3" name="Content Placeholder 2"/>
          <p:cNvSpPr>
            <a:spLocks noGrp="1"/>
          </p:cNvSpPr>
          <p:nvPr>
            <p:ph idx="1"/>
          </p:nvPr>
        </p:nvSpPr>
        <p:spPr>
          <a:xfrm>
            <a:off x="838200" y="1117600"/>
            <a:ext cx="10401300" cy="5059363"/>
          </a:xfrm>
        </p:spPr>
        <p:txBody>
          <a:bodyPr numCol="2">
            <a:normAutofit/>
          </a:bodyPr>
          <a:lstStyle/>
          <a:p>
            <a:pPr marL="0" indent="0">
              <a:buNone/>
            </a:pPr>
            <a:r>
              <a:rPr lang="en-US" sz="1800" dirty="0" smtClean="0">
                <a:latin typeface="Times New Roman" panose="02020603050405020304" pitchFamily="18" charset="0"/>
                <a:cs typeface="Times New Roman" panose="02020603050405020304" pitchFamily="18" charset="0"/>
              </a:rPr>
              <a:t>    Economic </a:t>
            </a:r>
            <a:r>
              <a:rPr lang="en-US" sz="1800" dirty="0">
                <a:latin typeface="Times New Roman" panose="02020603050405020304" pitchFamily="18" charset="0"/>
                <a:cs typeface="Times New Roman" panose="02020603050405020304" pitchFamily="18" charset="0"/>
              </a:rPr>
              <a:t>analysis is divided into two main branches microeconomics and macroeconomics.</a:t>
            </a:r>
          </a:p>
          <a:p>
            <a:r>
              <a:rPr lang="en-US" sz="2400" b="1" dirty="0">
                <a:latin typeface="Times New Roman" panose="02020603050405020304" pitchFamily="18" charset="0"/>
                <a:cs typeface="Times New Roman" panose="02020603050405020304" pitchFamily="18" charset="0"/>
              </a:rPr>
              <a:t>Microeconomic</a:t>
            </a:r>
            <a:endParaRPr lang="en-US" sz="24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Greek word Micro means ‘small’. </a:t>
            </a:r>
            <a:r>
              <a:rPr lang="en-US" sz="1800" dirty="0" smtClean="0">
                <a:latin typeface="Times New Roman" panose="02020603050405020304" pitchFamily="18" charset="0"/>
                <a:cs typeface="Times New Roman" panose="02020603050405020304" pitchFamily="18" charset="0"/>
              </a:rPr>
              <a:t>Microeconomic </a:t>
            </a:r>
            <a:r>
              <a:rPr lang="en-US" sz="1800" dirty="0">
                <a:latin typeface="Times New Roman" panose="02020603050405020304" pitchFamily="18" charset="0"/>
                <a:cs typeface="Times New Roman" panose="02020603050405020304" pitchFamily="18" charset="0"/>
              </a:rPr>
              <a:t>is the study of decisions of the people and business and the interaction of those decisions in markets. The goal of microeconomics is to explain the prices and quantities of individual goods and services. Microeconomic also studies the effect of government regulation and taxes on the prices and quantities of individual; goods and services</a:t>
            </a:r>
            <a:r>
              <a:rPr lang="en-US" sz="2100" dirty="0">
                <a:latin typeface="Times New Roman" panose="02020603050405020304" pitchFamily="18" charset="0"/>
                <a:cs typeface="Times New Roman" panose="02020603050405020304" pitchFamily="18" charset="0"/>
              </a:rPr>
              <a:t>.</a:t>
            </a:r>
          </a:p>
          <a:p>
            <a:pPr algn="just"/>
            <a:r>
              <a:rPr lang="en-US" sz="1800" b="1" dirty="0">
                <a:latin typeface="Times New Roman" panose="02020603050405020304" pitchFamily="18" charset="0"/>
                <a:cs typeface="Times New Roman" panose="02020603050405020304" pitchFamily="18" charset="0"/>
              </a:rPr>
              <a:t>Example</a:t>
            </a:r>
            <a:r>
              <a:rPr lang="en-US" sz="18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Microeconomic </a:t>
            </a:r>
            <a:r>
              <a:rPr lang="en-US" sz="1900" dirty="0">
                <a:latin typeface="Times New Roman" panose="02020603050405020304" pitchFamily="18" charset="0"/>
                <a:cs typeface="Times New Roman" panose="02020603050405020304" pitchFamily="18" charset="0"/>
              </a:rPr>
              <a:t>studies the factors that determine the prices and quantities of a product (say cement) of cement factory.</a:t>
            </a:r>
          </a:p>
          <a:p>
            <a:pPr algn="just"/>
            <a:endParaRPr lang="en-US" sz="2400" b="1" dirty="0" smtClean="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Macroeconomics</a:t>
            </a:r>
            <a:endParaRPr lang="en-US" sz="24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Macro means Big. Macroeconomic is the study of national economy as well as global Economy and the way that a Economic system work. The goal of macroeconomics is to explain general price level, national income, Employment, Production. Macroeconomics also studies the effect of Government actions-taxes, spending and the defect on total incomes and price level.</a:t>
            </a:r>
          </a:p>
          <a:p>
            <a:pPr algn="just"/>
            <a:r>
              <a:rPr lang="en-US" sz="1900" dirty="0" smtClean="0">
                <a:latin typeface="Times New Roman" panose="02020603050405020304" pitchFamily="18" charset="0"/>
                <a:cs typeface="Times New Roman" panose="02020603050405020304" pitchFamily="18" charset="0"/>
              </a:rPr>
              <a:t>Example: Macroeconomic </a:t>
            </a:r>
            <a:r>
              <a:rPr lang="en-US" sz="1900" dirty="0">
                <a:latin typeface="Times New Roman" panose="02020603050405020304" pitchFamily="18" charset="0"/>
                <a:cs typeface="Times New Roman" panose="02020603050405020304" pitchFamily="18" charset="0"/>
              </a:rPr>
              <a:t>studies the forces that the average cost of living, the total value of production in a country.</a:t>
            </a:r>
          </a:p>
          <a:p>
            <a:endParaRPr lang="en-US" sz="1900" dirty="0"/>
          </a:p>
        </p:txBody>
      </p:sp>
    </p:spTree>
    <p:extLst>
      <p:ext uri="{BB962C8B-B14F-4D97-AF65-F5344CB8AC3E}">
        <p14:creationId xmlns:p14="http://schemas.microsoft.com/office/powerpoint/2010/main" val="1392688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normAutofit/>
          </a:bodyPr>
          <a:lstStyle/>
          <a:p>
            <a:pPr marL="0" marR="0" algn="ctr">
              <a:lnSpc>
                <a:spcPct val="115000"/>
              </a:lnSpc>
              <a:spcBef>
                <a:spcPts val="0"/>
              </a:spcBef>
              <a:spcAft>
                <a:spcPts val="1000"/>
              </a:spcAft>
            </a:pPr>
            <a:r>
              <a:rPr lang="en-US" sz="3200" dirty="0">
                <a:latin typeface="Times New Roman" panose="02020603050405020304" pitchFamily="18" charset="0"/>
                <a:cs typeface="Times New Roman" panose="02020603050405020304" pitchFamily="18" charset="0"/>
              </a:rPr>
              <a:t>Goods and Services</a:t>
            </a:r>
          </a:p>
        </p:txBody>
      </p:sp>
      <p:sp>
        <p:nvSpPr>
          <p:cNvPr id="3" name="Content Placeholder 2"/>
          <p:cNvSpPr>
            <a:spLocks noGrp="1"/>
          </p:cNvSpPr>
          <p:nvPr>
            <p:ph idx="1"/>
          </p:nvPr>
        </p:nvSpPr>
        <p:spPr>
          <a:xfrm>
            <a:off x="677334" y="1319135"/>
            <a:ext cx="8596668" cy="4722228"/>
          </a:xfrm>
        </p:spPr>
        <p:txBody>
          <a:bodyPr>
            <a:normAutofit fontScale="92500"/>
          </a:bodyPr>
          <a:lstStyle/>
          <a:p>
            <a:pPr algn="just"/>
            <a:r>
              <a:rPr lang="en-US" sz="2000" dirty="0">
                <a:latin typeface="Times New Roman" panose="02020603050405020304" pitchFamily="18" charset="0"/>
                <a:cs typeface="Times New Roman" panose="02020603050405020304" pitchFamily="18" charset="0"/>
              </a:rPr>
              <a:t>There is a major difference between goods and </a:t>
            </a:r>
            <a:r>
              <a:rPr lang="en-US" sz="2000" dirty="0" smtClean="0">
                <a:latin typeface="Times New Roman" panose="02020603050405020304" pitchFamily="18" charset="0"/>
                <a:cs typeface="Times New Roman" panose="02020603050405020304" pitchFamily="18" charset="0"/>
              </a:rPr>
              <a:t>services. Goods </a:t>
            </a:r>
            <a:r>
              <a:rPr lang="en-US" sz="2000" dirty="0">
                <a:latin typeface="Times New Roman" panose="02020603050405020304" pitchFamily="18" charset="0"/>
                <a:cs typeface="Times New Roman" panose="02020603050405020304" pitchFamily="18" charset="0"/>
              </a:rPr>
              <a:t>and services based on both tangible as well as intangible factors. Goods are basically objects or products which have to be manufactured, stored, transported, market and sold. </a:t>
            </a:r>
            <a:r>
              <a:rPr lang="en-US" sz="2000" dirty="0" smtClean="0">
                <a:latin typeface="Times New Roman" panose="02020603050405020304" pitchFamily="18" charset="0"/>
                <a:cs typeface="Times New Roman" panose="02020603050405020304" pitchFamily="18" charset="0"/>
              </a:rPr>
              <a:t>Square Pharmaceutical,  </a:t>
            </a:r>
            <a:r>
              <a:rPr lang="en-US" sz="2000" dirty="0">
                <a:latin typeface="Times New Roman" panose="02020603050405020304" pitchFamily="18" charset="0"/>
                <a:cs typeface="Times New Roman" panose="02020603050405020304" pitchFamily="18" charset="0"/>
              </a:rPr>
              <a:t>BMW, Adidas are some companies manufacturing goods.</a:t>
            </a:r>
          </a:p>
          <a:p>
            <a:pPr algn="just"/>
            <a:r>
              <a:rPr lang="en-US" sz="2000" dirty="0">
                <a:latin typeface="Times New Roman" panose="02020603050405020304" pitchFamily="18" charset="0"/>
                <a:cs typeface="Times New Roman" panose="02020603050405020304" pitchFamily="18" charset="0"/>
              </a:rPr>
              <a:t>Services on the other hand are output of individuals and they can be collective or individualistic action or performance by an individual. For example a barber or a chartered accountant is giving individual services. Airlines on the other hand have airplanes which are a produced but travelling by airplanes is a service (airlines are one of the most competitive service sectors today).</a:t>
            </a:r>
          </a:p>
          <a:p>
            <a:pPr algn="just"/>
            <a:r>
              <a:rPr lang="en-US" sz="2000" dirty="0">
                <a:latin typeface="Times New Roman" panose="02020603050405020304" pitchFamily="18" charset="0"/>
                <a:cs typeface="Times New Roman" panose="02020603050405020304" pitchFamily="18" charset="0"/>
              </a:rPr>
              <a:t>Thus the different between </a:t>
            </a:r>
            <a:r>
              <a:rPr lang="en-US" sz="2000" dirty="0" smtClean="0">
                <a:latin typeface="Times New Roman" panose="02020603050405020304" pitchFamily="18" charset="0"/>
                <a:cs typeface="Times New Roman" panose="02020603050405020304" pitchFamily="18" charset="0"/>
              </a:rPr>
              <a:t>goods </a:t>
            </a:r>
            <a:r>
              <a:rPr lang="en-US" sz="2000" dirty="0">
                <a:latin typeface="Times New Roman" panose="02020603050405020304" pitchFamily="18" charset="0"/>
                <a:cs typeface="Times New Roman" panose="02020603050405020304" pitchFamily="18" charset="0"/>
              </a:rPr>
              <a:t>and services is based on tangibility. Where goods are tangible in nature, services are mostly intangible. The classic rules which defined services were intangibility, heterogeneity, perishability and variability. However, although the old rules are applicable even today, several new rules have been added to define the difference between goods and services.</a:t>
            </a:r>
          </a:p>
          <a:p>
            <a:endParaRPr lang="en-US" dirty="0"/>
          </a:p>
        </p:txBody>
      </p:sp>
    </p:spTree>
    <p:extLst>
      <p:ext uri="{BB962C8B-B14F-4D97-AF65-F5344CB8AC3E}">
        <p14:creationId xmlns:p14="http://schemas.microsoft.com/office/powerpoint/2010/main" val="91481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26" name="Google Shape;126;p19"/>
          <p:cNvGraphicFramePr/>
          <p:nvPr>
            <p:extLst>
              <p:ext uri="{D42A27DB-BD31-4B8C-83A1-F6EECF244321}">
                <p14:modId xmlns:p14="http://schemas.microsoft.com/office/powerpoint/2010/main" val="292124383"/>
              </p:ext>
            </p:extLst>
          </p:nvPr>
        </p:nvGraphicFramePr>
        <p:xfrm>
          <a:off x="71084" y="899410"/>
          <a:ext cx="12120915" cy="5729987"/>
        </p:xfrm>
        <a:graphic>
          <a:graphicData uri="http://schemas.openxmlformats.org/drawingml/2006/table">
            <a:tbl>
              <a:tblPr>
                <a:noFill/>
              </a:tblPr>
              <a:tblGrid>
                <a:gridCol w="4040305"/>
                <a:gridCol w="4040305"/>
                <a:gridCol w="4040305"/>
              </a:tblGrid>
              <a:tr h="941898">
                <a:tc>
                  <a:txBody>
                    <a:bodyPr/>
                    <a:lstStyle/>
                    <a:p>
                      <a:pPr marL="0" lvl="0" indent="0" algn="l" rtl="0">
                        <a:spcBef>
                          <a:spcPts val="0"/>
                        </a:spcBef>
                        <a:spcAft>
                          <a:spcPts val="0"/>
                        </a:spcAft>
                        <a:buNone/>
                      </a:pPr>
                      <a:r>
                        <a:rPr lang="en" sz="2100" b="1" dirty="0">
                          <a:highlight>
                            <a:srgbClr val="FFFFFF"/>
                          </a:highlight>
                          <a:latin typeface="Georgia"/>
                          <a:ea typeface="Georgia"/>
                          <a:cs typeface="Georgia"/>
                          <a:sym typeface="Georgia"/>
                        </a:rPr>
                        <a:t>BASIS FOR COMPARISON</a:t>
                      </a:r>
                      <a:endParaRPr sz="2100" b="1"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100" b="1">
                          <a:solidFill>
                            <a:srgbClr val="222222"/>
                          </a:solidFill>
                          <a:highlight>
                            <a:srgbClr val="FFFFFF"/>
                          </a:highlight>
                          <a:latin typeface="Georgia"/>
                          <a:ea typeface="Georgia"/>
                          <a:cs typeface="Georgia"/>
                          <a:sym typeface="Georgia"/>
                        </a:rPr>
                        <a:t>GOODS</a:t>
                      </a:r>
                      <a:endParaRPr sz="2100">
                        <a:highlight>
                          <a:srgbClr val="FFFFFF"/>
                        </a:highlight>
                      </a:endParaRPr>
                    </a:p>
                  </a:txBody>
                  <a:tcPr marL="121900" marR="121900" marT="121900" marB="121900"/>
                </a:tc>
                <a:tc>
                  <a:txBody>
                    <a:bodyPr/>
                    <a:lstStyle/>
                    <a:p>
                      <a:pPr marL="0" lvl="0" indent="0" algn="l" rtl="0">
                        <a:spcBef>
                          <a:spcPts val="0"/>
                        </a:spcBef>
                        <a:spcAft>
                          <a:spcPts val="0"/>
                        </a:spcAft>
                        <a:buNone/>
                      </a:pPr>
                      <a:r>
                        <a:rPr lang="en" sz="2100" b="1">
                          <a:solidFill>
                            <a:srgbClr val="222222"/>
                          </a:solidFill>
                          <a:highlight>
                            <a:srgbClr val="FFFFFF"/>
                          </a:highlight>
                          <a:latin typeface="Georgia"/>
                          <a:ea typeface="Georgia"/>
                          <a:cs typeface="Georgia"/>
                          <a:sym typeface="Georgia"/>
                        </a:rPr>
                        <a:t>SERVICES</a:t>
                      </a:r>
                      <a:endParaRPr sz="2100">
                        <a:highlight>
                          <a:srgbClr val="FFFFFF"/>
                        </a:highlight>
                      </a:endParaRPr>
                    </a:p>
                  </a:txBody>
                  <a:tcPr marL="121900" marR="121900" marT="121900" marB="121900"/>
                </a:tc>
              </a:tr>
              <a:tr h="2008895">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Meaning</a:t>
                      </a:r>
                      <a:endParaRPr sz="2400"/>
                    </a:p>
                  </a:txBody>
                  <a:tcPr marL="121900" marR="121900" marT="121900" marB="121900"/>
                </a:tc>
                <a:tc>
                  <a:txBody>
                    <a:bodyPr/>
                    <a:lstStyle/>
                    <a:p>
                      <a:pPr marL="0" lvl="0" indent="0" algn="just" rtl="0">
                        <a:spcBef>
                          <a:spcPts val="0"/>
                        </a:spcBef>
                        <a:spcAft>
                          <a:spcPts val="0"/>
                        </a:spcAft>
                        <a:buNone/>
                      </a:pPr>
                      <a:r>
                        <a:rPr lang="en" sz="2400" dirty="0">
                          <a:solidFill>
                            <a:srgbClr val="222222"/>
                          </a:solidFill>
                          <a:highlight>
                            <a:srgbClr val="FFFFFF"/>
                          </a:highlight>
                          <a:latin typeface="Georgia"/>
                          <a:ea typeface="Georgia"/>
                          <a:cs typeface="Georgia"/>
                          <a:sym typeface="Georgia"/>
                        </a:rPr>
                        <a:t>Goods are the material items that can be seen, touched or felt and are ready for sale to the customers.</a:t>
                      </a:r>
                      <a:endParaRPr sz="2400" dirty="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are amenities, facilities, benefits or help provided by other people.</a:t>
                      </a:r>
                      <a:endParaRPr sz="2400">
                        <a:highlight>
                          <a:srgbClr val="FFFFFF"/>
                        </a:highlight>
                      </a:endParaRPr>
                    </a:p>
                  </a:txBody>
                  <a:tcPr marL="121900" marR="121900" marT="121900" marB="121900"/>
                </a:tc>
              </a:tr>
              <a:tr h="905163">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Nature</a:t>
                      </a:r>
                      <a:endParaRPr sz="2400"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Tangible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Intangible</a:t>
                      </a:r>
                      <a:endParaRPr sz="2400">
                        <a:highlight>
                          <a:srgbClr val="FFFFFF"/>
                        </a:highlight>
                      </a:endParaRPr>
                    </a:p>
                  </a:txBody>
                  <a:tcPr marL="121900" marR="121900" marT="121900" marB="121900"/>
                </a:tc>
              </a:tr>
              <a:tr h="905163">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Transfer of ownership</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Yes</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t>No</a:t>
                      </a:r>
                      <a:endParaRPr sz="2400"/>
                    </a:p>
                  </a:txBody>
                  <a:tcPr marL="121900" marR="121900" marT="121900" marB="121900"/>
                </a:tc>
              </a:tr>
              <a:tr h="905163">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Evaluation</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Very simple and easy</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Complicated</a:t>
                      </a:r>
                      <a:endParaRPr sz="2400" dirty="0">
                        <a:highlight>
                          <a:srgbClr val="FFFFFF"/>
                        </a:highlight>
                      </a:endParaRPr>
                    </a:p>
                  </a:txBody>
                  <a:tcPr marL="121900" marR="121900" marT="121900" marB="121900"/>
                </a:tc>
              </a:tr>
            </a:tbl>
          </a:graphicData>
        </a:graphic>
      </p:graphicFrame>
    </p:spTree>
    <p:extLst>
      <p:ext uri="{BB962C8B-B14F-4D97-AF65-F5344CB8AC3E}">
        <p14:creationId xmlns:p14="http://schemas.microsoft.com/office/powerpoint/2010/main" val="83024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smtClean="0">
                <a:latin typeface="Andalus" panose="02020603050405020304" pitchFamily="18" charset="-78"/>
                <a:cs typeface="Andalus" panose="02020603050405020304" pitchFamily="18" charset="-78"/>
              </a:rPr>
              <a:t>Areas Covered</a:t>
            </a:r>
            <a:endParaRPr lang="en-US" sz="8000"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r>
              <a:rPr lang="en-US" dirty="0" smtClean="0"/>
              <a:t>1. Introduction to Economics</a:t>
            </a:r>
          </a:p>
          <a:p>
            <a:r>
              <a:rPr lang="en-US" dirty="0" smtClean="0"/>
              <a:t>2. Components of EE – Inflation, TVM, Depreciation, Make or Buy, Elements of Costs</a:t>
            </a:r>
          </a:p>
          <a:p>
            <a:r>
              <a:rPr lang="en-US" dirty="0" smtClean="0"/>
              <a:t>3. Trade Barriers and Trade Preferences</a:t>
            </a:r>
          </a:p>
          <a:p>
            <a:r>
              <a:rPr lang="en-US" dirty="0" smtClean="0"/>
              <a:t>4. Economics of Textile Materials</a:t>
            </a:r>
          </a:p>
          <a:p>
            <a:r>
              <a:rPr lang="en-US" dirty="0" smtClean="0"/>
              <a:t>5. Economics of Textile </a:t>
            </a:r>
            <a:r>
              <a:rPr lang="en-US" smtClean="0"/>
              <a:t>Materials Processing</a:t>
            </a:r>
            <a:endParaRPr lang="en-US"/>
          </a:p>
        </p:txBody>
      </p:sp>
    </p:spTree>
    <p:extLst>
      <p:ext uri="{BB962C8B-B14F-4D97-AF65-F5344CB8AC3E}">
        <p14:creationId xmlns:p14="http://schemas.microsoft.com/office/powerpoint/2010/main" val="406701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20"/>
          <p:cNvGraphicFramePr/>
          <p:nvPr/>
        </p:nvGraphicFramePr>
        <p:xfrm>
          <a:off x="103200" y="970134"/>
          <a:ext cx="11985600" cy="6271240"/>
        </p:xfrm>
        <a:graphic>
          <a:graphicData uri="http://schemas.openxmlformats.org/drawingml/2006/table">
            <a:tbl>
              <a:tblPr>
                <a:noFill/>
              </a:tblPr>
              <a:tblGrid>
                <a:gridCol w="3995200"/>
                <a:gridCol w="3995200"/>
                <a:gridCol w="3995200"/>
              </a:tblGrid>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Return</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Goods can be returned.</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cannot be returned back once they are provided.</a:t>
                      </a:r>
                      <a:endParaRPr sz="2400">
                        <a:highlight>
                          <a:srgbClr val="FFFFFF"/>
                        </a:highlight>
                      </a:endParaRPr>
                    </a:p>
                  </a:txBody>
                  <a:tcPr marL="121900" marR="121900" marT="121900" marB="121900"/>
                </a:tc>
              </a:tr>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Separable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Yes, goods can be separated from the seller</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No, services cannot be separated from the service provider.</a:t>
                      </a:r>
                      <a:endParaRPr sz="2400">
                        <a:highlight>
                          <a:srgbClr val="FFFFFF"/>
                        </a:highlight>
                      </a:endParaRPr>
                    </a:p>
                  </a:txBody>
                  <a:tcPr marL="121900" marR="121900" marT="121900" marB="121900"/>
                </a:tc>
              </a:tr>
              <a:tr h="112400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Variability</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Identical</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Diversified</a:t>
                      </a:r>
                      <a:endParaRPr sz="2400">
                        <a:highlight>
                          <a:srgbClr val="FFFFFF"/>
                        </a:highlight>
                      </a:endParaRPr>
                    </a:p>
                  </a:txBody>
                  <a:tcPr marL="121900" marR="121900" marT="121900" marB="121900"/>
                </a:tc>
              </a:tr>
              <a:tr h="112400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Storage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Goods can be stored for use in future or multiple use.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cannot be stored.</a:t>
                      </a:r>
                      <a:endParaRPr sz="2400">
                        <a:highlight>
                          <a:srgbClr val="FFFFFF"/>
                        </a:highlight>
                      </a:endParaRPr>
                    </a:p>
                  </a:txBody>
                  <a:tcPr marL="121900" marR="121900" marT="121900" marB="121900"/>
                </a:tc>
              </a:tr>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Production and Consumption</a:t>
                      </a:r>
                      <a:endParaRPr sz="240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There is a time lag between production and consumption of goods.</a:t>
                      </a:r>
                      <a:endParaRPr sz="240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Production and Consumption of goods occurs simultaneously.</a:t>
                      </a:r>
                      <a:endParaRPr sz="2400">
                        <a:highlight>
                          <a:srgbClr val="FFFFFF"/>
                        </a:highlight>
                      </a:endParaRPr>
                    </a:p>
                  </a:txBody>
                  <a:tcPr marL="121900" marR="121900" marT="121900" marB="121900"/>
                </a:tc>
              </a:tr>
            </a:tbl>
          </a:graphicData>
        </a:graphic>
      </p:graphicFrame>
    </p:spTree>
    <p:extLst>
      <p:ext uri="{BB962C8B-B14F-4D97-AF65-F5344CB8AC3E}">
        <p14:creationId xmlns:p14="http://schemas.microsoft.com/office/powerpoint/2010/main" val="1216081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77334" y="609600"/>
            <a:ext cx="8596668" cy="694544"/>
          </a:xfrm>
          <a:noFill/>
          <a:ln/>
        </p:spPr>
        <p:txBody>
          <a:bodyPr vert="horz" lIns="92075" tIns="46038" rIns="92075" bIns="46038" rtlCol="0" anchor="ctr">
            <a:normAutofit/>
          </a:bodyPr>
          <a:lstStyle/>
          <a:p>
            <a:pPr algn="ctr"/>
            <a:r>
              <a:rPr lang="en-US" sz="3400" dirty="0" smtClean="0"/>
              <a:t>Goods</a:t>
            </a:r>
            <a:endParaRPr lang="en-US" sz="3400" dirty="0"/>
          </a:p>
        </p:txBody>
      </p:sp>
      <p:sp>
        <p:nvSpPr>
          <p:cNvPr id="41987" name="Rectangle 3"/>
          <p:cNvSpPr>
            <a:spLocks noGrp="1" noChangeArrowheads="1"/>
          </p:cNvSpPr>
          <p:nvPr>
            <p:ph type="body" idx="1"/>
          </p:nvPr>
        </p:nvSpPr>
        <p:spPr>
          <a:xfrm>
            <a:off x="533400" y="1752600"/>
            <a:ext cx="8953500" cy="4248150"/>
          </a:xfrm>
          <a:noFill/>
          <a:ln/>
        </p:spPr>
        <p:txBody>
          <a:bodyPr vert="horz" lIns="92075" tIns="46038" rIns="92075" bIns="46038" rtlCol="0">
            <a:normAutofit/>
          </a:bodyPr>
          <a:lstStyle/>
          <a:p>
            <a:r>
              <a:rPr lang="en-US" b="1" i="1" dirty="0">
                <a:solidFill>
                  <a:srgbClr val="000000"/>
                </a:solidFill>
              </a:rPr>
              <a:t>Normal Goods</a:t>
            </a:r>
            <a:r>
              <a:rPr lang="en-US" dirty="0">
                <a:solidFill>
                  <a:srgbClr val="000000"/>
                </a:solidFill>
              </a:rPr>
              <a:t> are goods for which demand goes up when income is higher and for which demand goes down when income is lower.</a:t>
            </a:r>
          </a:p>
          <a:p>
            <a:pPr eaLnBrk="0" hangingPunct="0">
              <a:spcBef>
                <a:spcPct val="0"/>
              </a:spcBef>
              <a:spcAft>
                <a:spcPct val="0"/>
              </a:spcAft>
            </a:pPr>
            <a:r>
              <a:rPr lang="en-US" b="1" i="1" dirty="0">
                <a:solidFill>
                  <a:srgbClr val="000000"/>
                </a:solidFill>
                <a:effectLst/>
              </a:rPr>
              <a:t>Inferior Goods</a:t>
            </a:r>
            <a:r>
              <a:rPr lang="en-US" dirty="0">
                <a:solidFill>
                  <a:srgbClr val="000000"/>
                </a:solidFill>
                <a:effectLst/>
              </a:rPr>
              <a:t> are goods for which demand falls when income rises</a:t>
            </a:r>
            <a:r>
              <a:rPr lang="en-US" dirty="0" smtClean="0">
                <a:solidFill>
                  <a:srgbClr val="000000"/>
                </a:solidFill>
                <a:effectLst/>
              </a:rPr>
              <a:t>.</a:t>
            </a:r>
          </a:p>
          <a:p>
            <a:pPr marL="0" indent="0" eaLnBrk="0" hangingPunct="0">
              <a:spcBef>
                <a:spcPct val="0"/>
              </a:spcBef>
              <a:spcAft>
                <a:spcPct val="0"/>
              </a:spcAft>
              <a:buNone/>
            </a:pPr>
            <a:endParaRPr lang="en-US" dirty="0" smtClean="0">
              <a:solidFill>
                <a:srgbClr val="000000"/>
              </a:solidFill>
              <a:effectLst/>
            </a:endParaRPr>
          </a:p>
          <a:p>
            <a:r>
              <a:rPr lang="en-US" dirty="0">
                <a:solidFill>
                  <a:srgbClr val="000000"/>
                </a:solidFill>
              </a:rPr>
              <a:t> </a:t>
            </a:r>
            <a:r>
              <a:rPr lang="en-US" b="1" i="1" dirty="0">
                <a:solidFill>
                  <a:srgbClr val="000000"/>
                </a:solidFill>
              </a:rPr>
              <a:t>Substitutes</a:t>
            </a:r>
            <a:r>
              <a:rPr lang="en-US" dirty="0">
                <a:solidFill>
                  <a:srgbClr val="000000"/>
                </a:solidFill>
              </a:rPr>
              <a:t> are goods that can serve as replacements for one another; when the price of one increases, demand for the other goes up.  </a:t>
            </a:r>
            <a:r>
              <a:rPr lang="en-US" b="1" i="1" dirty="0">
                <a:solidFill>
                  <a:srgbClr val="000000"/>
                </a:solidFill>
              </a:rPr>
              <a:t>Perfect substitutes</a:t>
            </a:r>
            <a:r>
              <a:rPr lang="en-US" dirty="0">
                <a:solidFill>
                  <a:srgbClr val="000000"/>
                </a:solidFill>
              </a:rPr>
              <a:t> are identical products.</a:t>
            </a:r>
          </a:p>
          <a:p>
            <a:r>
              <a:rPr lang="en-US" b="1" i="1" dirty="0">
                <a:solidFill>
                  <a:srgbClr val="000000"/>
                </a:solidFill>
              </a:rPr>
              <a:t>Complements</a:t>
            </a:r>
            <a:r>
              <a:rPr lang="en-US" dirty="0">
                <a:solidFill>
                  <a:srgbClr val="000000"/>
                </a:solidFill>
              </a:rPr>
              <a:t> are goods that “go together”; a decrease in the price of one results in an increase in demand for the other, and vice versa.</a:t>
            </a:r>
          </a:p>
          <a:p>
            <a:pPr eaLnBrk="0"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1036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5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wipe(left)">
                                      <p:cBhvr>
                                        <p:cTn id="2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fontScale="90000"/>
          </a:bodyPr>
          <a:lstStyle/>
          <a:p>
            <a:r>
              <a:rPr lang="en-US" sz="3600" b="1" dirty="0">
                <a:latin typeface="Times New Roman" panose="02020603050405020304" pitchFamily="18" charset="0"/>
                <a:cs typeface="Times New Roman" panose="02020603050405020304" pitchFamily="18" charset="0"/>
              </a:rPr>
              <a:t>Consumer Goods &amp; Producer Goods</a:t>
            </a:r>
            <a:r>
              <a:rPr lang="en-US" dirty="0"/>
              <a:t/>
            </a:r>
            <a:br>
              <a:rPr lang="en-US" dirty="0"/>
            </a:br>
            <a:endParaRPr lang="en-US" dirty="0"/>
          </a:p>
        </p:txBody>
      </p:sp>
      <p:sp>
        <p:nvSpPr>
          <p:cNvPr id="3" name="Content Placeholder 2"/>
          <p:cNvSpPr>
            <a:spLocks noGrp="1"/>
          </p:cNvSpPr>
          <p:nvPr>
            <p:ph idx="1"/>
          </p:nvPr>
        </p:nvSpPr>
        <p:spPr>
          <a:xfrm>
            <a:off x="838200" y="1168400"/>
            <a:ext cx="10515600" cy="5389563"/>
          </a:xfrm>
        </p:spPr>
        <p:txBody>
          <a:bodyPr>
            <a:normAutofit/>
          </a:bodyPr>
          <a:lstStyle/>
          <a:p>
            <a:pPr algn="just"/>
            <a:r>
              <a:rPr lang="en-US" sz="1800" b="1" dirty="0">
                <a:latin typeface="Times New Roman" panose="02020603050405020304" pitchFamily="18" charset="0"/>
                <a:cs typeface="Times New Roman" panose="02020603050405020304" pitchFamily="18" charset="0"/>
              </a:rPr>
              <a:t>CONSUMER GOODS</a:t>
            </a:r>
            <a:r>
              <a:rPr lang="en-US" sz="1800" dirty="0">
                <a:latin typeface="Times New Roman" panose="02020603050405020304" pitchFamily="18" charset="0"/>
                <a:cs typeface="Times New Roman" panose="02020603050405020304" pitchFamily="18" charset="0"/>
              </a:rPr>
              <a:t> are tangible goods that are purchased for direct consumption to satisfy a human need or want. This is in contrast to producer goods, where are purchased as an input to produce another good.</a:t>
            </a:r>
          </a:p>
          <a:p>
            <a:pPr algn="just"/>
            <a:r>
              <a:rPr lang="en-US" b="1" dirty="0" smtClean="0">
                <a:latin typeface="Times New Roman" panose="02020603050405020304" pitchFamily="18" charset="0"/>
                <a:cs typeface="Times New Roman" panose="02020603050405020304" pitchFamily="18" charset="0"/>
              </a:rPr>
              <a:t>PRODUCER GOODS/CAPITAL GOODS, </a:t>
            </a:r>
            <a:r>
              <a:rPr lang="en-US" sz="1800" dirty="0">
                <a:latin typeface="Times New Roman" panose="02020603050405020304" pitchFamily="18" charset="0"/>
                <a:cs typeface="Times New Roman" panose="02020603050405020304" pitchFamily="18" charset="0"/>
              </a:rPr>
              <a:t>also called intermediate </a:t>
            </a:r>
            <a:r>
              <a:rPr lang="en-US" sz="1800" dirty="0" smtClean="0">
                <a:latin typeface="Times New Roman" panose="02020603050405020304" pitchFamily="18" charset="0"/>
                <a:cs typeface="Times New Roman" panose="02020603050405020304" pitchFamily="18" charset="0"/>
              </a:rPr>
              <a:t>goods</a:t>
            </a:r>
            <a:r>
              <a:rPr lang="en-US" sz="1800" dirty="0">
                <a:latin typeface="Times New Roman" panose="02020603050405020304" pitchFamily="18" charset="0"/>
                <a:cs typeface="Times New Roman" panose="02020603050405020304" pitchFamily="18" charset="0"/>
              </a:rPr>
              <a:t>, in economics, goods manufactured and used in further manufacturing processing or resale. Producer goods either become part of the final product or lose their distinct identity in the manufacturing stream</a:t>
            </a:r>
          </a:p>
          <a:p>
            <a:pPr algn="just"/>
            <a:r>
              <a:rPr lang="en-US" sz="1800" dirty="0">
                <a:latin typeface="Times New Roman" panose="02020603050405020304" pitchFamily="18" charset="0"/>
                <a:cs typeface="Times New Roman" panose="02020603050405020304" pitchFamily="18" charset="0"/>
              </a:rPr>
              <a:t>Consumer goods are those that are purchased for direct consumption. ‘Consumption’ in this context does not necessity mean consume, as in eat. There are plenty of consumer goods that no one would consider eating, such as clothes. Clothing is a good purchase to satisfy a human need – the need to be clothed.</a:t>
            </a:r>
          </a:p>
          <a:p>
            <a:pPr algn="just"/>
            <a:r>
              <a:rPr lang="en-US" sz="1800" dirty="0">
                <a:latin typeface="Times New Roman" panose="02020603050405020304" pitchFamily="18" charset="0"/>
                <a:cs typeface="Times New Roman" panose="02020603050405020304" pitchFamily="18" charset="0"/>
              </a:rPr>
              <a:t>Another way to identify a consumer good is to think of a production line. The goods used as inputs at the beginning of the production line are not consumer goods; these would be considered capital or producer goods, and might include cloth, plastic, or other materials. The good that is produced at the end of production line (the clothing line) is a consumer good. It’s a final end product made for a buyer to consume.</a:t>
            </a:r>
          </a:p>
          <a:p>
            <a:endParaRPr lang="en-US" dirty="0"/>
          </a:p>
          <a:p>
            <a:endParaRPr lang="en-US" dirty="0"/>
          </a:p>
        </p:txBody>
      </p:sp>
    </p:spTree>
    <p:extLst>
      <p:ext uri="{BB962C8B-B14F-4D97-AF65-F5344CB8AC3E}">
        <p14:creationId xmlns:p14="http://schemas.microsoft.com/office/powerpoint/2010/main" val="380238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700"/>
            <a:ext cx="10515600" cy="5910263"/>
          </a:xfrm>
        </p:spPr>
        <p:txBody>
          <a:bodyPr/>
          <a:lstStyle/>
          <a:p>
            <a:pPr algn="just"/>
            <a:r>
              <a:rPr lang="en-US" sz="2400" b="1" dirty="0">
                <a:latin typeface="Times New Roman" panose="02020603050405020304" pitchFamily="18" charset="0"/>
                <a:cs typeface="Times New Roman" panose="02020603050405020304" pitchFamily="18" charset="0"/>
              </a:rPr>
              <a:t>Types of Consumer Goods </a:t>
            </a:r>
            <a:r>
              <a:rPr lang="en-US" sz="2000" dirty="0">
                <a:latin typeface="Times New Roman" panose="02020603050405020304" pitchFamily="18" charset="0"/>
                <a:cs typeface="Times New Roman" panose="02020603050405020304" pitchFamily="18" charset="0"/>
              </a:rPr>
              <a:t>Consumers buy an enormous variety of products. Some are goods that will last for many years. Other items are consumed on the spot when we purchase them. To business people and economists, these are known as durable and non-durable goods. The production of </a:t>
            </a:r>
            <a:r>
              <a:rPr lang="en-US" sz="2000" b="1" dirty="0">
                <a:latin typeface="Times New Roman" panose="02020603050405020304" pitchFamily="18" charset="0"/>
                <a:cs typeface="Times New Roman" panose="02020603050405020304" pitchFamily="18" charset="0"/>
              </a:rPr>
              <a:t>durable and non – durable goods</a:t>
            </a:r>
            <a:r>
              <a:rPr lang="en-US" sz="2000" dirty="0">
                <a:latin typeface="Times New Roman" panose="02020603050405020304" pitchFamily="18" charset="0"/>
                <a:cs typeface="Times New Roman" panose="02020603050405020304" pitchFamily="18" charset="0"/>
              </a:rPr>
              <a:t> is the basis for important measures of economic trends.</a:t>
            </a:r>
          </a:p>
          <a:p>
            <a:pPr algn="just"/>
            <a:r>
              <a:rPr lang="en-US" sz="2000" b="1" dirty="0" smtClean="0">
                <a:latin typeface="Times New Roman" panose="02020603050405020304" pitchFamily="18" charset="0"/>
                <a:cs typeface="Times New Roman" panose="02020603050405020304" pitchFamily="18" charset="0"/>
              </a:rPr>
              <a:t>Durable </a:t>
            </a:r>
            <a:r>
              <a:rPr lang="en-US" sz="2000" b="1" dirty="0">
                <a:latin typeface="Times New Roman" panose="02020603050405020304" pitchFamily="18" charset="0"/>
                <a:cs typeface="Times New Roman" panose="02020603050405020304" pitchFamily="18" charset="0"/>
              </a:rPr>
              <a:t>goods </a:t>
            </a:r>
            <a:r>
              <a:rPr lang="en-US" sz="2000" dirty="0">
                <a:latin typeface="Times New Roman" panose="02020603050405020304" pitchFamily="18" charset="0"/>
                <a:cs typeface="Times New Roman" panose="02020603050405020304" pitchFamily="18" charset="0"/>
              </a:rPr>
              <a:t>tend to have a long useful life. For statistical purposes, a durable good is expected to last three years, according to the Economics and Statistics Administration. Goods consumed in a short time or that have useful lives of less than three years are classified as non- durable. The dividing line isn’t always rigid. For example, people sometimes use a piece of clothing for more than three </a:t>
            </a:r>
            <a:r>
              <a:rPr lang="en-US" sz="2000" dirty="0" smtClean="0">
                <a:latin typeface="Times New Roman" panose="02020603050405020304" pitchFamily="18" charset="0"/>
                <a:cs typeface="Times New Roman" panose="02020603050405020304" pitchFamily="18" charset="0"/>
              </a:rPr>
              <a:t>years. Consumer </a:t>
            </a:r>
            <a:r>
              <a:rPr lang="en-US" sz="2000" dirty="0">
                <a:latin typeface="Times New Roman" panose="02020603050405020304" pitchFamily="18" charset="0"/>
                <a:cs typeface="Times New Roman" panose="02020603050405020304" pitchFamily="18" charset="0"/>
              </a:rPr>
              <a:t>durable goods include items like furniture, jewelry and cars. Large appliance such as stoves and washing machines are durable goods. The category also includes defense and commercial procurement of heavy equipment and assets like aircrafts, trucks and ships. </a:t>
            </a:r>
            <a:endParaRPr lang="en-US" sz="2000"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Non-durable </a:t>
            </a:r>
            <a:r>
              <a:rPr lang="en-US" sz="2000" b="1" dirty="0">
                <a:latin typeface="Times New Roman" panose="02020603050405020304" pitchFamily="18" charset="0"/>
                <a:cs typeface="Times New Roman" panose="02020603050405020304" pitchFamily="18" charset="0"/>
              </a:rPr>
              <a:t>good </a:t>
            </a:r>
            <a:r>
              <a:rPr lang="en-US" sz="2000" dirty="0">
                <a:latin typeface="Times New Roman" panose="02020603050405020304" pitchFamily="18" charset="0"/>
                <a:cs typeface="Times New Roman" panose="02020603050405020304" pitchFamily="18" charset="0"/>
              </a:rPr>
              <a:t>include food, medicines and other consumable, as well as products that last a limited lifetime such as clothing, shoes and small electronic </a:t>
            </a:r>
            <a:r>
              <a:rPr lang="en-US" sz="2000" dirty="0" smtClean="0">
                <a:latin typeface="Times New Roman" panose="02020603050405020304" pitchFamily="18" charset="0"/>
                <a:cs typeface="Times New Roman" panose="02020603050405020304" pitchFamily="18" charset="0"/>
              </a:rPr>
              <a:t>devices.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721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442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 and Want</a:t>
            </a:r>
            <a:endParaRPr lang="en-US" dirty="0"/>
          </a:p>
        </p:txBody>
      </p:sp>
      <p:sp>
        <p:nvSpPr>
          <p:cNvPr id="3" name="Content Placeholder 2"/>
          <p:cNvSpPr>
            <a:spLocks noGrp="1"/>
          </p:cNvSpPr>
          <p:nvPr>
            <p:ph idx="1"/>
          </p:nvPr>
        </p:nvSpPr>
        <p:spPr/>
        <p:txBody>
          <a:bodyPr/>
          <a:lstStyle/>
          <a:p>
            <a:r>
              <a:rPr lang="en-US" dirty="0" smtClean="0"/>
              <a:t> </a:t>
            </a:r>
            <a:r>
              <a:rPr lang="en-US" sz="2400" b="1" dirty="0" smtClean="0"/>
              <a:t>Need</a:t>
            </a:r>
            <a:r>
              <a:rPr lang="en-US" sz="2400" b="1" dirty="0" smtClean="0"/>
              <a:t>: </a:t>
            </a:r>
            <a:r>
              <a:rPr lang="en-US" dirty="0"/>
              <a:t>Needs and wants are an important part of an economy. Needs are things that people require to survive. Food, water, clothing, and shelter are all needs. If a human body does not have those things, the body cannot function and will die. </a:t>
            </a:r>
            <a:endParaRPr lang="en-US" dirty="0" smtClean="0"/>
          </a:p>
          <a:p>
            <a:endParaRPr lang="en-US" dirty="0"/>
          </a:p>
          <a:p>
            <a:r>
              <a:rPr lang="en-US" sz="2400" b="1" dirty="0" smtClean="0"/>
              <a:t>Want</a:t>
            </a:r>
            <a:r>
              <a:rPr lang="en-US" sz="2400" b="1" dirty="0" smtClean="0"/>
              <a:t>: </a:t>
            </a:r>
            <a:r>
              <a:rPr lang="en-US" dirty="0"/>
              <a:t>Wants are things that a person would like to have but are not needed for survival.</a:t>
            </a:r>
            <a:endParaRPr lang="en-US" dirty="0"/>
          </a:p>
        </p:txBody>
      </p:sp>
    </p:spTree>
    <p:extLst>
      <p:ext uri="{BB962C8B-B14F-4D97-AF65-F5344CB8AC3E}">
        <p14:creationId xmlns:p14="http://schemas.microsoft.com/office/powerpoint/2010/main" val="2060772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Maslow’s hierarchy of needs</a:t>
            </a:r>
            <a:endParaRPr lang="en-US" dirty="0"/>
          </a:p>
        </p:txBody>
      </p:sp>
      <p:pic>
        <p:nvPicPr>
          <p:cNvPr id="2050" name="Picture 2" descr="Maslow's hierarchy of needs is a model for understanding the motivations for human behavior. It maps different motivations onto a pyramid, with each level representing a different human need. These include physiological needs, safety, love and belonging, esteem, and self-actualiz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7111" y="1930400"/>
            <a:ext cx="548976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010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9475"/>
          </a:xfrm>
        </p:spPr>
        <p:txBody>
          <a:bodyPr/>
          <a:lstStyle/>
          <a:p>
            <a:pPr algn="ctr"/>
            <a:r>
              <a:rPr lang="en-US" dirty="0" smtClean="0"/>
              <a:t>Demand and Supply</a:t>
            </a:r>
            <a:endParaRPr lang="en-US" dirty="0"/>
          </a:p>
        </p:txBody>
      </p:sp>
      <p:sp>
        <p:nvSpPr>
          <p:cNvPr id="3" name="Content Placeholder 2"/>
          <p:cNvSpPr>
            <a:spLocks noGrp="1"/>
          </p:cNvSpPr>
          <p:nvPr>
            <p:ph idx="1"/>
          </p:nvPr>
        </p:nvSpPr>
        <p:spPr>
          <a:xfrm>
            <a:off x="677334" y="1648919"/>
            <a:ext cx="8596668" cy="4392444"/>
          </a:xfrm>
        </p:spPr>
        <p:txBody>
          <a:bodyPr/>
          <a:lstStyle/>
          <a:p>
            <a:r>
              <a:rPr lang="en-US" sz="2000" b="1" dirty="0" smtClean="0"/>
              <a:t>Demand: </a:t>
            </a:r>
            <a:r>
              <a:rPr lang="en-US" dirty="0"/>
              <a:t>Demand in economics is the consumer's desire and ability to purchase a good or service. It's the underlying force that </a:t>
            </a:r>
            <a:r>
              <a:rPr lang="en-US" dirty="0" smtClean="0"/>
              <a:t>drives economic growth and expansion. </a:t>
            </a:r>
            <a:r>
              <a:rPr lang="en-US" dirty="0"/>
              <a:t>Without demand, no business would ever bother producing anything</a:t>
            </a:r>
            <a:r>
              <a:rPr lang="en-US" dirty="0" smtClean="0"/>
              <a:t>.</a:t>
            </a:r>
          </a:p>
          <a:p>
            <a:r>
              <a:rPr lang="en-US" dirty="0" smtClean="0"/>
              <a:t>Price is inversely proportionate to demand, If price increase, demand will be lower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503" y="3313426"/>
            <a:ext cx="4407408" cy="3858768"/>
          </a:xfrm>
          <a:prstGeom prst="rect">
            <a:avLst/>
          </a:prstGeom>
        </p:spPr>
      </p:pic>
    </p:spTree>
    <p:extLst>
      <p:ext uri="{BB962C8B-B14F-4D97-AF65-F5344CB8AC3E}">
        <p14:creationId xmlns:p14="http://schemas.microsoft.com/office/powerpoint/2010/main" val="2989396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77334" y="1"/>
            <a:ext cx="8596668" cy="929390"/>
          </a:xfrm>
          <a:noFill/>
          <a:ln/>
        </p:spPr>
        <p:txBody>
          <a:bodyPr vert="horz" lIns="92075" tIns="46038" rIns="92075" bIns="46038" rtlCol="0" anchor="ctr">
            <a:normAutofit/>
          </a:bodyPr>
          <a:lstStyle/>
          <a:p>
            <a:pPr algn="ctr"/>
            <a:r>
              <a:rPr lang="en-US" sz="3400" dirty="0" smtClean="0"/>
              <a:t>Determinants </a:t>
            </a:r>
            <a:r>
              <a:rPr lang="en-US" sz="3400" dirty="0"/>
              <a:t>of Household Demand</a:t>
            </a:r>
          </a:p>
        </p:txBody>
      </p:sp>
      <p:sp>
        <p:nvSpPr>
          <p:cNvPr id="172035" name="Rectangle 3"/>
          <p:cNvSpPr>
            <a:spLocks noGrp="1" noChangeArrowheads="1"/>
          </p:cNvSpPr>
          <p:nvPr>
            <p:ph type="body" idx="1"/>
          </p:nvPr>
        </p:nvSpPr>
        <p:spPr>
          <a:xfrm>
            <a:off x="899410" y="2083633"/>
            <a:ext cx="9082790" cy="4545767"/>
          </a:xfrm>
          <a:noFill/>
          <a:ln/>
        </p:spPr>
        <p:txBody>
          <a:bodyPr vert="horz" lIns="92075" tIns="46038" rIns="92075" bIns="46038" rtlCol="0">
            <a:normAutofit/>
          </a:bodyPr>
          <a:lstStyle/>
          <a:p>
            <a:pPr>
              <a:lnSpc>
                <a:spcPct val="90000"/>
              </a:lnSpc>
            </a:pPr>
            <a:r>
              <a:rPr lang="en-US" sz="2400" dirty="0"/>
              <a:t>The </a:t>
            </a:r>
            <a:r>
              <a:rPr lang="en-US" sz="2400" b="1" i="1" dirty="0"/>
              <a:t>price of the </a:t>
            </a:r>
            <a:r>
              <a:rPr lang="en-US" sz="2400" b="1" i="1" dirty="0" smtClean="0"/>
              <a:t>product</a:t>
            </a:r>
            <a:r>
              <a:rPr lang="en-US" sz="2400" dirty="0" smtClean="0"/>
              <a:t>.</a:t>
            </a:r>
            <a:endParaRPr lang="en-US" sz="2400" dirty="0"/>
          </a:p>
          <a:p>
            <a:pPr>
              <a:lnSpc>
                <a:spcPct val="90000"/>
              </a:lnSpc>
            </a:pPr>
            <a:r>
              <a:rPr lang="en-US" sz="2400" dirty="0"/>
              <a:t>The </a:t>
            </a:r>
            <a:r>
              <a:rPr lang="en-US" sz="2400" b="1" i="1" dirty="0"/>
              <a:t>income</a:t>
            </a:r>
            <a:r>
              <a:rPr lang="en-US" sz="2400" dirty="0"/>
              <a:t> available to the household.</a:t>
            </a:r>
          </a:p>
          <a:p>
            <a:pPr>
              <a:lnSpc>
                <a:spcPct val="90000"/>
              </a:lnSpc>
            </a:pPr>
            <a:r>
              <a:rPr lang="en-US" sz="2400" dirty="0"/>
              <a:t>The household’s amount of </a:t>
            </a:r>
            <a:r>
              <a:rPr lang="en-US" sz="2400" b="1" i="1" dirty="0"/>
              <a:t>accumulated wealth</a:t>
            </a:r>
            <a:r>
              <a:rPr lang="en-US" sz="2400" i="1" dirty="0"/>
              <a:t>.</a:t>
            </a:r>
          </a:p>
          <a:p>
            <a:pPr>
              <a:lnSpc>
                <a:spcPct val="90000"/>
              </a:lnSpc>
            </a:pPr>
            <a:r>
              <a:rPr lang="en-US" sz="2400" dirty="0"/>
              <a:t>The </a:t>
            </a:r>
            <a:r>
              <a:rPr lang="en-US" sz="2400" b="1" i="1" dirty="0"/>
              <a:t>prices of related products</a:t>
            </a:r>
            <a:r>
              <a:rPr lang="en-US" sz="2400" dirty="0"/>
              <a:t> available to the household.</a:t>
            </a:r>
          </a:p>
          <a:p>
            <a:pPr>
              <a:lnSpc>
                <a:spcPct val="90000"/>
              </a:lnSpc>
            </a:pPr>
            <a:r>
              <a:rPr lang="en-US" sz="2400" dirty="0"/>
              <a:t>The household’s </a:t>
            </a:r>
            <a:r>
              <a:rPr lang="en-US" sz="2400" b="1" i="1" dirty="0"/>
              <a:t>tastes and preferences</a:t>
            </a:r>
            <a:r>
              <a:rPr lang="en-US" sz="2400" dirty="0"/>
              <a:t>.</a:t>
            </a:r>
          </a:p>
          <a:p>
            <a:pPr>
              <a:lnSpc>
                <a:spcPct val="90000"/>
              </a:lnSpc>
            </a:pPr>
            <a:r>
              <a:rPr lang="en-US" sz="2400" dirty="0"/>
              <a:t>The household’s </a:t>
            </a:r>
            <a:r>
              <a:rPr lang="en-US" sz="2400" b="1" i="1" dirty="0"/>
              <a:t>expectations</a:t>
            </a:r>
            <a:r>
              <a:rPr lang="en-US" sz="2400" dirty="0"/>
              <a:t> about future income, wealth, and prices.</a:t>
            </a:r>
          </a:p>
        </p:txBody>
      </p:sp>
      <p:sp>
        <p:nvSpPr>
          <p:cNvPr id="172036" name="Text Box 4"/>
          <p:cNvSpPr txBox="1">
            <a:spLocks noChangeArrowheads="1"/>
          </p:cNvSpPr>
          <p:nvPr/>
        </p:nvSpPr>
        <p:spPr bwMode="auto">
          <a:xfrm>
            <a:off x="677334" y="1321846"/>
            <a:ext cx="95334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spcAft>
                <a:spcPct val="45000"/>
              </a:spcAft>
            </a:pPr>
            <a:r>
              <a:rPr lang="en-US" dirty="0">
                <a:effectLst>
                  <a:outerShdw blurRad="38100" dist="38100" dir="2700000" algn="tl">
                    <a:srgbClr val="C0C0C0"/>
                  </a:outerShdw>
                </a:effectLst>
                <a:latin typeface="Arial" panose="020B0604020202020204" pitchFamily="34" charset="0"/>
              </a:rPr>
              <a:t>A household’s decision about the quantity of a particular output to demand depends on:</a:t>
            </a:r>
            <a:endParaRPr lang="en-US" dirty="0"/>
          </a:p>
        </p:txBody>
      </p:sp>
    </p:spTree>
    <p:extLst>
      <p:ext uri="{BB962C8B-B14F-4D97-AF65-F5344CB8AC3E}">
        <p14:creationId xmlns:p14="http://schemas.microsoft.com/office/powerpoint/2010/main" val="568933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wipe(left)">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wipe(left)">
                                      <p:cBhvr>
                                        <p:cTn id="12" dur="500"/>
                                        <p:tgtEl>
                                          <p:spTgt spid="17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5">
                                            <p:txEl>
                                              <p:pRg st="1" end="1"/>
                                            </p:txEl>
                                          </p:spTgt>
                                        </p:tgtEl>
                                        <p:attrNameLst>
                                          <p:attrName>style.visibility</p:attrName>
                                        </p:attrNameLst>
                                      </p:cBhvr>
                                      <p:to>
                                        <p:strVal val="visible"/>
                                      </p:to>
                                    </p:set>
                                    <p:animEffect transition="in" filter="wipe(left)">
                                      <p:cBhvr>
                                        <p:cTn id="17" dur="500"/>
                                        <p:tgtEl>
                                          <p:spTgt spid="172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035">
                                            <p:txEl>
                                              <p:pRg st="2" end="2"/>
                                            </p:txEl>
                                          </p:spTgt>
                                        </p:tgtEl>
                                        <p:attrNameLst>
                                          <p:attrName>style.visibility</p:attrName>
                                        </p:attrNameLst>
                                      </p:cBhvr>
                                      <p:to>
                                        <p:strVal val="visible"/>
                                      </p:to>
                                    </p:set>
                                    <p:animEffect transition="in" filter="wipe(left)">
                                      <p:cBhvr>
                                        <p:cTn id="22" dur="500"/>
                                        <p:tgtEl>
                                          <p:spTgt spid="172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2035">
                                            <p:txEl>
                                              <p:pRg st="3" end="3"/>
                                            </p:txEl>
                                          </p:spTgt>
                                        </p:tgtEl>
                                        <p:attrNameLst>
                                          <p:attrName>style.visibility</p:attrName>
                                        </p:attrNameLst>
                                      </p:cBhvr>
                                      <p:to>
                                        <p:strVal val="visible"/>
                                      </p:to>
                                    </p:set>
                                    <p:animEffect transition="in" filter="wipe(left)">
                                      <p:cBhvr>
                                        <p:cTn id="27" dur="500"/>
                                        <p:tgtEl>
                                          <p:spTgt spid="1720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2035">
                                            <p:txEl>
                                              <p:pRg st="4" end="4"/>
                                            </p:txEl>
                                          </p:spTgt>
                                        </p:tgtEl>
                                        <p:attrNameLst>
                                          <p:attrName>style.visibility</p:attrName>
                                        </p:attrNameLst>
                                      </p:cBhvr>
                                      <p:to>
                                        <p:strVal val="visible"/>
                                      </p:to>
                                    </p:set>
                                    <p:animEffect transition="in" filter="wipe(left)">
                                      <p:cBhvr>
                                        <p:cTn id="32" dur="500"/>
                                        <p:tgtEl>
                                          <p:spTgt spid="17203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2035">
                                            <p:txEl>
                                              <p:pRg st="5" end="5"/>
                                            </p:txEl>
                                          </p:spTgt>
                                        </p:tgtEl>
                                        <p:attrNameLst>
                                          <p:attrName>style.visibility</p:attrName>
                                        </p:attrNameLst>
                                      </p:cBhvr>
                                      <p:to>
                                        <p:strVal val="visible"/>
                                      </p:to>
                                    </p:set>
                                    <p:animEffect transition="in" filter="wipe(left)">
                                      <p:cBhvr>
                                        <p:cTn id="37" dur="5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4643"/>
          </a:xfrm>
        </p:spPr>
        <p:txBody>
          <a:bodyPr>
            <a:normAutofit fontScale="90000"/>
          </a:bodyPr>
          <a:lstStyle/>
          <a:p>
            <a:pPr algn="ctr"/>
            <a:r>
              <a:rPr lang="en-US" dirty="0" smtClean="0"/>
              <a:t>Supply</a:t>
            </a:r>
            <a:endParaRPr lang="en-US" dirty="0"/>
          </a:p>
        </p:txBody>
      </p:sp>
      <p:sp>
        <p:nvSpPr>
          <p:cNvPr id="3" name="Content Placeholder 2"/>
          <p:cNvSpPr>
            <a:spLocks noGrp="1"/>
          </p:cNvSpPr>
          <p:nvPr>
            <p:ph idx="1"/>
          </p:nvPr>
        </p:nvSpPr>
        <p:spPr>
          <a:xfrm>
            <a:off x="677334" y="1394085"/>
            <a:ext cx="8596668" cy="4647277"/>
          </a:xfrm>
        </p:spPr>
        <p:txBody>
          <a:bodyPr/>
          <a:lstStyle/>
          <a:p>
            <a:pPr fontAlgn="base"/>
            <a:r>
              <a:rPr lang="en-US" dirty="0" smtClean="0"/>
              <a:t> </a:t>
            </a:r>
            <a:r>
              <a:rPr lang="en-US" sz="2000" b="1" dirty="0" smtClean="0"/>
              <a:t>Supply: </a:t>
            </a:r>
            <a:r>
              <a:rPr lang="en-US" dirty="0"/>
              <a:t>Supply means the quantities that a seller is willing and able to sell at different prices. It is obvious that if the price goes up, he will offer more for sale.</a:t>
            </a:r>
          </a:p>
          <a:p>
            <a:pPr fontAlgn="base"/>
            <a:r>
              <a:rPr lang="en-US" dirty="0"/>
              <a:t>But if the price goes down, he will be reluctant to sell and will offer to sell less.</a:t>
            </a:r>
          </a:p>
          <a:p>
            <a:endParaRPr lang="en-US" dirty="0"/>
          </a:p>
        </p:txBody>
      </p:sp>
      <p:pic>
        <p:nvPicPr>
          <p:cNvPr id="4" name="Picture 3"/>
          <p:cNvPicPr>
            <a:picLocks noChangeAspect="1"/>
          </p:cNvPicPr>
          <p:nvPr/>
        </p:nvPicPr>
        <p:blipFill>
          <a:blip r:embed="rId2"/>
          <a:stretch>
            <a:fillRect/>
          </a:stretch>
        </p:blipFill>
        <p:spPr>
          <a:xfrm>
            <a:off x="1699223" y="2984298"/>
            <a:ext cx="6979165" cy="3296906"/>
          </a:xfrm>
          <a:prstGeom prst="rect">
            <a:avLst/>
          </a:prstGeom>
        </p:spPr>
      </p:pic>
    </p:spTree>
    <p:extLst>
      <p:ext uri="{BB962C8B-B14F-4D97-AF65-F5344CB8AC3E}">
        <p14:creationId xmlns:p14="http://schemas.microsoft.com/office/powerpoint/2010/main" val="122789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lstStyle/>
          <a:p>
            <a:r>
              <a:rPr lang="en-US" dirty="0">
                <a:latin typeface="Times New Roman" panose="02020603050405020304" pitchFamily="18" charset="0"/>
                <a:cs typeface="Times New Roman" panose="02020603050405020304" pitchFamily="18" charset="0"/>
              </a:rPr>
              <a:t>Origin of the word ‘Economics’</a:t>
            </a:r>
          </a:p>
        </p:txBody>
      </p:sp>
      <p:sp>
        <p:nvSpPr>
          <p:cNvPr id="3" name="Content Placeholder 2"/>
          <p:cNvSpPr>
            <a:spLocks noGrp="1"/>
          </p:cNvSpPr>
          <p:nvPr>
            <p:ph idx="1"/>
          </p:nvPr>
        </p:nvSpPr>
        <p:spPr>
          <a:xfrm>
            <a:off x="1371599" y="1748118"/>
            <a:ext cx="10219765" cy="4908176"/>
          </a:xfrm>
        </p:spPr>
        <p:txBody>
          <a:bodyPr>
            <a:normAutofit lnSpcReduction="10000"/>
          </a:bodyPr>
          <a:lstStyle/>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word "economics" is derived from a Greek word "</a:t>
            </a:r>
            <a:r>
              <a:rPr lang="en-US" sz="2800" b="1" dirty="0" err="1">
                <a:latin typeface="Times New Roman" panose="02020603050405020304" pitchFamily="18" charset="0"/>
                <a:cs typeface="Times New Roman" panose="02020603050405020304" pitchFamily="18" charset="0"/>
              </a:rPr>
              <a:t>okionomia</a:t>
            </a:r>
            <a:r>
              <a:rPr lang="en-US" sz="2800" dirty="0">
                <a:latin typeface="Times New Roman" panose="02020603050405020304" pitchFamily="18" charset="0"/>
                <a:cs typeface="Times New Roman" panose="02020603050405020304" pitchFamily="18" charset="0"/>
              </a:rPr>
              <a:t>", which means "</a:t>
            </a:r>
            <a:r>
              <a:rPr lang="en-US" sz="2800" b="1" dirty="0">
                <a:latin typeface="Times New Roman" panose="02020603050405020304" pitchFamily="18" charset="0"/>
                <a:cs typeface="Times New Roman" panose="02020603050405020304" pitchFamily="18" charset="0"/>
              </a:rPr>
              <a:t>household management</a:t>
            </a:r>
            <a:r>
              <a:rPr lang="en-US" sz="2800" dirty="0">
                <a:latin typeface="Times New Roman" panose="02020603050405020304" pitchFamily="18" charset="0"/>
                <a:cs typeface="Times New Roman" panose="02020603050405020304" pitchFamily="18" charset="0"/>
              </a:rPr>
              <a:t>" or "</a:t>
            </a:r>
            <a:r>
              <a:rPr lang="en-US" sz="2800" b="1" dirty="0">
                <a:latin typeface="Times New Roman" panose="02020603050405020304" pitchFamily="18" charset="0"/>
                <a:cs typeface="Times New Roman" panose="02020603050405020304" pitchFamily="18" charset="0"/>
              </a:rPr>
              <a:t>management of house affairs</a:t>
            </a:r>
            <a:r>
              <a:rPr lang="en-US" sz="2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The meaning of  </a:t>
            </a:r>
            <a:r>
              <a:rPr lang="en-US" sz="2800" b="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eco</a:t>
            </a:r>
            <a:r>
              <a:rPr lang="en-US" sz="2800" b="1" dirty="0">
                <a:latin typeface="Times New Roman" panose="02020603050405020304" pitchFamily="18" charset="0"/>
                <a:cs typeface="Times New Roman" panose="02020603050405020304" pitchFamily="18" charset="0"/>
              </a:rPr>
              <a:t>' is home and '</a:t>
            </a:r>
            <a:r>
              <a:rPr lang="en-US" sz="2800" b="1" i="1" dirty="0" err="1">
                <a:latin typeface="Times New Roman" panose="02020603050405020304" pitchFamily="18" charset="0"/>
                <a:cs typeface="Times New Roman" panose="02020603050405020304" pitchFamily="18" charset="0"/>
              </a:rPr>
              <a:t>nomos</a:t>
            </a:r>
            <a:r>
              <a:rPr lang="en-US" sz="2800" b="1" dirty="0">
                <a:latin typeface="Times New Roman" panose="02020603050405020304" pitchFamily="18" charset="0"/>
                <a:cs typeface="Times New Roman" panose="02020603050405020304" pitchFamily="18" charset="0"/>
              </a:rPr>
              <a:t>' is accounts</a:t>
            </a:r>
            <a:r>
              <a:rPr lang="en-US" sz="28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Economics means how people earn income and resources and how they spend them on their necessities, comforts and luxuries.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With the passage of time, the word "</a:t>
            </a:r>
            <a:r>
              <a:rPr lang="en-US" sz="2800" dirty="0" err="1">
                <a:latin typeface="Times New Roman" panose="02020603050405020304" pitchFamily="18" charset="0"/>
                <a:cs typeface="Times New Roman" panose="02020603050405020304" pitchFamily="18" charset="0"/>
              </a:rPr>
              <a:t>okionomia</a:t>
            </a:r>
            <a:r>
              <a:rPr lang="en-US" sz="2800" dirty="0">
                <a:latin typeface="Times New Roman" panose="02020603050405020304" pitchFamily="18" charset="0"/>
                <a:cs typeface="Times New Roman" panose="02020603050405020304" pitchFamily="18" charset="0"/>
              </a:rPr>
              <a:t>" was used for an economy of a nation.</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Economics means how a nation takes steps to fulfill its desires and preferences with the help of scarce(limited) means. That's why economics was called </a:t>
            </a:r>
            <a:r>
              <a:rPr lang="en-US" sz="2800" b="1" i="1" dirty="0">
                <a:latin typeface="Times New Roman" panose="02020603050405020304" pitchFamily="18" charset="0"/>
                <a:cs typeface="Times New Roman" panose="02020603050405020304" pitchFamily="18" charset="0"/>
              </a:rPr>
              <a:t>political economy </a:t>
            </a:r>
            <a:r>
              <a:rPr lang="en-US" sz="2800" dirty="0">
                <a:latin typeface="Times New Roman" panose="02020603050405020304" pitchFamily="18" charset="0"/>
                <a:cs typeface="Times New Roman" panose="02020603050405020304" pitchFamily="18" charset="0"/>
              </a:rPr>
              <a:t>in its early ages.</a:t>
            </a:r>
          </a:p>
          <a:p>
            <a:endParaRPr lang="en-US" dirty="0"/>
          </a:p>
        </p:txBody>
      </p:sp>
    </p:spTree>
    <p:extLst>
      <p:ext uri="{BB962C8B-B14F-4D97-AF65-F5344CB8AC3E}">
        <p14:creationId xmlns:p14="http://schemas.microsoft.com/office/powerpoint/2010/main" val="51827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4466"/>
          </a:xfrm>
        </p:spPr>
        <p:txBody>
          <a:bodyPr/>
          <a:lstStyle/>
          <a:p>
            <a:pPr algn="ctr"/>
            <a:r>
              <a:rPr lang="en-US" dirty="0" smtClean="0"/>
              <a:t>Demand-Supply Curve</a:t>
            </a:r>
            <a:endParaRPr lang="en-US" dirty="0"/>
          </a:p>
        </p:txBody>
      </p:sp>
      <p:pic>
        <p:nvPicPr>
          <p:cNvPr id="4" name="Content Placeholder 3"/>
          <p:cNvPicPr>
            <a:picLocks noGrp="1" noChangeAspect="1"/>
          </p:cNvPicPr>
          <p:nvPr>
            <p:ph idx="1"/>
          </p:nvPr>
        </p:nvPicPr>
        <p:blipFill>
          <a:blip r:embed="rId2"/>
          <a:stretch>
            <a:fillRect/>
          </a:stretch>
        </p:blipFill>
        <p:spPr>
          <a:xfrm>
            <a:off x="3026947" y="2185233"/>
            <a:ext cx="3570581" cy="3570581"/>
          </a:xfrm>
          <a:prstGeom prst="rect">
            <a:avLst/>
          </a:prstGeom>
        </p:spPr>
      </p:pic>
    </p:spTree>
    <p:extLst>
      <p:ext uri="{BB962C8B-B14F-4D97-AF65-F5344CB8AC3E}">
        <p14:creationId xmlns:p14="http://schemas.microsoft.com/office/powerpoint/2010/main" val="74519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p:spPr>
        <p:txBody>
          <a:bodyPr vert="horz" lIns="92075" tIns="46038" rIns="92075" bIns="46038" rtlCol="0" anchor="ctr">
            <a:normAutofit/>
          </a:bodyPr>
          <a:lstStyle/>
          <a:p>
            <a:r>
              <a:rPr lang="en-US"/>
              <a:t>The Law of Supply</a:t>
            </a:r>
          </a:p>
        </p:txBody>
      </p:sp>
      <p:sp>
        <p:nvSpPr>
          <p:cNvPr id="70659" name="Rectangle 3"/>
          <p:cNvSpPr>
            <a:spLocks noGrp="1" noChangeArrowheads="1"/>
          </p:cNvSpPr>
          <p:nvPr>
            <p:ph type="body" idx="1"/>
          </p:nvPr>
        </p:nvSpPr>
        <p:spPr>
          <a:xfrm>
            <a:off x="6400800" y="1752600"/>
            <a:ext cx="3810000" cy="4800600"/>
          </a:xfrm>
          <a:noFill/>
          <a:ln/>
        </p:spPr>
        <p:txBody>
          <a:bodyPr vert="horz" lIns="92075" tIns="46038" rIns="92075" bIns="46038" rtlCol="0">
            <a:normAutofit/>
          </a:bodyPr>
          <a:lstStyle/>
          <a:p>
            <a:r>
              <a:rPr lang="en-US" dirty="0">
                <a:solidFill>
                  <a:srgbClr val="000000"/>
                </a:solidFill>
              </a:rPr>
              <a:t>The </a:t>
            </a:r>
            <a:r>
              <a:rPr lang="en-US" b="1" i="1" dirty="0">
                <a:solidFill>
                  <a:srgbClr val="000000"/>
                </a:solidFill>
              </a:rPr>
              <a:t>law of supply</a:t>
            </a:r>
            <a:r>
              <a:rPr lang="en-US" dirty="0">
                <a:solidFill>
                  <a:srgbClr val="000000"/>
                </a:solidFill>
              </a:rPr>
              <a:t> states that there is a positive relationship between price and quantity of a good supplied.</a:t>
            </a:r>
          </a:p>
          <a:p>
            <a:r>
              <a:rPr lang="en-US" dirty="0" smtClean="0">
                <a:solidFill>
                  <a:srgbClr val="000000"/>
                </a:solidFill>
              </a:rPr>
              <a:t>Higher price ensures  greater quantity of supply.</a:t>
            </a:r>
            <a:endParaRPr lang="en-US" dirty="0">
              <a:solidFill>
                <a:srgbClr val="000000"/>
              </a:solidFill>
            </a:endParaRPr>
          </a:p>
        </p:txBody>
      </p:sp>
      <p:graphicFrame>
        <p:nvGraphicFramePr>
          <p:cNvPr id="70664" name="Object 8"/>
          <p:cNvGraphicFramePr>
            <a:graphicFrameLocks noChangeAspect="1"/>
          </p:cNvGraphicFramePr>
          <p:nvPr/>
        </p:nvGraphicFramePr>
        <p:xfrm>
          <a:off x="1981200" y="1752600"/>
          <a:ext cx="4419600" cy="3589338"/>
        </p:xfrm>
        <a:graphic>
          <a:graphicData uri="http://schemas.openxmlformats.org/presentationml/2006/ole">
            <mc:AlternateContent xmlns:mc="http://schemas.openxmlformats.org/markup-compatibility/2006">
              <mc:Choice xmlns:v="urn:schemas-microsoft-com:vml" Requires="v">
                <p:oleObj spid="_x0000_s1080" name="Chart" r:id="rId4" imgW="3800856" imgH="3086405" progId="Excel.Chart.8">
                  <p:embed/>
                </p:oleObj>
              </mc:Choice>
              <mc:Fallback>
                <p:oleObj name="Chart" r:id="rId4" imgW="3800856" imgH="308640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52600"/>
                        <a:ext cx="44196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65" name="Picture 9" descr="C:\Prentice Hall\CaseFair\presentations\Cf03\images\optimized\arrows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1" y="1752600"/>
            <a:ext cx="2049463" cy="115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4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dissolve">
                                      <p:cBhvr>
                                        <p:cTn id="7" dur="500"/>
                                        <p:tgtEl>
                                          <p:spTgt spid="70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wipe(left)">
                                      <p:cBhvr>
                                        <p:cTn id="12" dur="5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wipe(left)">
                                      <p:cBhvr>
                                        <p:cTn id="17" dur="5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nodeType="clickEffect">
                                  <p:stCondLst>
                                    <p:cond delay="0"/>
                                  </p:stCondLst>
                                  <p:childTnLst>
                                    <p:set>
                                      <p:cBhvr>
                                        <p:cTn id="21" dur="1" fill="hold">
                                          <p:stCondLst>
                                            <p:cond delay="0"/>
                                          </p:stCondLst>
                                        </p:cTn>
                                        <p:tgtEl>
                                          <p:spTgt spid="70665"/>
                                        </p:tgtEl>
                                        <p:attrNameLst>
                                          <p:attrName>style.visibility</p:attrName>
                                        </p:attrNameLst>
                                      </p:cBhvr>
                                      <p:to>
                                        <p:strVal val="visible"/>
                                      </p:to>
                                    </p:set>
                                    <p:anim calcmode="lin" valueType="num">
                                      <p:cBhvr>
                                        <p:cTn id="22" dur="500" fill="hold"/>
                                        <p:tgtEl>
                                          <p:spTgt spid="70665"/>
                                        </p:tgtEl>
                                        <p:attrNameLst>
                                          <p:attrName>ppt_w</p:attrName>
                                        </p:attrNameLst>
                                      </p:cBhvr>
                                      <p:tavLst>
                                        <p:tav tm="0">
                                          <p:val>
                                            <p:fltVal val="0"/>
                                          </p:val>
                                        </p:tav>
                                        <p:tav tm="100000">
                                          <p:val>
                                            <p:strVal val="#ppt_w"/>
                                          </p:val>
                                        </p:tav>
                                      </p:tavLst>
                                    </p:anim>
                                    <p:anim calcmode="lin" valueType="num">
                                      <p:cBhvr>
                                        <p:cTn id="23" dur="500" fill="hold"/>
                                        <p:tgtEl>
                                          <p:spTgt spid="70665"/>
                                        </p:tgtEl>
                                        <p:attrNameLst>
                                          <p:attrName>ppt_h</p:attrName>
                                        </p:attrNameLst>
                                      </p:cBhvr>
                                      <p:tavLst>
                                        <p:tav tm="0">
                                          <p:val>
                                            <p:fltVal val="0"/>
                                          </p:val>
                                        </p:tav>
                                        <p:tav tm="100000">
                                          <p:val>
                                            <p:strVal val="#ppt_h"/>
                                          </p:val>
                                        </p:tav>
                                      </p:tavLst>
                                    </p:anim>
                                    <p:anim calcmode="lin" valueType="num">
                                      <p:cBhvr>
                                        <p:cTn id="24" dur="500" fill="hold"/>
                                        <p:tgtEl>
                                          <p:spTgt spid="70665"/>
                                        </p:tgtEl>
                                        <p:attrNameLst>
                                          <p:attrName>ppt_x</p:attrName>
                                        </p:attrNameLst>
                                      </p:cBhvr>
                                      <p:tavLst>
                                        <p:tav tm="0">
                                          <p:val>
                                            <p:fltVal val="0.5"/>
                                          </p:val>
                                        </p:tav>
                                        <p:tav tm="100000">
                                          <p:val>
                                            <p:strVal val="#ppt_x"/>
                                          </p:val>
                                        </p:tav>
                                      </p:tavLst>
                                    </p:anim>
                                    <p:anim calcmode="lin" valueType="num">
                                      <p:cBhvr>
                                        <p:cTn id="25" dur="500" fill="hold"/>
                                        <p:tgtEl>
                                          <p:spTgt spid="706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OleChart spid="706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Equilibrium </a:t>
            </a:r>
            <a:endParaRPr lang="en-US" dirty="0"/>
          </a:p>
        </p:txBody>
      </p:sp>
      <p:sp>
        <p:nvSpPr>
          <p:cNvPr id="3" name="Content Placeholder 2"/>
          <p:cNvSpPr>
            <a:spLocks noGrp="1"/>
          </p:cNvSpPr>
          <p:nvPr>
            <p:ph idx="1"/>
          </p:nvPr>
        </p:nvSpPr>
        <p:spPr/>
        <p:txBody>
          <a:bodyPr/>
          <a:lstStyle/>
          <a:p>
            <a:r>
              <a:rPr lang="en-US" dirty="0" smtClean="0"/>
              <a:t>In economics,</a:t>
            </a:r>
            <a:r>
              <a:rPr lang="en-US" dirty="0"/>
              <a:t> </a:t>
            </a:r>
            <a:r>
              <a:rPr lang="en-US" b="1" dirty="0"/>
              <a:t>economic equilibrium</a:t>
            </a:r>
            <a:r>
              <a:rPr lang="en-US" dirty="0"/>
              <a:t> is a state where economic forces such </a:t>
            </a:r>
            <a:r>
              <a:rPr lang="en-US" dirty="0" smtClean="0"/>
              <a:t>as supply and demand are </a:t>
            </a:r>
            <a:r>
              <a:rPr lang="en-US" dirty="0"/>
              <a:t>balanced and in the absence of external influences the </a:t>
            </a:r>
            <a:r>
              <a:rPr lang="en-US" dirty="0" smtClean="0"/>
              <a:t>(equilibrium) </a:t>
            </a:r>
            <a:r>
              <a:rPr lang="en-US" dirty="0"/>
              <a:t>values of economic variables will not change. </a:t>
            </a:r>
            <a:endParaRPr lang="en-US" dirty="0" smtClean="0"/>
          </a:p>
          <a:p>
            <a:r>
              <a:rPr lang="en-US" dirty="0" smtClean="0"/>
              <a:t>For </a:t>
            </a:r>
            <a:r>
              <a:rPr lang="en-US" dirty="0"/>
              <a:t>example, in the standard textbook model </a:t>
            </a:r>
            <a:r>
              <a:rPr lang="en-US" dirty="0" smtClean="0"/>
              <a:t>of perfect competition, </a:t>
            </a:r>
            <a:r>
              <a:rPr lang="en-US" b="1" dirty="0"/>
              <a:t>equilibrium occurs at the point at which quantity demanded and quantity supplied are equal</a:t>
            </a:r>
            <a:r>
              <a:rPr lang="en-US" dirty="0"/>
              <a:t>.</a:t>
            </a:r>
          </a:p>
        </p:txBody>
      </p:sp>
    </p:spTree>
    <p:extLst>
      <p:ext uri="{BB962C8B-B14F-4D97-AF65-F5344CB8AC3E}">
        <p14:creationId xmlns:p14="http://schemas.microsoft.com/office/powerpoint/2010/main" val="3103967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9" name="Picture 5" descr="C:\Prentice Hall\CaseFair\presentations\Cf03\images\optimized\equilibrium6.gif"/>
          <p:cNvPicPr>
            <a:picLocks noChangeAspect="1" noChangeArrowheads="1"/>
          </p:cNvPicPr>
          <p:nvPr/>
        </p:nvPicPr>
        <p:blipFill>
          <a:blip r:embed="rId3">
            <a:lum bright="52000" contrast="-64000"/>
            <a:extLst>
              <a:ext uri="{28A0092B-C50C-407E-A947-70E740481C1C}">
                <a14:useLocalDpi xmlns:a14="http://schemas.microsoft.com/office/drawing/2010/main" val="0"/>
              </a:ext>
            </a:extLst>
          </a:blip>
          <a:srcRect/>
          <a:stretch>
            <a:fillRect/>
          </a:stretch>
        </p:blipFill>
        <p:spPr bwMode="auto">
          <a:xfrm>
            <a:off x="3387726" y="1752601"/>
            <a:ext cx="6024563" cy="4405313"/>
          </a:xfrm>
          <a:prstGeom prst="rect">
            <a:avLst/>
          </a:prstGeom>
          <a:noFill/>
          <a:extLst>
            <a:ext uri="{909E8E84-426E-40DD-AFC4-6F175D3DCCD1}">
              <a14:hiddenFill xmlns:a14="http://schemas.microsoft.com/office/drawing/2010/main">
                <a:solidFill>
                  <a:srgbClr val="FFFFFF"/>
                </a:solidFill>
              </a14:hiddenFill>
            </a:ext>
          </a:extLst>
        </p:spPr>
      </p:pic>
      <p:sp>
        <p:nvSpPr>
          <p:cNvPr id="93186" name="Rectangle 2"/>
          <p:cNvSpPr>
            <a:spLocks noGrp="1" noChangeArrowheads="1"/>
          </p:cNvSpPr>
          <p:nvPr>
            <p:ph type="title"/>
          </p:nvPr>
        </p:nvSpPr>
        <p:spPr>
          <a:xfrm>
            <a:off x="677334" y="0"/>
            <a:ext cx="8596668" cy="1124262"/>
          </a:xfrm>
          <a:noFill/>
          <a:ln/>
        </p:spPr>
        <p:txBody>
          <a:bodyPr vert="horz" lIns="92075" tIns="46038" rIns="92075" bIns="46038" rtlCol="0" anchor="ctr">
            <a:normAutofit/>
          </a:bodyPr>
          <a:lstStyle/>
          <a:p>
            <a:pPr algn="ctr"/>
            <a:r>
              <a:rPr lang="en-US" dirty="0"/>
              <a:t>Market Equilibrium</a:t>
            </a:r>
          </a:p>
        </p:txBody>
      </p:sp>
      <p:sp>
        <p:nvSpPr>
          <p:cNvPr id="93187" name="Rectangle 3"/>
          <p:cNvSpPr>
            <a:spLocks noGrp="1" noChangeArrowheads="1"/>
          </p:cNvSpPr>
          <p:nvPr>
            <p:ph type="body" idx="1"/>
          </p:nvPr>
        </p:nvSpPr>
        <p:spPr>
          <a:xfrm>
            <a:off x="314793" y="1349115"/>
            <a:ext cx="9134007" cy="5051685"/>
          </a:xfrm>
          <a:noFill/>
          <a:ln/>
        </p:spPr>
        <p:txBody>
          <a:bodyPr vert="horz" lIns="92075" tIns="46038" rIns="92075" bIns="46038" rtlCol="0">
            <a:normAutofit/>
          </a:bodyPr>
          <a:lstStyle/>
          <a:p>
            <a:r>
              <a:rPr lang="en-US" dirty="0">
                <a:solidFill>
                  <a:srgbClr val="000000"/>
                </a:solidFill>
              </a:rPr>
              <a:t>The operation of the market depends on the interaction between buyers and sellers.</a:t>
            </a:r>
          </a:p>
          <a:p>
            <a:r>
              <a:rPr lang="en-US" dirty="0">
                <a:solidFill>
                  <a:srgbClr val="000000"/>
                </a:solidFill>
              </a:rPr>
              <a:t>An </a:t>
            </a:r>
            <a:r>
              <a:rPr lang="en-US" b="1" i="1" dirty="0">
                <a:solidFill>
                  <a:srgbClr val="000000"/>
                </a:solidFill>
              </a:rPr>
              <a:t>equilibrium</a:t>
            </a:r>
            <a:r>
              <a:rPr lang="en-US" dirty="0">
                <a:solidFill>
                  <a:srgbClr val="000000"/>
                </a:solidFill>
              </a:rPr>
              <a:t> is the condition that exists when quantity supplied and quantity demanded are equal.</a:t>
            </a:r>
          </a:p>
          <a:p>
            <a:r>
              <a:rPr lang="en-US" dirty="0">
                <a:solidFill>
                  <a:srgbClr val="000000"/>
                </a:solidFill>
              </a:rPr>
              <a:t>At equilibrium, there is no tendency for the market price to change.</a:t>
            </a:r>
          </a:p>
        </p:txBody>
      </p:sp>
    </p:spTree>
    <p:extLst>
      <p:ext uri="{BB962C8B-B14F-4D97-AF65-F5344CB8AC3E}">
        <p14:creationId xmlns:p14="http://schemas.microsoft.com/office/powerpoint/2010/main" val="93317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ssolve">
                                      <p:cBhvr>
                                        <p:cTn id="7" dur="500"/>
                                        <p:tgtEl>
                                          <p:spTgt spid="93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wipe(left)">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wipe(left)">
                                      <p:cBhvr>
                                        <p:cTn id="17" dur="500"/>
                                        <p:tgtEl>
                                          <p:spTgt spid="93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Effect transition="in" filter="wipe(left)">
                                      <p:cBhvr>
                                        <p:cTn id="22"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p:spPr>
        <p:txBody>
          <a:bodyPr vert="horz" lIns="92075" tIns="46038" rIns="92075" bIns="46038" rtlCol="0" anchor="ctr">
            <a:normAutofit/>
          </a:bodyPr>
          <a:lstStyle/>
          <a:p>
            <a:r>
              <a:rPr lang="en-US"/>
              <a:t>Market Equilibrium</a:t>
            </a:r>
          </a:p>
        </p:txBody>
      </p:sp>
      <p:sp>
        <p:nvSpPr>
          <p:cNvPr id="97301" name="Rectangle 21"/>
          <p:cNvSpPr>
            <a:spLocks noGrp="1" noChangeArrowheads="1"/>
          </p:cNvSpPr>
          <p:nvPr>
            <p:ph type="body" idx="1"/>
          </p:nvPr>
        </p:nvSpPr>
        <p:spPr>
          <a:xfrm>
            <a:off x="6400800" y="1752600"/>
            <a:ext cx="3886200" cy="2438400"/>
          </a:xfrm>
        </p:spPr>
        <p:txBody>
          <a:bodyPr/>
          <a:lstStyle/>
          <a:p>
            <a:r>
              <a:rPr lang="en-US" dirty="0"/>
              <a:t>Only in equilibrium is quantity supplied equal to quantity demanded.</a:t>
            </a:r>
          </a:p>
        </p:txBody>
      </p:sp>
      <p:sp>
        <p:nvSpPr>
          <p:cNvPr id="97302" name="Rectangle 22"/>
          <p:cNvSpPr>
            <a:spLocks noChangeArrowheads="1"/>
          </p:cNvSpPr>
          <p:nvPr/>
        </p:nvSpPr>
        <p:spPr bwMode="auto">
          <a:xfrm>
            <a:off x="6400800" y="35814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5000"/>
              </a:spcBef>
              <a:spcAft>
                <a:spcPct val="45000"/>
              </a:spcAft>
              <a:buFontTx/>
              <a:buChar char="•"/>
            </a:pPr>
            <a:r>
              <a:rPr lang="en-US" sz="2800">
                <a:effectLst>
                  <a:outerShdw blurRad="38100" dist="38100" dir="2700000" algn="tl">
                    <a:srgbClr val="C0C0C0"/>
                  </a:outerShdw>
                </a:effectLst>
                <a:latin typeface="Arial" panose="020B0604020202020204" pitchFamily="34" charset="0"/>
              </a:rPr>
              <a:t>At any price level other than </a:t>
            </a:r>
            <a:r>
              <a:rPr lang="en-US" sz="2800" i="1">
                <a:effectLst>
                  <a:outerShdw blurRad="38100" dist="38100" dir="2700000" algn="tl">
                    <a:srgbClr val="C0C0C0"/>
                  </a:outerShdw>
                </a:effectLst>
                <a:latin typeface="Arial" panose="020B0604020202020204" pitchFamily="34" charset="0"/>
              </a:rPr>
              <a:t>P</a:t>
            </a:r>
            <a:r>
              <a:rPr lang="en-US" sz="2800" baseline="-25000">
                <a:effectLst>
                  <a:outerShdw blurRad="38100" dist="38100" dir="2700000" algn="tl">
                    <a:srgbClr val="C0C0C0"/>
                  </a:outerShdw>
                </a:effectLst>
                <a:latin typeface="Arial" panose="020B0604020202020204" pitchFamily="34" charset="0"/>
              </a:rPr>
              <a:t>0</a:t>
            </a:r>
            <a:r>
              <a:rPr lang="en-US" sz="2800">
                <a:effectLst>
                  <a:outerShdw blurRad="38100" dist="38100" dir="2700000" algn="tl">
                    <a:srgbClr val="C0C0C0"/>
                  </a:outerShdw>
                </a:effectLst>
                <a:latin typeface="Arial" panose="020B0604020202020204" pitchFamily="34" charset="0"/>
              </a:rPr>
              <a:t>, the wishes of buyers and sellers do not coincide.</a:t>
            </a:r>
          </a:p>
        </p:txBody>
      </p:sp>
      <p:pic>
        <p:nvPicPr>
          <p:cNvPr id="97314" name="Picture 34" descr="C:\Prentice Hall\CaseFair\presentations\Cf03\images\optimized\equilibrium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5" name="Picture 35" descr="C:\Prentice Hall\CaseFair\presentations\Cf03\images\optimized\equilibrium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6" name="Picture 36" descr="C:\Prentice Hall\CaseFair\presentations\Cf03\images\optimized\equilibriu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7" name="Picture 37" descr="C:\Prentice Hall\CaseFair\presentations\Cf03\images\optimized\equilibrium7.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3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314"/>
                                        </p:tgtEl>
                                        <p:attrNameLst>
                                          <p:attrName>style.visibility</p:attrName>
                                        </p:attrNameLst>
                                      </p:cBhvr>
                                      <p:to>
                                        <p:strVal val="visible"/>
                                      </p:to>
                                    </p:set>
                                    <p:animEffect transition="in" filter="box(out)">
                                      <p:cBhvr>
                                        <p:cTn id="7" dur="500"/>
                                        <p:tgtEl>
                                          <p:spTgt spid="97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01">
                                            <p:txEl>
                                              <p:pRg st="0" end="0"/>
                                            </p:txEl>
                                          </p:spTgt>
                                        </p:tgtEl>
                                        <p:attrNameLst>
                                          <p:attrName>style.visibility</p:attrName>
                                        </p:attrNameLst>
                                      </p:cBhvr>
                                      <p:to>
                                        <p:strVal val="visible"/>
                                      </p:to>
                                    </p:set>
                                    <p:animEffect transition="in" filter="wipe(left)">
                                      <p:cBhvr>
                                        <p:cTn id="12" dur="500"/>
                                        <p:tgtEl>
                                          <p:spTgt spid="973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7315"/>
                                        </p:tgtEl>
                                        <p:attrNameLst>
                                          <p:attrName>style.visibility</p:attrName>
                                        </p:attrNameLst>
                                      </p:cBhvr>
                                      <p:to>
                                        <p:strVal val="visible"/>
                                      </p:to>
                                    </p:set>
                                    <p:animEffect transition="in" filter="box(out)">
                                      <p:cBhvr>
                                        <p:cTn id="17" dur="500"/>
                                        <p:tgtEl>
                                          <p:spTgt spid="973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7316"/>
                                        </p:tgtEl>
                                        <p:attrNameLst>
                                          <p:attrName>style.visibility</p:attrName>
                                        </p:attrNameLst>
                                      </p:cBhvr>
                                      <p:to>
                                        <p:strVal val="visible"/>
                                      </p:to>
                                    </p:set>
                                    <p:animEffect transition="in" filter="box(out)">
                                      <p:cBhvr>
                                        <p:cTn id="22" dur="500"/>
                                        <p:tgtEl>
                                          <p:spTgt spid="973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02"/>
                                        </p:tgtEl>
                                        <p:attrNameLst>
                                          <p:attrName>style.visibility</p:attrName>
                                        </p:attrNameLst>
                                      </p:cBhvr>
                                      <p:to>
                                        <p:strVal val="visible"/>
                                      </p:to>
                                    </p:set>
                                    <p:animEffect transition="in" filter="wipe(left)">
                                      <p:cBhvr>
                                        <p:cTn id="27" dur="500"/>
                                        <p:tgtEl>
                                          <p:spTgt spid="973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7317"/>
                                        </p:tgtEl>
                                        <p:attrNameLst>
                                          <p:attrName>style.visibility</p:attrName>
                                        </p:attrNameLst>
                                      </p:cBhvr>
                                      <p:to>
                                        <p:strVal val="visible"/>
                                      </p:to>
                                    </p:set>
                                    <p:animEffect transition="in" filter="box(out)">
                                      <p:cBhvr>
                                        <p:cTn id="32" dur="500"/>
                                        <p:tgtEl>
                                          <p:spTgt spid="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1" grpId="0" build="p" bldLvl="2" autoUpdateAnimBg="0"/>
      <p:bldP spid="9730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5424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485"/>
          </a:xfrm>
        </p:spPr>
        <p:txBody>
          <a:bodyPr/>
          <a:lstStyle/>
          <a:p>
            <a:pPr algn="ctr"/>
            <a:r>
              <a:rPr lang="en-US" dirty="0" smtClean="0"/>
              <a:t>Gross Domestic Product (GDP)</a:t>
            </a:r>
            <a:endParaRPr lang="en-US" dirty="0"/>
          </a:p>
        </p:txBody>
      </p:sp>
      <p:sp>
        <p:nvSpPr>
          <p:cNvPr id="3" name="Content Placeholder 2"/>
          <p:cNvSpPr>
            <a:spLocks noGrp="1"/>
          </p:cNvSpPr>
          <p:nvPr>
            <p:ph idx="1"/>
          </p:nvPr>
        </p:nvSpPr>
        <p:spPr>
          <a:xfrm>
            <a:off x="677334" y="1528997"/>
            <a:ext cx="8596668" cy="4512365"/>
          </a:xfrm>
        </p:spPr>
        <p:txBody>
          <a:bodyPr/>
          <a:lstStyle/>
          <a:p>
            <a:r>
              <a:rPr lang="en-US" sz="2000" b="1" dirty="0"/>
              <a:t>Definition: </a:t>
            </a:r>
            <a:r>
              <a:rPr lang="en-US" dirty="0"/>
              <a:t>Gross domestic product (GDP) is the monetary value of all the finished goods and services produced within a country's borders in a specific time period. Though GDP is usually calculated on an annual basis, it can be calculated on </a:t>
            </a:r>
            <a:r>
              <a:rPr lang="en-US" dirty="0" smtClean="0"/>
              <a:t>a quarterly basis </a:t>
            </a:r>
            <a:r>
              <a:rPr lang="en-US" dirty="0"/>
              <a:t>as </a:t>
            </a:r>
            <a:r>
              <a:rPr lang="en-US" dirty="0" smtClean="0"/>
              <a:t>well.</a:t>
            </a:r>
          </a:p>
          <a:p>
            <a:r>
              <a:rPr lang="en-US" dirty="0"/>
              <a:t> GDP includes all private and public consumption, government outlays, investments, private inventories, paid-in construction costs and the foreign </a:t>
            </a:r>
            <a:r>
              <a:rPr lang="en-US" dirty="0" smtClean="0"/>
              <a:t>balance of trade ( exports </a:t>
            </a:r>
            <a:r>
              <a:rPr lang="en-US" dirty="0"/>
              <a:t>are added, imports are subtracted). Put simply, GDP is a </a:t>
            </a:r>
            <a:r>
              <a:rPr lang="en-US" dirty="0" smtClean="0"/>
              <a:t>broad measurement of a nation’s overall economic activity.</a:t>
            </a:r>
            <a:endParaRPr lang="en-US" dirty="0"/>
          </a:p>
          <a:p>
            <a:endParaRPr lang="en-US" dirty="0"/>
          </a:p>
        </p:txBody>
      </p:sp>
    </p:spTree>
    <p:extLst>
      <p:ext uri="{BB962C8B-B14F-4D97-AF65-F5344CB8AC3E}">
        <p14:creationId xmlns:p14="http://schemas.microsoft.com/office/powerpoint/2010/main" val="8812056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rmAutofit fontScale="90000"/>
          </a:bodyPr>
          <a:lstStyle/>
          <a:p>
            <a:r>
              <a:rPr lang="en-US" b="1" dirty="0"/>
              <a:t>How to Determine GDP</a:t>
            </a:r>
            <a:br>
              <a:rPr lang="en-US" b="1" dirty="0"/>
            </a:br>
            <a:endParaRPr lang="en-US" dirty="0"/>
          </a:p>
        </p:txBody>
      </p:sp>
      <p:sp>
        <p:nvSpPr>
          <p:cNvPr id="3" name="Content Placeholder 2"/>
          <p:cNvSpPr>
            <a:spLocks noGrp="1"/>
          </p:cNvSpPr>
          <p:nvPr>
            <p:ph idx="1"/>
          </p:nvPr>
        </p:nvSpPr>
        <p:spPr>
          <a:xfrm>
            <a:off x="677334" y="1485901"/>
            <a:ext cx="8596668" cy="4555462"/>
          </a:xfrm>
        </p:spPr>
        <p:txBody>
          <a:bodyPr/>
          <a:lstStyle/>
          <a:p>
            <a:r>
              <a:rPr lang="en-US" dirty="0"/>
              <a:t> There are three primary methods by which GDP can be determined. All, when correctly calculated, should yield the same figure. </a:t>
            </a:r>
            <a:endParaRPr lang="en-US" dirty="0" smtClean="0"/>
          </a:p>
          <a:p>
            <a:r>
              <a:rPr lang="en-US" dirty="0" smtClean="0"/>
              <a:t>These </a:t>
            </a:r>
            <a:r>
              <a:rPr lang="en-US" dirty="0"/>
              <a:t>three approaches are often </a:t>
            </a:r>
            <a:r>
              <a:rPr lang="en-US" dirty="0" smtClean="0"/>
              <a:t>termed </a:t>
            </a:r>
          </a:p>
          <a:p>
            <a:pPr lvl="1"/>
            <a:r>
              <a:rPr lang="en-US" dirty="0" smtClean="0"/>
              <a:t>A. </a:t>
            </a:r>
            <a:r>
              <a:rPr lang="en-US" dirty="0"/>
              <a:t>the expenditure approach, </a:t>
            </a:r>
            <a:endParaRPr lang="en-US" dirty="0" smtClean="0"/>
          </a:p>
          <a:p>
            <a:pPr lvl="1"/>
            <a:r>
              <a:rPr lang="en-US" dirty="0" smtClean="0"/>
              <a:t>B. the </a:t>
            </a:r>
            <a:r>
              <a:rPr lang="en-US" dirty="0"/>
              <a:t>output (or production) approach and </a:t>
            </a:r>
            <a:endParaRPr lang="en-US" dirty="0" smtClean="0"/>
          </a:p>
          <a:p>
            <a:pPr lvl="1"/>
            <a:r>
              <a:rPr lang="en-US" dirty="0" smtClean="0"/>
              <a:t>C. the </a:t>
            </a:r>
            <a:r>
              <a:rPr lang="en-US" dirty="0"/>
              <a:t>income approach</a:t>
            </a:r>
          </a:p>
        </p:txBody>
      </p:sp>
    </p:spTree>
    <p:extLst>
      <p:ext uri="{BB962C8B-B14F-4D97-AF65-F5344CB8AC3E}">
        <p14:creationId xmlns:p14="http://schemas.microsoft.com/office/powerpoint/2010/main" val="4269908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a:xfrm>
            <a:off x="677334" y="1528997"/>
            <a:ext cx="8596668" cy="4512365"/>
          </a:xfrm>
        </p:spPr>
        <p:txBody>
          <a:bodyPr/>
          <a:lstStyle/>
          <a:p>
            <a:pPr lvl="1" algn="ctr"/>
            <a:r>
              <a:rPr lang="en-US" sz="2400" b="1" dirty="0"/>
              <a:t>A. the expenditure </a:t>
            </a:r>
            <a:r>
              <a:rPr lang="en-US" sz="2400" b="1" dirty="0" smtClean="0"/>
              <a:t>approach:  </a:t>
            </a:r>
            <a:endParaRPr lang="en-US" sz="2400" b="1" dirty="0"/>
          </a:p>
          <a:p>
            <a:r>
              <a:rPr lang="en-US" dirty="0"/>
              <a:t>The </a:t>
            </a:r>
            <a:r>
              <a:rPr lang="en-US" b="1" dirty="0"/>
              <a:t>expenditure approach </a:t>
            </a:r>
            <a:r>
              <a:rPr lang="en-US" dirty="0"/>
              <a:t>or</a:t>
            </a:r>
            <a:r>
              <a:rPr lang="en-US" b="1" dirty="0"/>
              <a:t> </a:t>
            </a:r>
            <a:r>
              <a:rPr lang="en-US" dirty="0">
                <a:hlinkClick r:id="rId2"/>
              </a:rPr>
              <a:t>s</a:t>
            </a:r>
            <a:r>
              <a:rPr lang="en-US" dirty="0">
                <a:hlinkClick r:id="rId3"/>
              </a:rPr>
              <a:t>pending approach</a:t>
            </a:r>
            <a:r>
              <a:rPr lang="en-US" b="1" dirty="0"/>
              <a:t>, </a:t>
            </a:r>
            <a:r>
              <a:rPr lang="en-US" dirty="0"/>
              <a:t>which is the most common method, calculates the monies spent by the different groups that participate in the economy. For instance, consumers spend money to buy various goods and services and businesses spend money as they invest in their business activities (buying machinery, for instance). And governments also spend money. All these activities contribute to the GDP of a country. In addition, some of the goods and services that an economy makes are exported overseas, their </a:t>
            </a:r>
            <a:r>
              <a:rPr lang="en-US" dirty="0">
                <a:hlinkClick r:id="rId2"/>
              </a:rPr>
              <a:t>net exports</a:t>
            </a:r>
            <a:r>
              <a:rPr lang="en-US" dirty="0"/>
              <a:t>. And some of the products and services that are consumed within the country are imports from overseas. The GDP calculation also accounts for spending on exports and imports. </a:t>
            </a:r>
          </a:p>
        </p:txBody>
      </p:sp>
    </p:spTree>
    <p:extLst>
      <p:ext uri="{BB962C8B-B14F-4D97-AF65-F5344CB8AC3E}">
        <p14:creationId xmlns:p14="http://schemas.microsoft.com/office/powerpoint/2010/main" val="1715364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a:p>
            <a:r>
              <a:rPr lang="en-US" dirty="0"/>
              <a:t> A country's gross domestic product can be calculated using the following formula: </a:t>
            </a:r>
            <a:r>
              <a:rPr lang="en-US" b="1" dirty="0"/>
              <a:t>GDP = C + G + I + NX. </a:t>
            </a:r>
            <a:endParaRPr lang="en-US" b="1" dirty="0" smtClean="0"/>
          </a:p>
          <a:p>
            <a:r>
              <a:rPr lang="en-US" dirty="0" smtClean="0"/>
              <a:t>C </a:t>
            </a:r>
            <a:r>
              <a:rPr lang="en-US" dirty="0"/>
              <a:t>is equal to all private consumption, or </a:t>
            </a:r>
            <a:r>
              <a:rPr lang="en-US" dirty="0">
                <a:hlinkClick r:id="rId2"/>
              </a:rPr>
              <a:t>consumer spending</a:t>
            </a:r>
            <a:r>
              <a:rPr lang="en-US" dirty="0"/>
              <a:t>, in a nation's economy, </a:t>
            </a:r>
            <a:endParaRPr lang="en-US" dirty="0" smtClean="0"/>
          </a:p>
          <a:p>
            <a:r>
              <a:rPr lang="en-US" dirty="0" smtClean="0"/>
              <a:t>G </a:t>
            </a:r>
            <a:r>
              <a:rPr lang="en-US" dirty="0"/>
              <a:t>is the sum of government spending, </a:t>
            </a:r>
            <a:endParaRPr lang="en-US" dirty="0" smtClean="0"/>
          </a:p>
          <a:p>
            <a:r>
              <a:rPr lang="en-US" dirty="0" smtClean="0"/>
              <a:t>I </a:t>
            </a:r>
            <a:r>
              <a:rPr lang="en-US" dirty="0"/>
              <a:t>is the sum of all the country's investment, including businesses </a:t>
            </a:r>
            <a:r>
              <a:rPr lang="en-US" dirty="0">
                <a:hlinkClick r:id="rId3"/>
              </a:rPr>
              <a:t>capital expenditures</a:t>
            </a:r>
            <a:r>
              <a:rPr lang="en-US" dirty="0"/>
              <a:t> and </a:t>
            </a:r>
            <a:endParaRPr lang="en-US" dirty="0" smtClean="0"/>
          </a:p>
          <a:p>
            <a:r>
              <a:rPr lang="en-US" dirty="0" smtClean="0"/>
              <a:t>NX </a:t>
            </a:r>
            <a:r>
              <a:rPr lang="en-US" dirty="0"/>
              <a:t>is the nation's total net exports, calculated as total exports minus total imports (NX = Exports - Imports).</a:t>
            </a:r>
          </a:p>
        </p:txBody>
      </p:sp>
      <p:pic>
        <p:nvPicPr>
          <p:cNvPr id="4" name="Picture 3"/>
          <p:cNvPicPr>
            <a:picLocks noChangeAspect="1"/>
          </p:cNvPicPr>
          <p:nvPr/>
        </p:nvPicPr>
        <p:blipFill>
          <a:blip r:embed="rId4"/>
          <a:stretch>
            <a:fillRect/>
          </a:stretch>
        </p:blipFill>
        <p:spPr>
          <a:xfrm>
            <a:off x="2265805" y="-990600"/>
            <a:ext cx="5419725" cy="3629025"/>
          </a:xfrm>
          <a:prstGeom prst="rect">
            <a:avLst/>
          </a:prstGeom>
        </p:spPr>
      </p:pic>
    </p:spTree>
    <p:extLst>
      <p:ext uri="{BB962C8B-B14F-4D97-AF65-F5344CB8AC3E}">
        <p14:creationId xmlns:p14="http://schemas.microsoft.com/office/powerpoint/2010/main" val="408277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lstStyle/>
          <a:p>
            <a:r>
              <a:rPr lang="en-US" dirty="0">
                <a:latin typeface="Times New Roman" panose="02020603050405020304" pitchFamily="18" charset="0"/>
                <a:cs typeface="Times New Roman" panose="02020603050405020304" pitchFamily="18" charset="0"/>
              </a:rPr>
              <a:t>Economics - Definition</a:t>
            </a:r>
          </a:p>
        </p:txBody>
      </p:sp>
      <p:sp>
        <p:nvSpPr>
          <p:cNvPr id="3" name="Content Placeholder 2"/>
          <p:cNvSpPr>
            <a:spLocks noGrp="1"/>
          </p:cNvSpPr>
          <p:nvPr>
            <p:ph idx="1"/>
          </p:nvPr>
        </p:nvSpPr>
        <p:spPr>
          <a:xfrm>
            <a:off x="1371599" y="1748118"/>
            <a:ext cx="10219765" cy="4908176"/>
          </a:xfrm>
        </p:spPr>
        <p:txBody>
          <a:bodyPr>
            <a:normAutofit/>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Economics was first read in ancient Greece.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Aristotle, the Greek Philosopher termed Economics as a science of ‘household management’.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Towards the end of the eighteenth century Adam Smith, the celebrated English Economist and the father of Economics, termed Economics as the ‘Science of Wealth’.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According to him, “Economics is a science that enquires into the nature and causes of the wealth of nations”. </a:t>
            </a:r>
          </a:p>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The subject-matter of economics are </a:t>
            </a:r>
            <a:r>
              <a:rPr lang="en-US" sz="2800" i="1" dirty="0">
                <a:latin typeface="Times New Roman" panose="02020603050405020304" pitchFamily="18" charset="0"/>
                <a:cs typeface="Times New Roman" panose="02020603050405020304" pitchFamily="18" charset="0"/>
              </a:rPr>
              <a:t>how wealth is produced </a:t>
            </a:r>
            <a:r>
              <a:rPr lang="en-US" sz="2800" dirty="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how it is used</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79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p:txBody>
          <a:bodyPr/>
          <a:lstStyle/>
          <a:p>
            <a:pPr lvl="1" algn="ctr"/>
            <a:r>
              <a:rPr lang="en-US" sz="2400" b="1" dirty="0" smtClean="0"/>
              <a:t> </a:t>
            </a:r>
            <a:r>
              <a:rPr lang="en-US" sz="2400" b="1" dirty="0"/>
              <a:t>B. the output (or production) </a:t>
            </a:r>
            <a:r>
              <a:rPr lang="en-US" sz="2400" b="1" dirty="0" smtClean="0"/>
              <a:t>approach:</a:t>
            </a:r>
          </a:p>
          <a:p>
            <a:pPr lvl="1" algn="ctr"/>
            <a:r>
              <a:rPr lang="en-US" dirty="0" smtClean="0"/>
              <a:t> </a:t>
            </a:r>
            <a:endParaRPr lang="en-US" dirty="0"/>
          </a:p>
          <a:p>
            <a:r>
              <a:rPr lang="en-US" dirty="0"/>
              <a:t> The </a:t>
            </a:r>
            <a:r>
              <a:rPr lang="en-US" b="1" dirty="0"/>
              <a:t>production approach</a:t>
            </a:r>
            <a:r>
              <a:rPr lang="en-US" dirty="0"/>
              <a:t> is something like the reverse of the expenditure approach. Instead of exclusively measuring input costs that feed economic activity, the production approach estimates the total value of economic output and deducts costs of </a:t>
            </a:r>
            <a:r>
              <a:rPr lang="en-US" dirty="0">
                <a:hlinkClick r:id="rId2"/>
              </a:rPr>
              <a:t>intermediate goods</a:t>
            </a:r>
            <a:r>
              <a:rPr lang="en-US" dirty="0"/>
              <a:t> that are consumed in the process, like those of materials and services.</a:t>
            </a:r>
          </a:p>
        </p:txBody>
      </p:sp>
    </p:spTree>
    <p:extLst>
      <p:ext uri="{BB962C8B-B14F-4D97-AF65-F5344CB8AC3E}">
        <p14:creationId xmlns:p14="http://schemas.microsoft.com/office/powerpoint/2010/main" val="3902247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a:xfrm>
            <a:off x="677334" y="1528997"/>
            <a:ext cx="8596668" cy="4512365"/>
          </a:xfrm>
        </p:spPr>
        <p:txBody>
          <a:bodyPr/>
          <a:lstStyle/>
          <a:p>
            <a:pPr marL="342900" lvl="1" indent="-342900" algn="ctr"/>
            <a:r>
              <a:rPr lang="en-US" sz="2400" b="1" dirty="0" smtClean="0"/>
              <a:t> </a:t>
            </a:r>
            <a:r>
              <a:rPr lang="en-US" sz="2400" b="1" dirty="0"/>
              <a:t>C. the income </a:t>
            </a:r>
            <a:r>
              <a:rPr lang="en-US" sz="2400" b="1" dirty="0" smtClean="0"/>
              <a:t>approach:</a:t>
            </a:r>
          </a:p>
          <a:p>
            <a:pPr marL="342900" lvl="1" indent="-342900" algn="ctr"/>
            <a:r>
              <a:rPr lang="en-US" dirty="0"/>
              <a:t>Income earned by all the </a:t>
            </a:r>
            <a:r>
              <a:rPr lang="en-US" dirty="0">
                <a:hlinkClick r:id="rId2"/>
              </a:rPr>
              <a:t>factors of production</a:t>
            </a:r>
            <a:r>
              <a:rPr lang="en-US" dirty="0"/>
              <a:t> in an economy includes the wages paid to labor, the rent earned by land, the return on capital in the form of interest, as well as an entrepreneur’s profits. An entrepreneur’s profits could be invested in his own business or it could be an investment in any outside business. All this constitutes national income, which is used both as an indicator of implied productivity and of implied expenditure</a:t>
            </a:r>
            <a:r>
              <a:rPr lang="en-US" dirty="0" smtClean="0"/>
              <a:t>.</a:t>
            </a:r>
          </a:p>
          <a:p>
            <a:pPr marL="342900" lvl="1" indent="-342900" algn="ctr"/>
            <a:r>
              <a:rPr lang="en-US" dirty="0"/>
              <a:t>In addition, the </a:t>
            </a:r>
            <a:r>
              <a:rPr lang="en-US" b="1" dirty="0"/>
              <a:t>income approach</a:t>
            </a:r>
            <a:r>
              <a:rPr lang="en-US" dirty="0"/>
              <a:t> factors in some adjustments for some items that don’t show up in these payments made to factors of production. For one, there are some taxes – such as </a:t>
            </a:r>
            <a:r>
              <a:rPr lang="en-US" dirty="0">
                <a:hlinkClick r:id="rId3"/>
              </a:rPr>
              <a:t>sales taxes</a:t>
            </a:r>
            <a:r>
              <a:rPr lang="en-US" dirty="0"/>
              <a:t> and </a:t>
            </a:r>
            <a:r>
              <a:rPr lang="en-US" dirty="0">
                <a:hlinkClick r:id="rId4"/>
              </a:rPr>
              <a:t>property taxes</a:t>
            </a:r>
            <a:r>
              <a:rPr lang="en-US" dirty="0"/>
              <a:t> – that are classified as indirect business taxes. In addition, </a:t>
            </a:r>
            <a:r>
              <a:rPr lang="en-US" dirty="0">
                <a:hlinkClick r:id="rId5"/>
              </a:rPr>
              <a:t>depreciation</a:t>
            </a:r>
            <a:r>
              <a:rPr lang="en-US" dirty="0"/>
              <a:t>, which is a reserve that businesses set aside to account for the replacement of equipment that tends to wear down with use, is also added to the national income.</a:t>
            </a:r>
          </a:p>
          <a:p>
            <a:endParaRPr lang="en-US" dirty="0"/>
          </a:p>
        </p:txBody>
      </p:sp>
    </p:spTree>
    <p:extLst>
      <p:ext uri="{BB962C8B-B14F-4D97-AF65-F5344CB8AC3E}">
        <p14:creationId xmlns:p14="http://schemas.microsoft.com/office/powerpoint/2010/main" val="2849513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Richest Countries – GDP per Capita</a:t>
            </a:r>
            <a:endParaRPr lang="en-US" dirty="0"/>
          </a:p>
        </p:txBody>
      </p:sp>
      <p:pic>
        <p:nvPicPr>
          <p:cNvPr id="2050" name="Picture 2" descr="RICHEST COUNTRIES IN THE WORLD BY GDP PER CAPITA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853" y="2160588"/>
            <a:ext cx="690033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41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 GDP</a:t>
            </a:r>
            <a:endParaRPr lang="en-US" dirty="0"/>
          </a:p>
        </p:txBody>
      </p:sp>
      <p:sp>
        <p:nvSpPr>
          <p:cNvPr id="5" name="AutoShape 4" descr="These 15 economies represent 75% of total global GDP - or $85.8 trillion |  World Economic Forum"/>
          <p:cNvSpPr>
            <a:spLocks noGrp="1" noChangeAspect="1" noChangeArrowheads="1"/>
          </p:cNvSpPr>
          <p:nvPr>
            <p:ph idx="1"/>
          </p:nvPr>
        </p:nvSpPr>
        <p:spPr bwMode="auto">
          <a:xfrm>
            <a:off x="677334" y="1392073"/>
            <a:ext cx="8596668" cy="4649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pic>
        <p:nvPicPr>
          <p:cNvPr id="6" name="Picture 5"/>
          <p:cNvPicPr>
            <a:picLocks noChangeAspect="1"/>
          </p:cNvPicPr>
          <p:nvPr/>
        </p:nvPicPr>
        <p:blipFill>
          <a:blip r:embed="rId2"/>
          <a:stretch>
            <a:fillRect/>
          </a:stretch>
        </p:blipFill>
        <p:spPr>
          <a:xfrm>
            <a:off x="381000" y="-2019300"/>
            <a:ext cx="11430000" cy="10896600"/>
          </a:xfrm>
          <a:prstGeom prst="rect">
            <a:avLst/>
          </a:prstGeom>
        </p:spPr>
      </p:pic>
    </p:spTree>
    <p:extLst>
      <p:ext uri="{BB962C8B-B14F-4D97-AF65-F5344CB8AC3E}">
        <p14:creationId xmlns:p14="http://schemas.microsoft.com/office/powerpoint/2010/main" val="580756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National Income (GNI)</a:t>
            </a:r>
            <a:endParaRPr lang="en-US" dirty="0"/>
          </a:p>
        </p:txBody>
      </p:sp>
      <p:sp>
        <p:nvSpPr>
          <p:cNvPr id="3" name="Content Placeholder 2"/>
          <p:cNvSpPr>
            <a:spLocks noGrp="1"/>
          </p:cNvSpPr>
          <p:nvPr>
            <p:ph idx="1"/>
          </p:nvPr>
        </p:nvSpPr>
        <p:spPr>
          <a:xfrm>
            <a:off x="677333" y="1665027"/>
            <a:ext cx="9080815" cy="4376335"/>
          </a:xfrm>
        </p:spPr>
        <p:txBody>
          <a:bodyPr/>
          <a:lstStyle/>
          <a:p>
            <a:r>
              <a:rPr lang="en-US" dirty="0"/>
              <a:t>Gross national income (GNI) is the total income earned by a country's people and businesses, no matter where it was earned.</a:t>
            </a:r>
          </a:p>
          <a:p>
            <a:r>
              <a:rPr lang="en-US" dirty="0"/>
              <a:t>GNI is an alternative to gross domestic product (GDP) as a measure of wealth. It calculates income instead of output.</a:t>
            </a:r>
          </a:p>
          <a:p>
            <a:r>
              <a:rPr lang="en-US" dirty="0"/>
              <a:t>GNI can be calculated by adding income from foreign sources to the country's gross domestic product.</a:t>
            </a:r>
          </a:p>
          <a:p>
            <a:r>
              <a:rPr lang="en-US" dirty="0"/>
              <a:t>For many countries, there is little difference between GNI and GDP</a:t>
            </a:r>
            <a:r>
              <a:rPr lang="en-US" dirty="0" smtClean="0"/>
              <a:t>. Nations </a:t>
            </a:r>
            <a:r>
              <a:rPr lang="en-US" dirty="0"/>
              <a:t>that have substantial foreign direct investment, foreign corporate presence, or foreign aid will show a significant difference between GNI and GDP.</a:t>
            </a:r>
          </a:p>
        </p:txBody>
      </p:sp>
    </p:spTree>
    <p:extLst>
      <p:ext uri="{BB962C8B-B14F-4D97-AF65-F5344CB8AC3E}">
        <p14:creationId xmlns:p14="http://schemas.microsoft.com/office/powerpoint/2010/main" val="3614460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9416"/>
          </a:xfrm>
        </p:spPr>
        <p:txBody>
          <a:bodyPr>
            <a:normAutofit fontScale="90000"/>
          </a:bodyPr>
          <a:lstStyle/>
          <a:p>
            <a:pPr algn="ctr"/>
            <a:r>
              <a:rPr lang="en-US" dirty="0"/>
              <a:t>Purchasing power </a:t>
            </a:r>
            <a:r>
              <a:rPr lang="en-US" dirty="0" smtClean="0"/>
              <a:t>parity (PPP)</a:t>
            </a:r>
            <a:r>
              <a:rPr lang="en-US" dirty="0"/>
              <a:t/>
            </a:r>
            <a:br>
              <a:rPr lang="en-US" dirty="0"/>
            </a:br>
            <a:endParaRPr lang="en-US" dirty="0"/>
          </a:p>
        </p:txBody>
      </p:sp>
      <p:sp>
        <p:nvSpPr>
          <p:cNvPr id="3" name="Content Placeholder 2"/>
          <p:cNvSpPr>
            <a:spLocks noGrp="1"/>
          </p:cNvSpPr>
          <p:nvPr>
            <p:ph idx="1"/>
          </p:nvPr>
        </p:nvSpPr>
        <p:spPr>
          <a:xfrm>
            <a:off x="677334" y="1499017"/>
            <a:ext cx="8596668" cy="4542346"/>
          </a:xfrm>
        </p:spPr>
        <p:txBody>
          <a:bodyPr/>
          <a:lstStyle/>
          <a:p>
            <a:r>
              <a:rPr lang="en-US" dirty="0" smtClean="0"/>
              <a:t> </a:t>
            </a:r>
            <a:r>
              <a:rPr lang="en-US" sz="2000" b="1" dirty="0" smtClean="0"/>
              <a:t>Definition: </a:t>
            </a:r>
            <a:r>
              <a:rPr lang="en-US" dirty="0" smtClean="0"/>
              <a:t>Purchasing </a:t>
            </a:r>
            <a:r>
              <a:rPr lang="en-US" dirty="0"/>
              <a:t>power parity (PPP) is an economic theory that compares different countries' currencies through a "basket of goods" approach</a:t>
            </a:r>
            <a:r>
              <a:rPr lang="en-US" dirty="0" smtClean="0"/>
              <a:t>. </a:t>
            </a:r>
            <a:r>
              <a:rPr lang="en-US" dirty="0"/>
              <a:t> According to this concept, two currencies are in equilibrium or at par when a basket of goods (taking into account the exchange rate) is priced the same in both countries.  </a:t>
            </a:r>
            <a:endParaRPr lang="en-US" dirty="0" smtClean="0"/>
          </a:p>
          <a:p>
            <a:r>
              <a:rPr lang="en-US" dirty="0"/>
              <a:t> </a:t>
            </a:r>
            <a:r>
              <a:rPr lang="en-US" dirty="0" smtClean="0"/>
              <a:t>Measurement of PPP:</a:t>
            </a:r>
          </a:p>
          <a:p>
            <a:pPr lvl="1"/>
            <a:r>
              <a:rPr lang="en-US" dirty="0"/>
              <a:t> </a:t>
            </a:r>
            <a:r>
              <a:rPr lang="en-US" b="1" dirty="0"/>
              <a:t>Law of one price</a:t>
            </a:r>
          </a:p>
          <a:p>
            <a:pPr lvl="1"/>
            <a:r>
              <a:rPr lang="en-US" dirty="0" smtClean="0"/>
              <a:t> </a:t>
            </a:r>
            <a:r>
              <a:rPr lang="en-US" b="1" dirty="0"/>
              <a:t>Big Mac Index</a:t>
            </a:r>
          </a:p>
          <a:p>
            <a:pPr lvl="1"/>
            <a:r>
              <a:rPr lang="en-US" dirty="0" smtClean="0"/>
              <a:t> </a:t>
            </a:r>
            <a:r>
              <a:rPr lang="en-US" b="1" dirty="0"/>
              <a:t>iPad Index</a:t>
            </a:r>
          </a:p>
          <a:p>
            <a:pPr lvl="1"/>
            <a:r>
              <a:rPr lang="en-US" dirty="0" smtClean="0"/>
              <a:t> </a:t>
            </a:r>
            <a:r>
              <a:rPr lang="en-US" b="1" dirty="0"/>
              <a:t>KFC </a:t>
            </a:r>
            <a:r>
              <a:rPr lang="en-US" b="1" dirty="0" smtClean="0"/>
              <a:t>Index</a:t>
            </a:r>
            <a:endParaRPr lang="en-US" b="1" dirty="0"/>
          </a:p>
        </p:txBody>
      </p:sp>
    </p:spTree>
    <p:extLst>
      <p:ext uri="{BB962C8B-B14F-4D97-AF65-F5344CB8AC3E}">
        <p14:creationId xmlns:p14="http://schemas.microsoft.com/office/powerpoint/2010/main" val="1344662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PPP</a:t>
            </a:r>
            <a:endParaRPr lang="en-US" dirty="0"/>
          </a:p>
        </p:txBody>
      </p:sp>
      <p:pic>
        <p:nvPicPr>
          <p:cNvPr id="4" name="Content Placeholder 3"/>
          <p:cNvPicPr>
            <a:picLocks noGrp="1" noChangeAspect="1"/>
          </p:cNvPicPr>
          <p:nvPr>
            <p:ph idx="1"/>
          </p:nvPr>
        </p:nvPicPr>
        <p:blipFill>
          <a:blip r:embed="rId2"/>
          <a:stretch>
            <a:fillRect/>
          </a:stretch>
        </p:blipFill>
        <p:spPr>
          <a:xfrm>
            <a:off x="1293954" y="1270000"/>
            <a:ext cx="7363427" cy="4908952"/>
          </a:xfrm>
          <a:prstGeom prst="rect">
            <a:avLst/>
          </a:prstGeom>
        </p:spPr>
      </p:pic>
    </p:spTree>
    <p:extLst>
      <p:ext uri="{BB962C8B-B14F-4D97-AF65-F5344CB8AC3E}">
        <p14:creationId xmlns:p14="http://schemas.microsoft.com/office/powerpoint/2010/main" val="751882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 Capita Income</a:t>
            </a:r>
            <a:endParaRPr lang="en-US" dirty="0"/>
          </a:p>
        </p:txBody>
      </p:sp>
      <p:sp>
        <p:nvSpPr>
          <p:cNvPr id="3" name="Content Placeholder 2"/>
          <p:cNvSpPr>
            <a:spLocks noGrp="1"/>
          </p:cNvSpPr>
          <p:nvPr>
            <p:ph idx="1"/>
          </p:nvPr>
        </p:nvSpPr>
        <p:spPr/>
        <p:txBody>
          <a:bodyPr/>
          <a:lstStyle/>
          <a:p>
            <a:r>
              <a:rPr lang="en-US" b="1" dirty="0"/>
              <a:t>Per capita income</a:t>
            </a:r>
            <a:r>
              <a:rPr lang="en-US" dirty="0"/>
              <a:t> (</a:t>
            </a:r>
            <a:r>
              <a:rPr lang="en-US" b="1" dirty="0"/>
              <a:t>PCI</a:t>
            </a:r>
            <a:r>
              <a:rPr lang="en-US" dirty="0"/>
              <a:t>) or </a:t>
            </a:r>
            <a:r>
              <a:rPr lang="en-US" b="1" dirty="0"/>
              <a:t>average </a:t>
            </a:r>
            <a:r>
              <a:rPr lang="en-US" b="1" dirty="0" smtClean="0"/>
              <a:t>income </a:t>
            </a:r>
            <a:r>
              <a:rPr lang="en-US" dirty="0" smtClean="0"/>
              <a:t>measures </a:t>
            </a:r>
            <a:r>
              <a:rPr lang="en-US" dirty="0"/>
              <a:t>the average income earned per person in a given area (city, region, country, etc.) in a specified year. It is calculated by dividing the area's total income by its total population</a:t>
            </a:r>
            <a:r>
              <a:rPr lang="en-US" dirty="0" smtClean="0"/>
              <a:t>.</a:t>
            </a:r>
          </a:p>
          <a:p>
            <a:r>
              <a:rPr lang="en-US" dirty="0" smtClean="0"/>
              <a:t>Bangladesh </a:t>
            </a:r>
            <a:r>
              <a:rPr lang="en-US" dirty="0"/>
              <a:t>has registered a gross national per capita income of $</a:t>
            </a:r>
            <a:r>
              <a:rPr lang="en-US" dirty="0" smtClean="0"/>
              <a:t>2,824 </a:t>
            </a:r>
            <a:r>
              <a:rPr lang="en-US" dirty="0"/>
              <a:t>in 2021-22</a:t>
            </a:r>
            <a:r>
              <a:rPr lang="en-US" dirty="0" smtClean="0"/>
              <a:t> </a:t>
            </a:r>
            <a:endParaRPr lang="en-US" dirty="0"/>
          </a:p>
        </p:txBody>
      </p:sp>
    </p:spTree>
    <p:extLst>
      <p:ext uri="{BB962C8B-B14F-4D97-AF65-F5344CB8AC3E}">
        <p14:creationId xmlns:p14="http://schemas.microsoft.com/office/powerpoint/2010/main" val="2190455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PCI of Bangladesh</a:t>
            </a:r>
            <a:endParaRPr lang="en-US" dirty="0"/>
          </a:p>
        </p:txBody>
      </p:sp>
      <p:pic>
        <p:nvPicPr>
          <p:cNvPr id="3" name="Picture 2"/>
          <p:cNvPicPr>
            <a:picLocks noChangeAspect="1"/>
          </p:cNvPicPr>
          <p:nvPr/>
        </p:nvPicPr>
        <p:blipFill>
          <a:blip r:embed="rId2"/>
          <a:stretch>
            <a:fillRect/>
          </a:stretch>
        </p:blipFill>
        <p:spPr>
          <a:xfrm>
            <a:off x="1422972" y="1439034"/>
            <a:ext cx="7851030" cy="4602328"/>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111022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lstStyle/>
          <a:p>
            <a:r>
              <a:rPr lang="en-US" dirty="0">
                <a:latin typeface="Times New Roman" panose="02020603050405020304" pitchFamily="18" charset="0"/>
                <a:cs typeface="Times New Roman" panose="02020603050405020304" pitchFamily="18" charset="0"/>
              </a:rPr>
              <a:t>Economics - Definition</a:t>
            </a:r>
          </a:p>
        </p:txBody>
      </p:sp>
      <p:sp>
        <p:nvSpPr>
          <p:cNvPr id="3" name="Content Placeholder 2"/>
          <p:cNvSpPr>
            <a:spLocks noGrp="1"/>
          </p:cNvSpPr>
          <p:nvPr>
            <p:ph idx="1"/>
          </p:nvPr>
        </p:nvSpPr>
        <p:spPr>
          <a:xfrm>
            <a:off x="1371599" y="1748118"/>
            <a:ext cx="10219765" cy="4908176"/>
          </a:xfrm>
        </p:spPr>
        <p:txBody>
          <a:bodyPr>
            <a:normAutofit lnSpcReduction="10000"/>
          </a:bodyPr>
          <a:lstStyle/>
          <a:p>
            <a:pPr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According to Alfred Marshall, Economics studies not only the wealth but also the activities centering the wealth</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In simple </a:t>
            </a:r>
            <a:r>
              <a:rPr lang="en-US" sz="2800" dirty="0">
                <a:latin typeface="Times New Roman" panose="02020603050405020304" pitchFamily="18" charset="0"/>
                <a:cs typeface="Times New Roman" panose="02020603050405020304" pitchFamily="18" charset="0"/>
              </a:rPr>
              <a:t>words, economics can be defined as: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"Economics is the study of those natural laws which governs production, distribution and consumption of wealth; in economics we study individual and social behavior of man which satisfy his desires and causes overall economic development."</a:t>
            </a:r>
          </a:p>
        </p:txBody>
      </p:sp>
    </p:spTree>
    <p:extLst>
      <p:ext uri="{BB962C8B-B14F-4D97-AF65-F5344CB8AC3E}">
        <p14:creationId xmlns:p14="http://schemas.microsoft.com/office/powerpoint/2010/main" val="21549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17997"/>
          </a:xfrm>
        </p:spPr>
        <p:txBody>
          <a:bodyPr/>
          <a:lstStyle/>
          <a:p>
            <a:pPr algn="ctr"/>
            <a:r>
              <a:rPr lang="en-US" dirty="0" smtClean="0">
                <a:latin typeface="Times New Roman" panose="02020603050405020304" pitchFamily="18" charset="0"/>
                <a:cs typeface="Times New Roman" panose="02020603050405020304" pitchFamily="18" charset="0"/>
              </a:rPr>
              <a:t>Goals of Economics</a:t>
            </a:r>
            <a:endParaRPr lang="en-US" dirty="0"/>
          </a:p>
        </p:txBody>
      </p:sp>
      <p:sp>
        <p:nvSpPr>
          <p:cNvPr id="3" name="Content Placeholder 2"/>
          <p:cNvSpPr>
            <a:spLocks noGrp="1"/>
          </p:cNvSpPr>
          <p:nvPr>
            <p:ph idx="1"/>
          </p:nvPr>
        </p:nvSpPr>
        <p:spPr>
          <a:xfrm>
            <a:off x="1371599" y="1822360"/>
            <a:ext cx="9601200" cy="4256468"/>
          </a:xfrm>
        </p:spPr>
        <p:txBody>
          <a:bodyPr/>
          <a:lstStyle/>
          <a:p>
            <a:pPr marL="965200" marR="0" algn="just">
              <a:spcBef>
                <a:spcPts val="15"/>
              </a:spcBef>
              <a:spcAft>
                <a:spcPts val="0"/>
              </a:spcAft>
            </a:pPr>
            <a:r>
              <a:rPr lang="en-US" sz="2400" dirty="0" smtClean="0">
                <a:solidFill>
                  <a:srgbClr val="231F20"/>
                </a:solidFill>
                <a:latin typeface="Times New Roman" panose="02020603050405020304" pitchFamily="18" charset="0"/>
                <a:ea typeface="Times New Roman" panose="02020603050405020304" pitchFamily="18" charset="0"/>
              </a:rPr>
              <a:t>The</a:t>
            </a:r>
            <a:r>
              <a:rPr lang="en-US" sz="2400" spc="125" dirty="0" smtClean="0">
                <a:solidFill>
                  <a:srgbClr val="231F20"/>
                </a:solidFill>
                <a:latin typeface="Times New Roman" panose="02020603050405020304" pitchFamily="18" charset="0"/>
                <a:ea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rPr>
              <a:t>following</a:t>
            </a:r>
            <a:r>
              <a:rPr lang="en-US" sz="2400" spc="125" dirty="0">
                <a:solidFill>
                  <a:srgbClr val="231F20"/>
                </a:solidFill>
                <a:latin typeface="Times New Roman" panose="02020603050405020304" pitchFamily="18" charset="0"/>
                <a:ea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rPr>
              <a:t>are</a:t>
            </a:r>
            <a:r>
              <a:rPr lang="en-US" sz="2400" spc="125" dirty="0">
                <a:solidFill>
                  <a:srgbClr val="231F20"/>
                </a:solidFill>
                <a:latin typeface="Times New Roman" panose="02020603050405020304" pitchFamily="18" charset="0"/>
                <a:ea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rPr>
              <a:t>the</a:t>
            </a:r>
            <a:r>
              <a:rPr lang="en-US" sz="2400" spc="125" dirty="0">
                <a:solidFill>
                  <a:srgbClr val="231F20"/>
                </a:solidFill>
                <a:latin typeface="Times New Roman" panose="02020603050405020304" pitchFamily="18" charset="0"/>
                <a:ea typeface="Times New Roman" panose="02020603050405020304" pitchFamily="18" charset="0"/>
              </a:rPr>
              <a:t> </a:t>
            </a:r>
            <a:r>
              <a:rPr lang="en-US" sz="2400" spc="125" dirty="0" smtClean="0">
                <a:solidFill>
                  <a:srgbClr val="231F20"/>
                </a:solidFill>
                <a:latin typeface="Times New Roman" panose="02020603050405020304" pitchFamily="18" charset="0"/>
                <a:ea typeface="Times New Roman" panose="02020603050405020304" pitchFamily="18" charset="0"/>
              </a:rPr>
              <a:t>goals of Economics:</a:t>
            </a:r>
            <a:endParaRPr lang="en-US" sz="2400" dirty="0">
              <a:latin typeface="Times New Roman" panose="02020603050405020304" pitchFamily="18" charset="0"/>
              <a:ea typeface="Times New Roman" panose="02020603050405020304" pitchFamily="18" charset="0"/>
            </a:endParaRPr>
          </a:p>
          <a:p>
            <a:pPr marL="1143000" marR="0" lvl="2" indent="-228600">
              <a:spcBef>
                <a:spcPts val="650"/>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A</a:t>
            </a:r>
            <a:r>
              <a:rPr lang="en-US" sz="2800" spc="65"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high</a:t>
            </a:r>
            <a:r>
              <a:rPr lang="en-US" sz="2800" spc="13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level</a:t>
            </a:r>
            <a:r>
              <a:rPr lang="en-US" sz="2800" spc="13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of</a:t>
            </a:r>
            <a:r>
              <a:rPr lang="en-US" sz="2800" spc="13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employment</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20"/>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Price</a:t>
            </a:r>
            <a:r>
              <a:rPr lang="en-US" sz="2800" spc="95"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stability</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10"/>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Efficiency</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15"/>
              </a:spcBef>
              <a:spcAft>
                <a:spcPts val="0"/>
              </a:spcAft>
              <a:buClr>
                <a:srgbClr val="231F20"/>
              </a:buClr>
              <a:buSzPts val="800"/>
              <a:buFont typeface="Lucida Sans Unicode" panose="020B0602030504020204" pitchFamily="34" charset="0"/>
              <a:buChar char="•"/>
              <a:tabLst>
                <a:tab pos="1076960" algn="l"/>
              </a:tabLst>
            </a:pPr>
            <a:r>
              <a:rPr lang="en-US" sz="2800" dirty="0">
                <a:solidFill>
                  <a:srgbClr val="231F20"/>
                </a:solidFill>
                <a:latin typeface="Times New Roman" panose="02020603050405020304" pitchFamily="18" charset="0"/>
                <a:ea typeface="Lucida Sans Unicode" panose="020B0602030504020204" pitchFamily="34" charset="0"/>
              </a:rPr>
              <a:t>An</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equitable</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distribution</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of</a:t>
            </a:r>
            <a:r>
              <a:rPr lang="en-US" sz="2800" spc="120" dirty="0">
                <a:solidFill>
                  <a:srgbClr val="231F20"/>
                </a:solidFill>
                <a:latin typeface="Times New Roman" panose="02020603050405020304" pitchFamily="18" charset="0"/>
                <a:ea typeface="Lucida Sans Unicode" panose="020B0602030504020204" pitchFamily="34" charset="0"/>
              </a:rPr>
              <a:t> </a:t>
            </a:r>
            <a:r>
              <a:rPr lang="en-US" sz="2800" dirty="0">
                <a:solidFill>
                  <a:srgbClr val="231F20"/>
                </a:solidFill>
                <a:latin typeface="Times New Roman" panose="02020603050405020304" pitchFamily="18" charset="0"/>
                <a:ea typeface="Lucida Sans Unicode" panose="020B0602030504020204" pitchFamily="34" charset="0"/>
              </a:rPr>
              <a:t>income</a:t>
            </a:r>
            <a:endParaRPr lang="en-US" sz="3600" dirty="0">
              <a:latin typeface="Times New Roman" panose="02020603050405020304" pitchFamily="18" charset="0"/>
              <a:ea typeface="Lucida Sans Unicode" panose="020B0602030504020204" pitchFamily="34" charset="0"/>
            </a:endParaRPr>
          </a:p>
          <a:p>
            <a:pPr marL="1143000" marR="0" lvl="2" indent="-228600">
              <a:spcBef>
                <a:spcPts val="320"/>
              </a:spcBef>
              <a:spcAft>
                <a:spcPts val="0"/>
              </a:spcAft>
              <a:buClr>
                <a:srgbClr val="231F20"/>
              </a:buClr>
              <a:buSzPts val="800"/>
              <a:buFont typeface="Lucida Sans Unicode" panose="020B0602030504020204" pitchFamily="34" charset="0"/>
              <a:buChar char="•"/>
              <a:tabLst>
                <a:tab pos="1076960" algn="l"/>
              </a:tabLst>
            </a:pPr>
            <a:r>
              <a:rPr lang="en-US" sz="2800" dirty="0" smtClean="0">
                <a:solidFill>
                  <a:srgbClr val="231F20"/>
                </a:solidFill>
                <a:latin typeface="Times New Roman" panose="02020603050405020304" pitchFamily="18" charset="0"/>
                <a:ea typeface="Lucida Sans Unicode" panose="020B0602030504020204" pitchFamily="34" charset="0"/>
              </a:rPr>
              <a:t>Growth</a:t>
            </a:r>
          </a:p>
          <a:p>
            <a:pPr marL="914400" marR="0" lvl="2" indent="0">
              <a:spcBef>
                <a:spcPts val="320"/>
              </a:spcBef>
              <a:spcAft>
                <a:spcPts val="0"/>
              </a:spcAft>
              <a:buClr>
                <a:srgbClr val="231F20"/>
              </a:buClr>
              <a:buSzPts val="800"/>
              <a:buNone/>
              <a:tabLst>
                <a:tab pos="1076960" algn="l"/>
              </a:tabLst>
            </a:pPr>
            <a:r>
              <a:rPr lang="en-US" sz="2000" dirty="0" smtClean="0">
                <a:solidFill>
                  <a:srgbClr val="231F20"/>
                </a:solidFill>
                <a:latin typeface="Times New Roman" panose="02020603050405020304" pitchFamily="18" charset="0"/>
                <a:ea typeface="Times New Roman" panose="02020603050405020304" pitchFamily="18" charset="0"/>
              </a:rPr>
              <a:t>Some </a:t>
            </a:r>
            <a:r>
              <a:rPr lang="en-US" sz="2000" dirty="0">
                <a:solidFill>
                  <a:srgbClr val="231F20"/>
                </a:solidFill>
                <a:latin typeface="Times New Roman" panose="02020603050405020304" pitchFamily="18" charset="0"/>
                <a:ea typeface="Times New Roman" panose="02020603050405020304" pitchFamily="18" charset="0"/>
              </a:rPr>
              <a:t>of the above goals are interdependent. The economic goals are not always</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complementary; in many cases they are in conflict. For example, any move to</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have</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a</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significant</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reduction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unemployment</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will</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lead</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to</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an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increase</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a:t>
            </a:r>
            <a:r>
              <a:rPr lang="en-US" sz="2000" spc="5" dirty="0">
                <a:solidFill>
                  <a:srgbClr val="231F20"/>
                </a:solidFill>
                <a:latin typeface="Times New Roman" panose="02020603050405020304" pitchFamily="18" charset="0"/>
                <a:ea typeface="Times New Roman" panose="02020603050405020304" pitchFamily="18" charset="0"/>
              </a:rPr>
              <a:t> </a:t>
            </a:r>
            <a:r>
              <a:rPr lang="en-US" sz="2000" dirty="0">
                <a:solidFill>
                  <a:srgbClr val="231F20"/>
                </a:solidFill>
                <a:latin typeface="Times New Roman" panose="02020603050405020304" pitchFamily="18" charset="0"/>
                <a:ea typeface="Times New Roman" panose="02020603050405020304" pitchFamily="18" charset="0"/>
              </a:rPr>
              <a:t>inflation.</a:t>
            </a:r>
            <a:endParaRPr lang="en-US" sz="2000" dirty="0">
              <a:latin typeface="Times New Roman" panose="02020603050405020304" pitchFamily="18" charset="0"/>
              <a:ea typeface="Times New Roman" panose="02020603050405020304" pitchFamily="18" charset="0"/>
            </a:endParaRPr>
          </a:p>
          <a:p>
            <a:pPr marL="1143000" marR="0" lvl="2" indent="-228600">
              <a:spcBef>
                <a:spcPts val="320"/>
              </a:spcBef>
              <a:spcAft>
                <a:spcPts val="0"/>
              </a:spcAft>
              <a:buClr>
                <a:srgbClr val="231F20"/>
              </a:buClr>
              <a:buSzPts val="800"/>
              <a:buFont typeface="Lucida Sans Unicode" panose="020B0602030504020204" pitchFamily="34" charset="0"/>
              <a:buChar char="•"/>
              <a:tabLst>
                <a:tab pos="1076960" algn="l"/>
              </a:tabLst>
            </a:pPr>
            <a:endParaRPr lang="en-US" dirty="0">
              <a:latin typeface="Times New Roman" panose="02020603050405020304" pitchFamily="18" charset="0"/>
              <a:ea typeface="Lucida Sans Unicode" panose="020B0602030504020204" pitchFamily="34" charset="0"/>
            </a:endParaRPr>
          </a:p>
          <a:p>
            <a:pPr marL="0" indent="0">
              <a:buNone/>
            </a:pPr>
            <a:endParaRPr lang="en-US" dirty="0" smtClean="0">
              <a:solidFill>
                <a:srgbClr val="231F2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8851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3" y="463141"/>
            <a:ext cx="9991165" cy="1143000"/>
          </a:xfrm>
        </p:spPr>
        <p:txBody>
          <a:bodyPr>
            <a:normAutofit fontScale="90000"/>
          </a:bodyPr>
          <a:lstStyle/>
          <a:p>
            <a:r>
              <a:rPr lang="en-US" dirty="0">
                <a:latin typeface="Times New Roman" panose="02020603050405020304" pitchFamily="18" charset="0"/>
                <a:cs typeface="Times New Roman" panose="02020603050405020304" pitchFamily="18" charset="0"/>
              </a:rPr>
              <a:t>Famous Economists and </a:t>
            </a:r>
            <a:r>
              <a:rPr lang="en-US" dirty="0" smtClean="0">
                <a:latin typeface="Times New Roman" panose="02020603050405020304" pitchFamily="18" charset="0"/>
                <a:cs typeface="Times New Roman" panose="02020603050405020304" pitchFamily="18" charset="0"/>
              </a:rPr>
              <a:t>Their Contributions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Adam Smith (1723 - 1790)</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2999" y="2069285"/>
            <a:ext cx="10744201" cy="4492880"/>
          </a:xfrm>
        </p:spPr>
        <p:txBody>
          <a:bodyPr>
            <a:normAutofit/>
          </a:bodyPr>
          <a:lstStyle/>
          <a:p>
            <a:pPr algn="just">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Nationality: </a:t>
            </a:r>
            <a:r>
              <a:rPr lang="en-US" sz="2600" dirty="0">
                <a:latin typeface="Times New Roman" panose="02020603050405020304" pitchFamily="18" charset="0"/>
                <a:cs typeface="Times New Roman" panose="02020603050405020304" pitchFamily="18" charset="0"/>
              </a:rPr>
              <a:t>Adam Smith was a Scottish philosopher and political economist who is widely considered </a:t>
            </a:r>
            <a:r>
              <a:rPr lang="en-US" sz="2600" b="1" i="1" dirty="0">
                <a:latin typeface="Times New Roman" panose="02020603050405020304" pitchFamily="18" charset="0"/>
                <a:cs typeface="Times New Roman" panose="02020603050405020304" pitchFamily="18" charset="0"/>
              </a:rPr>
              <a:t>‘the father of modern economics’</a:t>
            </a:r>
            <a:r>
              <a:rPr lang="en-US" sz="26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Contribution: </a:t>
            </a:r>
            <a:r>
              <a:rPr lang="en-US" sz="2600" dirty="0">
                <a:latin typeface="Times New Roman" panose="02020603050405020304" pitchFamily="18" charset="0"/>
                <a:cs typeface="Times New Roman" panose="02020603050405020304" pitchFamily="18" charset="0"/>
              </a:rPr>
              <a:t>World's first free-market capitalist, for </a:t>
            </a:r>
            <a:r>
              <a:rPr lang="en-US" sz="2600" b="1" dirty="0">
                <a:latin typeface="Times New Roman" panose="02020603050405020304" pitchFamily="18" charset="0"/>
                <a:cs typeface="Times New Roman" panose="02020603050405020304" pitchFamily="18" charset="0"/>
              </a:rPr>
              <a:t>he explained how―in a free-market economy―rational self-interest led to economic well-being. </a:t>
            </a:r>
            <a:r>
              <a:rPr lang="en-US" sz="2600" dirty="0">
                <a:latin typeface="Times New Roman" panose="02020603050405020304" pitchFamily="18" charset="0"/>
                <a:cs typeface="Times New Roman" panose="02020603050405020304" pitchFamily="18" charset="0"/>
              </a:rPr>
              <a:t>He influenced the likes of Karl Marx, John M. Keynes, and Thomas Malthus.</a:t>
            </a:r>
          </a:p>
          <a:p>
            <a:pPr algn="just">
              <a:buFont typeface="Wingdings" panose="05000000000000000000" pitchFamily="2" charset="2"/>
              <a:buChar char="ü"/>
            </a:pPr>
            <a:r>
              <a:rPr lang="en-US" sz="2600" b="1" dirty="0" smtClean="0">
                <a:latin typeface="Times New Roman" panose="02020603050405020304" pitchFamily="18" charset="0"/>
                <a:cs typeface="Times New Roman" panose="02020603050405020304" pitchFamily="18" charset="0"/>
              </a:rPr>
              <a:t>Books</a:t>
            </a:r>
            <a:r>
              <a:rPr lang="en-US" sz="2600" b="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Smith's contribution to economics came in the form of </a:t>
            </a:r>
            <a:r>
              <a:rPr lang="en-US" sz="2600" dirty="0" smtClean="0">
                <a:latin typeface="Times New Roman" panose="02020603050405020304" pitchFamily="18" charset="0"/>
                <a:cs typeface="Times New Roman" panose="02020603050405020304" pitchFamily="18" charset="0"/>
              </a:rPr>
              <a:t>his famous </a:t>
            </a:r>
            <a:r>
              <a:rPr lang="en-US" sz="2600" dirty="0">
                <a:latin typeface="Times New Roman" panose="02020603050405020304" pitchFamily="18" charset="0"/>
                <a:cs typeface="Times New Roman" panose="02020603050405020304" pitchFamily="18" charset="0"/>
              </a:rPr>
              <a:t>works: </a:t>
            </a:r>
            <a:r>
              <a:rPr lang="en-US" sz="2600" b="1" dirty="0">
                <a:latin typeface="Times New Roman" panose="02020603050405020304" pitchFamily="18" charset="0"/>
                <a:cs typeface="Times New Roman" panose="02020603050405020304" pitchFamily="18" charset="0"/>
              </a:rPr>
              <a:t>The Theory of Moral Sentiments </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1759) and </a:t>
            </a:r>
            <a:r>
              <a:rPr lang="en-US" sz="2600" b="1" dirty="0">
                <a:latin typeface="Times New Roman" panose="02020603050405020304" pitchFamily="18" charset="0"/>
                <a:cs typeface="Times New Roman" panose="02020603050405020304" pitchFamily="18" charset="0"/>
              </a:rPr>
              <a:t>The Wealth of Nations </a:t>
            </a:r>
            <a:r>
              <a:rPr lang="en-US" sz="2600" dirty="0">
                <a:latin typeface="Times New Roman" panose="02020603050405020304" pitchFamily="18" charset="0"/>
                <a:cs typeface="Times New Roman" panose="02020603050405020304" pitchFamily="18" charset="0"/>
              </a:rPr>
              <a:t>(1776)</a:t>
            </a:r>
          </a:p>
          <a:p>
            <a:pPr algn="just">
              <a:buFont typeface="Wingdings" panose="05000000000000000000" pitchFamily="2" charset="2"/>
              <a:buChar char="ü"/>
            </a:pPr>
            <a:r>
              <a:rPr lang="en-US" sz="2600" b="1" dirty="0">
                <a:latin typeface="Times New Roman" panose="02020603050405020304" pitchFamily="18" charset="0"/>
                <a:cs typeface="Times New Roman" panose="02020603050405020304" pitchFamily="18" charset="0"/>
              </a:rPr>
              <a:t>Education: </a:t>
            </a:r>
            <a:r>
              <a:rPr lang="en-US" sz="2600" dirty="0">
                <a:latin typeface="Times New Roman" panose="02020603050405020304" pitchFamily="18" charset="0"/>
                <a:cs typeface="Times New Roman" panose="02020603050405020304" pitchFamily="18" charset="0"/>
              </a:rPr>
              <a:t>University of Glasgow, </a:t>
            </a:r>
            <a:r>
              <a:rPr lang="en-US" sz="2600" dirty="0" err="1">
                <a:latin typeface="Times New Roman" panose="02020603050405020304" pitchFamily="18" charset="0"/>
                <a:cs typeface="Times New Roman" panose="02020603050405020304" pitchFamily="18" charset="0"/>
              </a:rPr>
              <a:t>Balloil</a:t>
            </a:r>
            <a:r>
              <a:rPr lang="en-US" sz="2600" dirty="0">
                <a:latin typeface="Times New Roman" panose="02020603050405020304" pitchFamily="18" charset="0"/>
                <a:cs typeface="Times New Roman" panose="02020603050405020304" pitchFamily="18" charset="0"/>
              </a:rPr>
              <a:t> College, Oxford, UK</a:t>
            </a:r>
            <a:endParaRPr lang="en-US" sz="2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19765" y="-1"/>
            <a:ext cx="1972235" cy="2069285"/>
          </a:xfrm>
          <a:prstGeom prst="rect">
            <a:avLst/>
          </a:prstGeom>
        </p:spPr>
      </p:pic>
    </p:spTree>
    <p:extLst>
      <p:ext uri="{BB962C8B-B14F-4D97-AF65-F5344CB8AC3E}">
        <p14:creationId xmlns:p14="http://schemas.microsoft.com/office/powerpoint/2010/main" val="142396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0306"/>
            <a:ext cx="9601200" cy="860612"/>
          </a:xfrm>
        </p:spPr>
        <p:txBody>
          <a:bodyPr>
            <a:normAutofit/>
          </a:bodyPr>
          <a:lstStyle/>
          <a:p>
            <a:r>
              <a:rPr lang="en-US" dirty="0">
                <a:latin typeface="Times New Roman" panose="02020603050405020304" pitchFamily="18" charset="0"/>
                <a:cs typeface="Times New Roman" panose="02020603050405020304" pitchFamily="18" charset="0"/>
              </a:rPr>
              <a:t>Why read Wealth of Nations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1748118"/>
            <a:ext cx="8122025" cy="4908176"/>
          </a:xfrm>
        </p:spPr>
        <p:txBody>
          <a:bodyPr>
            <a:normAutofit/>
          </a:bodyPr>
          <a:lstStyle/>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Adam Smith clearly explains why countries  are rich and poor.</a:t>
            </a:r>
          </a:p>
          <a:p>
            <a:pPr algn="just">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Wealth of nations</a:t>
            </a:r>
            <a:r>
              <a:rPr lang="en-US" sz="2800" dirty="0">
                <a:latin typeface="Times New Roman" panose="02020603050405020304" pitchFamily="18" charset="0"/>
                <a:cs typeface="Times New Roman" panose="02020603050405020304" pitchFamily="18" charset="0"/>
              </a:rPr>
              <a:t> explains why some people are wealthy and others are not.</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It will answer your questions, why outsourcing, manufacturing coming to China/Bangladesh.</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Adam Smith explain individual’s economic behavior with greater clarity than any psychologist.</a:t>
            </a:r>
          </a:p>
        </p:txBody>
      </p:sp>
      <p:pic>
        <p:nvPicPr>
          <p:cNvPr id="4" name="Picture 3"/>
          <p:cNvPicPr>
            <a:picLocks noChangeAspect="1"/>
          </p:cNvPicPr>
          <p:nvPr/>
        </p:nvPicPr>
        <p:blipFill>
          <a:blip r:embed="rId2"/>
          <a:stretch>
            <a:fillRect/>
          </a:stretch>
        </p:blipFill>
        <p:spPr>
          <a:xfrm>
            <a:off x="9608772" y="1842247"/>
            <a:ext cx="2583228" cy="3854971"/>
          </a:xfrm>
          <a:prstGeom prst="rect">
            <a:avLst/>
          </a:prstGeom>
        </p:spPr>
      </p:pic>
    </p:spTree>
    <p:extLst>
      <p:ext uri="{BB962C8B-B14F-4D97-AF65-F5344CB8AC3E}">
        <p14:creationId xmlns:p14="http://schemas.microsoft.com/office/powerpoint/2010/main" val="334153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9" y="295834"/>
            <a:ext cx="10112188" cy="1075765"/>
          </a:xfrm>
        </p:spPr>
        <p:txBody>
          <a:bodyPr>
            <a:normAutofit fontScale="90000"/>
          </a:bodyPr>
          <a:lstStyle/>
          <a:p>
            <a:r>
              <a:rPr lang="en-US" dirty="0">
                <a:latin typeface="Times New Roman" panose="02020603050405020304" pitchFamily="18" charset="0"/>
                <a:cs typeface="Times New Roman" panose="02020603050405020304" pitchFamily="18" charset="0"/>
              </a:rPr>
              <a:t>Famous Economists and Their Contributions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Karl Marx (1818 - 1883)</a:t>
            </a:r>
          </a:p>
        </p:txBody>
      </p:sp>
      <p:sp>
        <p:nvSpPr>
          <p:cNvPr id="3" name="Content Placeholder 2"/>
          <p:cNvSpPr>
            <a:spLocks noGrp="1"/>
          </p:cNvSpPr>
          <p:nvPr>
            <p:ph idx="1"/>
          </p:nvPr>
        </p:nvSpPr>
        <p:spPr>
          <a:xfrm>
            <a:off x="968189" y="1613646"/>
            <a:ext cx="9211236" cy="5042647"/>
          </a:xfrm>
        </p:spPr>
        <p:txBody>
          <a:bodyPr>
            <a:normAutofit fontScale="92500" lnSpcReduction="20000"/>
          </a:bodyPr>
          <a:lstStyle/>
          <a:p>
            <a:pPr algn="just">
              <a:buFont typeface="Wingdings" panose="05000000000000000000" pitchFamily="2" charset="2"/>
              <a:buChar char="ü"/>
            </a:pPr>
            <a:r>
              <a:rPr lang="en-US" sz="2800" b="1" i="1" dirty="0">
                <a:latin typeface="Times New Roman" panose="02020603050405020304" pitchFamily="18" charset="0"/>
                <a:cs typeface="Times New Roman" panose="02020603050405020304" pitchFamily="18" charset="0"/>
              </a:rPr>
              <a:t>Nationality:</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German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philosopher, economist, journalist and revolutionary. </a:t>
            </a:r>
          </a:p>
          <a:p>
            <a:pPr algn="just">
              <a:buFont typeface="Wingdings" panose="05000000000000000000" pitchFamily="2" charset="2"/>
              <a:buChar char="ü"/>
            </a:pPr>
            <a:r>
              <a:rPr lang="en-US" sz="2800" b="1" i="1" dirty="0">
                <a:latin typeface="Times New Roman" panose="02020603050405020304" pitchFamily="18" charset="0"/>
                <a:cs typeface="Times New Roman" panose="02020603050405020304" pitchFamily="18" charset="0"/>
              </a:rPr>
              <a:t>Contribution: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one of the most influential figures in history, He was of the belief that humans were not motivated by grand ideas, but by material concerns related to survival. Marx looked at capitalism negatively and in his book ‘Das </a:t>
            </a:r>
            <a:r>
              <a:rPr lang="en-US" sz="2800" i="1" dirty="0" err="1">
                <a:latin typeface="Times New Roman" panose="02020603050405020304" pitchFamily="18" charset="0"/>
                <a:cs typeface="Times New Roman" panose="02020603050405020304" pitchFamily="18" charset="0"/>
              </a:rPr>
              <a:t>Kapital</a:t>
            </a:r>
            <a:r>
              <a:rPr lang="en-US" sz="2800" i="1" dirty="0">
                <a:latin typeface="Times New Roman" panose="02020603050405020304" pitchFamily="18" charset="0"/>
                <a:cs typeface="Times New Roman" panose="02020603050405020304" pitchFamily="18" charset="0"/>
              </a:rPr>
              <a:t>’ argued that the capitalist's profits come from exploiting labor. He predicted the end of capitalism and emergence of communism, where people would own the means of production, and thus, there would be no need to exploit labor for profit.</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Books:</a:t>
            </a:r>
            <a:r>
              <a:rPr lang="en-US" sz="2800" dirty="0">
                <a:latin typeface="Times New Roman" panose="02020603050405020304" pitchFamily="18" charset="0"/>
                <a:cs typeface="Times New Roman" panose="02020603050405020304" pitchFamily="18" charset="0"/>
              </a:rPr>
              <a:t> Das </a:t>
            </a:r>
            <a:r>
              <a:rPr lang="en-US" sz="2800" dirty="0" err="1">
                <a:latin typeface="Times New Roman" panose="02020603050405020304" pitchFamily="18" charset="0"/>
                <a:cs typeface="Times New Roman" panose="02020603050405020304" pitchFamily="18" charset="0"/>
              </a:rPr>
              <a:t>Kapital</a:t>
            </a:r>
            <a:r>
              <a:rPr lang="en-US" sz="2800" dirty="0">
                <a:latin typeface="Times New Roman" panose="02020603050405020304" pitchFamily="18" charset="0"/>
                <a:cs typeface="Times New Roman" panose="02020603050405020304" pitchFamily="18" charset="0"/>
              </a:rPr>
              <a:t> (1867), Critique of Political Economy (1859) </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Education: </a:t>
            </a:r>
            <a:r>
              <a:rPr lang="en-US" sz="2800" dirty="0">
                <a:latin typeface="Times New Roman" panose="02020603050405020304" pitchFamily="18" charset="0"/>
                <a:cs typeface="Times New Roman" panose="02020603050405020304" pitchFamily="18" charset="0"/>
              </a:rPr>
              <a:t>University of Bonn, University of Berlin, Germany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237" y="1707776"/>
            <a:ext cx="1836763" cy="189308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5237" y="3937041"/>
            <a:ext cx="1892312" cy="2719252"/>
          </a:xfrm>
          <a:prstGeom prst="rect">
            <a:avLst/>
          </a:prstGeom>
        </p:spPr>
      </p:pic>
    </p:spTree>
    <p:extLst>
      <p:ext uri="{BB962C8B-B14F-4D97-AF65-F5344CB8AC3E}">
        <p14:creationId xmlns:p14="http://schemas.microsoft.com/office/powerpoint/2010/main" val="250439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791</TotalTime>
  <Words>3186</Words>
  <Application>Microsoft Office PowerPoint</Application>
  <PresentationFormat>Widescreen</PresentationFormat>
  <Paragraphs>234</Paragraphs>
  <Slides>48</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9" baseType="lpstr">
      <vt:lpstr>Andalus</vt:lpstr>
      <vt:lpstr>Arial</vt:lpstr>
      <vt:lpstr>Calibri</vt:lpstr>
      <vt:lpstr>Georgia</vt:lpstr>
      <vt:lpstr>Lucida Sans Unicode</vt:lpstr>
      <vt:lpstr>Times New Roman</vt:lpstr>
      <vt:lpstr>Trebuchet MS</vt:lpstr>
      <vt:lpstr>Wingdings</vt:lpstr>
      <vt:lpstr>Wingdings 3</vt:lpstr>
      <vt:lpstr>Facet</vt:lpstr>
      <vt:lpstr>Chart</vt:lpstr>
      <vt:lpstr>Introduction To Economics</vt:lpstr>
      <vt:lpstr>Areas Covered</vt:lpstr>
      <vt:lpstr>Origin of the word ‘Economics’</vt:lpstr>
      <vt:lpstr>Economics - Definition</vt:lpstr>
      <vt:lpstr>Economics - Definition</vt:lpstr>
      <vt:lpstr>Goals of Economics</vt:lpstr>
      <vt:lpstr>Famous Economists and Their Contributions Adam Smith (1723 - 1790) </vt:lpstr>
      <vt:lpstr>Why read Wealth of Nations?</vt:lpstr>
      <vt:lpstr>Famous Economists and Their Contributions Karl Marx (1818 - 1883)</vt:lpstr>
      <vt:lpstr>Importance of the Study of Economics</vt:lpstr>
      <vt:lpstr>Importance of the Study of Economics</vt:lpstr>
      <vt:lpstr>Economic Systems </vt:lpstr>
      <vt:lpstr>Market Economy</vt:lpstr>
      <vt:lpstr>Command Economy</vt:lpstr>
      <vt:lpstr>Mixed Economy</vt:lpstr>
      <vt:lpstr>Economic Terms:  Micro Vs Macro</vt:lpstr>
      <vt:lpstr>Microeconomics vs. Macroeconomics </vt:lpstr>
      <vt:lpstr>Goods and Services</vt:lpstr>
      <vt:lpstr>PowerPoint Presentation</vt:lpstr>
      <vt:lpstr>PowerPoint Presentation</vt:lpstr>
      <vt:lpstr>Goods</vt:lpstr>
      <vt:lpstr>Consumer Goods &amp; Producer Goods </vt:lpstr>
      <vt:lpstr>PowerPoint Presentation</vt:lpstr>
      <vt:lpstr>PowerPoint Presentation</vt:lpstr>
      <vt:lpstr>Need and Want</vt:lpstr>
      <vt:lpstr>Maslow’s hierarchy of needs</vt:lpstr>
      <vt:lpstr>Demand and Supply</vt:lpstr>
      <vt:lpstr>Determinants of Household Demand</vt:lpstr>
      <vt:lpstr>Supply</vt:lpstr>
      <vt:lpstr>Demand-Supply Curve</vt:lpstr>
      <vt:lpstr>The Law of Supply</vt:lpstr>
      <vt:lpstr>Equilibrium </vt:lpstr>
      <vt:lpstr>Market Equilibrium</vt:lpstr>
      <vt:lpstr>Market Equilibrium</vt:lpstr>
      <vt:lpstr>PowerPoint Presentation</vt:lpstr>
      <vt:lpstr>Gross Domestic Product (GDP)</vt:lpstr>
      <vt:lpstr>How to Determine GDP </vt:lpstr>
      <vt:lpstr>How to Determine GDP</vt:lpstr>
      <vt:lpstr>PowerPoint Presentation</vt:lpstr>
      <vt:lpstr>How to Determine GDP</vt:lpstr>
      <vt:lpstr>How to Determine GDP</vt:lpstr>
      <vt:lpstr>Richest Countries – GDP per Capita</vt:lpstr>
      <vt:lpstr>Total GDP</vt:lpstr>
      <vt:lpstr>Gross National Income (GNI)</vt:lpstr>
      <vt:lpstr>Purchasing power parity (PPP) </vt:lpstr>
      <vt:lpstr>PPP</vt:lpstr>
      <vt:lpstr>Per Capita Income</vt:lpstr>
      <vt:lpstr>PCI of Bangladesh</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Terms: </dc:title>
  <dc:creator>Abdullah Al Mamun</dc:creator>
  <cp:lastModifiedBy>Abdullah Al Mamun</cp:lastModifiedBy>
  <cp:revision>87</cp:revision>
  <dcterms:created xsi:type="dcterms:W3CDTF">2019-01-19T13:38:54Z</dcterms:created>
  <dcterms:modified xsi:type="dcterms:W3CDTF">2024-01-22T08:16:06Z</dcterms:modified>
</cp:coreProperties>
</file>