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4" r:id="rId4"/>
    <p:sldId id="275" r:id="rId5"/>
    <p:sldId id="276" r:id="rId6"/>
    <p:sldId id="277" r:id="rId7"/>
    <p:sldId id="272" r:id="rId8"/>
    <p:sldId id="278" r:id="rId9"/>
    <p:sldId id="279" r:id="rId10"/>
    <p:sldId id="280" r:id="rId11"/>
    <p:sldId id="281" r:id="rId12"/>
    <p:sldId id="282" r:id="rId13"/>
    <p:sldId id="261" r:id="rId14"/>
    <p:sldId id="283" r:id="rId15"/>
    <p:sldId id="271" r:id="rId16"/>
    <p:sldId id="287" r:id="rId17"/>
    <p:sldId id="263" r:id="rId18"/>
    <p:sldId id="264" r:id="rId19"/>
    <p:sldId id="262" r:id="rId20"/>
    <p:sldId id="265" r:id="rId21"/>
    <p:sldId id="284" r:id="rId22"/>
    <p:sldId id="266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7471-B49E-4733-BD45-272998896F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6ABD-B360-4881-AE5B-76E9C6DC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BDBEE-29A7-46A5-95E1-89185F6312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E399-DACB-497C-96C8-2CA1C3A788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0565-8296-481B-A522-486525E9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ndabazar.com/photogallery/china-faces-economic-challenges-with-deflation-dgtl-photogallery/cid/145346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97" y="248906"/>
            <a:ext cx="9144000" cy="6791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Engineering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31" y="1173707"/>
            <a:ext cx="10631606" cy="48858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</a:t>
            </a:r>
          </a:p>
          <a:p>
            <a:r>
              <a:rPr lang="en-US" sz="2800" dirty="0" smtClean="0"/>
              <a:t>Engineering </a:t>
            </a:r>
            <a:r>
              <a:rPr lang="en-US" sz="2800" dirty="0"/>
              <a:t>economics deals with the methods that enable one to </a:t>
            </a:r>
            <a:r>
              <a:rPr lang="en-US" sz="2800" b="1" dirty="0"/>
              <a:t>take economic decisions</a:t>
            </a:r>
            <a:r>
              <a:rPr lang="en-US" sz="2800" dirty="0"/>
              <a:t> towards minimizing costs and/or maximizing benefits to business organizations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or</a:t>
            </a:r>
          </a:p>
          <a:p>
            <a:r>
              <a:rPr lang="en-US" sz="2800" dirty="0"/>
              <a:t>Engineering economics is a branch of economics that deals with the </a:t>
            </a:r>
            <a:r>
              <a:rPr lang="en-US" sz="2800" b="1" dirty="0"/>
              <a:t>financial aspects of engineering decisions</a:t>
            </a:r>
            <a:r>
              <a:rPr lang="en-US" sz="2800" dirty="0"/>
              <a:t>.</a:t>
            </a:r>
          </a:p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0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9447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94771"/>
            <a:ext cx="10631643" cy="5781800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Demand-pull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Demand-pull inflation results from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consumer demand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individuals purchasing the same good will cause the price to increase, and when such an event happens to a whole economy for all types of goods, it is called demand-pull inflation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2" indent="0" algn="just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emand-pull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can be the sort of inflation businesses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about. </a:t>
            </a:r>
          </a:p>
          <a:p>
            <a:pPr lvl="3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demand-pull inflation can develop as a result of too much money being made,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devaluing the currency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requiring an increase in price.</a:t>
            </a:r>
          </a:p>
        </p:txBody>
      </p:sp>
    </p:spTree>
    <p:extLst>
      <p:ext uri="{BB962C8B-B14F-4D97-AF65-F5344CB8AC3E}">
        <p14:creationId xmlns:p14="http://schemas.microsoft.com/office/powerpoint/2010/main" val="19596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Inflation: </a:t>
            </a:r>
            <a:b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1"/>
            <a:ext cx="10515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inflation affect many different groups when it hits. Not every group is affected the same way.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period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mild inflation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job-seekers will get benefit.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increased, spending can cause increased demand, and companies may decide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hire new employees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better management of the new demand.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has borrowed money from a lender, inflation could be convenient for him. With the currency devalued, what someone borrowed a year or two ago is now the equivalent to a lower amount of money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Inflation: </a:t>
            </a:r>
            <a:b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1"/>
            <a:ext cx="10515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manageable level of inflation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businesses that sell goods and services can benefit as well. A healthy amount of inflation is said to increase and incentivize spending more.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unhealthy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unmanageable level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however, is disastrous for nearly everyone.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spirals out of control, people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 faith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currency.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suffer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people pull their money out of them.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their goods become too expensive for most people.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977"/>
            <a:ext cx="10910063" cy="4482385"/>
          </a:xfrm>
        </p:spPr>
        <p:txBody>
          <a:bodyPr/>
          <a:lstStyle/>
          <a:p>
            <a:r>
              <a:rPr lang="en-US" dirty="0" smtClean="0"/>
              <a:t> Example: Bangladesh Inflation Rate (CPI) </a:t>
            </a:r>
            <a:endParaRPr lang="en-US" dirty="0"/>
          </a:p>
        </p:txBody>
      </p:sp>
      <p:pic>
        <p:nvPicPr>
          <p:cNvPr id="1030" name="Picture 6" descr="Bangladesh Inflation Rate - July 2023 Data - 1994-2022 Historical - August  Fore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" y="2346242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ngladesh Inflation Rate 2023 | Consumer Price Index | Take-profi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96" y="2133294"/>
            <a:ext cx="685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Inflation of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56" y="1951700"/>
            <a:ext cx="85153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15" y="1690688"/>
            <a:ext cx="12070385" cy="46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on Deflation of Chinese Economy – Impact of deflation</a:t>
            </a:r>
          </a:p>
          <a:p>
            <a:r>
              <a:rPr lang="en-US" dirty="0"/>
              <a:t> </a:t>
            </a:r>
            <a:r>
              <a:rPr lang="en-US" smtClean="0"/>
              <a:t>Link: </a:t>
            </a:r>
            <a:r>
              <a:rPr lang="en-US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www.anandabazar.com/photogallery/china-faces-economic-challenges-with-deflation-dgtl-photogallery/cid/1453466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7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 is the rental value of </a:t>
            </a:r>
            <a:r>
              <a:rPr lang="en-US" dirty="0" smtClean="0"/>
              <a:t>money</a:t>
            </a:r>
          </a:p>
          <a:p>
            <a:r>
              <a:rPr lang="en-US" dirty="0" smtClean="0"/>
              <a:t> </a:t>
            </a:r>
            <a:r>
              <a:rPr lang="en-US" dirty="0"/>
              <a:t>The time value of money (TVM) is the concept that a sum of money is worth more now than the same sum will be at a future date due to </a:t>
            </a:r>
            <a:r>
              <a:rPr lang="en-US" dirty="0" smtClean="0"/>
              <a:t>its earning potential</a:t>
            </a:r>
            <a:r>
              <a:rPr lang="en-US" dirty="0"/>
              <a:t> in the interim.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76625"/>
            <a:ext cx="5638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117"/>
          </a:xfrm>
        </p:spPr>
        <p:txBody>
          <a:bodyPr/>
          <a:lstStyle/>
          <a:p>
            <a:pPr algn="ctr"/>
            <a:r>
              <a:rPr lang="en-US" dirty="0" smtClean="0"/>
              <a:t>TVM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7923"/>
            <a:ext cx="10515600" cy="5663820"/>
          </a:xfrm>
        </p:spPr>
        <p:txBody>
          <a:bodyPr/>
          <a:lstStyle/>
          <a:p>
            <a:r>
              <a:rPr lang="en-US" dirty="0"/>
              <a:t>If an investor invests a sum of </a:t>
            </a:r>
            <a:r>
              <a:rPr lang="en-US" dirty="0" smtClean="0"/>
              <a:t>BDT. </a:t>
            </a:r>
            <a:r>
              <a:rPr lang="en-US" dirty="0"/>
              <a:t>100 in a fixed deposit for five years with an interest rate of 15% compounded annually, the accumulated amount at the end of every year will be as shown in </a:t>
            </a:r>
            <a:r>
              <a:rPr lang="en-US" dirty="0" smtClean="0"/>
              <a:t>below table:</a:t>
            </a:r>
          </a:p>
          <a:p>
            <a:pPr marL="0" indent="0">
              <a:buNone/>
            </a:pPr>
            <a:r>
              <a:rPr lang="en-US" dirty="0" smtClean="0"/>
              <a:t>					Amount Deposited = BDT 100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Year End </a:t>
            </a:r>
            <a:r>
              <a:rPr lang="en-US" dirty="0" smtClean="0"/>
              <a:t>	</a:t>
            </a:r>
            <a:r>
              <a:rPr lang="en-US" u="sng" dirty="0" smtClean="0"/>
              <a:t>Interest  (BDT)</a:t>
            </a:r>
            <a:r>
              <a:rPr lang="en-US" dirty="0" smtClean="0"/>
              <a:t>	</a:t>
            </a:r>
            <a:r>
              <a:rPr lang="en-US" u="sng" dirty="0" smtClean="0"/>
              <a:t>Compound Amount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0					100.00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		15.00			115.00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		17.25			132.25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		19.84			152.09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4		22.81			174.90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5		26.24			</a:t>
            </a:r>
            <a:r>
              <a:rPr lang="en-US" dirty="0"/>
              <a:t>201.14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Time Value of Money Formula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formula to find the future worth in the third column is</a:t>
            </a:r>
          </a:p>
          <a:p>
            <a:pPr marL="0" indent="0">
              <a:buNone/>
            </a:pPr>
            <a:r>
              <a:rPr lang="en-US" i="1" dirty="0" smtClean="0"/>
              <a:t>		F </a:t>
            </a:r>
            <a:r>
              <a:rPr lang="en-US" dirty="0"/>
              <a:t>= </a:t>
            </a:r>
            <a:r>
              <a:rPr lang="en-US" i="1" dirty="0"/>
              <a:t>P </a:t>
            </a:r>
            <a:r>
              <a:rPr lang="en-US" dirty="0"/>
              <a:t>× (1 + 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</a:p>
          <a:p>
            <a:pPr marL="0" indent="0">
              <a:buNone/>
            </a:pPr>
            <a:r>
              <a:rPr lang="en-US" dirty="0" smtClean="0"/>
              <a:t>where</a:t>
            </a:r>
            <a:endParaRPr lang="en-US" dirty="0"/>
          </a:p>
          <a:p>
            <a:r>
              <a:rPr lang="en-US" i="1" dirty="0"/>
              <a:t>P </a:t>
            </a:r>
            <a:r>
              <a:rPr lang="en-US" dirty="0"/>
              <a:t>= principal amount invested at time 0,</a:t>
            </a:r>
          </a:p>
          <a:p>
            <a:r>
              <a:rPr lang="en-US" i="1" dirty="0"/>
              <a:t>F </a:t>
            </a:r>
            <a:r>
              <a:rPr lang="en-US" dirty="0"/>
              <a:t>= future amount,</a:t>
            </a:r>
          </a:p>
          <a:p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= interest rate compounded annually,</a:t>
            </a:r>
          </a:p>
          <a:p>
            <a:r>
              <a:rPr lang="en-US" i="1" dirty="0"/>
              <a:t>n </a:t>
            </a:r>
            <a:r>
              <a:rPr lang="en-US" dirty="0"/>
              <a:t>= period of deposit.</a:t>
            </a:r>
          </a:p>
          <a:p>
            <a:r>
              <a:rPr lang="en-US" dirty="0"/>
              <a:t>The maturity value at the end of the fifth year is </a:t>
            </a:r>
            <a:r>
              <a:rPr lang="en-US" dirty="0" smtClean="0"/>
              <a:t>BDT. </a:t>
            </a:r>
            <a:r>
              <a:rPr lang="en-US" dirty="0"/>
              <a:t>201.14. This means that the amount </a:t>
            </a:r>
            <a:r>
              <a:rPr lang="en-US" dirty="0" smtClean="0"/>
              <a:t>BDT. </a:t>
            </a:r>
            <a:r>
              <a:rPr lang="en-US" dirty="0"/>
              <a:t>201.14 at the end of the fifth year is equivalent to </a:t>
            </a:r>
            <a:r>
              <a:rPr lang="en-US" dirty="0" smtClean="0"/>
              <a:t>BDT. </a:t>
            </a:r>
            <a:r>
              <a:rPr lang="en-US" dirty="0"/>
              <a:t>100.00 at time 0 (i.e. at present).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546" y="5633351"/>
            <a:ext cx="10515600" cy="43513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nflation worries for Bangladesh apparel workers | Sustainability News 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1" y="1888438"/>
            <a:ext cx="71151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4302"/>
          </a:xfrm>
        </p:spPr>
        <p:txBody>
          <a:bodyPr>
            <a:normAutofit fontScale="90000"/>
          </a:bodyPr>
          <a:lstStyle/>
          <a:p>
            <a:r>
              <a:rPr lang="en-US" dirty="0"/>
              <a:t>A person deposits a sum of </a:t>
            </a:r>
            <a:r>
              <a:rPr lang="en-US" dirty="0" smtClean="0"/>
              <a:t>BDT. </a:t>
            </a:r>
            <a:r>
              <a:rPr lang="en-US" dirty="0"/>
              <a:t>20,000 at the interest rate of 18% compounded annually for 10 years. Find the maturity value after 10 years.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6973"/>
            <a:ext cx="10515600" cy="380772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Solution</a:t>
            </a:r>
          </a:p>
          <a:p>
            <a:r>
              <a:rPr lang="en-US" i="1" dirty="0"/>
              <a:t>P </a:t>
            </a:r>
            <a:r>
              <a:rPr lang="en-US" dirty="0"/>
              <a:t>= </a:t>
            </a:r>
            <a:r>
              <a:rPr lang="en-US" dirty="0" smtClean="0"/>
              <a:t>BDT. </a:t>
            </a:r>
            <a:r>
              <a:rPr lang="en-US" dirty="0"/>
              <a:t>20,000</a:t>
            </a:r>
          </a:p>
          <a:p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= 18% compounded annually</a:t>
            </a:r>
          </a:p>
          <a:p>
            <a:r>
              <a:rPr lang="en-US" i="1" dirty="0"/>
              <a:t>n </a:t>
            </a:r>
            <a:r>
              <a:rPr lang="en-US" dirty="0"/>
              <a:t>= 10 years</a:t>
            </a:r>
          </a:p>
          <a:p>
            <a:r>
              <a:rPr lang="en-US" i="1" dirty="0"/>
              <a:t>F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(1 + 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= 20,000 (</a:t>
            </a:r>
            <a:r>
              <a:rPr lang="en-US" i="1" dirty="0"/>
              <a:t>F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dirty="0"/>
              <a:t>, 18%, 10)</a:t>
            </a:r>
          </a:p>
          <a:p>
            <a:r>
              <a:rPr lang="en-US" dirty="0"/>
              <a:t>= 20,000 × 5.234 = </a:t>
            </a:r>
            <a:r>
              <a:rPr lang="en-US" dirty="0" smtClean="0"/>
              <a:t>BDT. </a:t>
            </a:r>
            <a:r>
              <a:rPr lang="en-US" dirty="0"/>
              <a:t>1,04,680</a:t>
            </a:r>
          </a:p>
          <a:p>
            <a:r>
              <a:rPr lang="en-US" dirty="0"/>
              <a:t>The maturity value of </a:t>
            </a:r>
            <a:r>
              <a:rPr lang="en-US" dirty="0" smtClean="0"/>
              <a:t>BDT. </a:t>
            </a:r>
            <a:r>
              <a:rPr lang="en-US" dirty="0"/>
              <a:t>20,000 invested now at 18% compounded yearly is equal to </a:t>
            </a:r>
            <a:r>
              <a:rPr lang="en-US" dirty="0" smtClean="0"/>
              <a:t>BDT. </a:t>
            </a:r>
            <a:r>
              <a:rPr lang="en-US" dirty="0"/>
              <a:t>1,04,680 after 10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1253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are purchasing a $1,000 CD from a bank that pays 2% every year. </a:t>
            </a:r>
            <a:r>
              <a:rPr lang="en-US" dirty="0" smtClean="0"/>
              <a:t>Calculate </a:t>
            </a:r>
            <a:r>
              <a:rPr lang="en-US" dirty="0"/>
              <a:t>the value of your money after five </a:t>
            </a:r>
            <a:r>
              <a:rPr lang="en-US" dirty="0" smtClean="0"/>
              <a:t>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378"/>
            <a:ext cx="10515600" cy="4351338"/>
          </a:xfrm>
        </p:spPr>
        <p:txBody>
          <a:bodyPr/>
          <a:lstStyle/>
          <a:p>
            <a:r>
              <a:rPr lang="en-US" dirty="0" smtClean="0"/>
              <a:t>We Know,</a:t>
            </a:r>
          </a:p>
          <a:p>
            <a:pPr marL="457200" lvl="1" indent="0">
              <a:buNone/>
            </a:pPr>
            <a:r>
              <a:rPr lang="en-US" i="1" dirty="0"/>
              <a:t>F </a:t>
            </a:r>
            <a:r>
              <a:rPr lang="en-US" dirty="0"/>
              <a:t>= </a:t>
            </a:r>
            <a:r>
              <a:rPr lang="en-US" i="1" dirty="0"/>
              <a:t>P </a:t>
            </a:r>
            <a:r>
              <a:rPr lang="en-US" dirty="0"/>
              <a:t>× (1 + 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baseline="30000" dirty="0"/>
              <a:t>n</a:t>
            </a:r>
          </a:p>
          <a:p>
            <a:pPr lvl="1"/>
            <a:r>
              <a:rPr lang="en-US" dirty="0" smtClean="0"/>
              <a:t> F = Future Value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 =  Present Value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Interest Rate Compounded annually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 = Number of Years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da-DK" dirty="0"/>
              <a:t>FV = $1,000 x [ 1 + 0.02 ] ^ (5) = $1,104.08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H.W.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person deposits a sum of BDT. </a:t>
            </a:r>
            <a:r>
              <a:rPr lang="en-US" dirty="0" smtClean="0"/>
              <a:t>500,000 </a:t>
            </a:r>
            <a:r>
              <a:rPr lang="en-US" dirty="0"/>
              <a:t>at the interest rate of 8</a:t>
            </a:r>
            <a:r>
              <a:rPr lang="en-US" dirty="0" smtClean="0"/>
              <a:t>% </a:t>
            </a:r>
            <a:r>
              <a:rPr lang="en-US" dirty="0"/>
              <a:t>compounded annually for 5</a:t>
            </a:r>
            <a:r>
              <a:rPr lang="en-US" dirty="0" smtClean="0"/>
              <a:t> </a:t>
            </a:r>
            <a:r>
              <a:rPr lang="en-US" dirty="0"/>
              <a:t>years. Find the maturity value after 5</a:t>
            </a:r>
            <a:r>
              <a:rPr lang="en-US" dirty="0" smtClean="0"/>
              <a:t> </a:t>
            </a:r>
            <a:r>
              <a:rPr lang="en-US" dirty="0"/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3356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0714"/>
          </a:xfrm>
        </p:spPr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think a stock will grow 10% a year for the next five years, at which time you would like to be able to sell each share for $50. If your 10%-per-year projection holds true, what is a fair price to pay for the stock today?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25839"/>
            <a:ext cx="10515600" cy="221261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PV = $50 / [ 1 + 0.10 ] ^ </a:t>
            </a:r>
            <a:r>
              <a:rPr lang="en-US" dirty="0" smtClean="0"/>
              <a:t>5 = $ 31.05 </a:t>
            </a:r>
            <a:r>
              <a:rPr lang="en-US" dirty="0"/>
              <a:t>a current fair value of $31.05 per share</a:t>
            </a:r>
          </a:p>
        </p:txBody>
      </p:sp>
    </p:spTree>
    <p:extLst>
      <p:ext uri="{BB962C8B-B14F-4D97-AF65-F5344CB8AC3E}">
        <p14:creationId xmlns:p14="http://schemas.microsoft.com/office/powerpoint/2010/main" val="2765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PV = $50 / [ 1 + 0.10 ] ^ 5 = $ 31.05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current fair value of $31.05 per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615" y="587750"/>
            <a:ext cx="8596668" cy="72452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78" y="1486067"/>
            <a:ext cx="10742708" cy="4930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Inflation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rate at which the cost of goods and services rises over time.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could also be thought of as a reduction in the value of a currency/dollar, because consumers are now able to purchase less than they once could with the same currency/dollar bill.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Inflation target: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Inflation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four major type of Inflation: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Creeping Inflation: 3%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Walking inflation: above 2% but less than 10%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Running inflation: 10% - 20%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Hyper inflation: around 50% in a month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73" y="0"/>
            <a:ext cx="4113727" cy="13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5"/>
            <a:ext cx="10927976" cy="53361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Inflation can be measured in two ways</a:t>
            </a:r>
          </a:p>
          <a:p>
            <a:pPr marL="0" indent="0" algn="just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Index (CPI):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consumer price index (CPI) measures changes in the price level of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basket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(approximately 80,000 specific goods and services) of consumer goods and services purchased by households.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goods and services fall into eight major categories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beverage,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apparel,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care,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recreation,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communication, and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other. </a:t>
            </a:r>
          </a:p>
          <a:p>
            <a:pPr marL="0" indent="0" algn="just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5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87D5-F7E7-491A-9DA6-73129391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Inflation: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Index (CPI):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935540-6037-4D25-9282-9D684D90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79" y="1988566"/>
            <a:ext cx="9767650" cy="43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EA2BF-7D98-4FCA-8624-797906CB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Inflation: Consumer Price Index (CPI)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40ABC3-B4E4-4280-9E43-C3BC6A55DA08}"/>
              </a:ext>
            </a:extLst>
          </p:cNvPr>
          <p:cNvSpPr txBox="1"/>
          <p:nvPr/>
        </p:nvSpPr>
        <p:spPr>
          <a:xfrm>
            <a:off x="726141" y="1244300"/>
            <a:ext cx="10703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household of a nation buys 4 loaves of bread, 3 pounds of cream cheese and 8 books each week. The prices of these goods in years 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2017 are given in the table below: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45992" y="2770095"/>
          <a:ext cx="9277184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296"/>
                <a:gridCol w="2319296"/>
                <a:gridCol w="2319296"/>
                <a:gridCol w="2319296"/>
              </a:tblGrid>
              <a:tr h="510987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of a loaf of bread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of a pound of cream cheese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of a book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6142" y="5012638"/>
            <a:ext cx="10703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CPI in 2020, using 2019 as the base year.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CPI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base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rate of inflation between 2018 &amp; 2019.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rate of inflation between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5227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the inflation from January 2016 to January 2017, first, look up the CPI for both months</a:t>
            </a:r>
            <a:r>
              <a:rPr lang="en-US" dirty="0" smtClean="0"/>
              <a:t>.</a:t>
            </a:r>
          </a:p>
          <a:p>
            <a:pPr lvl="1"/>
            <a:r>
              <a:rPr lang="nl-NL" dirty="0"/>
              <a:t>Jan. 2016: 236.916</a:t>
            </a:r>
            <a:br>
              <a:rPr lang="nl-NL" dirty="0"/>
            </a:br>
            <a:r>
              <a:rPr lang="nl-NL" dirty="0"/>
              <a:t>Jan. 2017: </a:t>
            </a:r>
            <a:r>
              <a:rPr lang="nl-NL" dirty="0" smtClean="0"/>
              <a:t>242.839</a:t>
            </a:r>
            <a:r>
              <a:rPr lang="nl-NL" dirty="0"/>
              <a:t> 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Solution: 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the </a:t>
            </a:r>
            <a:r>
              <a:rPr lang="en-US" dirty="0" smtClean="0"/>
              <a:t>difference: 242.839 </a:t>
            </a:r>
            <a:r>
              <a:rPr lang="en-US" dirty="0"/>
              <a:t>- 236.916 = </a:t>
            </a:r>
            <a:r>
              <a:rPr lang="en-US" dirty="0" smtClean="0"/>
              <a:t>5.923</a:t>
            </a:r>
          </a:p>
          <a:p>
            <a:pPr lvl="1"/>
            <a:r>
              <a:rPr lang="en-US" dirty="0"/>
              <a:t> Calculate the ratio of this difference to the former </a:t>
            </a:r>
            <a:r>
              <a:rPr lang="en-US" dirty="0" smtClean="0"/>
              <a:t>CPI</a:t>
            </a:r>
            <a:r>
              <a:rPr lang="en-US" dirty="0"/>
              <a:t> </a:t>
            </a:r>
            <a:r>
              <a:rPr lang="en-US" dirty="0" smtClean="0"/>
              <a:t>= 5.923/236.916 = 2.5%</a:t>
            </a:r>
          </a:p>
          <a:p>
            <a:pPr lvl="2"/>
            <a:r>
              <a:rPr lang="en-US" dirty="0"/>
              <a:t>The inflation from January 2016 to January 2017 was 2.5%. When the CPI for the former period is greater than the latter, the result is deflation rather than inflation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4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9A3E7-5BA0-4D31-8BBB-E879C972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Inflation: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91000-4067-4BB9-BABF-9539BF67A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Personal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Expenditures (PCE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expenditures is a measure of national consumer spending. It tells you how much money a nation spend on goods </a:t>
            </a:r>
            <a:r>
              <a:rPr lang="en-US" altLang="en-US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excluding food and fuel.</a:t>
            </a:r>
            <a:r>
              <a:rPr lang="en-US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category includes two sub-categories. </a:t>
            </a:r>
          </a:p>
          <a:p>
            <a:pPr lvl="1" algn="just"/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durable goods are long-lasting items, such as cars and washing machines.</a:t>
            </a:r>
          </a:p>
          <a:p>
            <a:pPr lvl="1" algn="just"/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Non-durable goods are items that households use quickly, like groceries and clothing.</a:t>
            </a:r>
          </a:p>
          <a:p>
            <a:endParaRPr lang="en-US" alt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9447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6200"/>
            <a:ext cx="10833349" cy="5781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inflation rate can rise in many different ways, and they can be taken under two different categories: Cost-push inflation and demand-pull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Cost-push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Inflation:</a:t>
            </a:r>
          </a:p>
          <a:p>
            <a:pPr marL="914400" lvl="2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push inflation is a situation in which the overall price level go up (inflation) due to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cost of wages and raw materials.</a:t>
            </a:r>
          </a:p>
          <a:p>
            <a:pPr lvl="3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are driven up by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costs to make or provide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goods and services. This can cause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shortage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demand for the goods and services has not decreased. </a:t>
            </a:r>
          </a:p>
          <a:p>
            <a:pPr lvl="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of wages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trigger cost-push inflation 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1140</Words>
  <Application>Microsoft Office PowerPoint</Application>
  <PresentationFormat>Widescreen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Engineering Economics</vt:lpstr>
      <vt:lpstr>Inflation </vt:lpstr>
      <vt:lpstr>Inflation</vt:lpstr>
      <vt:lpstr>How to measure Inflation</vt:lpstr>
      <vt:lpstr>How to measure Inflation: Consumer Price Index (CPI):</vt:lpstr>
      <vt:lpstr>How to measure Inflation: Consumer Price Index (CPI)</vt:lpstr>
      <vt:lpstr>Problem</vt:lpstr>
      <vt:lpstr>How to measure Inflation:</vt:lpstr>
      <vt:lpstr>Causes of Inflation</vt:lpstr>
      <vt:lpstr>Causes of Inflation</vt:lpstr>
      <vt:lpstr>Effects of Inflation:  </vt:lpstr>
      <vt:lpstr>Effects of Inflation:  </vt:lpstr>
      <vt:lpstr>Inflation</vt:lpstr>
      <vt:lpstr>Inflation of USA</vt:lpstr>
      <vt:lpstr>Inflation</vt:lpstr>
      <vt:lpstr>Related News</vt:lpstr>
      <vt:lpstr>Time Value of Money</vt:lpstr>
      <vt:lpstr>TVM Calculation</vt:lpstr>
      <vt:lpstr>Time Value of Money Formula </vt:lpstr>
      <vt:lpstr>A person deposits a sum of BDT. 20,000 at the interest rate of 18% compounded annually for 10 years. Find the maturity value after 10 years.</vt:lpstr>
      <vt:lpstr>You are purchasing a $1,000 CD from a bank that pays 2% every year. Calculate the value of your money after five years.</vt:lpstr>
      <vt:lpstr>H.W.</vt:lpstr>
      <vt:lpstr>You think a stock will grow 10% a year for the next five years, at which time you would like to be able to sell each share for $50. If your 10%-per-year projection holds true, what is a fair price to pay for the stock today? </vt:lpstr>
      <vt:lpstr>Solution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Economics</dc:title>
  <dc:creator>Abdullah Al Mamun</dc:creator>
  <cp:lastModifiedBy>Abdullah Al Mamun</cp:lastModifiedBy>
  <cp:revision>34</cp:revision>
  <dcterms:created xsi:type="dcterms:W3CDTF">2023-07-06T09:41:32Z</dcterms:created>
  <dcterms:modified xsi:type="dcterms:W3CDTF">2023-08-21T10:02:38Z</dcterms:modified>
</cp:coreProperties>
</file>