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29"/>
  </p:notesMasterIdLst>
  <p:sldIdLst>
    <p:sldId id="372" r:id="rId2"/>
    <p:sldId id="384" r:id="rId3"/>
    <p:sldId id="373" r:id="rId4"/>
    <p:sldId id="374" r:id="rId5"/>
    <p:sldId id="375" r:id="rId6"/>
    <p:sldId id="275" r:id="rId7"/>
    <p:sldId id="266" r:id="rId8"/>
    <p:sldId id="400" r:id="rId9"/>
    <p:sldId id="380" r:id="rId10"/>
    <p:sldId id="396" r:id="rId11"/>
    <p:sldId id="408" r:id="rId12"/>
    <p:sldId id="409" r:id="rId13"/>
    <p:sldId id="410" r:id="rId14"/>
    <p:sldId id="397" r:id="rId15"/>
    <p:sldId id="381" r:id="rId16"/>
    <p:sldId id="387" r:id="rId17"/>
    <p:sldId id="388" r:id="rId18"/>
    <p:sldId id="389" r:id="rId19"/>
    <p:sldId id="401" r:id="rId20"/>
    <p:sldId id="402" r:id="rId21"/>
    <p:sldId id="403" r:id="rId22"/>
    <p:sldId id="404" r:id="rId23"/>
    <p:sldId id="393" r:id="rId24"/>
    <p:sldId id="411" r:id="rId25"/>
    <p:sldId id="412" r:id="rId26"/>
    <p:sldId id="378" r:id="rId27"/>
    <p:sldId id="398"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993300"/>
    <a:srgbClr val="006600"/>
    <a:srgbClr val="FF3300"/>
    <a:srgbClr val="00CCFF"/>
    <a:srgbClr val="009900"/>
    <a:srgbClr val="339966"/>
    <a:srgbClr val="99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77B5ECB6-FFF9-4FAF-B6D2-563BD91E651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C160C93E-BF57-4B5A-AC30-5B10F91DB23C}" type="slidenum">
              <a:rPr lang="en-US"/>
              <a:pPr/>
              <a:t>6</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4400" y="4343400"/>
            <a:ext cx="5029200" cy="4114800"/>
          </a:xfrm>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984BF4A-A99F-4C99-BFC2-D3B0B4C55736}" type="slidenum">
              <a:rPr lang="en-US"/>
              <a:pPr/>
              <a:t>23</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US" altLang="zh-TW" smtClean="0"/>
              <a:t>stronger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C5E7374-6404-4D4B-9CA4-0137344D315D}"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8303086-D8FD-4034-8F46-4E0AC5D4A16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B0D40C9-0DB6-479A-A582-261450B28AE8}"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75F7E6-2782-4F8F-9D87-FD0D981146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7C7FBB1-DCB9-4286-902F-72C00EA9448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088842F7-96DB-4BC3-A0AC-7605B9A39EF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0FC66E-757B-48FD-887B-51FDD90F929F}"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7C87F26-B120-4455-BD9A-E2BD2C56020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45D1B19-3B5A-43B6-A3C3-737994AEB896}"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CC167AF-241C-4F7A-8E78-67E41F330E1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34CA8CD-5CCB-4E01-B1E7-B3FDD92BA16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309DCCA-42A3-4453-BFCE-08BF0BC6D29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1F32014-240B-449A-9400-AD4EED6E8BDD}"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BC0B47A-D1C1-4B2A-A1B6-525C773E4BB8}"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1D8068B-3977-4DE8-B14F-DE3AC6AB0BA3}"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14.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2.xml"/><Relationship Id="rId1" Type="http://schemas.openxmlformats.org/officeDocument/2006/relationships/vmlDrawing" Target="../drawings/vmlDrawing9.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1676400" y="457200"/>
            <a:ext cx="5562600" cy="1143000"/>
          </a:xfrm>
          <a:solidFill>
            <a:schemeClr val="accent1"/>
          </a:solidFill>
        </p:spPr>
        <p:txBody>
          <a:bodyPr/>
          <a:lstStyle/>
          <a:p>
            <a:pPr eaLnBrk="1" hangingPunct="1"/>
            <a:r>
              <a:rPr lang="en-US" dirty="0" smtClean="0"/>
              <a:t>Large Scale Path Loss</a:t>
            </a:r>
          </a:p>
        </p:txBody>
      </p:sp>
      <p:sp>
        <p:nvSpPr>
          <p:cNvPr id="20482" name="Slide Number Placeholder 5"/>
          <p:cNvSpPr>
            <a:spLocks noGrp="1"/>
          </p:cNvSpPr>
          <p:nvPr>
            <p:ph type="sldNum" sz="quarter" idx="12"/>
          </p:nvPr>
        </p:nvSpPr>
        <p:spPr>
          <a:noFill/>
        </p:spPr>
        <p:txBody>
          <a:bodyPr/>
          <a:lstStyle/>
          <a:p>
            <a:fld id="{49E3F900-4772-48BA-812A-97B9BE993038}" type="slidenum">
              <a:rPr lang="en-US"/>
              <a:pPr/>
              <a:t>1</a:t>
            </a:fld>
            <a:endParaRPr lang="en-US"/>
          </a:p>
        </p:txBody>
      </p:sp>
      <p:sp>
        <p:nvSpPr>
          <p:cNvPr id="20484" name="Text Box 4"/>
          <p:cNvSpPr txBox="1">
            <a:spLocks noChangeArrowheads="1"/>
          </p:cNvSpPr>
          <p:nvPr/>
        </p:nvSpPr>
        <p:spPr bwMode="auto">
          <a:xfrm>
            <a:off x="457200" y="2057400"/>
            <a:ext cx="8229600" cy="3925888"/>
          </a:xfrm>
          <a:prstGeom prst="rect">
            <a:avLst/>
          </a:prstGeom>
          <a:solidFill>
            <a:schemeClr val="bg1"/>
          </a:solidFill>
          <a:ln w="9525">
            <a:noFill/>
            <a:miter lim="800000"/>
            <a:headEnd/>
            <a:tailEnd/>
          </a:ln>
        </p:spPr>
        <p:txBody>
          <a:bodyPr>
            <a:spAutoFit/>
          </a:bodyPr>
          <a:lstStyle/>
          <a:p>
            <a:pPr algn="just">
              <a:spcBef>
                <a:spcPct val="50000"/>
              </a:spcBef>
            </a:pPr>
            <a:r>
              <a:rPr lang="en-US"/>
              <a:t>   Propagation model that predict the mean signal strength (not rapid change in amplitude of signal) for an arbitrary transmitter-receiver (T-R) separation distance are useful in estimating the radio coverage area of a transmitter are called large-scale propagation models. Since they characterize signal strength over large T-R separation (several hundreds or thousands of meters). </a:t>
            </a:r>
          </a:p>
          <a:p>
            <a:pPr algn="just">
              <a:spcBef>
                <a:spcPct val="50000"/>
              </a:spcBef>
            </a:pPr>
            <a:r>
              <a:rPr lang="en-US"/>
              <a:t>   On the other hand, propagation model that characterize the rapid fluctuations of the received signal strength over very short travel distance (few wavelengths) or short time duration (on the order of seconds) are called small-scale or fading models.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5" name="Picture 26"/>
          <p:cNvPicPr>
            <a:picLocks noGrp="1" noChangeAspect="1" noChangeArrowheads="1"/>
          </p:cNvPicPr>
          <p:nvPr>
            <p:ph sz="quarter" idx="1"/>
          </p:nvPr>
        </p:nvPicPr>
        <p:blipFill>
          <a:blip r:embed="rId3"/>
          <a:srcRect/>
          <a:stretch>
            <a:fillRect/>
          </a:stretch>
        </p:blipFill>
        <p:spPr>
          <a:xfrm>
            <a:off x="7162800" y="533400"/>
            <a:ext cx="1752600" cy="882650"/>
          </a:xfrm>
          <a:solidFill>
            <a:srgbClr val="9999FF"/>
          </a:solidFill>
        </p:spPr>
      </p:pic>
      <p:pic>
        <p:nvPicPr>
          <p:cNvPr id="10246" name="Picture 29"/>
          <p:cNvPicPr>
            <a:picLocks noGrp="1" noChangeAspect="1" noChangeArrowheads="1"/>
          </p:cNvPicPr>
          <p:nvPr>
            <p:ph sz="quarter" idx="2"/>
          </p:nvPr>
        </p:nvPicPr>
        <p:blipFill>
          <a:blip r:embed="rId4"/>
          <a:stretch>
            <a:fillRect/>
          </a:stretch>
        </p:blipFill>
        <p:spPr>
          <a:xfrm>
            <a:off x="5553200" y="2638466"/>
            <a:ext cx="2000000" cy="666667"/>
          </a:xfrm>
          <a:noFill/>
        </p:spPr>
      </p:pic>
      <p:pic>
        <p:nvPicPr>
          <p:cNvPr id="10244" name="Picture 36"/>
          <p:cNvPicPr>
            <a:picLocks noGrp="1" noChangeAspect="1" noChangeArrowheads="1"/>
          </p:cNvPicPr>
          <p:nvPr>
            <p:ph sz="quarter" idx="3"/>
          </p:nvPr>
        </p:nvPicPr>
        <p:blipFill>
          <a:blip r:embed="rId5"/>
          <a:srcRect/>
          <a:stretch>
            <a:fillRect/>
          </a:stretch>
        </p:blipFill>
        <p:spPr>
          <a:xfrm>
            <a:off x="1752600" y="5562600"/>
            <a:ext cx="1295400" cy="712788"/>
          </a:xfrm>
          <a:noFill/>
        </p:spPr>
      </p:pic>
      <p:sp>
        <p:nvSpPr>
          <p:cNvPr id="10243" name="Slide Number Placeholder 8"/>
          <p:cNvSpPr>
            <a:spLocks noGrp="1"/>
          </p:cNvSpPr>
          <p:nvPr>
            <p:ph type="sldNum" sz="quarter" idx="12"/>
          </p:nvPr>
        </p:nvSpPr>
        <p:spPr>
          <a:noFill/>
        </p:spPr>
        <p:txBody>
          <a:bodyPr/>
          <a:lstStyle/>
          <a:p>
            <a:fld id="{17F7A214-75BA-46A9-B478-66BF37A83FB5}" type="slidenum">
              <a:rPr lang="en-US"/>
              <a:pPr/>
              <a:t>10</a:t>
            </a:fld>
            <a:endParaRPr lang="en-US"/>
          </a:p>
        </p:txBody>
      </p:sp>
      <p:grpSp>
        <p:nvGrpSpPr>
          <p:cNvPr id="10247" name="Group 4"/>
          <p:cNvGrpSpPr>
            <a:grpSpLocks/>
          </p:cNvGrpSpPr>
          <p:nvPr/>
        </p:nvGrpSpPr>
        <p:grpSpPr bwMode="auto">
          <a:xfrm>
            <a:off x="0" y="0"/>
            <a:ext cx="7426325" cy="4038600"/>
            <a:chOff x="576" y="48"/>
            <a:chExt cx="4678" cy="2544"/>
          </a:xfrm>
        </p:grpSpPr>
        <p:grpSp>
          <p:nvGrpSpPr>
            <p:cNvPr id="10253" name="Group 5"/>
            <p:cNvGrpSpPr>
              <a:grpSpLocks/>
            </p:cNvGrpSpPr>
            <p:nvPr/>
          </p:nvGrpSpPr>
          <p:grpSpPr bwMode="auto">
            <a:xfrm>
              <a:off x="576" y="48"/>
              <a:ext cx="4678" cy="2544"/>
              <a:chOff x="720" y="192"/>
              <a:chExt cx="4678" cy="2544"/>
            </a:xfrm>
          </p:grpSpPr>
          <p:sp>
            <p:nvSpPr>
              <p:cNvPr id="10256" name="AutoShape 6"/>
              <p:cNvSpPr>
                <a:spLocks noChangeArrowheads="1"/>
              </p:cNvSpPr>
              <p:nvPr/>
            </p:nvSpPr>
            <p:spPr bwMode="auto">
              <a:xfrm>
                <a:off x="2548" y="680"/>
                <a:ext cx="251" cy="2056"/>
              </a:xfrm>
              <a:prstGeom prst="triangle">
                <a:avLst>
                  <a:gd name="adj" fmla="val 50000"/>
                </a:avLst>
              </a:prstGeom>
              <a:solidFill>
                <a:srgbClr val="993300"/>
              </a:solidFill>
              <a:ln w="9525">
                <a:solidFill>
                  <a:srgbClr val="000000"/>
                </a:solidFill>
                <a:miter lim="800000"/>
                <a:headEnd/>
                <a:tailEnd/>
              </a:ln>
            </p:spPr>
            <p:txBody>
              <a:bodyPr/>
              <a:lstStyle/>
              <a:p>
                <a:endParaRPr lang="en-US"/>
              </a:p>
            </p:txBody>
          </p:sp>
          <p:sp>
            <p:nvSpPr>
              <p:cNvPr id="10257" name="Line 7"/>
              <p:cNvSpPr>
                <a:spLocks noChangeShapeType="1"/>
              </p:cNvSpPr>
              <p:nvPr/>
            </p:nvSpPr>
            <p:spPr bwMode="auto">
              <a:xfrm>
                <a:off x="1042" y="2736"/>
                <a:ext cx="3765" cy="0"/>
              </a:xfrm>
              <a:prstGeom prst="line">
                <a:avLst/>
              </a:prstGeom>
              <a:noFill/>
              <a:ln w="9525">
                <a:solidFill>
                  <a:srgbClr val="000000"/>
                </a:solidFill>
                <a:round/>
                <a:headEnd/>
                <a:tailEnd/>
              </a:ln>
            </p:spPr>
            <p:txBody>
              <a:bodyPr/>
              <a:lstStyle/>
              <a:p>
                <a:endParaRPr lang="en-US"/>
              </a:p>
            </p:txBody>
          </p:sp>
          <p:sp>
            <p:nvSpPr>
              <p:cNvPr id="10258" name="Line 8"/>
              <p:cNvSpPr>
                <a:spLocks noChangeShapeType="1"/>
              </p:cNvSpPr>
              <p:nvPr/>
            </p:nvSpPr>
            <p:spPr bwMode="auto">
              <a:xfrm flipV="1">
                <a:off x="1042" y="1312"/>
                <a:ext cx="0" cy="1424"/>
              </a:xfrm>
              <a:prstGeom prst="line">
                <a:avLst/>
              </a:prstGeom>
              <a:noFill/>
              <a:ln w="9525">
                <a:solidFill>
                  <a:srgbClr val="000000"/>
                </a:solidFill>
                <a:round/>
                <a:headEnd/>
                <a:tailEnd/>
              </a:ln>
            </p:spPr>
            <p:txBody>
              <a:bodyPr/>
              <a:lstStyle/>
              <a:p>
                <a:endParaRPr lang="en-US"/>
              </a:p>
            </p:txBody>
          </p:sp>
          <p:sp>
            <p:nvSpPr>
              <p:cNvPr id="10259" name="Line 9"/>
              <p:cNvSpPr>
                <a:spLocks noChangeShapeType="1"/>
              </p:cNvSpPr>
              <p:nvPr/>
            </p:nvSpPr>
            <p:spPr bwMode="auto">
              <a:xfrm flipH="1" flipV="1">
                <a:off x="4800" y="1488"/>
                <a:ext cx="7" cy="1248"/>
              </a:xfrm>
              <a:prstGeom prst="line">
                <a:avLst/>
              </a:prstGeom>
              <a:noFill/>
              <a:ln w="9525">
                <a:solidFill>
                  <a:srgbClr val="000000"/>
                </a:solidFill>
                <a:round/>
                <a:headEnd/>
                <a:tailEnd/>
              </a:ln>
            </p:spPr>
            <p:txBody>
              <a:bodyPr/>
              <a:lstStyle/>
              <a:p>
                <a:endParaRPr lang="en-US"/>
              </a:p>
            </p:txBody>
          </p:sp>
          <p:sp>
            <p:nvSpPr>
              <p:cNvPr id="10260" name="Oval 10"/>
              <p:cNvSpPr>
                <a:spLocks noChangeArrowheads="1"/>
              </p:cNvSpPr>
              <p:nvPr/>
            </p:nvSpPr>
            <p:spPr bwMode="auto">
              <a:xfrm>
                <a:off x="990" y="1251"/>
                <a:ext cx="125" cy="159"/>
              </a:xfrm>
              <a:prstGeom prst="ellipse">
                <a:avLst/>
              </a:prstGeom>
              <a:solidFill>
                <a:srgbClr val="00CCFF"/>
              </a:solidFill>
              <a:ln w="9525">
                <a:solidFill>
                  <a:srgbClr val="000000"/>
                </a:solidFill>
                <a:round/>
                <a:headEnd/>
                <a:tailEnd/>
              </a:ln>
            </p:spPr>
            <p:txBody>
              <a:bodyPr/>
              <a:lstStyle/>
              <a:p>
                <a:endParaRPr lang="en-US"/>
              </a:p>
            </p:txBody>
          </p:sp>
          <p:sp>
            <p:nvSpPr>
              <p:cNvPr id="10261" name="Oval 11"/>
              <p:cNvSpPr>
                <a:spLocks noChangeArrowheads="1"/>
              </p:cNvSpPr>
              <p:nvPr/>
            </p:nvSpPr>
            <p:spPr bwMode="auto">
              <a:xfrm>
                <a:off x="4755" y="1426"/>
                <a:ext cx="126" cy="158"/>
              </a:xfrm>
              <a:prstGeom prst="ellipse">
                <a:avLst/>
              </a:prstGeom>
              <a:solidFill>
                <a:srgbClr val="00CCFF"/>
              </a:solidFill>
              <a:ln w="9525">
                <a:solidFill>
                  <a:srgbClr val="000000"/>
                </a:solidFill>
                <a:round/>
                <a:headEnd/>
                <a:tailEnd/>
              </a:ln>
            </p:spPr>
            <p:txBody>
              <a:bodyPr/>
              <a:lstStyle/>
              <a:p>
                <a:endParaRPr lang="en-US"/>
              </a:p>
            </p:txBody>
          </p:sp>
          <p:sp>
            <p:nvSpPr>
              <p:cNvPr id="10262" name="Line 12"/>
              <p:cNvSpPr>
                <a:spLocks noChangeShapeType="1"/>
              </p:cNvSpPr>
              <p:nvPr/>
            </p:nvSpPr>
            <p:spPr bwMode="auto">
              <a:xfrm flipV="1">
                <a:off x="1042" y="192"/>
                <a:ext cx="3012" cy="1107"/>
              </a:xfrm>
              <a:prstGeom prst="line">
                <a:avLst/>
              </a:prstGeom>
              <a:noFill/>
              <a:ln w="9525">
                <a:solidFill>
                  <a:schemeClr val="accent2"/>
                </a:solidFill>
                <a:round/>
                <a:headEnd/>
                <a:tailEnd/>
              </a:ln>
            </p:spPr>
            <p:txBody>
              <a:bodyPr/>
              <a:lstStyle/>
              <a:p>
                <a:endParaRPr lang="en-US"/>
              </a:p>
            </p:txBody>
          </p:sp>
          <p:sp>
            <p:nvSpPr>
              <p:cNvPr id="10263" name="Line 13"/>
              <p:cNvSpPr>
                <a:spLocks noChangeShapeType="1"/>
              </p:cNvSpPr>
              <p:nvPr/>
            </p:nvSpPr>
            <p:spPr bwMode="auto">
              <a:xfrm>
                <a:off x="2674" y="680"/>
                <a:ext cx="2133" cy="791"/>
              </a:xfrm>
              <a:prstGeom prst="line">
                <a:avLst/>
              </a:prstGeom>
              <a:noFill/>
              <a:ln w="9525">
                <a:solidFill>
                  <a:schemeClr val="accent2"/>
                </a:solidFill>
                <a:round/>
                <a:headEnd/>
                <a:tailEnd/>
              </a:ln>
            </p:spPr>
            <p:txBody>
              <a:bodyPr/>
              <a:lstStyle/>
              <a:p>
                <a:endParaRPr lang="en-US"/>
              </a:p>
            </p:txBody>
          </p:sp>
          <p:sp>
            <p:nvSpPr>
              <p:cNvPr id="10264" name="Line 14"/>
              <p:cNvSpPr>
                <a:spLocks noChangeShapeType="1"/>
              </p:cNvSpPr>
              <p:nvPr/>
            </p:nvSpPr>
            <p:spPr bwMode="auto">
              <a:xfrm>
                <a:off x="1042" y="1312"/>
                <a:ext cx="3765" cy="159"/>
              </a:xfrm>
              <a:prstGeom prst="line">
                <a:avLst/>
              </a:prstGeom>
              <a:noFill/>
              <a:ln w="38100">
                <a:solidFill>
                  <a:srgbClr val="009900"/>
                </a:solidFill>
                <a:round/>
                <a:headEnd/>
                <a:tailEnd/>
              </a:ln>
            </p:spPr>
            <p:txBody>
              <a:bodyPr/>
              <a:lstStyle/>
              <a:p>
                <a:endParaRPr lang="en-US"/>
              </a:p>
            </p:txBody>
          </p:sp>
          <p:sp>
            <p:nvSpPr>
              <p:cNvPr id="10265" name="Freeform 15"/>
              <p:cNvSpPr>
                <a:spLocks/>
              </p:cNvSpPr>
              <p:nvPr/>
            </p:nvSpPr>
            <p:spPr bwMode="auto">
              <a:xfrm>
                <a:off x="3113" y="535"/>
                <a:ext cx="251" cy="316"/>
              </a:xfrm>
              <a:custGeom>
                <a:avLst/>
                <a:gdLst>
                  <a:gd name="T0" fmla="*/ 0 w 360"/>
                  <a:gd name="T1" fmla="*/ 0 h 360"/>
                  <a:gd name="T2" fmla="*/ 360 w 360"/>
                  <a:gd name="T3" fmla="*/ 180 h 360"/>
                  <a:gd name="T4" fmla="*/ 0 w 360"/>
                  <a:gd name="T5" fmla="*/ 360 h 360"/>
                  <a:gd name="T6" fmla="*/ 0 60000 65536"/>
                  <a:gd name="T7" fmla="*/ 0 60000 65536"/>
                  <a:gd name="T8" fmla="*/ 0 60000 65536"/>
                  <a:gd name="T9" fmla="*/ 0 w 360"/>
                  <a:gd name="T10" fmla="*/ 0 h 360"/>
                  <a:gd name="T11" fmla="*/ 360 w 360"/>
                  <a:gd name="T12" fmla="*/ 360 h 360"/>
                </a:gdLst>
                <a:ahLst/>
                <a:cxnLst>
                  <a:cxn ang="T6">
                    <a:pos x="T0" y="T1"/>
                  </a:cxn>
                  <a:cxn ang="T7">
                    <a:pos x="T2" y="T3"/>
                  </a:cxn>
                  <a:cxn ang="T8">
                    <a:pos x="T4" y="T5"/>
                  </a:cxn>
                </a:cxnLst>
                <a:rect l="T9" t="T10" r="T11" b="T12"/>
                <a:pathLst>
                  <a:path w="360" h="360">
                    <a:moveTo>
                      <a:pt x="0" y="0"/>
                    </a:moveTo>
                    <a:cubicBezTo>
                      <a:pt x="180" y="60"/>
                      <a:pt x="360" y="120"/>
                      <a:pt x="360" y="180"/>
                    </a:cubicBezTo>
                    <a:cubicBezTo>
                      <a:pt x="360" y="240"/>
                      <a:pt x="180" y="300"/>
                      <a:pt x="0" y="360"/>
                    </a:cubicBezTo>
                  </a:path>
                </a:pathLst>
              </a:custGeom>
              <a:noFill/>
              <a:ln w="9525">
                <a:solidFill>
                  <a:srgbClr val="000000"/>
                </a:solidFill>
                <a:round/>
                <a:headEnd/>
                <a:tailEnd/>
              </a:ln>
            </p:spPr>
            <p:txBody>
              <a:bodyPr/>
              <a:lstStyle/>
              <a:p>
                <a:endParaRPr lang="en-US"/>
              </a:p>
            </p:txBody>
          </p:sp>
          <p:sp>
            <p:nvSpPr>
              <p:cNvPr id="10266" name="Text Box 16"/>
              <p:cNvSpPr txBox="1">
                <a:spLocks noChangeArrowheads="1"/>
              </p:cNvSpPr>
              <p:nvPr/>
            </p:nvSpPr>
            <p:spPr bwMode="auto">
              <a:xfrm>
                <a:off x="3301" y="522"/>
                <a:ext cx="502" cy="474"/>
              </a:xfrm>
              <a:prstGeom prst="rect">
                <a:avLst/>
              </a:prstGeom>
              <a:solidFill>
                <a:srgbClr val="FFFFFF">
                  <a:alpha val="0"/>
                </a:srgbClr>
              </a:solidFill>
              <a:ln w="9525">
                <a:noFill/>
                <a:miter lim="800000"/>
                <a:headEnd/>
                <a:tailEnd/>
              </a:ln>
            </p:spPr>
            <p:txBody>
              <a:bodyPr/>
              <a:lstStyle/>
              <a:p>
                <a:r>
                  <a:rPr lang="en-US" altLang="ko-KR">
                    <a:ea typeface="Batang" pitchFamily="18" charset="-127"/>
                  </a:rPr>
                  <a:t>α</a:t>
                </a:r>
                <a:endParaRPr lang="en-US"/>
              </a:p>
            </p:txBody>
          </p:sp>
          <p:sp>
            <p:nvSpPr>
              <p:cNvPr id="10267" name="Text Box 17"/>
              <p:cNvSpPr txBox="1">
                <a:spLocks noChangeArrowheads="1"/>
              </p:cNvSpPr>
              <p:nvPr/>
            </p:nvSpPr>
            <p:spPr bwMode="auto">
              <a:xfrm>
                <a:off x="2349" y="838"/>
                <a:ext cx="502" cy="474"/>
              </a:xfrm>
              <a:prstGeom prst="rect">
                <a:avLst/>
              </a:prstGeom>
              <a:solidFill>
                <a:srgbClr val="FFFFFF">
                  <a:alpha val="0"/>
                </a:srgbClr>
              </a:solidFill>
              <a:ln w="9525">
                <a:noFill/>
                <a:miter lim="800000"/>
                <a:headEnd/>
                <a:tailEnd/>
              </a:ln>
            </p:spPr>
            <p:txBody>
              <a:bodyPr/>
              <a:lstStyle/>
              <a:p>
                <a:r>
                  <a:rPr lang="en-US" altLang="ko-KR">
                    <a:ea typeface="Batang" pitchFamily="18" charset="-127"/>
                  </a:rPr>
                  <a:t>h</a:t>
                </a:r>
                <a:endParaRPr lang="en-US"/>
              </a:p>
            </p:txBody>
          </p:sp>
          <p:sp>
            <p:nvSpPr>
              <p:cNvPr id="10268" name="Line 18"/>
              <p:cNvSpPr>
                <a:spLocks noChangeShapeType="1"/>
              </p:cNvSpPr>
              <p:nvPr/>
            </p:nvSpPr>
            <p:spPr bwMode="auto">
              <a:xfrm flipV="1">
                <a:off x="2590" y="667"/>
                <a:ext cx="0" cy="721"/>
              </a:xfrm>
              <a:prstGeom prst="line">
                <a:avLst/>
              </a:prstGeom>
              <a:noFill/>
              <a:ln w="9525">
                <a:solidFill>
                  <a:srgbClr val="000000"/>
                </a:solidFill>
                <a:round/>
                <a:headEnd type="triangle" w="med" len="med"/>
                <a:tailEnd type="triangle" w="med" len="med"/>
              </a:ln>
            </p:spPr>
            <p:txBody>
              <a:bodyPr/>
              <a:lstStyle/>
              <a:p>
                <a:endParaRPr lang="en-US"/>
              </a:p>
            </p:txBody>
          </p:sp>
          <p:sp>
            <p:nvSpPr>
              <p:cNvPr id="10269" name="Text Box 19"/>
              <p:cNvSpPr txBox="1">
                <a:spLocks noChangeArrowheads="1"/>
              </p:cNvSpPr>
              <p:nvPr/>
            </p:nvSpPr>
            <p:spPr bwMode="auto">
              <a:xfrm>
                <a:off x="1669" y="1312"/>
                <a:ext cx="503" cy="475"/>
              </a:xfrm>
              <a:prstGeom prst="rect">
                <a:avLst/>
              </a:prstGeom>
              <a:solidFill>
                <a:srgbClr val="FFFFFF">
                  <a:alpha val="0"/>
                </a:srgbClr>
              </a:solidFill>
              <a:ln w="9525">
                <a:noFill/>
                <a:miter lim="800000"/>
                <a:headEnd/>
                <a:tailEnd/>
              </a:ln>
            </p:spPr>
            <p:txBody>
              <a:bodyPr/>
              <a:lstStyle/>
              <a:p>
                <a:r>
                  <a:rPr lang="en-US" altLang="ko-KR">
                    <a:ea typeface="Batang" pitchFamily="18" charset="-127"/>
                  </a:rPr>
                  <a:t>d</a:t>
                </a:r>
                <a:r>
                  <a:rPr lang="en-US" altLang="ko-KR" baseline="-25000">
                    <a:ea typeface="Batang" pitchFamily="18" charset="-127"/>
                  </a:rPr>
                  <a:t>1</a:t>
                </a:r>
                <a:endParaRPr lang="en-US"/>
              </a:p>
            </p:txBody>
          </p:sp>
          <p:sp>
            <p:nvSpPr>
              <p:cNvPr id="10270" name="Text Box 20"/>
              <p:cNvSpPr txBox="1">
                <a:spLocks noChangeArrowheads="1"/>
              </p:cNvSpPr>
              <p:nvPr/>
            </p:nvSpPr>
            <p:spPr bwMode="auto">
              <a:xfrm>
                <a:off x="3427" y="1365"/>
                <a:ext cx="502" cy="475"/>
              </a:xfrm>
              <a:prstGeom prst="rect">
                <a:avLst/>
              </a:prstGeom>
              <a:solidFill>
                <a:srgbClr val="FFFFFF">
                  <a:alpha val="0"/>
                </a:srgbClr>
              </a:solidFill>
              <a:ln w="9525">
                <a:noFill/>
                <a:miter lim="800000"/>
                <a:headEnd/>
                <a:tailEnd/>
              </a:ln>
            </p:spPr>
            <p:txBody>
              <a:bodyPr/>
              <a:lstStyle/>
              <a:p>
                <a:r>
                  <a:rPr lang="en-US" altLang="ko-KR">
                    <a:ea typeface="Batang" pitchFamily="18" charset="-127"/>
                  </a:rPr>
                  <a:t>d</a:t>
                </a:r>
                <a:r>
                  <a:rPr lang="en-US" altLang="ko-KR" baseline="-25000">
                    <a:ea typeface="Batang" pitchFamily="18" charset="-127"/>
                  </a:rPr>
                  <a:t>2</a:t>
                </a:r>
                <a:endParaRPr lang="en-US"/>
              </a:p>
            </p:txBody>
          </p:sp>
          <p:sp>
            <p:nvSpPr>
              <p:cNvPr id="10271" name="Text Box 21"/>
              <p:cNvSpPr txBox="1">
                <a:spLocks noChangeArrowheads="1"/>
              </p:cNvSpPr>
              <p:nvPr/>
            </p:nvSpPr>
            <p:spPr bwMode="auto">
              <a:xfrm>
                <a:off x="720" y="1056"/>
                <a:ext cx="502" cy="475"/>
              </a:xfrm>
              <a:prstGeom prst="rect">
                <a:avLst/>
              </a:prstGeom>
              <a:solidFill>
                <a:srgbClr val="00CCFF">
                  <a:alpha val="0"/>
                </a:srgbClr>
              </a:solidFill>
              <a:ln w="9525">
                <a:noFill/>
                <a:miter lim="800000"/>
                <a:headEnd/>
                <a:tailEnd/>
              </a:ln>
            </p:spPr>
            <p:txBody>
              <a:bodyPr/>
              <a:lstStyle/>
              <a:p>
                <a:r>
                  <a:rPr lang="en-US" altLang="ko-KR">
                    <a:ea typeface="Batang" pitchFamily="18" charset="-127"/>
                  </a:rPr>
                  <a:t>T</a:t>
                </a:r>
                <a:endParaRPr lang="en-US"/>
              </a:p>
            </p:txBody>
          </p:sp>
          <p:sp>
            <p:nvSpPr>
              <p:cNvPr id="10272" name="Text Box 22"/>
              <p:cNvSpPr txBox="1">
                <a:spLocks noChangeArrowheads="1"/>
              </p:cNvSpPr>
              <p:nvPr/>
            </p:nvSpPr>
            <p:spPr bwMode="auto">
              <a:xfrm>
                <a:off x="4896" y="1200"/>
                <a:ext cx="502" cy="475"/>
              </a:xfrm>
              <a:prstGeom prst="rect">
                <a:avLst/>
              </a:prstGeom>
              <a:solidFill>
                <a:srgbClr val="FFFFFF">
                  <a:alpha val="0"/>
                </a:srgbClr>
              </a:solidFill>
              <a:ln w="9525">
                <a:noFill/>
                <a:miter lim="800000"/>
                <a:headEnd/>
                <a:tailEnd/>
              </a:ln>
            </p:spPr>
            <p:txBody>
              <a:bodyPr/>
              <a:lstStyle/>
              <a:p>
                <a:r>
                  <a:rPr lang="en-US" altLang="ko-KR">
                    <a:ea typeface="Batang" pitchFamily="18" charset="-127"/>
                  </a:rPr>
                  <a:t>R</a:t>
                </a:r>
                <a:endParaRPr lang="en-US"/>
              </a:p>
            </p:txBody>
          </p:sp>
        </p:grpSp>
        <p:sp>
          <p:nvSpPr>
            <p:cNvPr id="10254" name="Text Box 23"/>
            <p:cNvSpPr txBox="1">
              <a:spLocks noChangeArrowheads="1"/>
            </p:cNvSpPr>
            <p:nvPr/>
          </p:nvSpPr>
          <p:spPr bwMode="auto">
            <a:xfrm>
              <a:off x="1344" y="939"/>
              <a:ext cx="432" cy="288"/>
            </a:xfrm>
            <a:prstGeom prst="rect">
              <a:avLst/>
            </a:prstGeom>
            <a:noFill/>
            <a:ln w="9525">
              <a:noFill/>
              <a:miter lim="800000"/>
              <a:headEnd/>
              <a:tailEnd/>
            </a:ln>
          </p:spPr>
          <p:txBody>
            <a:bodyPr>
              <a:spAutoFit/>
            </a:bodyPr>
            <a:lstStyle/>
            <a:p>
              <a:pPr>
                <a:spcBef>
                  <a:spcPct val="50000"/>
                </a:spcBef>
              </a:pPr>
              <a:r>
                <a:rPr lang="el-GR">
                  <a:cs typeface="Times New Roman" pitchFamily="18" charset="0"/>
                </a:rPr>
                <a:t>β</a:t>
              </a:r>
            </a:p>
          </p:txBody>
        </p:sp>
        <p:sp>
          <p:nvSpPr>
            <p:cNvPr id="10255" name="Text Box 24"/>
            <p:cNvSpPr txBox="1">
              <a:spLocks noChangeArrowheads="1"/>
            </p:cNvSpPr>
            <p:nvPr/>
          </p:nvSpPr>
          <p:spPr bwMode="auto">
            <a:xfrm>
              <a:off x="4016" y="1034"/>
              <a:ext cx="432" cy="288"/>
            </a:xfrm>
            <a:prstGeom prst="rect">
              <a:avLst/>
            </a:prstGeom>
            <a:noFill/>
            <a:ln w="9525">
              <a:noFill/>
              <a:miter lim="800000"/>
              <a:headEnd/>
              <a:tailEnd/>
            </a:ln>
          </p:spPr>
          <p:txBody>
            <a:bodyPr>
              <a:spAutoFit/>
            </a:bodyPr>
            <a:lstStyle/>
            <a:p>
              <a:pPr>
                <a:spcBef>
                  <a:spcPct val="50000"/>
                </a:spcBef>
              </a:pPr>
              <a:r>
                <a:rPr lang="el-GR">
                  <a:cs typeface="Times New Roman" pitchFamily="18" charset="0"/>
                </a:rPr>
                <a:t>γ</a:t>
              </a:r>
            </a:p>
          </p:txBody>
        </p:sp>
      </p:grpSp>
      <p:sp>
        <p:nvSpPr>
          <p:cNvPr id="10248" name="Text Box 25"/>
          <p:cNvSpPr txBox="1">
            <a:spLocks noChangeArrowheads="1"/>
          </p:cNvSpPr>
          <p:nvPr/>
        </p:nvSpPr>
        <p:spPr bwMode="auto">
          <a:xfrm>
            <a:off x="4876800" y="533400"/>
            <a:ext cx="2438400" cy="822325"/>
          </a:xfrm>
          <a:prstGeom prst="rect">
            <a:avLst/>
          </a:prstGeom>
          <a:solidFill>
            <a:srgbClr val="9999FF"/>
          </a:solidFill>
          <a:ln w="9525">
            <a:noFill/>
            <a:miter lim="800000"/>
            <a:headEnd/>
            <a:tailEnd/>
          </a:ln>
        </p:spPr>
        <p:txBody>
          <a:bodyPr>
            <a:spAutoFit/>
          </a:bodyPr>
          <a:lstStyle/>
          <a:p>
            <a:pPr>
              <a:spcBef>
                <a:spcPct val="50000"/>
              </a:spcBef>
            </a:pPr>
            <a:r>
              <a:rPr lang="en-US"/>
              <a:t>Derive the path length difference, </a:t>
            </a:r>
          </a:p>
        </p:txBody>
      </p:sp>
      <p:sp>
        <p:nvSpPr>
          <p:cNvPr id="10249" name="Text Box 28"/>
          <p:cNvSpPr txBox="1">
            <a:spLocks noChangeArrowheads="1"/>
          </p:cNvSpPr>
          <p:nvPr/>
        </p:nvSpPr>
        <p:spPr bwMode="auto">
          <a:xfrm>
            <a:off x="533400" y="4343400"/>
            <a:ext cx="4724400" cy="457200"/>
          </a:xfrm>
          <a:prstGeom prst="rect">
            <a:avLst/>
          </a:prstGeom>
          <a:solidFill>
            <a:srgbClr val="9999FF"/>
          </a:solidFill>
          <a:ln w="9525">
            <a:noFill/>
            <a:miter lim="800000"/>
            <a:headEnd/>
            <a:tailEnd/>
          </a:ln>
        </p:spPr>
        <p:txBody>
          <a:bodyPr>
            <a:spAutoFit/>
          </a:bodyPr>
          <a:lstStyle/>
          <a:p>
            <a:pPr>
              <a:spcBef>
                <a:spcPct val="50000"/>
              </a:spcBef>
            </a:pPr>
            <a:r>
              <a:rPr kumimoji="1" lang="en-US" altLang="zh-TW">
                <a:ea typeface="新細明體" pitchFamily="18" charset="-120"/>
              </a:rPr>
              <a:t>The corresponding phase difference,</a:t>
            </a:r>
            <a:endParaRPr kumimoji="1" lang="en-US"/>
          </a:p>
        </p:txBody>
      </p:sp>
      <p:sp>
        <p:nvSpPr>
          <p:cNvPr id="10250" name="Text Box 32"/>
          <p:cNvSpPr txBox="1">
            <a:spLocks noChangeArrowheads="1"/>
          </p:cNvSpPr>
          <p:nvPr/>
        </p:nvSpPr>
        <p:spPr bwMode="auto">
          <a:xfrm>
            <a:off x="457200" y="5029200"/>
            <a:ext cx="5029200" cy="457200"/>
          </a:xfrm>
          <a:prstGeom prst="rect">
            <a:avLst/>
          </a:prstGeom>
          <a:solidFill>
            <a:srgbClr val="9999FF"/>
          </a:solidFill>
          <a:ln w="9525">
            <a:noFill/>
            <a:miter lim="800000"/>
            <a:headEnd/>
            <a:tailEnd/>
          </a:ln>
        </p:spPr>
        <p:txBody>
          <a:bodyPr>
            <a:spAutoFit/>
          </a:bodyPr>
          <a:lstStyle/>
          <a:p>
            <a:pPr>
              <a:spcBef>
                <a:spcPct val="50000"/>
              </a:spcBef>
            </a:pPr>
            <a:r>
              <a:rPr kumimoji="1" lang="en-US" altLang="zh-TW" i="1">
                <a:ea typeface="新細明體" pitchFamily="18" charset="-120"/>
              </a:rPr>
              <a:t>Fresnel-Kirchoff</a:t>
            </a:r>
            <a:r>
              <a:rPr kumimoji="1" lang="en-US" altLang="zh-TW">
                <a:ea typeface="新細明體" pitchFamily="18" charset="-120"/>
              </a:rPr>
              <a:t> diffraction parameter,</a:t>
            </a:r>
            <a:endParaRPr kumimoji="1" lang="en-US"/>
          </a:p>
        </p:txBody>
      </p:sp>
      <p:sp>
        <p:nvSpPr>
          <p:cNvPr id="10251" name="Text Box 39"/>
          <p:cNvSpPr txBox="1">
            <a:spLocks noChangeArrowheads="1"/>
          </p:cNvSpPr>
          <p:nvPr/>
        </p:nvSpPr>
        <p:spPr bwMode="auto">
          <a:xfrm>
            <a:off x="533400" y="5638800"/>
            <a:ext cx="1600200" cy="457200"/>
          </a:xfrm>
          <a:prstGeom prst="rect">
            <a:avLst/>
          </a:prstGeom>
          <a:noFill/>
          <a:ln w="9525">
            <a:noFill/>
            <a:miter lim="800000"/>
            <a:headEnd/>
            <a:tailEnd/>
          </a:ln>
        </p:spPr>
        <p:txBody>
          <a:bodyPr>
            <a:spAutoFit/>
          </a:bodyPr>
          <a:lstStyle/>
          <a:p>
            <a:pPr>
              <a:spcBef>
                <a:spcPct val="50000"/>
              </a:spcBef>
            </a:pPr>
            <a:r>
              <a:rPr lang="en-US"/>
              <a:t>Therefore</a:t>
            </a:r>
          </a:p>
        </p:txBody>
      </p:sp>
      <p:sp>
        <p:nvSpPr>
          <p:cNvPr id="10252" name="Text Box 40"/>
          <p:cNvSpPr txBox="1">
            <a:spLocks noChangeArrowheads="1"/>
          </p:cNvSpPr>
          <p:nvPr/>
        </p:nvSpPr>
        <p:spPr bwMode="auto">
          <a:xfrm>
            <a:off x="381000" y="6035675"/>
            <a:ext cx="8763000" cy="822325"/>
          </a:xfrm>
          <a:prstGeom prst="rect">
            <a:avLst/>
          </a:prstGeom>
          <a:noFill/>
          <a:ln w="9525">
            <a:noFill/>
            <a:miter lim="800000"/>
            <a:headEnd/>
            <a:tailEnd/>
          </a:ln>
        </p:spPr>
        <p:txBody>
          <a:bodyPr>
            <a:spAutoFit/>
          </a:bodyPr>
          <a:lstStyle/>
          <a:p>
            <a:pPr>
              <a:spcBef>
                <a:spcPct val="50000"/>
              </a:spcBef>
            </a:pPr>
            <a:r>
              <a:rPr lang="en-US"/>
              <a:t>Which Depends on h, position of obstacle and location transmitter and receiver</a:t>
            </a:r>
          </a:p>
        </p:txBody>
      </p:sp>
      <p:graphicFrame>
        <p:nvGraphicFramePr>
          <p:cNvPr id="10242" name="Object 41"/>
          <p:cNvGraphicFramePr>
            <a:graphicFrameLocks noChangeAspect="1"/>
          </p:cNvGraphicFramePr>
          <p:nvPr/>
        </p:nvGraphicFramePr>
        <p:xfrm>
          <a:off x="5410200" y="4953000"/>
          <a:ext cx="3384550" cy="779463"/>
        </p:xfrm>
        <a:graphic>
          <a:graphicData uri="http://schemas.openxmlformats.org/presentationml/2006/ole">
            <p:oleObj spid="_x0000_s10242" name="Equation" r:id="rId6" imgW="2095200" imgH="48240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1066800" y="0"/>
            <a:ext cx="6705600" cy="457200"/>
          </a:xfrm>
        </p:spPr>
        <p:txBody>
          <a:bodyPr>
            <a:normAutofit fontScale="90000"/>
          </a:bodyPr>
          <a:lstStyle/>
          <a:p>
            <a:pPr eaLnBrk="1" hangingPunct="1"/>
            <a:r>
              <a:rPr lang="en-US" sz="4000" smtClean="0"/>
              <a:t>Knife-edge Diffraction Model</a:t>
            </a:r>
          </a:p>
        </p:txBody>
      </p:sp>
      <p:sp>
        <p:nvSpPr>
          <p:cNvPr id="32770" name="Slide Number Placeholder 5"/>
          <p:cNvSpPr>
            <a:spLocks noGrp="1"/>
          </p:cNvSpPr>
          <p:nvPr>
            <p:ph type="sldNum" sz="quarter" idx="12"/>
          </p:nvPr>
        </p:nvSpPr>
        <p:spPr>
          <a:noFill/>
        </p:spPr>
        <p:txBody>
          <a:bodyPr/>
          <a:lstStyle/>
          <a:p>
            <a:fld id="{AE334E81-5291-4DF8-91A3-F65F82C86D4E}" type="slidenum">
              <a:rPr lang="en-US"/>
              <a:pPr/>
              <a:t>11</a:t>
            </a:fld>
            <a:endParaRPr lang="en-US"/>
          </a:p>
        </p:txBody>
      </p:sp>
      <p:sp>
        <p:nvSpPr>
          <p:cNvPr id="32772" name="Text Box 4"/>
          <p:cNvSpPr txBox="1">
            <a:spLocks noChangeArrowheads="1"/>
          </p:cNvSpPr>
          <p:nvPr/>
        </p:nvSpPr>
        <p:spPr bwMode="auto">
          <a:xfrm>
            <a:off x="228600" y="4572000"/>
            <a:ext cx="8534400" cy="2282825"/>
          </a:xfrm>
          <a:prstGeom prst="rect">
            <a:avLst/>
          </a:prstGeom>
          <a:noFill/>
          <a:ln w="9525">
            <a:noFill/>
            <a:miter lim="800000"/>
            <a:headEnd/>
            <a:tailEnd/>
          </a:ln>
        </p:spPr>
        <p:txBody>
          <a:bodyPr>
            <a:spAutoFit/>
          </a:bodyPr>
          <a:lstStyle/>
          <a:p>
            <a:pPr algn="just">
              <a:spcBef>
                <a:spcPct val="50000"/>
              </a:spcBef>
            </a:pPr>
            <a:r>
              <a:rPr lang="en-US"/>
              <a:t>When shadowing is caused by a single object such as a hill or mountain, the attenuation caused by diffraction can be estimated by treating the obstruction as a diffracting knife edge. This is the simplest of diffraction models and the diffraction loss in this case can be readily estimated using the classical Fresnel solution for the filed behind a knife edge. </a:t>
            </a:r>
          </a:p>
        </p:txBody>
      </p:sp>
      <p:grpSp>
        <p:nvGrpSpPr>
          <p:cNvPr id="32773" name="Group 8"/>
          <p:cNvGrpSpPr>
            <a:grpSpLocks/>
          </p:cNvGrpSpPr>
          <p:nvPr/>
        </p:nvGrpSpPr>
        <p:grpSpPr bwMode="auto">
          <a:xfrm>
            <a:off x="1295400" y="381000"/>
            <a:ext cx="6246813" cy="4191000"/>
            <a:chOff x="2017" y="432"/>
            <a:chExt cx="3935" cy="2640"/>
          </a:xfrm>
        </p:grpSpPr>
        <p:sp>
          <p:nvSpPr>
            <p:cNvPr id="32774" name="AutoShape 9"/>
            <p:cNvSpPr>
              <a:spLocks noChangeArrowheads="1"/>
            </p:cNvSpPr>
            <p:nvPr/>
          </p:nvSpPr>
          <p:spPr bwMode="auto">
            <a:xfrm>
              <a:off x="3408" y="1171"/>
              <a:ext cx="224" cy="1901"/>
            </a:xfrm>
            <a:prstGeom prst="triangle">
              <a:avLst>
                <a:gd name="adj" fmla="val 50000"/>
              </a:avLst>
            </a:prstGeom>
            <a:solidFill>
              <a:srgbClr val="993300"/>
            </a:solidFill>
            <a:ln w="9525">
              <a:solidFill>
                <a:srgbClr val="000000"/>
              </a:solidFill>
              <a:miter lim="800000"/>
              <a:headEnd/>
              <a:tailEnd/>
            </a:ln>
          </p:spPr>
          <p:txBody>
            <a:bodyPr/>
            <a:lstStyle/>
            <a:p>
              <a:endParaRPr lang="en-US"/>
            </a:p>
          </p:txBody>
        </p:sp>
        <p:sp>
          <p:nvSpPr>
            <p:cNvPr id="32775" name="Line 10"/>
            <p:cNvSpPr>
              <a:spLocks noChangeShapeType="1"/>
            </p:cNvSpPr>
            <p:nvPr/>
          </p:nvSpPr>
          <p:spPr bwMode="auto">
            <a:xfrm>
              <a:off x="2063" y="3072"/>
              <a:ext cx="3361" cy="0"/>
            </a:xfrm>
            <a:prstGeom prst="line">
              <a:avLst/>
            </a:prstGeom>
            <a:noFill/>
            <a:ln w="9525">
              <a:solidFill>
                <a:srgbClr val="000000"/>
              </a:solidFill>
              <a:round/>
              <a:headEnd/>
              <a:tailEnd/>
            </a:ln>
          </p:spPr>
          <p:txBody>
            <a:bodyPr/>
            <a:lstStyle/>
            <a:p>
              <a:endParaRPr lang="en-US"/>
            </a:p>
          </p:txBody>
        </p:sp>
        <p:sp>
          <p:nvSpPr>
            <p:cNvPr id="32776" name="Line 11"/>
            <p:cNvSpPr>
              <a:spLocks noChangeShapeType="1"/>
            </p:cNvSpPr>
            <p:nvPr/>
          </p:nvSpPr>
          <p:spPr bwMode="auto">
            <a:xfrm flipV="1">
              <a:off x="2063" y="1755"/>
              <a:ext cx="0" cy="1317"/>
            </a:xfrm>
            <a:prstGeom prst="line">
              <a:avLst/>
            </a:prstGeom>
            <a:noFill/>
            <a:ln w="9525">
              <a:solidFill>
                <a:srgbClr val="000000"/>
              </a:solidFill>
              <a:round/>
              <a:headEnd/>
              <a:tailEnd/>
            </a:ln>
          </p:spPr>
          <p:txBody>
            <a:bodyPr/>
            <a:lstStyle/>
            <a:p>
              <a:endParaRPr lang="en-US"/>
            </a:p>
          </p:txBody>
        </p:sp>
        <p:sp>
          <p:nvSpPr>
            <p:cNvPr id="32777" name="Line 12"/>
            <p:cNvSpPr>
              <a:spLocks noChangeShapeType="1"/>
            </p:cNvSpPr>
            <p:nvPr/>
          </p:nvSpPr>
          <p:spPr bwMode="auto">
            <a:xfrm flipH="1" flipV="1">
              <a:off x="5418" y="1918"/>
              <a:ext cx="6" cy="1154"/>
            </a:xfrm>
            <a:prstGeom prst="line">
              <a:avLst/>
            </a:prstGeom>
            <a:noFill/>
            <a:ln w="9525">
              <a:solidFill>
                <a:srgbClr val="000000"/>
              </a:solidFill>
              <a:round/>
              <a:headEnd/>
              <a:tailEnd/>
            </a:ln>
          </p:spPr>
          <p:txBody>
            <a:bodyPr/>
            <a:lstStyle/>
            <a:p>
              <a:endParaRPr lang="en-US"/>
            </a:p>
          </p:txBody>
        </p:sp>
        <p:sp>
          <p:nvSpPr>
            <p:cNvPr id="32778" name="Oval 13"/>
            <p:cNvSpPr>
              <a:spLocks noChangeArrowheads="1"/>
            </p:cNvSpPr>
            <p:nvPr/>
          </p:nvSpPr>
          <p:spPr bwMode="auto">
            <a:xfrm>
              <a:off x="2017" y="1699"/>
              <a:ext cx="112" cy="147"/>
            </a:xfrm>
            <a:prstGeom prst="ellipse">
              <a:avLst/>
            </a:prstGeom>
            <a:solidFill>
              <a:srgbClr val="00CCFF"/>
            </a:solidFill>
            <a:ln w="9525">
              <a:solidFill>
                <a:srgbClr val="000000"/>
              </a:solidFill>
              <a:round/>
              <a:headEnd/>
              <a:tailEnd/>
            </a:ln>
          </p:spPr>
          <p:txBody>
            <a:bodyPr/>
            <a:lstStyle/>
            <a:p>
              <a:endParaRPr lang="en-US"/>
            </a:p>
          </p:txBody>
        </p:sp>
        <p:sp>
          <p:nvSpPr>
            <p:cNvPr id="32779" name="Oval 14"/>
            <p:cNvSpPr>
              <a:spLocks noChangeArrowheads="1"/>
            </p:cNvSpPr>
            <p:nvPr/>
          </p:nvSpPr>
          <p:spPr bwMode="auto">
            <a:xfrm>
              <a:off x="5378" y="1861"/>
              <a:ext cx="112" cy="146"/>
            </a:xfrm>
            <a:prstGeom prst="ellipse">
              <a:avLst/>
            </a:prstGeom>
            <a:solidFill>
              <a:srgbClr val="00CCFF"/>
            </a:solidFill>
            <a:ln w="9525">
              <a:solidFill>
                <a:srgbClr val="000000"/>
              </a:solidFill>
              <a:round/>
              <a:headEnd/>
              <a:tailEnd/>
            </a:ln>
          </p:spPr>
          <p:txBody>
            <a:bodyPr/>
            <a:lstStyle/>
            <a:p>
              <a:endParaRPr lang="en-US"/>
            </a:p>
          </p:txBody>
        </p:sp>
        <p:sp>
          <p:nvSpPr>
            <p:cNvPr id="32780" name="Line 15"/>
            <p:cNvSpPr>
              <a:spLocks noChangeShapeType="1"/>
            </p:cNvSpPr>
            <p:nvPr/>
          </p:nvSpPr>
          <p:spPr bwMode="auto">
            <a:xfrm flipV="1">
              <a:off x="2063" y="720"/>
              <a:ext cx="2689" cy="1023"/>
            </a:xfrm>
            <a:prstGeom prst="line">
              <a:avLst/>
            </a:prstGeom>
            <a:noFill/>
            <a:ln w="9525">
              <a:solidFill>
                <a:schemeClr val="accent2"/>
              </a:solidFill>
              <a:round/>
              <a:headEnd/>
              <a:tailEnd/>
            </a:ln>
          </p:spPr>
          <p:txBody>
            <a:bodyPr/>
            <a:lstStyle/>
            <a:p>
              <a:endParaRPr lang="en-US"/>
            </a:p>
          </p:txBody>
        </p:sp>
        <p:sp>
          <p:nvSpPr>
            <p:cNvPr id="32781" name="Line 16"/>
            <p:cNvSpPr>
              <a:spLocks noChangeShapeType="1"/>
            </p:cNvSpPr>
            <p:nvPr/>
          </p:nvSpPr>
          <p:spPr bwMode="auto">
            <a:xfrm>
              <a:off x="3520" y="1171"/>
              <a:ext cx="1904" cy="731"/>
            </a:xfrm>
            <a:prstGeom prst="line">
              <a:avLst/>
            </a:prstGeom>
            <a:noFill/>
            <a:ln w="9525">
              <a:solidFill>
                <a:schemeClr val="accent2"/>
              </a:solidFill>
              <a:round/>
              <a:headEnd/>
              <a:tailEnd/>
            </a:ln>
          </p:spPr>
          <p:txBody>
            <a:bodyPr/>
            <a:lstStyle/>
            <a:p>
              <a:endParaRPr lang="en-US"/>
            </a:p>
          </p:txBody>
        </p:sp>
        <p:sp>
          <p:nvSpPr>
            <p:cNvPr id="32782" name="Line 17"/>
            <p:cNvSpPr>
              <a:spLocks noChangeShapeType="1"/>
            </p:cNvSpPr>
            <p:nvPr/>
          </p:nvSpPr>
          <p:spPr bwMode="auto">
            <a:xfrm>
              <a:off x="2063" y="1755"/>
              <a:ext cx="3361" cy="147"/>
            </a:xfrm>
            <a:prstGeom prst="line">
              <a:avLst/>
            </a:prstGeom>
            <a:noFill/>
            <a:ln w="38100">
              <a:solidFill>
                <a:srgbClr val="009900"/>
              </a:solidFill>
              <a:round/>
              <a:headEnd/>
              <a:tailEnd/>
            </a:ln>
          </p:spPr>
          <p:txBody>
            <a:bodyPr/>
            <a:lstStyle/>
            <a:p>
              <a:endParaRPr lang="en-US"/>
            </a:p>
          </p:txBody>
        </p:sp>
        <p:sp>
          <p:nvSpPr>
            <p:cNvPr id="32783" name="Freeform 18"/>
            <p:cNvSpPr>
              <a:spLocks/>
            </p:cNvSpPr>
            <p:nvPr/>
          </p:nvSpPr>
          <p:spPr bwMode="auto">
            <a:xfrm>
              <a:off x="3912" y="1037"/>
              <a:ext cx="224" cy="292"/>
            </a:xfrm>
            <a:custGeom>
              <a:avLst/>
              <a:gdLst>
                <a:gd name="T0" fmla="*/ 0 w 360"/>
                <a:gd name="T1" fmla="*/ 0 h 360"/>
                <a:gd name="T2" fmla="*/ 360 w 360"/>
                <a:gd name="T3" fmla="*/ 180 h 360"/>
                <a:gd name="T4" fmla="*/ 0 w 360"/>
                <a:gd name="T5" fmla="*/ 360 h 360"/>
                <a:gd name="T6" fmla="*/ 0 60000 65536"/>
                <a:gd name="T7" fmla="*/ 0 60000 65536"/>
                <a:gd name="T8" fmla="*/ 0 60000 65536"/>
                <a:gd name="T9" fmla="*/ 0 w 360"/>
                <a:gd name="T10" fmla="*/ 0 h 360"/>
                <a:gd name="T11" fmla="*/ 360 w 360"/>
                <a:gd name="T12" fmla="*/ 360 h 360"/>
              </a:gdLst>
              <a:ahLst/>
              <a:cxnLst>
                <a:cxn ang="T6">
                  <a:pos x="T0" y="T1"/>
                </a:cxn>
                <a:cxn ang="T7">
                  <a:pos x="T2" y="T3"/>
                </a:cxn>
                <a:cxn ang="T8">
                  <a:pos x="T4" y="T5"/>
                </a:cxn>
              </a:cxnLst>
              <a:rect l="T9" t="T10" r="T11" b="T12"/>
              <a:pathLst>
                <a:path w="360" h="360">
                  <a:moveTo>
                    <a:pt x="0" y="0"/>
                  </a:moveTo>
                  <a:cubicBezTo>
                    <a:pt x="180" y="60"/>
                    <a:pt x="360" y="120"/>
                    <a:pt x="360" y="180"/>
                  </a:cubicBezTo>
                  <a:cubicBezTo>
                    <a:pt x="360" y="240"/>
                    <a:pt x="180" y="300"/>
                    <a:pt x="0" y="360"/>
                  </a:cubicBezTo>
                </a:path>
              </a:pathLst>
            </a:custGeom>
            <a:noFill/>
            <a:ln w="9525">
              <a:solidFill>
                <a:srgbClr val="000000"/>
              </a:solidFill>
              <a:round/>
              <a:headEnd/>
              <a:tailEnd/>
            </a:ln>
          </p:spPr>
          <p:txBody>
            <a:bodyPr/>
            <a:lstStyle/>
            <a:p>
              <a:endParaRPr lang="en-US"/>
            </a:p>
          </p:txBody>
        </p:sp>
        <p:sp>
          <p:nvSpPr>
            <p:cNvPr id="32784" name="Text Box 19"/>
            <p:cNvSpPr txBox="1">
              <a:spLocks noChangeArrowheads="1"/>
            </p:cNvSpPr>
            <p:nvPr/>
          </p:nvSpPr>
          <p:spPr bwMode="auto">
            <a:xfrm>
              <a:off x="4080" y="1025"/>
              <a:ext cx="448" cy="438"/>
            </a:xfrm>
            <a:prstGeom prst="rect">
              <a:avLst/>
            </a:prstGeom>
            <a:solidFill>
              <a:srgbClr val="FFFFFF">
                <a:alpha val="0"/>
              </a:srgbClr>
            </a:solidFill>
            <a:ln w="9525">
              <a:noFill/>
              <a:miter lim="800000"/>
              <a:headEnd/>
              <a:tailEnd/>
            </a:ln>
          </p:spPr>
          <p:txBody>
            <a:bodyPr/>
            <a:lstStyle/>
            <a:p>
              <a:r>
                <a:rPr lang="en-US" altLang="ko-KR">
                  <a:ea typeface="Batang" pitchFamily="18" charset="-127"/>
                </a:rPr>
                <a:t>α</a:t>
              </a:r>
              <a:endParaRPr lang="en-US"/>
            </a:p>
          </p:txBody>
        </p:sp>
        <p:sp>
          <p:nvSpPr>
            <p:cNvPr id="32785" name="Text Box 20"/>
            <p:cNvSpPr txBox="1">
              <a:spLocks noChangeArrowheads="1"/>
            </p:cNvSpPr>
            <p:nvPr/>
          </p:nvSpPr>
          <p:spPr bwMode="auto">
            <a:xfrm>
              <a:off x="3230" y="1317"/>
              <a:ext cx="448" cy="438"/>
            </a:xfrm>
            <a:prstGeom prst="rect">
              <a:avLst/>
            </a:prstGeom>
            <a:solidFill>
              <a:srgbClr val="FFFFFF">
                <a:alpha val="0"/>
              </a:srgbClr>
            </a:solidFill>
            <a:ln w="9525">
              <a:noFill/>
              <a:miter lim="800000"/>
              <a:headEnd/>
              <a:tailEnd/>
            </a:ln>
          </p:spPr>
          <p:txBody>
            <a:bodyPr/>
            <a:lstStyle/>
            <a:p>
              <a:r>
                <a:rPr lang="en-US" altLang="ko-KR">
                  <a:ea typeface="Batang" pitchFamily="18" charset="-127"/>
                </a:rPr>
                <a:t>h</a:t>
              </a:r>
              <a:endParaRPr lang="en-US"/>
            </a:p>
          </p:txBody>
        </p:sp>
        <p:sp>
          <p:nvSpPr>
            <p:cNvPr id="32786" name="Line 21"/>
            <p:cNvSpPr>
              <a:spLocks noChangeShapeType="1"/>
            </p:cNvSpPr>
            <p:nvPr/>
          </p:nvSpPr>
          <p:spPr bwMode="auto">
            <a:xfrm flipV="1">
              <a:off x="3445" y="1159"/>
              <a:ext cx="0" cy="667"/>
            </a:xfrm>
            <a:prstGeom prst="line">
              <a:avLst/>
            </a:prstGeom>
            <a:noFill/>
            <a:ln w="9525">
              <a:solidFill>
                <a:srgbClr val="000000"/>
              </a:solidFill>
              <a:round/>
              <a:headEnd type="triangle" w="med" len="med"/>
              <a:tailEnd type="triangle" w="med" len="med"/>
            </a:ln>
          </p:spPr>
          <p:txBody>
            <a:bodyPr/>
            <a:lstStyle/>
            <a:p>
              <a:endParaRPr lang="en-US"/>
            </a:p>
          </p:txBody>
        </p:sp>
        <p:sp>
          <p:nvSpPr>
            <p:cNvPr id="32787" name="Text Box 22"/>
            <p:cNvSpPr txBox="1">
              <a:spLocks noChangeArrowheads="1"/>
            </p:cNvSpPr>
            <p:nvPr/>
          </p:nvSpPr>
          <p:spPr bwMode="auto">
            <a:xfrm>
              <a:off x="2623" y="1755"/>
              <a:ext cx="449" cy="440"/>
            </a:xfrm>
            <a:prstGeom prst="rect">
              <a:avLst/>
            </a:prstGeom>
            <a:solidFill>
              <a:srgbClr val="FFFFFF">
                <a:alpha val="0"/>
              </a:srgbClr>
            </a:solidFill>
            <a:ln w="9525">
              <a:noFill/>
              <a:miter lim="800000"/>
              <a:headEnd/>
              <a:tailEnd/>
            </a:ln>
          </p:spPr>
          <p:txBody>
            <a:bodyPr/>
            <a:lstStyle/>
            <a:p>
              <a:r>
                <a:rPr lang="en-US" altLang="ko-KR">
                  <a:ea typeface="Batang" pitchFamily="18" charset="-127"/>
                </a:rPr>
                <a:t>d</a:t>
              </a:r>
              <a:r>
                <a:rPr lang="en-US" altLang="ko-KR" baseline="-25000">
                  <a:ea typeface="Batang" pitchFamily="18" charset="-127"/>
                </a:rPr>
                <a:t>1</a:t>
              </a:r>
              <a:endParaRPr lang="en-US"/>
            </a:p>
          </p:txBody>
        </p:sp>
        <p:sp>
          <p:nvSpPr>
            <p:cNvPr id="32788" name="Text Box 23"/>
            <p:cNvSpPr txBox="1">
              <a:spLocks noChangeArrowheads="1"/>
            </p:cNvSpPr>
            <p:nvPr/>
          </p:nvSpPr>
          <p:spPr bwMode="auto">
            <a:xfrm>
              <a:off x="4193" y="1804"/>
              <a:ext cx="448" cy="440"/>
            </a:xfrm>
            <a:prstGeom prst="rect">
              <a:avLst/>
            </a:prstGeom>
            <a:solidFill>
              <a:srgbClr val="FFFFFF">
                <a:alpha val="0"/>
              </a:srgbClr>
            </a:solidFill>
            <a:ln w="9525">
              <a:noFill/>
              <a:miter lim="800000"/>
              <a:headEnd/>
              <a:tailEnd/>
            </a:ln>
          </p:spPr>
          <p:txBody>
            <a:bodyPr/>
            <a:lstStyle/>
            <a:p>
              <a:r>
                <a:rPr lang="en-US" altLang="ko-KR">
                  <a:ea typeface="Batang" pitchFamily="18" charset="-127"/>
                </a:rPr>
                <a:t>d</a:t>
              </a:r>
              <a:r>
                <a:rPr lang="en-US" altLang="ko-KR" baseline="-25000">
                  <a:ea typeface="Batang" pitchFamily="18" charset="-127"/>
                </a:rPr>
                <a:t>2</a:t>
              </a:r>
              <a:endParaRPr lang="en-US"/>
            </a:p>
          </p:txBody>
        </p:sp>
        <p:sp>
          <p:nvSpPr>
            <p:cNvPr id="32789" name="Text Box 24"/>
            <p:cNvSpPr txBox="1">
              <a:spLocks noChangeArrowheads="1"/>
            </p:cNvSpPr>
            <p:nvPr/>
          </p:nvSpPr>
          <p:spPr bwMode="auto">
            <a:xfrm>
              <a:off x="5504" y="1652"/>
              <a:ext cx="448" cy="439"/>
            </a:xfrm>
            <a:prstGeom prst="rect">
              <a:avLst/>
            </a:prstGeom>
            <a:solidFill>
              <a:srgbClr val="FFFFFF">
                <a:alpha val="0"/>
              </a:srgbClr>
            </a:solidFill>
            <a:ln w="9525">
              <a:noFill/>
              <a:miter lim="800000"/>
              <a:headEnd/>
              <a:tailEnd/>
            </a:ln>
          </p:spPr>
          <p:txBody>
            <a:bodyPr/>
            <a:lstStyle/>
            <a:p>
              <a:r>
                <a:rPr lang="en-US" altLang="ko-KR">
                  <a:ea typeface="Batang" pitchFamily="18" charset="-127"/>
                </a:rPr>
                <a:t>R</a:t>
              </a:r>
              <a:endParaRPr lang="en-US"/>
            </a:p>
          </p:txBody>
        </p:sp>
        <p:sp>
          <p:nvSpPr>
            <p:cNvPr id="32790" name="Line 25"/>
            <p:cNvSpPr>
              <a:spLocks noChangeShapeType="1"/>
            </p:cNvSpPr>
            <p:nvPr/>
          </p:nvSpPr>
          <p:spPr bwMode="auto">
            <a:xfrm flipV="1">
              <a:off x="2400" y="1432"/>
              <a:ext cx="480" cy="192"/>
            </a:xfrm>
            <a:prstGeom prst="line">
              <a:avLst/>
            </a:prstGeom>
            <a:noFill/>
            <a:ln w="9525">
              <a:solidFill>
                <a:schemeClr val="accent2"/>
              </a:solidFill>
              <a:round/>
              <a:headEnd/>
              <a:tailEnd type="triangle" w="med" len="med"/>
            </a:ln>
          </p:spPr>
          <p:txBody>
            <a:bodyPr/>
            <a:lstStyle/>
            <a:p>
              <a:endParaRPr lang="en-US"/>
            </a:p>
          </p:txBody>
        </p:sp>
        <p:sp>
          <p:nvSpPr>
            <p:cNvPr id="32791" name="Line 26"/>
            <p:cNvSpPr>
              <a:spLocks noChangeShapeType="1"/>
            </p:cNvSpPr>
            <p:nvPr/>
          </p:nvSpPr>
          <p:spPr bwMode="auto">
            <a:xfrm flipV="1">
              <a:off x="3512" y="528"/>
              <a:ext cx="8" cy="2544"/>
            </a:xfrm>
            <a:prstGeom prst="line">
              <a:avLst/>
            </a:prstGeom>
            <a:noFill/>
            <a:ln w="28575">
              <a:solidFill>
                <a:schemeClr val="tx1"/>
              </a:solidFill>
              <a:prstDash val="dash"/>
              <a:round/>
              <a:headEnd/>
              <a:tailEnd/>
            </a:ln>
          </p:spPr>
          <p:txBody>
            <a:bodyPr/>
            <a:lstStyle/>
            <a:p>
              <a:endParaRPr lang="en-US"/>
            </a:p>
          </p:txBody>
        </p:sp>
        <p:sp>
          <p:nvSpPr>
            <p:cNvPr id="32792" name="Line 27"/>
            <p:cNvSpPr>
              <a:spLocks noChangeShapeType="1"/>
            </p:cNvSpPr>
            <p:nvPr/>
          </p:nvSpPr>
          <p:spPr bwMode="auto">
            <a:xfrm>
              <a:off x="4176" y="1424"/>
              <a:ext cx="384" cy="144"/>
            </a:xfrm>
            <a:prstGeom prst="line">
              <a:avLst/>
            </a:prstGeom>
            <a:noFill/>
            <a:ln w="9525">
              <a:solidFill>
                <a:schemeClr val="accent2"/>
              </a:solidFill>
              <a:round/>
              <a:headEnd/>
              <a:tailEnd type="triangle" w="med" len="med"/>
            </a:ln>
          </p:spPr>
          <p:txBody>
            <a:bodyPr/>
            <a:lstStyle/>
            <a:p>
              <a:endParaRPr lang="en-US"/>
            </a:p>
          </p:txBody>
        </p:sp>
        <p:sp>
          <p:nvSpPr>
            <p:cNvPr id="32793" name="Line 28"/>
            <p:cNvSpPr>
              <a:spLocks noChangeShapeType="1"/>
            </p:cNvSpPr>
            <p:nvPr/>
          </p:nvSpPr>
          <p:spPr bwMode="auto">
            <a:xfrm flipV="1">
              <a:off x="2112" y="720"/>
              <a:ext cx="1392" cy="1008"/>
            </a:xfrm>
            <a:prstGeom prst="line">
              <a:avLst/>
            </a:prstGeom>
            <a:noFill/>
            <a:ln w="9525">
              <a:solidFill>
                <a:schemeClr val="accent2"/>
              </a:solidFill>
              <a:round/>
              <a:headEnd/>
              <a:tailEnd/>
            </a:ln>
          </p:spPr>
          <p:txBody>
            <a:bodyPr/>
            <a:lstStyle/>
            <a:p>
              <a:endParaRPr lang="en-US"/>
            </a:p>
          </p:txBody>
        </p:sp>
        <p:sp>
          <p:nvSpPr>
            <p:cNvPr id="32794" name="Line 29"/>
            <p:cNvSpPr>
              <a:spLocks noChangeShapeType="1"/>
            </p:cNvSpPr>
            <p:nvPr/>
          </p:nvSpPr>
          <p:spPr bwMode="auto">
            <a:xfrm>
              <a:off x="3504" y="720"/>
              <a:ext cx="1872" cy="1152"/>
            </a:xfrm>
            <a:prstGeom prst="line">
              <a:avLst/>
            </a:prstGeom>
            <a:noFill/>
            <a:ln w="9525">
              <a:solidFill>
                <a:schemeClr val="accent2"/>
              </a:solidFill>
              <a:round/>
              <a:headEnd/>
              <a:tailEnd/>
            </a:ln>
          </p:spPr>
          <p:txBody>
            <a:bodyPr/>
            <a:lstStyle/>
            <a:p>
              <a:endParaRPr lang="en-US"/>
            </a:p>
          </p:txBody>
        </p:sp>
        <p:sp>
          <p:nvSpPr>
            <p:cNvPr id="32795" name="Line 30"/>
            <p:cNvSpPr>
              <a:spLocks noChangeShapeType="1"/>
            </p:cNvSpPr>
            <p:nvPr/>
          </p:nvSpPr>
          <p:spPr bwMode="auto">
            <a:xfrm flipV="1">
              <a:off x="2352" y="1272"/>
              <a:ext cx="384" cy="288"/>
            </a:xfrm>
            <a:prstGeom prst="line">
              <a:avLst/>
            </a:prstGeom>
            <a:noFill/>
            <a:ln w="9525">
              <a:solidFill>
                <a:schemeClr val="accent2"/>
              </a:solidFill>
              <a:round/>
              <a:headEnd/>
              <a:tailEnd type="triangle" w="med" len="med"/>
            </a:ln>
          </p:spPr>
          <p:txBody>
            <a:bodyPr/>
            <a:lstStyle/>
            <a:p>
              <a:endParaRPr lang="en-US"/>
            </a:p>
          </p:txBody>
        </p:sp>
        <p:sp>
          <p:nvSpPr>
            <p:cNvPr id="32796" name="Line 31"/>
            <p:cNvSpPr>
              <a:spLocks noChangeShapeType="1"/>
            </p:cNvSpPr>
            <p:nvPr/>
          </p:nvSpPr>
          <p:spPr bwMode="auto">
            <a:xfrm>
              <a:off x="4320" y="1216"/>
              <a:ext cx="288" cy="192"/>
            </a:xfrm>
            <a:prstGeom prst="line">
              <a:avLst/>
            </a:prstGeom>
            <a:noFill/>
            <a:ln w="9525">
              <a:solidFill>
                <a:schemeClr val="accent2"/>
              </a:solidFill>
              <a:round/>
              <a:headEnd/>
              <a:tailEnd type="triangle" w="med" len="med"/>
            </a:ln>
          </p:spPr>
          <p:txBody>
            <a:bodyPr/>
            <a:lstStyle/>
            <a:p>
              <a:endParaRPr lang="en-US"/>
            </a:p>
          </p:txBody>
        </p:sp>
        <p:sp>
          <p:nvSpPr>
            <p:cNvPr id="32797" name="Line 32"/>
            <p:cNvSpPr>
              <a:spLocks noChangeShapeType="1"/>
            </p:cNvSpPr>
            <p:nvPr/>
          </p:nvSpPr>
          <p:spPr bwMode="auto">
            <a:xfrm>
              <a:off x="3504" y="720"/>
              <a:ext cx="336" cy="48"/>
            </a:xfrm>
            <a:prstGeom prst="line">
              <a:avLst/>
            </a:prstGeom>
            <a:noFill/>
            <a:ln w="9525">
              <a:solidFill>
                <a:schemeClr val="accent2"/>
              </a:solidFill>
              <a:round/>
              <a:headEnd/>
              <a:tailEnd type="triangle" w="med" len="med"/>
            </a:ln>
          </p:spPr>
          <p:txBody>
            <a:bodyPr/>
            <a:lstStyle/>
            <a:p>
              <a:endParaRPr lang="en-US"/>
            </a:p>
          </p:txBody>
        </p:sp>
        <p:sp>
          <p:nvSpPr>
            <p:cNvPr id="32798" name="Line 33"/>
            <p:cNvSpPr>
              <a:spLocks noChangeShapeType="1"/>
            </p:cNvSpPr>
            <p:nvPr/>
          </p:nvSpPr>
          <p:spPr bwMode="auto">
            <a:xfrm>
              <a:off x="3504" y="720"/>
              <a:ext cx="192" cy="288"/>
            </a:xfrm>
            <a:prstGeom prst="line">
              <a:avLst/>
            </a:prstGeom>
            <a:noFill/>
            <a:ln w="9525">
              <a:solidFill>
                <a:schemeClr val="accent2"/>
              </a:solidFill>
              <a:round/>
              <a:headEnd/>
              <a:tailEnd type="triangle" w="med" len="med"/>
            </a:ln>
          </p:spPr>
          <p:txBody>
            <a:bodyPr/>
            <a:lstStyle/>
            <a:p>
              <a:endParaRPr lang="en-US"/>
            </a:p>
          </p:txBody>
        </p:sp>
        <p:sp>
          <p:nvSpPr>
            <p:cNvPr id="32799" name="Line 34"/>
            <p:cNvSpPr>
              <a:spLocks noChangeShapeType="1"/>
            </p:cNvSpPr>
            <p:nvPr/>
          </p:nvSpPr>
          <p:spPr bwMode="auto">
            <a:xfrm>
              <a:off x="3504" y="720"/>
              <a:ext cx="336" cy="144"/>
            </a:xfrm>
            <a:prstGeom prst="line">
              <a:avLst/>
            </a:prstGeom>
            <a:noFill/>
            <a:ln w="9525">
              <a:solidFill>
                <a:schemeClr val="accent2"/>
              </a:solidFill>
              <a:round/>
              <a:headEnd/>
              <a:tailEnd type="triangle" w="med" len="med"/>
            </a:ln>
          </p:spPr>
          <p:txBody>
            <a:bodyPr/>
            <a:lstStyle/>
            <a:p>
              <a:endParaRPr lang="en-US"/>
            </a:p>
          </p:txBody>
        </p:sp>
        <p:sp>
          <p:nvSpPr>
            <p:cNvPr id="32800" name="Text Box 35"/>
            <p:cNvSpPr txBox="1">
              <a:spLocks noChangeArrowheads="1"/>
            </p:cNvSpPr>
            <p:nvPr/>
          </p:nvSpPr>
          <p:spPr bwMode="auto">
            <a:xfrm>
              <a:off x="3648" y="2400"/>
              <a:ext cx="816" cy="404"/>
            </a:xfrm>
            <a:prstGeom prst="rect">
              <a:avLst/>
            </a:prstGeom>
            <a:noFill/>
            <a:ln w="9525">
              <a:noFill/>
              <a:miter lim="800000"/>
              <a:headEnd/>
              <a:tailEnd/>
            </a:ln>
          </p:spPr>
          <p:txBody>
            <a:bodyPr>
              <a:spAutoFit/>
            </a:bodyPr>
            <a:lstStyle/>
            <a:p>
              <a:pPr>
                <a:spcBef>
                  <a:spcPct val="50000"/>
                </a:spcBef>
              </a:pPr>
              <a:r>
                <a:rPr lang="en-US" sz="1800"/>
                <a:t>Knife edge obstruction</a:t>
              </a:r>
            </a:p>
          </p:txBody>
        </p:sp>
        <p:sp>
          <p:nvSpPr>
            <p:cNvPr id="32801" name="Line 36"/>
            <p:cNvSpPr>
              <a:spLocks noChangeShapeType="1"/>
            </p:cNvSpPr>
            <p:nvPr/>
          </p:nvSpPr>
          <p:spPr bwMode="auto">
            <a:xfrm flipV="1">
              <a:off x="2064" y="1632"/>
              <a:ext cx="624" cy="128"/>
            </a:xfrm>
            <a:prstGeom prst="line">
              <a:avLst/>
            </a:prstGeom>
            <a:noFill/>
            <a:ln w="9525">
              <a:solidFill>
                <a:schemeClr val="tx1"/>
              </a:solidFill>
              <a:round/>
              <a:headEnd/>
              <a:tailEnd type="triangle" w="med" len="med"/>
            </a:ln>
          </p:spPr>
          <p:txBody>
            <a:bodyPr/>
            <a:lstStyle/>
            <a:p>
              <a:endParaRPr lang="en-US"/>
            </a:p>
          </p:txBody>
        </p:sp>
        <p:sp>
          <p:nvSpPr>
            <p:cNvPr id="32802" name="Line 37"/>
            <p:cNvSpPr>
              <a:spLocks noChangeShapeType="1"/>
            </p:cNvSpPr>
            <p:nvPr/>
          </p:nvSpPr>
          <p:spPr bwMode="auto">
            <a:xfrm flipV="1">
              <a:off x="2064" y="1344"/>
              <a:ext cx="288" cy="432"/>
            </a:xfrm>
            <a:prstGeom prst="line">
              <a:avLst/>
            </a:prstGeom>
            <a:noFill/>
            <a:ln w="9525">
              <a:solidFill>
                <a:schemeClr val="accent2"/>
              </a:solidFill>
              <a:round/>
              <a:headEnd/>
              <a:tailEnd type="triangle" w="med" len="med"/>
            </a:ln>
          </p:spPr>
          <p:txBody>
            <a:bodyPr/>
            <a:lstStyle/>
            <a:p>
              <a:endParaRPr lang="en-US"/>
            </a:p>
          </p:txBody>
        </p:sp>
        <p:sp>
          <p:nvSpPr>
            <p:cNvPr id="32803" name="Text Box 38"/>
            <p:cNvSpPr txBox="1">
              <a:spLocks noChangeArrowheads="1"/>
            </p:cNvSpPr>
            <p:nvPr/>
          </p:nvSpPr>
          <p:spPr bwMode="auto">
            <a:xfrm>
              <a:off x="3600" y="432"/>
              <a:ext cx="1056" cy="366"/>
            </a:xfrm>
            <a:prstGeom prst="rect">
              <a:avLst/>
            </a:prstGeom>
            <a:noFill/>
            <a:ln w="9525">
              <a:noFill/>
              <a:miter lim="800000"/>
              <a:headEnd/>
              <a:tailEnd/>
            </a:ln>
          </p:spPr>
          <p:txBody>
            <a:bodyPr>
              <a:spAutoFit/>
            </a:bodyPr>
            <a:lstStyle/>
            <a:p>
              <a:pPr>
                <a:spcBef>
                  <a:spcPct val="50000"/>
                </a:spcBef>
              </a:pPr>
              <a:r>
                <a:rPr lang="en-US" sz="1600"/>
                <a:t>Huygen’s secondary source</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4" descr="TMP33"/>
          <p:cNvPicPr>
            <a:picLocks noGrp="1" noChangeAspect="1" noChangeArrowheads="1"/>
          </p:cNvPicPr>
          <p:nvPr>
            <p:ph/>
          </p:nvPr>
        </p:nvPicPr>
        <p:blipFill>
          <a:blip r:embed="rId2"/>
          <a:srcRect/>
          <a:stretch>
            <a:fillRect/>
          </a:stretch>
        </p:blipFill>
        <p:spPr>
          <a:xfrm>
            <a:off x="838200" y="0"/>
            <a:ext cx="7315200" cy="4473575"/>
          </a:xfrm>
          <a:noFill/>
        </p:spPr>
      </p:pic>
      <p:sp>
        <p:nvSpPr>
          <p:cNvPr id="33794" name="Slide Number Placeholder 4"/>
          <p:cNvSpPr>
            <a:spLocks noGrp="1"/>
          </p:cNvSpPr>
          <p:nvPr>
            <p:ph type="sldNum" sz="quarter" idx="12"/>
          </p:nvPr>
        </p:nvSpPr>
        <p:spPr>
          <a:noFill/>
        </p:spPr>
        <p:txBody>
          <a:bodyPr/>
          <a:lstStyle/>
          <a:p>
            <a:fld id="{6E4B00EA-C67C-479F-A5D2-094544DDBB11}" type="slidenum">
              <a:rPr lang="en-US"/>
              <a:pPr/>
              <a:t>12</a:t>
            </a:fld>
            <a:endParaRPr lang="en-US"/>
          </a:p>
        </p:txBody>
      </p:sp>
      <p:sp>
        <p:nvSpPr>
          <p:cNvPr id="33796" name="Text Box 6"/>
          <p:cNvSpPr txBox="1">
            <a:spLocks noChangeArrowheads="1"/>
          </p:cNvSpPr>
          <p:nvPr/>
        </p:nvSpPr>
        <p:spPr bwMode="auto">
          <a:xfrm>
            <a:off x="304800" y="4419600"/>
            <a:ext cx="8229600" cy="1552575"/>
          </a:xfrm>
          <a:prstGeom prst="rect">
            <a:avLst/>
          </a:prstGeom>
          <a:noFill/>
          <a:ln w="9525">
            <a:noFill/>
            <a:miter lim="800000"/>
            <a:headEnd/>
            <a:tailEnd/>
          </a:ln>
        </p:spPr>
        <p:txBody>
          <a:bodyPr>
            <a:spAutoFit/>
          </a:bodyPr>
          <a:lstStyle/>
          <a:p>
            <a:pPr algn="just">
              <a:spcBef>
                <a:spcPct val="50000"/>
              </a:spcBef>
            </a:pPr>
            <a:r>
              <a:rPr lang="en-US"/>
              <a:t>Consider a receiver at point R in the shadow region (also called the diffraction zone). The field strength a point R in above fig is a vector sum of the fields due to all of the secondary Huygen’s sources in the plane above the knife edge.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5"/>
          <p:cNvGraphicFramePr>
            <a:graphicFrameLocks noChangeAspect="1"/>
          </p:cNvGraphicFramePr>
          <p:nvPr>
            <p:ph sz="half" idx="1"/>
          </p:nvPr>
        </p:nvGraphicFramePr>
        <p:xfrm>
          <a:off x="1752600" y="914400"/>
          <a:ext cx="5029200" cy="1065213"/>
        </p:xfrm>
        <a:graphic>
          <a:graphicData uri="http://schemas.openxmlformats.org/presentationml/2006/ole">
            <p:oleObj spid="_x0000_s11266" name="Equation" r:id="rId3" imgW="2158920" imgH="457200" progId="Equation.3">
              <p:embed/>
            </p:oleObj>
          </a:graphicData>
        </a:graphic>
      </p:graphicFrame>
      <p:graphicFrame>
        <p:nvGraphicFramePr>
          <p:cNvPr id="11267" name="Object 8"/>
          <p:cNvGraphicFramePr>
            <a:graphicFrameLocks noChangeAspect="1"/>
          </p:cNvGraphicFramePr>
          <p:nvPr>
            <p:ph sz="half" idx="2"/>
          </p:nvPr>
        </p:nvGraphicFramePr>
        <p:xfrm>
          <a:off x="914400" y="4648200"/>
          <a:ext cx="5942013" cy="1368425"/>
        </p:xfrm>
        <a:graphic>
          <a:graphicData uri="http://schemas.openxmlformats.org/presentationml/2006/ole">
            <p:oleObj spid="_x0000_s11267" name="Equation" r:id="rId4" imgW="2095200" imgH="482400" progId="Equation.3">
              <p:embed/>
            </p:oleObj>
          </a:graphicData>
        </a:graphic>
      </p:graphicFrame>
      <p:sp>
        <p:nvSpPr>
          <p:cNvPr id="11268" name="Slide Number Placeholder 6"/>
          <p:cNvSpPr>
            <a:spLocks noGrp="1"/>
          </p:cNvSpPr>
          <p:nvPr>
            <p:ph type="sldNum" sz="quarter" idx="12"/>
          </p:nvPr>
        </p:nvSpPr>
        <p:spPr>
          <a:noFill/>
        </p:spPr>
        <p:txBody>
          <a:bodyPr/>
          <a:lstStyle/>
          <a:p>
            <a:fld id="{FB9FB16C-6D52-4D44-AB10-5137F8156F23}" type="slidenum">
              <a:rPr lang="en-US"/>
              <a:pPr/>
              <a:t>13</a:t>
            </a:fld>
            <a:endParaRPr lang="en-US"/>
          </a:p>
        </p:txBody>
      </p:sp>
      <p:sp>
        <p:nvSpPr>
          <p:cNvPr id="11269" name="Text Box 4"/>
          <p:cNvSpPr txBox="1">
            <a:spLocks noChangeArrowheads="1"/>
          </p:cNvSpPr>
          <p:nvPr/>
        </p:nvSpPr>
        <p:spPr bwMode="auto">
          <a:xfrm>
            <a:off x="228600" y="381000"/>
            <a:ext cx="8534400" cy="457200"/>
          </a:xfrm>
          <a:prstGeom prst="rect">
            <a:avLst/>
          </a:prstGeom>
          <a:noFill/>
          <a:ln w="9525">
            <a:noFill/>
            <a:miter lim="800000"/>
            <a:headEnd/>
            <a:tailEnd/>
          </a:ln>
        </p:spPr>
        <p:txBody>
          <a:bodyPr>
            <a:spAutoFit/>
          </a:bodyPr>
          <a:lstStyle/>
          <a:p>
            <a:pPr>
              <a:spcBef>
                <a:spcPct val="50000"/>
              </a:spcBef>
            </a:pPr>
            <a:r>
              <a:rPr lang="en-US"/>
              <a:t>The electric field strength, E</a:t>
            </a:r>
            <a:r>
              <a:rPr lang="en-US" baseline="-25000"/>
              <a:t>d</a:t>
            </a:r>
            <a:r>
              <a:rPr lang="en-US"/>
              <a:t> of a knife edge diffraction wave is, </a:t>
            </a:r>
          </a:p>
        </p:txBody>
      </p:sp>
      <p:sp>
        <p:nvSpPr>
          <p:cNvPr id="11270" name="Text Box 7"/>
          <p:cNvSpPr txBox="1">
            <a:spLocks noChangeArrowheads="1"/>
          </p:cNvSpPr>
          <p:nvPr/>
        </p:nvSpPr>
        <p:spPr bwMode="auto">
          <a:xfrm>
            <a:off x="381000" y="2286000"/>
            <a:ext cx="8077200" cy="1552575"/>
          </a:xfrm>
          <a:prstGeom prst="rect">
            <a:avLst/>
          </a:prstGeom>
          <a:noFill/>
          <a:ln w="9525">
            <a:noFill/>
            <a:miter lim="800000"/>
            <a:headEnd/>
            <a:tailEnd/>
          </a:ln>
        </p:spPr>
        <p:txBody>
          <a:bodyPr>
            <a:spAutoFit/>
          </a:bodyPr>
          <a:lstStyle/>
          <a:p>
            <a:pPr algn="just">
              <a:spcBef>
                <a:spcPct val="50000"/>
              </a:spcBef>
            </a:pPr>
            <a:r>
              <a:rPr lang="en-US"/>
              <a:t>Where E</a:t>
            </a:r>
            <a:r>
              <a:rPr lang="en-US" baseline="-25000"/>
              <a:t>0</a:t>
            </a:r>
            <a:r>
              <a:rPr lang="en-US"/>
              <a:t> is the free space field strength in the absence of both the ground and the knife edge and F(v) is the complex Fresnel integral. The Fresnel integral F(v) is a function of the Fresnel-Kirchoff diffraction parameter v.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3" name="Picture 7" descr="TMP34"/>
          <p:cNvPicPr>
            <a:picLocks noGrp="1" noChangeAspect="1" noChangeArrowheads="1"/>
          </p:cNvPicPr>
          <p:nvPr>
            <p:ph sz="half" idx="1"/>
          </p:nvPr>
        </p:nvPicPr>
        <p:blipFill>
          <a:blip r:embed="rId3"/>
          <a:srcRect/>
          <a:stretch>
            <a:fillRect/>
          </a:stretch>
        </p:blipFill>
        <p:spPr>
          <a:xfrm>
            <a:off x="0" y="2362200"/>
            <a:ext cx="4191000" cy="3440113"/>
          </a:xfrm>
          <a:noFill/>
        </p:spPr>
      </p:pic>
      <p:graphicFrame>
        <p:nvGraphicFramePr>
          <p:cNvPr id="12290" name="Object 12"/>
          <p:cNvGraphicFramePr>
            <a:graphicFrameLocks noChangeAspect="1"/>
          </p:cNvGraphicFramePr>
          <p:nvPr>
            <p:ph sz="quarter" idx="2"/>
          </p:nvPr>
        </p:nvGraphicFramePr>
        <p:xfrm>
          <a:off x="4648200" y="2168525"/>
          <a:ext cx="3810000" cy="1604963"/>
        </p:xfrm>
        <a:graphic>
          <a:graphicData uri="http://schemas.openxmlformats.org/presentationml/2006/ole">
            <p:oleObj spid="_x0000_s12290" name="Bitmap Image" r:id="rId4" imgW="4839375" imgH="2038095" progId="PBrush">
              <p:embed/>
            </p:oleObj>
          </a:graphicData>
        </a:graphic>
      </p:graphicFrame>
      <p:sp>
        <p:nvSpPr>
          <p:cNvPr id="12291" name="Slide Number Placeholder 7"/>
          <p:cNvSpPr>
            <a:spLocks noGrp="1"/>
          </p:cNvSpPr>
          <p:nvPr>
            <p:ph type="sldNum" sz="quarter" idx="12"/>
          </p:nvPr>
        </p:nvSpPr>
        <p:spPr>
          <a:noFill/>
        </p:spPr>
        <p:txBody>
          <a:bodyPr/>
          <a:lstStyle/>
          <a:p>
            <a:fld id="{CCD49856-F187-4084-9464-39CA4A93CC6A}" type="slidenum">
              <a:rPr lang="en-US"/>
              <a:pPr/>
              <a:t>14</a:t>
            </a:fld>
            <a:endParaRPr lang="en-US"/>
          </a:p>
        </p:txBody>
      </p:sp>
      <p:sp>
        <p:nvSpPr>
          <p:cNvPr id="12292" name="Text Box 4"/>
          <p:cNvSpPr txBox="1">
            <a:spLocks noChangeArrowheads="1"/>
          </p:cNvSpPr>
          <p:nvPr/>
        </p:nvSpPr>
        <p:spPr bwMode="auto">
          <a:xfrm>
            <a:off x="609600" y="381000"/>
            <a:ext cx="7924800" cy="1917700"/>
          </a:xfrm>
          <a:prstGeom prst="rect">
            <a:avLst/>
          </a:prstGeom>
          <a:noFill/>
          <a:ln w="9525">
            <a:noFill/>
            <a:miter lim="800000"/>
            <a:headEnd/>
            <a:tailEnd/>
          </a:ln>
        </p:spPr>
        <p:txBody>
          <a:bodyPr>
            <a:spAutoFit/>
          </a:bodyPr>
          <a:lstStyle/>
          <a:p>
            <a:pPr algn="just">
              <a:spcBef>
                <a:spcPct val="50000"/>
              </a:spcBef>
            </a:pPr>
            <a:r>
              <a:rPr kumimoji="1" lang="en-US" altLang="zh-TW">
                <a:ea typeface="新細明體" pitchFamily="18" charset="-120"/>
              </a:rPr>
              <a:t>The diffraction gain due to the presence of a knife edge, as compared the free space E-field.</a:t>
            </a:r>
          </a:p>
          <a:p>
            <a:pPr algn="just">
              <a:spcBef>
                <a:spcPct val="50000"/>
              </a:spcBef>
            </a:pPr>
            <a:r>
              <a:rPr kumimoji="1" lang="en-US" altLang="zh-TW">
                <a:ea typeface="新細明體" pitchFamily="18" charset="-120"/>
              </a:rPr>
              <a:t>G</a:t>
            </a:r>
            <a:r>
              <a:rPr kumimoji="1" lang="en-US" altLang="zh-TW" baseline="-25000">
                <a:ea typeface="新細明體" pitchFamily="18" charset="-120"/>
              </a:rPr>
              <a:t>d</a:t>
            </a:r>
            <a:r>
              <a:rPr kumimoji="1" lang="en-US" altLang="zh-TW">
                <a:ea typeface="新細明體" pitchFamily="18" charset="-120"/>
              </a:rPr>
              <a:t>(dB) = 20log|F(v)|.</a:t>
            </a:r>
          </a:p>
          <a:p>
            <a:pPr algn="just">
              <a:spcBef>
                <a:spcPct val="50000"/>
              </a:spcBef>
            </a:pPr>
            <a:r>
              <a:rPr kumimoji="1" lang="en-US" altLang="zh-TW">
                <a:ea typeface="新細明體" pitchFamily="18" charset="-120"/>
              </a:rPr>
              <a:t>An approximate solution of above equation is, </a:t>
            </a:r>
            <a:endParaRPr kumimoji="1"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286B1E03-CF61-4D18-AD00-CD50DDDE2EC8}" type="slidenum">
              <a:rPr lang="en-US"/>
              <a:pPr/>
              <a:t>15</a:t>
            </a:fld>
            <a:endParaRPr lang="en-US"/>
          </a:p>
        </p:txBody>
      </p:sp>
      <p:grpSp>
        <p:nvGrpSpPr>
          <p:cNvPr id="34819" name="Group 35"/>
          <p:cNvGrpSpPr>
            <a:grpSpLocks/>
          </p:cNvGrpSpPr>
          <p:nvPr/>
        </p:nvGrpSpPr>
        <p:grpSpPr bwMode="auto">
          <a:xfrm>
            <a:off x="0" y="381000"/>
            <a:ext cx="4191000" cy="2438400"/>
            <a:chOff x="960" y="48"/>
            <a:chExt cx="2640" cy="1536"/>
          </a:xfrm>
        </p:grpSpPr>
        <p:sp>
          <p:nvSpPr>
            <p:cNvPr id="34853" name="Oval 5"/>
            <p:cNvSpPr>
              <a:spLocks noChangeArrowheads="1"/>
            </p:cNvSpPr>
            <p:nvPr/>
          </p:nvSpPr>
          <p:spPr bwMode="auto">
            <a:xfrm>
              <a:off x="1135" y="702"/>
              <a:ext cx="2195" cy="655"/>
            </a:xfrm>
            <a:prstGeom prst="ellipse">
              <a:avLst/>
            </a:prstGeom>
            <a:solidFill>
              <a:srgbClr val="FFFFFF"/>
            </a:solidFill>
            <a:ln w="9525">
              <a:solidFill>
                <a:srgbClr val="000000"/>
              </a:solidFill>
              <a:prstDash val="dash"/>
              <a:round/>
              <a:headEnd/>
              <a:tailEnd/>
            </a:ln>
          </p:spPr>
          <p:txBody>
            <a:bodyPr/>
            <a:lstStyle/>
            <a:p>
              <a:endParaRPr lang="en-US"/>
            </a:p>
          </p:txBody>
        </p:sp>
        <p:sp>
          <p:nvSpPr>
            <p:cNvPr id="34854" name="Oval 6"/>
            <p:cNvSpPr>
              <a:spLocks noChangeArrowheads="1"/>
            </p:cNvSpPr>
            <p:nvPr/>
          </p:nvSpPr>
          <p:spPr bwMode="auto">
            <a:xfrm>
              <a:off x="1230" y="784"/>
              <a:ext cx="1972" cy="509"/>
            </a:xfrm>
            <a:prstGeom prst="ellipse">
              <a:avLst/>
            </a:prstGeom>
            <a:solidFill>
              <a:srgbClr val="FFFFFF"/>
            </a:solidFill>
            <a:ln w="9525">
              <a:solidFill>
                <a:srgbClr val="000000"/>
              </a:solidFill>
              <a:prstDash val="dash"/>
              <a:round/>
              <a:headEnd/>
              <a:tailEnd/>
            </a:ln>
          </p:spPr>
          <p:txBody>
            <a:bodyPr/>
            <a:lstStyle/>
            <a:p>
              <a:endParaRPr lang="en-US"/>
            </a:p>
          </p:txBody>
        </p:sp>
        <p:sp>
          <p:nvSpPr>
            <p:cNvPr id="34855" name="Oval 7"/>
            <p:cNvSpPr>
              <a:spLocks noChangeArrowheads="1"/>
            </p:cNvSpPr>
            <p:nvPr/>
          </p:nvSpPr>
          <p:spPr bwMode="auto">
            <a:xfrm>
              <a:off x="960" y="584"/>
              <a:ext cx="2640" cy="909"/>
            </a:xfrm>
            <a:prstGeom prst="ellipse">
              <a:avLst/>
            </a:prstGeom>
            <a:solidFill>
              <a:srgbClr val="FFFFFF">
                <a:alpha val="3137"/>
              </a:srgbClr>
            </a:solidFill>
            <a:ln w="9525">
              <a:solidFill>
                <a:srgbClr val="000000"/>
              </a:solidFill>
              <a:prstDash val="dash"/>
              <a:round/>
              <a:headEnd/>
              <a:tailEnd/>
            </a:ln>
          </p:spPr>
          <p:txBody>
            <a:bodyPr/>
            <a:lstStyle/>
            <a:p>
              <a:endParaRPr lang="en-US"/>
            </a:p>
          </p:txBody>
        </p:sp>
        <p:sp>
          <p:nvSpPr>
            <p:cNvPr id="34856" name="AutoShape 8"/>
            <p:cNvSpPr>
              <a:spLocks noChangeArrowheads="1"/>
            </p:cNvSpPr>
            <p:nvPr/>
          </p:nvSpPr>
          <p:spPr bwMode="auto">
            <a:xfrm>
              <a:off x="2153" y="384"/>
              <a:ext cx="95" cy="1200"/>
            </a:xfrm>
            <a:prstGeom prst="triangle">
              <a:avLst>
                <a:gd name="adj" fmla="val 50000"/>
              </a:avLst>
            </a:prstGeom>
            <a:solidFill>
              <a:srgbClr val="993300"/>
            </a:solidFill>
            <a:ln w="9525">
              <a:solidFill>
                <a:srgbClr val="000000"/>
              </a:solidFill>
              <a:miter lim="800000"/>
              <a:headEnd/>
              <a:tailEnd/>
            </a:ln>
          </p:spPr>
          <p:txBody>
            <a:bodyPr/>
            <a:lstStyle/>
            <a:p>
              <a:endParaRPr lang="en-US"/>
            </a:p>
          </p:txBody>
        </p:sp>
        <p:sp>
          <p:nvSpPr>
            <p:cNvPr id="34857" name="Line 9"/>
            <p:cNvSpPr>
              <a:spLocks noChangeShapeType="1"/>
            </p:cNvSpPr>
            <p:nvPr/>
          </p:nvSpPr>
          <p:spPr bwMode="auto">
            <a:xfrm>
              <a:off x="1302" y="1030"/>
              <a:ext cx="1813" cy="0"/>
            </a:xfrm>
            <a:prstGeom prst="line">
              <a:avLst/>
            </a:prstGeom>
            <a:noFill/>
            <a:ln w="9525">
              <a:solidFill>
                <a:srgbClr val="000000"/>
              </a:solidFill>
              <a:round/>
              <a:headEnd/>
              <a:tailEnd/>
            </a:ln>
          </p:spPr>
          <p:txBody>
            <a:bodyPr/>
            <a:lstStyle/>
            <a:p>
              <a:endParaRPr lang="en-US"/>
            </a:p>
          </p:txBody>
        </p:sp>
        <p:sp>
          <p:nvSpPr>
            <p:cNvPr id="34858" name="Line 10"/>
            <p:cNvSpPr>
              <a:spLocks noChangeShapeType="1"/>
            </p:cNvSpPr>
            <p:nvPr/>
          </p:nvSpPr>
          <p:spPr bwMode="auto">
            <a:xfrm flipV="1">
              <a:off x="1326" y="48"/>
              <a:ext cx="1336" cy="982"/>
            </a:xfrm>
            <a:prstGeom prst="line">
              <a:avLst/>
            </a:prstGeom>
            <a:noFill/>
            <a:ln w="9525">
              <a:solidFill>
                <a:srgbClr val="000000"/>
              </a:solidFill>
              <a:round/>
              <a:headEnd/>
              <a:tailEnd/>
            </a:ln>
          </p:spPr>
          <p:txBody>
            <a:bodyPr/>
            <a:lstStyle/>
            <a:p>
              <a:endParaRPr lang="en-US"/>
            </a:p>
          </p:txBody>
        </p:sp>
        <p:sp>
          <p:nvSpPr>
            <p:cNvPr id="34859" name="Line 11"/>
            <p:cNvSpPr>
              <a:spLocks noChangeShapeType="1"/>
            </p:cNvSpPr>
            <p:nvPr/>
          </p:nvSpPr>
          <p:spPr bwMode="auto">
            <a:xfrm>
              <a:off x="2193" y="375"/>
              <a:ext cx="954" cy="655"/>
            </a:xfrm>
            <a:prstGeom prst="line">
              <a:avLst/>
            </a:prstGeom>
            <a:noFill/>
            <a:ln w="9525">
              <a:solidFill>
                <a:srgbClr val="000000"/>
              </a:solidFill>
              <a:round/>
              <a:headEnd/>
              <a:tailEnd/>
            </a:ln>
          </p:spPr>
          <p:txBody>
            <a:bodyPr/>
            <a:lstStyle/>
            <a:p>
              <a:endParaRPr lang="en-US"/>
            </a:p>
          </p:txBody>
        </p:sp>
        <p:sp>
          <p:nvSpPr>
            <p:cNvPr id="34860" name="Oval 12"/>
            <p:cNvSpPr>
              <a:spLocks noChangeArrowheads="1"/>
            </p:cNvSpPr>
            <p:nvPr/>
          </p:nvSpPr>
          <p:spPr bwMode="auto">
            <a:xfrm>
              <a:off x="3099" y="993"/>
              <a:ext cx="61" cy="70"/>
            </a:xfrm>
            <a:prstGeom prst="ellipse">
              <a:avLst/>
            </a:prstGeom>
            <a:solidFill>
              <a:srgbClr val="000000"/>
            </a:solidFill>
            <a:ln w="9525">
              <a:solidFill>
                <a:srgbClr val="000000"/>
              </a:solidFill>
              <a:round/>
              <a:headEnd/>
              <a:tailEnd/>
            </a:ln>
          </p:spPr>
          <p:txBody>
            <a:bodyPr/>
            <a:lstStyle/>
            <a:p>
              <a:endParaRPr lang="en-US"/>
            </a:p>
          </p:txBody>
        </p:sp>
        <p:sp>
          <p:nvSpPr>
            <p:cNvPr id="34861" name="Oval 13"/>
            <p:cNvSpPr>
              <a:spLocks noChangeArrowheads="1"/>
            </p:cNvSpPr>
            <p:nvPr/>
          </p:nvSpPr>
          <p:spPr bwMode="auto">
            <a:xfrm>
              <a:off x="1273" y="1002"/>
              <a:ext cx="61" cy="70"/>
            </a:xfrm>
            <a:prstGeom prst="ellipse">
              <a:avLst/>
            </a:prstGeom>
            <a:solidFill>
              <a:srgbClr val="000000"/>
            </a:solidFill>
            <a:ln w="9525">
              <a:solidFill>
                <a:srgbClr val="000000"/>
              </a:solidFill>
              <a:round/>
              <a:headEnd/>
              <a:tailEnd/>
            </a:ln>
          </p:spPr>
          <p:txBody>
            <a:bodyPr/>
            <a:lstStyle/>
            <a:p>
              <a:endParaRPr lang="en-US"/>
            </a:p>
          </p:txBody>
        </p:sp>
        <p:sp>
          <p:nvSpPr>
            <p:cNvPr id="34862" name="Text Box 14"/>
            <p:cNvSpPr txBox="1">
              <a:spLocks noChangeArrowheads="1"/>
            </p:cNvSpPr>
            <p:nvPr/>
          </p:nvSpPr>
          <p:spPr bwMode="auto">
            <a:xfrm>
              <a:off x="1612" y="966"/>
              <a:ext cx="1145" cy="327"/>
            </a:xfrm>
            <a:prstGeom prst="rect">
              <a:avLst/>
            </a:prstGeom>
            <a:solidFill>
              <a:srgbClr val="FFFFFF">
                <a:alpha val="0"/>
              </a:srgbClr>
            </a:solidFill>
            <a:ln w="9525">
              <a:noFill/>
              <a:miter lim="800000"/>
              <a:headEnd/>
              <a:tailEnd/>
            </a:ln>
          </p:spPr>
          <p:txBody>
            <a:bodyPr/>
            <a:lstStyle/>
            <a:p>
              <a:r>
                <a:rPr lang="en-US" altLang="ko-KR" sz="1800">
                  <a:ea typeface="Batang" pitchFamily="18" charset="-127"/>
                </a:rPr>
                <a:t>d</a:t>
              </a:r>
              <a:r>
                <a:rPr lang="en-US" altLang="ko-KR" sz="1800" baseline="-25000">
                  <a:ea typeface="Batang" pitchFamily="18" charset="-127"/>
                </a:rPr>
                <a:t>1                            </a:t>
              </a:r>
              <a:r>
                <a:rPr lang="en-US" altLang="ko-KR" sz="1800">
                  <a:ea typeface="Batang" pitchFamily="18" charset="-127"/>
                </a:rPr>
                <a:t>d</a:t>
              </a:r>
              <a:r>
                <a:rPr lang="en-US" altLang="ko-KR" sz="1800" baseline="-25000">
                  <a:ea typeface="Batang" pitchFamily="18" charset="-127"/>
                </a:rPr>
                <a:t>2</a:t>
              </a:r>
              <a:endParaRPr lang="en-US" sz="1800"/>
            </a:p>
          </p:txBody>
        </p:sp>
        <p:sp>
          <p:nvSpPr>
            <p:cNvPr id="34863" name="Text Box 15"/>
            <p:cNvSpPr txBox="1">
              <a:spLocks noChangeArrowheads="1"/>
            </p:cNvSpPr>
            <p:nvPr/>
          </p:nvSpPr>
          <p:spPr bwMode="auto">
            <a:xfrm>
              <a:off x="2177" y="748"/>
              <a:ext cx="286" cy="327"/>
            </a:xfrm>
            <a:prstGeom prst="rect">
              <a:avLst/>
            </a:prstGeom>
            <a:solidFill>
              <a:srgbClr val="FFFFFF">
                <a:alpha val="0"/>
              </a:srgbClr>
            </a:solidFill>
            <a:ln w="9525">
              <a:noFill/>
              <a:miter lim="800000"/>
              <a:headEnd/>
              <a:tailEnd/>
            </a:ln>
          </p:spPr>
          <p:txBody>
            <a:bodyPr/>
            <a:lstStyle/>
            <a:p>
              <a:r>
                <a:rPr lang="en-US" altLang="ko-KR" sz="1800">
                  <a:ea typeface="Batang" pitchFamily="18" charset="-127"/>
                </a:rPr>
                <a:t>h</a:t>
              </a:r>
              <a:endParaRPr lang="en-US" sz="1800"/>
            </a:p>
          </p:txBody>
        </p:sp>
        <p:sp>
          <p:nvSpPr>
            <p:cNvPr id="34864" name="Text Box 16"/>
            <p:cNvSpPr txBox="1">
              <a:spLocks noChangeArrowheads="1"/>
            </p:cNvSpPr>
            <p:nvPr/>
          </p:nvSpPr>
          <p:spPr bwMode="auto">
            <a:xfrm>
              <a:off x="2544" y="240"/>
              <a:ext cx="288" cy="288"/>
            </a:xfrm>
            <a:prstGeom prst="rect">
              <a:avLst/>
            </a:prstGeom>
            <a:noFill/>
            <a:ln w="9525">
              <a:noFill/>
              <a:miter lim="800000"/>
              <a:headEnd/>
              <a:tailEnd/>
            </a:ln>
          </p:spPr>
          <p:txBody>
            <a:bodyPr>
              <a:spAutoFit/>
            </a:bodyPr>
            <a:lstStyle/>
            <a:p>
              <a:pPr>
                <a:spcBef>
                  <a:spcPct val="50000"/>
                </a:spcBef>
              </a:pPr>
              <a:r>
                <a:rPr lang="el-GR">
                  <a:cs typeface="Times New Roman" pitchFamily="18" charset="0"/>
                </a:rPr>
                <a:t>α</a:t>
              </a:r>
            </a:p>
          </p:txBody>
        </p:sp>
        <p:sp>
          <p:nvSpPr>
            <p:cNvPr id="34865" name="Freeform 17"/>
            <p:cNvSpPr>
              <a:spLocks/>
            </p:cNvSpPr>
            <p:nvPr/>
          </p:nvSpPr>
          <p:spPr bwMode="auto">
            <a:xfrm>
              <a:off x="2400" y="240"/>
              <a:ext cx="104" cy="288"/>
            </a:xfrm>
            <a:custGeom>
              <a:avLst/>
              <a:gdLst>
                <a:gd name="T0" fmla="*/ 0 w 104"/>
                <a:gd name="T1" fmla="*/ 0 h 288"/>
                <a:gd name="T2" fmla="*/ 48 w 104"/>
                <a:gd name="T3" fmla="*/ 48 h 288"/>
                <a:gd name="T4" fmla="*/ 96 w 104"/>
                <a:gd name="T5" fmla="*/ 144 h 288"/>
                <a:gd name="T6" fmla="*/ 0 w 104"/>
                <a:gd name="T7" fmla="*/ 288 h 288"/>
                <a:gd name="T8" fmla="*/ 0 60000 65536"/>
                <a:gd name="T9" fmla="*/ 0 60000 65536"/>
                <a:gd name="T10" fmla="*/ 0 60000 65536"/>
                <a:gd name="T11" fmla="*/ 0 60000 65536"/>
                <a:gd name="T12" fmla="*/ 0 w 104"/>
                <a:gd name="T13" fmla="*/ 0 h 288"/>
                <a:gd name="T14" fmla="*/ 104 w 104"/>
                <a:gd name="T15" fmla="*/ 288 h 288"/>
              </a:gdLst>
              <a:ahLst/>
              <a:cxnLst>
                <a:cxn ang="T8">
                  <a:pos x="T0" y="T1"/>
                </a:cxn>
                <a:cxn ang="T9">
                  <a:pos x="T2" y="T3"/>
                </a:cxn>
                <a:cxn ang="T10">
                  <a:pos x="T4" y="T5"/>
                </a:cxn>
                <a:cxn ang="T11">
                  <a:pos x="T6" y="T7"/>
                </a:cxn>
              </a:cxnLst>
              <a:rect l="T12" t="T13" r="T14" b="T15"/>
              <a:pathLst>
                <a:path w="104" h="288">
                  <a:moveTo>
                    <a:pt x="0" y="0"/>
                  </a:moveTo>
                  <a:cubicBezTo>
                    <a:pt x="16" y="12"/>
                    <a:pt x="32" y="24"/>
                    <a:pt x="48" y="48"/>
                  </a:cubicBezTo>
                  <a:cubicBezTo>
                    <a:pt x="64" y="72"/>
                    <a:pt x="104" y="104"/>
                    <a:pt x="96" y="144"/>
                  </a:cubicBezTo>
                  <a:cubicBezTo>
                    <a:pt x="88" y="184"/>
                    <a:pt x="44" y="236"/>
                    <a:pt x="0" y="288"/>
                  </a:cubicBezTo>
                </a:path>
              </a:pathLst>
            </a:custGeom>
            <a:noFill/>
            <a:ln w="9525">
              <a:solidFill>
                <a:schemeClr val="tx1"/>
              </a:solidFill>
              <a:round/>
              <a:headEnd type="triangle" w="med" len="med"/>
              <a:tailEnd type="triangle" w="med" len="med"/>
            </a:ln>
          </p:spPr>
          <p:txBody>
            <a:bodyPr/>
            <a:lstStyle/>
            <a:p>
              <a:endParaRPr lang="en-US"/>
            </a:p>
          </p:txBody>
        </p:sp>
      </p:grpSp>
      <p:grpSp>
        <p:nvGrpSpPr>
          <p:cNvPr id="34820" name="Group 34"/>
          <p:cNvGrpSpPr>
            <a:grpSpLocks/>
          </p:cNvGrpSpPr>
          <p:nvPr/>
        </p:nvGrpSpPr>
        <p:grpSpPr bwMode="auto">
          <a:xfrm>
            <a:off x="5105400" y="1143000"/>
            <a:ext cx="4191000" cy="2819400"/>
            <a:chOff x="768" y="2016"/>
            <a:chExt cx="2640" cy="1776"/>
          </a:xfrm>
        </p:grpSpPr>
        <p:sp>
          <p:nvSpPr>
            <p:cNvPr id="34840" name="Oval 21"/>
            <p:cNvSpPr>
              <a:spLocks noChangeArrowheads="1"/>
            </p:cNvSpPr>
            <p:nvPr/>
          </p:nvSpPr>
          <p:spPr bwMode="auto">
            <a:xfrm>
              <a:off x="943" y="2670"/>
              <a:ext cx="2195" cy="655"/>
            </a:xfrm>
            <a:prstGeom prst="ellipse">
              <a:avLst/>
            </a:prstGeom>
            <a:solidFill>
              <a:srgbClr val="FFFFFF"/>
            </a:solidFill>
            <a:ln w="9525">
              <a:solidFill>
                <a:srgbClr val="000000"/>
              </a:solidFill>
              <a:prstDash val="dash"/>
              <a:round/>
              <a:headEnd/>
              <a:tailEnd/>
            </a:ln>
          </p:spPr>
          <p:txBody>
            <a:bodyPr/>
            <a:lstStyle/>
            <a:p>
              <a:endParaRPr lang="en-US"/>
            </a:p>
          </p:txBody>
        </p:sp>
        <p:sp>
          <p:nvSpPr>
            <p:cNvPr id="34841" name="Oval 22"/>
            <p:cNvSpPr>
              <a:spLocks noChangeArrowheads="1"/>
            </p:cNvSpPr>
            <p:nvPr/>
          </p:nvSpPr>
          <p:spPr bwMode="auto">
            <a:xfrm>
              <a:off x="1038" y="2752"/>
              <a:ext cx="1972" cy="509"/>
            </a:xfrm>
            <a:prstGeom prst="ellipse">
              <a:avLst/>
            </a:prstGeom>
            <a:solidFill>
              <a:srgbClr val="FFFFFF"/>
            </a:solidFill>
            <a:ln w="9525">
              <a:solidFill>
                <a:srgbClr val="000000"/>
              </a:solidFill>
              <a:prstDash val="dash"/>
              <a:round/>
              <a:headEnd/>
              <a:tailEnd/>
            </a:ln>
          </p:spPr>
          <p:txBody>
            <a:bodyPr/>
            <a:lstStyle/>
            <a:p>
              <a:endParaRPr lang="en-US"/>
            </a:p>
          </p:txBody>
        </p:sp>
        <p:sp>
          <p:nvSpPr>
            <p:cNvPr id="34842" name="Oval 23"/>
            <p:cNvSpPr>
              <a:spLocks noChangeArrowheads="1"/>
            </p:cNvSpPr>
            <p:nvPr/>
          </p:nvSpPr>
          <p:spPr bwMode="auto">
            <a:xfrm>
              <a:off x="768" y="2552"/>
              <a:ext cx="2640" cy="909"/>
            </a:xfrm>
            <a:prstGeom prst="ellipse">
              <a:avLst/>
            </a:prstGeom>
            <a:solidFill>
              <a:srgbClr val="FFFFFF">
                <a:alpha val="3137"/>
              </a:srgbClr>
            </a:solidFill>
            <a:ln w="9525">
              <a:solidFill>
                <a:srgbClr val="000000"/>
              </a:solidFill>
              <a:prstDash val="dash"/>
              <a:round/>
              <a:headEnd/>
              <a:tailEnd/>
            </a:ln>
          </p:spPr>
          <p:txBody>
            <a:bodyPr/>
            <a:lstStyle/>
            <a:p>
              <a:endParaRPr lang="en-US"/>
            </a:p>
          </p:txBody>
        </p:sp>
        <p:sp>
          <p:nvSpPr>
            <p:cNvPr id="34843" name="AutoShape 24"/>
            <p:cNvSpPr>
              <a:spLocks noChangeArrowheads="1"/>
            </p:cNvSpPr>
            <p:nvPr/>
          </p:nvSpPr>
          <p:spPr bwMode="auto">
            <a:xfrm>
              <a:off x="1968" y="2976"/>
              <a:ext cx="96" cy="816"/>
            </a:xfrm>
            <a:prstGeom prst="triangle">
              <a:avLst>
                <a:gd name="adj" fmla="val 50000"/>
              </a:avLst>
            </a:prstGeom>
            <a:solidFill>
              <a:srgbClr val="993300"/>
            </a:solidFill>
            <a:ln w="9525">
              <a:solidFill>
                <a:srgbClr val="000000"/>
              </a:solidFill>
              <a:miter lim="800000"/>
              <a:headEnd/>
              <a:tailEnd/>
            </a:ln>
          </p:spPr>
          <p:txBody>
            <a:bodyPr/>
            <a:lstStyle/>
            <a:p>
              <a:endParaRPr lang="en-US"/>
            </a:p>
          </p:txBody>
        </p:sp>
        <p:sp>
          <p:nvSpPr>
            <p:cNvPr id="34844" name="Line 25"/>
            <p:cNvSpPr>
              <a:spLocks noChangeShapeType="1"/>
            </p:cNvSpPr>
            <p:nvPr/>
          </p:nvSpPr>
          <p:spPr bwMode="auto">
            <a:xfrm>
              <a:off x="1110" y="2998"/>
              <a:ext cx="1813" cy="0"/>
            </a:xfrm>
            <a:prstGeom prst="line">
              <a:avLst/>
            </a:prstGeom>
            <a:noFill/>
            <a:ln w="9525">
              <a:solidFill>
                <a:srgbClr val="000000"/>
              </a:solidFill>
              <a:round/>
              <a:headEnd/>
              <a:tailEnd/>
            </a:ln>
          </p:spPr>
          <p:txBody>
            <a:bodyPr/>
            <a:lstStyle/>
            <a:p>
              <a:endParaRPr lang="en-US"/>
            </a:p>
          </p:txBody>
        </p:sp>
        <p:sp>
          <p:nvSpPr>
            <p:cNvPr id="34845" name="Line 26"/>
            <p:cNvSpPr>
              <a:spLocks noChangeShapeType="1"/>
            </p:cNvSpPr>
            <p:nvPr/>
          </p:nvSpPr>
          <p:spPr bwMode="auto">
            <a:xfrm flipV="1">
              <a:off x="1134" y="2016"/>
              <a:ext cx="1336" cy="982"/>
            </a:xfrm>
            <a:prstGeom prst="line">
              <a:avLst/>
            </a:prstGeom>
            <a:noFill/>
            <a:ln w="9525">
              <a:solidFill>
                <a:srgbClr val="000000"/>
              </a:solidFill>
              <a:round/>
              <a:headEnd/>
              <a:tailEnd/>
            </a:ln>
          </p:spPr>
          <p:txBody>
            <a:bodyPr/>
            <a:lstStyle/>
            <a:p>
              <a:endParaRPr lang="en-US"/>
            </a:p>
          </p:txBody>
        </p:sp>
        <p:sp>
          <p:nvSpPr>
            <p:cNvPr id="34846" name="Line 27"/>
            <p:cNvSpPr>
              <a:spLocks noChangeShapeType="1"/>
            </p:cNvSpPr>
            <p:nvPr/>
          </p:nvSpPr>
          <p:spPr bwMode="auto">
            <a:xfrm>
              <a:off x="2001" y="2343"/>
              <a:ext cx="954" cy="655"/>
            </a:xfrm>
            <a:prstGeom prst="line">
              <a:avLst/>
            </a:prstGeom>
            <a:noFill/>
            <a:ln w="9525">
              <a:solidFill>
                <a:srgbClr val="000000"/>
              </a:solidFill>
              <a:round/>
              <a:headEnd/>
              <a:tailEnd/>
            </a:ln>
          </p:spPr>
          <p:txBody>
            <a:bodyPr/>
            <a:lstStyle/>
            <a:p>
              <a:endParaRPr lang="en-US"/>
            </a:p>
          </p:txBody>
        </p:sp>
        <p:sp>
          <p:nvSpPr>
            <p:cNvPr id="34847" name="Oval 28"/>
            <p:cNvSpPr>
              <a:spLocks noChangeArrowheads="1"/>
            </p:cNvSpPr>
            <p:nvPr/>
          </p:nvSpPr>
          <p:spPr bwMode="auto">
            <a:xfrm>
              <a:off x="2907" y="2961"/>
              <a:ext cx="61" cy="70"/>
            </a:xfrm>
            <a:prstGeom prst="ellipse">
              <a:avLst/>
            </a:prstGeom>
            <a:solidFill>
              <a:srgbClr val="000000"/>
            </a:solidFill>
            <a:ln w="9525">
              <a:solidFill>
                <a:srgbClr val="000000"/>
              </a:solidFill>
              <a:round/>
              <a:headEnd/>
              <a:tailEnd/>
            </a:ln>
          </p:spPr>
          <p:txBody>
            <a:bodyPr/>
            <a:lstStyle/>
            <a:p>
              <a:endParaRPr lang="en-US"/>
            </a:p>
          </p:txBody>
        </p:sp>
        <p:sp>
          <p:nvSpPr>
            <p:cNvPr id="34848" name="Oval 29"/>
            <p:cNvSpPr>
              <a:spLocks noChangeArrowheads="1"/>
            </p:cNvSpPr>
            <p:nvPr/>
          </p:nvSpPr>
          <p:spPr bwMode="auto">
            <a:xfrm>
              <a:off x="1081" y="2970"/>
              <a:ext cx="61" cy="70"/>
            </a:xfrm>
            <a:prstGeom prst="ellipse">
              <a:avLst/>
            </a:prstGeom>
            <a:solidFill>
              <a:srgbClr val="000000"/>
            </a:solidFill>
            <a:ln w="9525">
              <a:solidFill>
                <a:srgbClr val="000000"/>
              </a:solidFill>
              <a:round/>
              <a:headEnd/>
              <a:tailEnd/>
            </a:ln>
          </p:spPr>
          <p:txBody>
            <a:bodyPr/>
            <a:lstStyle/>
            <a:p>
              <a:endParaRPr lang="en-US"/>
            </a:p>
          </p:txBody>
        </p:sp>
        <p:sp>
          <p:nvSpPr>
            <p:cNvPr id="34849" name="Text Box 30"/>
            <p:cNvSpPr txBox="1">
              <a:spLocks noChangeArrowheads="1"/>
            </p:cNvSpPr>
            <p:nvPr/>
          </p:nvSpPr>
          <p:spPr bwMode="auto">
            <a:xfrm>
              <a:off x="1420" y="2934"/>
              <a:ext cx="1145" cy="327"/>
            </a:xfrm>
            <a:prstGeom prst="rect">
              <a:avLst/>
            </a:prstGeom>
            <a:solidFill>
              <a:srgbClr val="FFFFFF">
                <a:alpha val="0"/>
              </a:srgbClr>
            </a:solidFill>
            <a:ln w="9525">
              <a:noFill/>
              <a:miter lim="800000"/>
              <a:headEnd/>
              <a:tailEnd/>
            </a:ln>
          </p:spPr>
          <p:txBody>
            <a:bodyPr/>
            <a:lstStyle/>
            <a:p>
              <a:r>
                <a:rPr lang="en-US" altLang="ko-KR" sz="1800">
                  <a:ea typeface="Batang" pitchFamily="18" charset="-127"/>
                </a:rPr>
                <a:t>d</a:t>
              </a:r>
              <a:r>
                <a:rPr lang="en-US" altLang="ko-KR" sz="1800" baseline="-25000">
                  <a:ea typeface="Batang" pitchFamily="18" charset="-127"/>
                </a:rPr>
                <a:t>1                            </a:t>
              </a:r>
              <a:r>
                <a:rPr lang="en-US" altLang="ko-KR" sz="1800">
                  <a:ea typeface="Batang" pitchFamily="18" charset="-127"/>
                </a:rPr>
                <a:t>d</a:t>
              </a:r>
              <a:r>
                <a:rPr lang="en-US" altLang="ko-KR" sz="1800" baseline="-25000">
                  <a:ea typeface="Batang" pitchFamily="18" charset="-127"/>
                </a:rPr>
                <a:t>2</a:t>
              </a:r>
              <a:endParaRPr lang="en-US" sz="1800"/>
            </a:p>
          </p:txBody>
        </p:sp>
        <p:sp>
          <p:nvSpPr>
            <p:cNvPr id="34850" name="Text Box 31"/>
            <p:cNvSpPr txBox="1">
              <a:spLocks noChangeArrowheads="1"/>
            </p:cNvSpPr>
            <p:nvPr/>
          </p:nvSpPr>
          <p:spPr bwMode="auto">
            <a:xfrm>
              <a:off x="1985" y="2716"/>
              <a:ext cx="286" cy="327"/>
            </a:xfrm>
            <a:prstGeom prst="rect">
              <a:avLst/>
            </a:prstGeom>
            <a:solidFill>
              <a:srgbClr val="FFFFFF">
                <a:alpha val="0"/>
              </a:srgbClr>
            </a:solidFill>
            <a:ln w="9525">
              <a:noFill/>
              <a:miter lim="800000"/>
              <a:headEnd/>
              <a:tailEnd/>
            </a:ln>
          </p:spPr>
          <p:txBody>
            <a:bodyPr/>
            <a:lstStyle/>
            <a:p>
              <a:r>
                <a:rPr lang="en-US" altLang="ko-KR" sz="1800">
                  <a:ea typeface="Batang" pitchFamily="18" charset="-127"/>
                </a:rPr>
                <a:t>h</a:t>
              </a:r>
              <a:endParaRPr lang="en-US" sz="1800"/>
            </a:p>
          </p:txBody>
        </p:sp>
        <p:sp>
          <p:nvSpPr>
            <p:cNvPr id="34851" name="Text Box 32"/>
            <p:cNvSpPr txBox="1">
              <a:spLocks noChangeArrowheads="1"/>
            </p:cNvSpPr>
            <p:nvPr/>
          </p:nvSpPr>
          <p:spPr bwMode="auto">
            <a:xfrm>
              <a:off x="2352" y="2208"/>
              <a:ext cx="288" cy="288"/>
            </a:xfrm>
            <a:prstGeom prst="rect">
              <a:avLst/>
            </a:prstGeom>
            <a:noFill/>
            <a:ln w="9525">
              <a:noFill/>
              <a:miter lim="800000"/>
              <a:headEnd/>
              <a:tailEnd/>
            </a:ln>
          </p:spPr>
          <p:txBody>
            <a:bodyPr>
              <a:spAutoFit/>
            </a:bodyPr>
            <a:lstStyle/>
            <a:p>
              <a:pPr>
                <a:spcBef>
                  <a:spcPct val="50000"/>
                </a:spcBef>
              </a:pPr>
              <a:r>
                <a:rPr lang="el-GR">
                  <a:cs typeface="Times New Roman" pitchFamily="18" charset="0"/>
                </a:rPr>
                <a:t>α</a:t>
              </a:r>
            </a:p>
          </p:txBody>
        </p:sp>
        <p:sp>
          <p:nvSpPr>
            <p:cNvPr id="34852" name="Freeform 33"/>
            <p:cNvSpPr>
              <a:spLocks/>
            </p:cNvSpPr>
            <p:nvPr/>
          </p:nvSpPr>
          <p:spPr bwMode="auto">
            <a:xfrm>
              <a:off x="2208" y="2208"/>
              <a:ext cx="104" cy="288"/>
            </a:xfrm>
            <a:custGeom>
              <a:avLst/>
              <a:gdLst>
                <a:gd name="T0" fmla="*/ 0 w 104"/>
                <a:gd name="T1" fmla="*/ 0 h 288"/>
                <a:gd name="T2" fmla="*/ 48 w 104"/>
                <a:gd name="T3" fmla="*/ 48 h 288"/>
                <a:gd name="T4" fmla="*/ 96 w 104"/>
                <a:gd name="T5" fmla="*/ 144 h 288"/>
                <a:gd name="T6" fmla="*/ 0 w 104"/>
                <a:gd name="T7" fmla="*/ 288 h 288"/>
                <a:gd name="T8" fmla="*/ 0 60000 65536"/>
                <a:gd name="T9" fmla="*/ 0 60000 65536"/>
                <a:gd name="T10" fmla="*/ 0 60000 65536"/>
                <a:gd name="T11" fmla="*/ 0 60000 65536"/>
                <a:gd name="T12" fmla="*/ 0 w 104"/>
                <a:gd name="T13" fmla="*/ 0 h 288"/>
                <a:gd name="T14" fmla="*/ 104 w 104"/>
                <a:gd name="T15" fmla="*/ 288 h 288"/>
              </a:gdLst>
              <a:ahLst/>
              <a:cxnLst>
                <a:cxn ang="T8">
                  <a:pos x="T0" y="T1"/>
                </a:cxn>
                <a:cxn ang="T9">
                  <a:pos x="T2" y="T3"/>
                </a:cxn>
                <a:cxn ang="T10">
                  <a:pos x="T4" y="T5"/>
                </a:cxn>
                <a:cxn ang="T11">
                  <a:pos x="T6" y="T7"/>
                </a:cxn>
              </a:cxnLst>
              <a:rect l="T12" t="T13" r="T14" b="T15"/>
              <a:pathLst>
                <a:path w="104" h="288">
                  <a:moveTo>
                    <a:pt x="0" y="0"/>
                  </a:moveTo>
                  <a:cubicBezTo>
                    <a:pt x="16" y="12"/>
                    <a:pt x="32" y="24"/>
                    <a:pt x="48" y="48"/>
                  </a:cubicBezTo>
                  <a:cubicBezTo>
                    <a:pt x="64" y="72"/>
                    <a:pt x="104" y="104"/>
                    <a:pt x="96" y="144"/>
                  </a:cubicBezTo>
                  <a:cubicBezTo>
                    <a:pt x="88" y="184"/>
                    <a:pt x="44" y="236"/>
                    <a:pt x="0" y="288"/>
                  </a:cubicBezTo>
                </a:path>
              </a:pathLst>
            </a:custGeom>
            <a:noFill/>
            <a:ln w="9525">
              <a:solidFill>
                <a:schemeClr val="tx1"/>
              </a:solidFill>
              <a:round/>
              <a:headEnd type="triangle" w="med" len="med"/>
              <a:tailEnd type="triangle" w="med" len="med"/>
            </a:ln>
          </p:spPr>
          <p:txBody>
            <a:bodyPr/>
            <a:lstStyle/>
            <a:p>
              <a:endParaRPr lang="en-US"/>
            </a:p>
          </p:txBody>
        </p:sp>
      </p:grpSp>
      <p:grpSp>
        <p:nvGrpSpPr>
          <p:cNvPr id="34821" name="Group 54"/>
          <p:cNvGrpSpPr>
            <a:grpSpLocks/>
          </p:cNvGrpSpPr>
          <p:nvPr/>
        </p:nvGrpSpPr>
        <p:grpSpPr bwMode="auto">
          <a:xfrm>
            <a:off x="228600" y="3124200"/>
            <a:ext cx="4191000" cy="2895600"/>
            <a:chOff x="480" y="1968"/>
            <a:chExt cx="2640" cy="1824"/>
          </a:xfrm>
        </p:grpSpPr>
        <p:sp>
          <p:nvSpPr>
            <p:cNvPr id="34827" name="Oval 37"/>
            <p:cNvSpPr>
              <a:spLocks noChangeArrowheads="1"/>
            </p:cNvSpPr>
            <p:nvPr/>
          </p:nvSpPr>
          <p:spPr bwMode="auto">
            <a:xfrm>
              <a:off x="655" y="2622"/>
              <a:ext cx="2195" cy="655"/>
            </a:xfrm>
            <a:prstGeom prst="ellipse">
              <a:avLst/>
            </a:prstGeom>
            <a:solidFill>
              <a:srgbClr val="FFFFFF"/>
            </a:solidFill>
            <a:ln w="9525">
              <a:solidFill>
                <a:srgbClr val="000000"/>
              </a:solidFill>
              <a:prstDash val="dash"/>
              <a:round/>
              <a:headEnd/>
              <a:tailEnd/>
            </a:ln>
          </p:spPr>
          <p:txBody>
            <a:bodyPr/>
            <a:lstStyle/>
            <a:p>
              <a:endParaRPr lang="en-US"/>
            </a:p>
          </p:txBody>
        </p:sp>
        <p:sp>
          <p:nvSpPr>
            <p:cNvPr id="34828" name="Oval 38"/>
            <p:cNvSpPr>
              <a:spLocks noChangeArrowheads="1"/>
            </p:cNvSpPr>
            <p:nvPr/>
          </p:nvSpPr>
          <p:spPr bwMode="auto">
            <a:xfrm>
              <a:off x="750" y="2704"/>
              <a:ext cx="1972" cy="509"/>
            </a:xfrm>
            <a:prstGeom prst="ellipse">
              <a:avLst/>
            </a:prstGeom>
            <a:solidFill>
              <a:srgbClr val="FFFFFF"/>
            </a:solidFill>
            <a:ln w="9525">
              <a:solidFill>
                <a:srgbClr val="000000"/>
              </a:solidFill>
              <a:prstDash val="dash"/>
              <a:round/>
              <a:headEnd/>
              <a:tailEnd/>
            </a:ln>
          </p:spPr>
          <p:txBody>
            <a:bodyPr/>
            <a:lstStyle/>
            <a:p>
              <a:endParaRPr lang="en-US"/>
            </a:p>
          </p:txBody>
        </p:sp>
        <p:sp>
          <p:nvSpPr>
            <p:cNvPr id="34829" name="Oval 39"/>
            <p:cNvSpPr>
              <a:spLocks noChangeArrowheads="1"/>
            </p:cNvSpPr>
            <p:nvPr/>
          </p:nvSpPr>
          <p:spPr bwMode="auto">
            <a:xfrm>
              <a:off x="480" y="2504"/>
              <a:ext cx="2640" cy="909"/>
            </a:xfrm>
            <a:prstGeom prst="ellipse">
              <a:avLst/>
            </a:prstGeom>
            <a:solidFill>
              <a:srgbClr val="FFFFFF">
                <a:alpha val="3137"/>
              </a:srgbClr>
            </a:solidFill>
            <a:ln w="9525">
              <a:solidFill>
                <a:srgbClr val="000000"/>
              </a:solidFill>
              <a:prstDash val="dash"/>
              <a:round/>
              <a:headEnd/>
              <a:tailEnd/>
            </a:ln>
          </p:spPr>
          <p:txBody>
            <a:bodyPr/>
            <a:lstStyle/>
            <a:p>
              <a:endParaRPr lang="en-US"/>
            </a:p>
          </p:txBody>
        </p:sp>
        <p:sp>
          <p:nvSpPr>
            <p:cNvPr id="34830" name="AutoShape 40"/>
            <p:cNvSpPr>
              <a:spLocks noChangeArrowheads="1"/>
            </p:cNvSpPr>
            <p:nvPr/>
          </p:nvSpPr>
          <p:spPr bwMode="auto">
            <a:xfrm>
              <a:off x="1680" y="3216"/>
              <a:ext cx="144" cy="576"/>
            </a:xfrm>
            <a:prstGeom prst="triangle">
              <a:avLst>
                <a:gd name="adj" fmla="val 50000"/>
              </a:avLst>
            </a:prstGeom>
            <a:solidFill>
              <a:srgbClr val="993300"/>
            </a:solidFill>
            <a:ln w="9525">
              <a:solidFill>
                <a:srgbClr val="000000"/>
              </a:solidFill>
              <a:miter lim="800000"/>
              <a:headEnd/>
              <a:tailEnd/>
            </a:ln>
          </p:spPr>
          <p:txBody>
            <a:bodyPr/>
            <a:lstStyle/>
            <a:p>
              <a:endParaRPr lang="en-US"/>
            </a:p>
          </p:txBody>
        </p:sp>
        <p:sp>
          <p:nvSpPr>
            <p:cNvPr id="34831" name="Line 41"/>
            <p:cNvSpPr>
              <a:spLocks noChangeShapeType="1"/>
            </p:cNvSpPr>
            <p:nvPr/>
          </p:nvSpPr>
          <p:spPr bwMode="auto">
            <a:xfrm>
              <a:off x="822" y="2950"/>
              <a:ext cx="1813" cy="0"/>
            </a:xfrm>
            <a:prstGeom prst="line">
              <a:avLst/>
            </a:prstGeom>
            <a:noFill/>
            <a:ln w="9525">
              <a:solidFill>
                <a:srgbClr val="000000"/>
              </a:solidFill>
              <a:round/>
              <a:headEnd/>
              <a:tailEnd/>
            </a:ln>
          </p:spPr>
          <p:txBody>
            <a:bodyPr/>
            <a:lstStyle/>
            <a:p>
              <a:endParaRPr lang="en-US"/>
            </a:p>
          </p:txBody>
        </p:sp>
        <p:sp>
          <p:nvSpPr>
            <p:cNvPr id="34832" name="Line 42"/>
            <p:cNvSpPr>
              <a:spLocks noChangeShapeType="1"/>
            </p:cNvSpPr>
            <p:nvPr/>
          </p:nvSpPr>
          <p:spPr bwMode="auto">
            <a:xfrm flipV="1">
              <a:off x="846" y="1968"/>
              <a:ext cx="1336" cy="982"/>
            </a:xfrm>
            <a:prstGeom prst="line">
              <a:avLst/>
            </a:prstGeom>
            <a:noFill/>
            <a:ln w="9525">
              <a:solidFill>
                <a:srgbClr val="000000"/>
              </a:solidFill>
              <a:round/>
              <a:headEnd/>
              <a:tailEnd/>
            </a:ln>
          </p:spPr>
          <p:txBody>
            <a:bodyPr/>
            <a:lstStyle/>
            <a:p>
              <a:endParaRPr lang="en-US"/>
            </a:p>
          </p:txBody>
        </p:sp>
        <p:sp>
          <p:nvSpPr>
            <p:cNvPr id="34833" name="Line 43"/>
            <p:cNvSpPr>
              <a:spLocks noChangeShapeType="1"/>
            </p:cNvSpPr>
            <p:nvPr/>
          </p:nvSpPr>
          <p:spPr bwMode="auto">
            <a:xfrm>
              <a:off x="1713" y="2295"/>
              <a:ext cx="954" cy="655"/>
            </a:xfrm>
            <a:prstGeom prst="line">
              <a:avLst/>
            </a:prstGeom>
            <a:noFill/>
            <a:ln w="9525">
              <a:solidFill>
                <a:srgbClr val="000000"/>
              </a:solidFill>
              <a:round/>
              <a:headEnd/>
              <a:tailEnd/>
            </a:ln>
          </p:spPr>
          <p:txBody>
            <a:bodyPr/>
            <a:lstStyle/>
            <a:p>
              <a:endParaRPr lang="en-US"/>
            </a:p>
          </p:txBody>
        </p:sp>
        <p:sp>
          <p:nvSpPr>
            <p:cNvPr id="34834" name="Oval 44"/>
            <p:cNvSpPr>
              <a:spLocks noChangeArrowheads="1"/>
            </p:cNvSpPr>
            <p:nvPr/>
          </p:nvSpPr>
          <p:spPr bwMode="auto">
            <a:xfrm>
              <a:off x="2619" y="2913"/>
              <a:ext cx="61" cy="70"/>
            </a:xfrm>
            <a:prstGeom prst="ellipse">
              <a:avLst/>
            </a:prstGeom>
            <a:solidFill>
              <a:srgbClr val="000000"/>
            </a:solidFill>
            <a:ln w="9525">
              <a:solidFill>
                <a:srgbClr val="000000"/>
              </a:solidFill>
              <a:round/>
              <a:headEnd/>
              <a:tailEnd/>
            </a:ln>
          </p:spPr>
          <p:txBody>
            <a:bodyPr/>
            <a:lstStyle/>
            <a:p>
              <a:endParaRPr lang="en-US"/>
            </a:p>
          </p:txBody>
        </p:sp>
        <p:sp>
          <p:nvSpPr>
            <p:cNvPr id="34835" name="Oval 45"/>
            <p:cNvSpPr>
              <a:spLocks noChangeArrowheads="1"/>
            </p:cNvSpPr>
            <p:nvPr/>
          </p:nvSpPr>
          <p:spPr bwMode="auto">
            <a:xfrm>
              <a:off x="793" y="2922"/>
              <a:ext cx="61" cy="70"/>
            </a:xfrm>
            <a:prstGeom prst="ellipse">
              <a:avLst/>
            </a:prstGeom>
            <a:solidFill>
              <a:srgbClr val="000000"/>
            </a:solidFill>
            <a:ln w="9525">
              <a:solidFill>
                <a:srgbClr val="000000"/>
              </a:solidFill>
              <a:round/>
              <a:headEnd/>
              <a:tailEnd/>
            </a:ln>
          </p:spPr>
          <p:txBody>
            <a:bodyPr/>
            <a:lstStyle/>
            <a:p>
              <a:endParaRPr lang="en-US"/>
            </a:p>
          </p:txBody>
        </p:sp>
        <p:sp>
          <p:nvSpPr>
            <p:cNvPr id="34836" name="Text Box 46"/>
            <p:cNvSpPr txBox="1">
              <a:spLocks noChangeArrowheads="1"/>
            </p:cNvSpPr>
            <p:nvPr/>
          </p:nvSpPr>
          <p:spPr bwMode="auto">
            <a:xfrm>
              <a:off x="1132" y="2886"/>
              <a:ext cx="1145" cy="327"/>
            </a:xfrm>
            <a:prstGeom prst="rect">
              <a:avLst/>
            </a:prstGeom>
            <a:solidFill>
              <a:srgbClr val="FFFFFF">
                <a:alpha val="0"/>
              </a:srgbClr>
            </a:solidFill>
            <a:ln w="9525">
              <a:noFill/>
              <a:miter lim="800000"/>
              <a:headEnd/>
              <a:tailEnd/>
            </a:ln>
          </p:spPr>
          <p:txBody>
            <a:bodyPr/>
            <a:lstStyle/>
            <a:p>
              <a:r>
                <a:rPr lang="en-US" altLang="ko-KR" sz="1800">
                  <a:ea typeface="Batang" pitchFamily="18" charset="-127"/>
                </a:rPr>
                <a:t>d</a:t>
              </a:r>
              <a:r>
                <a:rPr lang="en-US" altLang="ko-KR" sz="1800" baseline="-25000">
                  <a:ea typeface="Batang" pitchFamily="18" charset="-127"/>
                </a:rPr>
                <a:t>1                            </a:t>
              </a:r>
              <a:r>
                <a:rPr lang="en-US" altLang="ko-KR" sz="1800">
                  <a:ea typeface="Batang" pitchFamily="18" charset="-127"/>
                </a:rPr>
                <a:t>d</a:t>
              </a:r>
              <a:r>
                <a:rPr lang="en-US" altLang="ko-KR" sz="1800" baseline="-25000">
                  <a:ea typeface="Batang" pitchFamily="18" charset="-127"/>
                </a:rPr>
                <a:t>2</a:t>
              </a:r>
              <a:endParaRPr lang="en-US" sz="1800"/>
            </a:p>
          </p:txBody>
        </p:sp>
        <p:sp>
          <p:nvSpPr>
            <p:cNvPr id="34837" name="Text Box 47"/>
            <p:cNvSpPr txBox="1">
              <a:spLocks noChangeArrowheads="1"/>
            </p:cNvSpPr>
            <p:nvPr/>
          </p:nvSpPr>
          <p:spPr bwMode="auto">
            <a:xfrm>
              <a:off x="1697" y="2668"/>
              <a:ext cx="286" cy="327"/>
            </a:xfrm>
            <a:prstGeom prst="rect">
              <a:avLst/>
            </a:prstGeom>
            <a:solidFill>
              <a:srgbClr val="FFFFFF">
                <a:alpha val="0"/>
              </a:srgbClr>
            </a:solidFill>
            <a:ln w="9525">
              <a:noFill/>
              <a:miter lim="800000"/>
              <a:headEnd/>
              <a:tailEnd/>
            </a:ln>
          </p:spPr>
          <p:txBody>
            <a:bodyPr/>
            <a:lstStyle/>
            <a:p>
              <a:r>
                <a:rPr lang="en-US" altLang="ko-KR" sz="1800">
                  <a:ea typeface="Batang" pitchFamily="18" charset="-127"/>
                </a:rPr>
                <a:t>h</a:t>
              </a:r>
              <a:endParaRPr lang="en-US" sz="1800"/>
            </a:p>
          </p:txBody>
        </p:sp>
        <p:sp>
          <p:nvSpPr>
            <p:cNvPr id="34838" name="Text Box 48"/>
            <p:cNvSpPr txBox="1">
              <a:spLocks noChangeArrowheads="1"/>
            </p:cNvSpPr>
            <p:nvPr/>
          </p:nvSpPr>
          <p:spPr bwMode="auto">
            <a:xfrm>
              <a:off x="2064" y="2160"/>
              <a:ext cx="288" cy="288"/>
            </a:xfrm>
            <a:prstGeom prst="rect">
              <a:avLst/>
            </a:prstGeom>
            <a:noFill/>
            <a:ln w="9525">
              <a:noFill/>
              <a:miter lim="800000"/>
              <a:headEnd/>
              <a:tailEnd/>
            </a:ln>
          </p:spPr>
          <p:txBody>
            <a:bodyPr>
              <a:spAutoFit/>
            </a:bodyPr>
            <a:lstStyle/>
            <a:p>
              <a:pPr>
                <a:spcBef>
                  <a:spcPct val="50000"/>
                </a:spcBef>
              </a:pPr>
              <a:r>
                <a:rPr lang="el-GR">
                  <a:cs typeface="Times New Roman" pitchFamily="18" charset="0"/>
                </a:rPr>
                <a:t>α</a:t>
              </a:r>
            </a:p>
          </p:txBody>
        </p:sp>
        <p:sp>
          <p:nvSpPr>
            <p:cNvPr id="34839" name="Freeform 49"/>
            <p:cNvSpPr>
              <a:spLocks/>
            </p:cNvSpPr>
            <p:nvPr/>
          </p:nvSpPr>
          <p:spPr bwMode="auto">
            <a:xfrm>
              <a:off x="1920" y="2160"/>
              <a:ext cx="104" cy="288"/>
            </a:xfrm>
            <a:custGeom>
              <a:avLst/>
              <a:gdLst>
                <a:gd name="T0" fmla="*/ 0 w 104"/>
                <a:gd name="T1" fmla="*/ 0 h 288"/>
                <a:gd name="T2" fmla="*/ 48 w 104"/>
                <a:gd name="T3" fmla="*/ 48 h 288"/>
                <a:gd name="T4" fmla="*/ 96 w 104"/>
                <a:gd name="T5" fmla="*/ 144 h 288"/>
                <a:gd name="T6" fmla="*/ 0 w 104"/>
                <a:gd name="T7" fmla="*/ 288 h 288"/>
                <a:gd name="T8" fmla="*/ 0 60000 65536"/>
                <a:gd name="T9" fmla="*/ 0 60000 65536"/>
                <a:gd name="T10" fmla="*/ 0 60000 65536"/>
                <a:gd name="T11" fmla="*/ 0 60000 65536"/>
                <a:gd name="T12" fmla="*/ 0 w 104"/>
                <a:gd name="T13" fmla="*/ 0 h 288"/>
                <a:gd name="T14" fmla="*/ 104 w 104"/>
                <a:gd name="T15" fmla="*/ 288 h 288"/>
              </a:gdLst>
              <a:ahLst/>
              <a:cxnLst>
                <a:cxn ang="T8">
                  <a:pos x="T0" y="T1"/>
                </a:cxn>
                <a:cxn ang="T9">
                  <a:pos x="T2" y="T3"/>
                </a:cxn>
                <a:cxn ang="T10">
                  <a:pos x="T4" y="T5"/>
                </a:cxn>
                <a:cxn ang="T11">
                  <a:pos x="T6" y="T7"/>
                </a:cxn>
              </a:cxnLst>
              <a:rect l="T12" t="T13" r="T14" b="T15"/>
              <a:pathLst>
                <a:path w="104" h="288">
                  <a:moveTo>
                    <a:pt x="0" y="0"/>
                  </a:moveTo>
                  <a:cubicBezTo>
                    <a:pt x="16" y="12"/>
                    <a:pt x="32" y="24"/>
                    <a:pt x="48" y="48"/>
                  </a:cubicBezTo>
                  <a:cubicBezTo>
                    <a:pt x="64" y="72"/>
                    <a:pt x="104" y="104"/>
                    <a:pt x="96" y="144"/>
                  </a:cubicBezTo>
                  <a:cubicBezTo>
                    <a:pt x="88" y="184"/>
                    <a:pt x="44" y="236"/>
                    <a:pt x="0" y="288"/>
                  </a:cubicBezTo>
                </a:path>
              </a:pathLst>
            </a:custGeom>
            <a:noFill/>
            <a:ln w="9525">
              <a:solidFill>
                <a:schemeClr val="tx1"/>
              </a:solidFill>
              <a:round/>
              <a:headEnd type="triangle" w="med" len="med"/>
              <a:tailEnd type="triangle" w="med" len="med"/>
            </a:ln>
          </p:spPr>
          <p:txBody>
            <a:bodyPr/>
            <a:lstStyle/>
            <a:p>
              <a:endParaRPr lang="en-US"/>
            </a:p>
          </p:txBody>
        </p:sp>
      </p:grpSp>
      <p:sp>
        <p:nvSpPr>
          <p:cNvPr id="34822" name="Text Box 51"/>
          <p:cNvSpPr txBox="1">
            <a:spLocks noChangeArrowheads="1"/>
          </p:cNvSpPr>
          <p:nvPr/>
        </p:nvSpPr>
        <p:spPr bwMode="auto">
          <a:xfrm>
            <a:off x="228600" y="2819400"/>
            <a:ext cx="4191000" cy="396875"/>
          </a:xfrm>
          <a:prstGeom prst="rect">
            <a:avLst/>
          </a:prstGeom>
          <a:noFill/>
          <a:ln w="9525">
            <a:noFill/>
            <a:miter lim="800000"/>
            <a:headEnd/>
            <a:tailEnd/>
          </a:ln>
        </p:spPr>
        <p:txBody>
          <a:bodyPr>
            <a:spAutoFit/>
          </a:bodyPr>
          <a:lstStyle/>
          <a:p>
            <a:pPr>
              <a:spcBef>
                <a:spcPct val="50000"/>
              </a:spcBef>
            </a:pPr>
            <a:r>
              <a:rPr lang="el-GR" sz="2000">
                <a:cs typeface="Times New Roman" pitchFamily="18" charset="0"/>
              </a:rPr>
              <a:t>α</a:t>
            </a:r>
            <a:r>
              <a:rPr lang="en-US" sz="2000">
                <a:cs typeface="Times New Roman" pitchFamily="18" charset="0"/>
              </a:rPr>
              <a:t> and v are positive since h is positive</a:t>
            </a:r>
            <a:endParaRPr lang="el-GR" sz="2000">
              <a:cs typeface="Times New Roman" pitchFamily="18" charset="0"/>
            </a:endParaRPr>
          </a:p>
        </p:txBody>
      </p:sp>
      <p:sp>
        <p:nvSpPr>
          <p:cNvPr id="34823" name="Text Box 52"/>
          <p:cNvSpPr txBox="1">
            <a:spLocks noChangeArrowheads="1"/>
          </p:cNvSpPr>
          <p:nvPr/>
        </p:nvSpPr>
        <p:spPr bwMode="auto">
          <a:xfrm>
            <a:off x="5562600" y="3962400"/>
            <a:ext cx="3048000" cy="457200"/>
          </a:xfrm>
          <a:prstGeom prst="rect">
            <a:avLst/>
          </a:prstGeom>
          <a:noFill/>
          <a:ln w="9525">
            <a:noFill/>
            <a:miter lim="800000"/>
            <a:headEnd/>
            <a:tailEnd/>
          </a:ln>
        </p:spPr>
        <p:txBody>
          <a:bodyPr>
            <a:spAutoFit/>
          </a:bodyPr>
          <a:lstStyle/>
          <a:p>
            <a:pPr>
              <a:spcBef>
                <a:spcPct val="50000"/>
              </a:spcBef>
            </a:pPr>
            <a:r>
              <a:rPr lang="el-GR"/>
              <a:t>α</a:t>
            </a:r>
            <a:r>
              <a:rPr lang="en-US" sz="2000">
                <a:cs typeface="Times New Roman" pitchFamily="18" charset="0"/>
              </a:rPr>
              <a:t> and v are 0 since h is 0</a:t>
            </a:r>
            <a:endParaRPr lang="el-GR" sz="2000">
              <a:cs typeface="Times New Roman" pitchFamily="18" charset="0"/>
            </a:endParaRPr>
          </a:p>
        </p:txBody>
      </p:sp>
      <p:sp>
        <p:nvSpPr>
          <p:cNvPr id="34824" name="Text Box 53"/>
          <p:cNvSpPr txBox="1">
            <a:spLocks noChangeArrowheads="1"/>
          </p:cNvSpPr>
          <p:nvPr/>
        </p:nvSpPr>
        <p:spPr bwMode="auto">
          <a:xfrm>
            <a:off x="228600" y="5943600"/>
            <a:ext cx="4419600" cy="457200"/>
          </a:xfrm>
          <a:prstGeom prst="rect">
            <a:avLst/>
          </a:prstGeom>
          <a:noFill/>
          <a:ln w="9525">
            <a:noFill/>
            <a:miter lim="800000"/>
            <a:headEnd/>
            <a:tailEnd/>
          </a:ln>
        </p:spPr>
        <p:txBody>
          <a:bodyPr>
            <a:spAutoFit/>
          </a:bodyPr>
          <a:lstStyle/>
          <a:p>
            <a:pPr>
              <a:spcBef>
                <a:spcPct val="50000"/>
              </a:spcBef>
            </a:pPr>
            <a:r>
              <a:rPr lang="el-GR"/>
              <a:t>α</a:t>
            </a:r>
            <a:r>
              <a:rPr lang="en-US" sz="2000">
                <a:cs typeface="Times New Roman" pitchFamily="18" charset="0"/>
              </a:rPr>
              <a:t> and v are negative since h is </a:t>
            </a:r>
            <a:r>
              <a:rPr lang="en-US" sz="2000"/>
              <a:t>negative</a:t>
            </a:r>
            <a:endParaRPr lang="el-GR" sz="2000"/>
          </a:p>
        </p:txBody>
      </p:sp>
      <p:sp>
        <p:nvSpPr>
          <p:cNvPr id="34825" name="Text Box 55"/>
          <p:cNvSpPr txBox="1">
            <a:spLocks noChangeArrowheads="1"/>
          </p:cNvSpPr>
          <p:nvPr/>
        </p:nvSpPr>
        <p:spPr bwMode="auto">
          <a:xfrm>
            <a:off x="4724400" y="4572000"/>
            <a:ext cx="4191000" cy="1920875"/>
          </a:xfrm>
          <a:prstGeom prst="rect">
            <a:avLst/>
          </a:prstGeom>
          <a:solidFill>
            <a:srgbClr val="9999FF"/>
          </a:solidFill>
          <a:ln w="9525">
            <a:noFill/>
            <a:miter lim="800000"/>
            <a:headEnd/>
            <a:tailEnd/>
          </a:ln>
        </p:spPr>
        <p:txBody>
          <a:bodyPr>
            <a:spAutoFit/>
          </a:bodyPr>
          <a:lstStyle/>
          <a:p>
            <a:pPr algn="just">
              <a:spcBef>
                <a:spcPct val="50000"/>
              </a:spcBef>
            </a:pPr>
            <a:r>
              <a:rPr lang="en-US" sz="2000"/>
              <a:t>A family of ellipsoids can be constructed between transmitter and receiver by joining all points for which the excess path delay is an integral multiple of </a:t>
            </a:r>
            <a:r>
              <a:rPr lang="en-US" sz="2000">
                <a:sym typeface="Symbol" pitchFamily="18" charset="2"/>
              </a:rPr>
              <a:t>/2. The ellipsoids represent Fresnel zones.</a:t>
            </a:r>
          </a:p>
        </p:txBody>
      </p:sp>
      <p:sp>
        <p:nvSpPr>
          <p:cNvPr id="34826" name="Text Box 56"/>
          <p:cNvSpPr txBox="1">
            <a:spLocks noChangeArrowheads="1"/>
          </p:cNvSpPr>
          <p:nvPr/>
        </p:nvSpPr>
        <p:spPr bwMode="auto">
          <a:xfrm>
            <a:off x="3048000" y="152400"/>
            <a:ext cx="5791200" cy="822325"/>
          </a:xfrm>
          <a:prstGeom prst="rect">
            <a:avLst/>
          </a:prstGeom>
          <a:solidFill>
            <a:srgbClr val="FF9999"/>
          </a:solidFill>
          <a:ln w="9525">
            <a:noFill/>
            <a:miter lim="800000"/>
            <a:headEnd/>
            <a:tailEnd/>
          </a:ln>
        </p:spPr>
        <p:txBody>
          <a:bodyPr>
            <a:spAutoFit/>
          </a:bodyPr>
          <a:lstStyle/>
          <a:p>
            <a:pPr algn="ctr">
              <a:spcBef>
                <a:spcPct val="50000"/>
              </a:spcBef>
            </a:pPr>
            <a:r>
              <a:rPr lang="en-US"/>
              <a:t>Fresnel zones under different knife-edge diffraction scenarios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3" name="Picture 4"/>
          <p:cNvPicPr>
            <a:picLocks noGrp="1" noChangeAspect="1" noChangeArrowheads="1"/>
          </p:cNvPicPr>
          <p:nvPr>
            <p:ph sz="half" idx="1"/>
          </p:nvPr>
        </p:nvPicPr>
        <p:blipFill>
          <a:blip r:embed="rId2"/>
          <a:srcRect/>
          <a:stretch>
            <a:fillRect/>
          </a:stretch>
        </p:blipFill>
        <p:spPr>
          <a:xfrm>
            <a:off x="457200" y="381000"/>
            <a:ext cx="8305800" cy="2141538"/>
          </a:xfrm>
          <a:noFill/>
        </p:spPr>
      </p:pic>
      <p:pic>
        <p:nvPicPr>
          <p:cNvPr id="35844" name="Picture 6"/>
          <p:cNvPicPr>
            <a:picLocks noGrp="1" noChangeAspect="1" noChangeArrowheads="1"/>
          </p:cNvPicPr>
          <p:nvPr>
            <p:ph sz="half" idx="2"/>
          </p:nvPr>
        </p:nvPicPr>
        <p:blipFill>
          <a:blip r:embed="rId3"/>
          <a:srcRect/>
          <a:stretch>
            <a:fillRect/>
          </a:stretch>
        </p:blipFill>
        <p:spPr>
          <a:xfrm>
            <a:off x="990600" y="2971800"/>
            <a:ext cx="7924800" cy="2892425"/>
          </a:xfrm>
          <a:noFill/>
        </p:spPr>
      </p:pic>
      <p:sp>
        <p:nvSpPr>
          <p:cNvPr id="35842" name="Slide Number Placeholder 6"/>
          <p:cNvSpPr>
            <a:spLocks noGrp="1"/>
          </p:cNvSpPr>
          <p:nvPr>
            <p:ph type="sldNum" sz="quarter" idx="12"/>
          </p:nvPr>
        </p:nvSpPr>
        <p:spPr>
          <a:noFill/>
        </p:spPr>
        <p:txBody>
          <a:bodyPr/>
          <a:lstStyle/>
          <a:p>
            <a:fld id="{F39A51BA-1ED6-4E3F-B6C8-66013B0744F2}"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7" name="Picture 4"/>
          <p:cNvPicPr>
            <a:picLocks noGrp="1" noChangeAspect="1" noChangeArrowheads="1"/>
          </p:cNvPicPr>
          <p:nvPr>
            <p:ph/>
          </p:nvPr>
        </p:nvPicPr>
        <p:blipFill>
          <a:blip r:embed="rId2"/>
          <a:srcRect/>
          <a:stretch>
            <a:fillRect/>
          </a:stretch>
        </p:blipFill>
        <p:spPr>
          <a:xfrm>
            <a:off x="304800" y="762000"/>
            <a:ext cx="8839200" cy="4033838"/>
          </a:xfrm>
          <a:noFill/>
        </p:spPr>
      </p:pic>
      <p:sp>
        <p:nvSpPr>
          <p:cNvPr id="36866" name="Slide Number Placeholder 4"/>
          <p:cNvSpPr>
            <a:spLocks noGrp="1"/>
          </p:cNvSpPr>
          <p:nvPr>
            <p:ph type="sldNum" sz="quarter" idx="12"/>
          </p:nvPr>
        </p:nvSpPr>
        <p:spPr>
          <a:noFill/>
        </p:spPr>
        <p:txBody>
          <a:bodyPr/>
          <a:lstStyle/>
          <a:p>
            <a:fld id="{8A96DA13-00DD-4742-A7A8-FED5FBD918FC}"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1" name="Picture 4"/>
          <p:cNvPicPr>
            <a:picLocks noGrp="1" noChangeAspect="1" noChangeArrowheads="1"/>
          </p:cNvPicPr>
          <p:nvPr>
            <p:ph/>
          </p:nvPr>
        </p:nvPicPr>
        <p:blipFill>
          <a:blip r:embed="rId2"/>
          <a:srcRect/>
          <a:stretch>
            <a:fillRect/>
          </a:stretch>
        </p:blipFill>
        <p:spPr>
          <a:xfrm>
            <a:off x="304800" y="1066800"/>
            <a:ext cx="8839200" cy="3746500"/>
          </a:xfrm>
          <a:noFill/>
        </p:spPr>
      </p:pic>
      <p:sp>
        <p:nvSpPr>
          <p:cNvPr id="37890" name="Slide Number Placeholder 4"/>
          <p:cNvSpPr>
            <a:spLocks noGrp="1"/>
          </p:cNvSpPr>
          <p:nvPr>
            <p:ph type="sldNum" sz="quarter" idx="12"/>
          </p:nvPr>
        </p:nvSpPr>
        <p:spPr>
          <a:noFill/>
        </p:spPr>
        <p:txBody>
          <a:bodyPr/>
          <a:lstStyle/>
          <a:p>
            <a:fld id="{109D174F-B95C-4EF5-92CF-2F0724975034}"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p:spPr>
        <p:txBody>
          <a:bodyPr/>
          <a:lstStyle/>
          <a:p>
            <a:fld id="{F7EDCBD6-68F6-4DD3-8FCE-0D40AF504D68}" type="slidenum">
              <a:rPr lang="en-US"/>
              <a:pPr/>
              <a:t>19</a:t>
            </a:fld>
            <a:endParaRPr lang="en-US"/>
          </a:p>
        </p:txBody>
      </p:sp>
      <p:grpSp>
        <p:nvGrpSpPr>
          <p:cNvPr id="13317" name="Group 4"/>
          <p:cNvGrpSpPr>
            <a:grpSpLocks/>
          </p:cNvGrpSpPr>
          <p:nvPr/>
        </p:nvGrpSpPr>
        <p:grpSpPr bwMode="auto">
          <a:xfrm>
            <a:off x="381000" y="1905000"/>
            <a:ext cx="6477000" cy="4191000"/>
            <a:chOff x="2160" y="5640"/>
            <a:chExt cx="7560" cy="3750"/>
          </a:xfrm>
        </p:grpSpPr>
        <p:sp>
          <p:nvSpPr>
            <p:cNvPr id="13319" name="Line 5"/>
            <p:cNvSpPr>
              <a:spLocks noChangeShapeType="1"/>
            </p:cNvSpPr>
            <p:nvPr/>
          </p:nvSpPr>
          <p:spPr bwMode="auto">
            <a:xfrm>
              <a:off x="3120" y="9060"/>
              <a:ext cx="5760" cy="0"/>
            </a:xfrm>
            <a:prstGeom prst="line">
              <a:avLst/>
            </a:prstGeom>
            <a:noFill/>
            <a:ln w="9525">
              <a:solidFill>
                <a:srgbClr val="000000"/>
              </a:solidFill>
              <a:round/>
              <a:headEnd/>
              <a:tailEnd/>
            </a:ln>
          </p:spPr>
          <p:txBody>
            <a:bodyPr/>
            <a:lstStyle/>
            <a:p>
              <a:endParaRPr lang="en-US"/>
            </a:p>
          </p:txBody>
        </p:sp>
        <p:graphicFrame>
          <p:nvGraphicFramePr>
            <p:cNvPr id="13314" name="Object 6"/>
            <p:cNvGraphicFramePr>
              <a:graphicFrameLocks noChangeAspect="1"/>
            </p:cNvGraphicFramePr>
            <p:nvPr/>
          </p:nvGraphicFramePr>
          <p:xfrm>
            <a:off x="2940" y="6660"/>
            <a:ext cx="529" cy="2695"/>
          </p:xfrm>
          <a:graphic>
            <a:graphicData uri="http://schemas.openxmlformats.org/presentationml/2006/ole">
              <p:oleObj spid="_x0000_s13314" r:id="rId3" imgW="2405880" imgH="4122720" progId="">
                <p:embed/>
              </p:oleObj>
            </a:graphicData>
          </a:graphic>
        </p:graphicFrame>
        <p:sp>
          <p:nvSpPr>
            <p:cNvPr id="13320" name="AutoShape 7"/>
            <p:cNvSpPr>
              <a:spLocks noChangeArrowheads="1"/>
            </p:cNvSpPr>
            <p:nvPr/>
          </p:nvSpPr>
          <p:spPr bwMode="auto">
            <a:xfrm>
              <a:off x="7260" y="5640"/>
              <a:ext cx="180" cy="3420"/>
            </a:xfrm>
            <a:prstGeom prst="triangle">
              <a:avLst>
                <a:gd name="adj" fmla="val 50000"/>
              </a:avLst>
            </a:prstGeom>
            <a:solidFill>
              <a:srgbClr val="969696"/>
            </a:solidFill>
            <a:ln w="9525">
              <a:solidFill>
                <a:srgbClr val="000000"/>
              </a:solidFill>
              <a:miter lim="800000"/>
              <a:headEnd/>
              <a:tailEnd/>
            </a:ln>
          </p:spPr>
          <p:txBody>
            <a:bodyPr/>
            <a:lstStyle/>
            <a:p>
              <a:endParaRPr lang="en-US"/>
            </a:p>
          </p:txBody>
        </p:sp>
        <p:sp>
          <p:nvSpPr>
            <p:cNvPr id="13321" name="Text Box 8"/>
            <p:cNvSpPr txBox="1">
              <a:spLocks noChangeArrowheads="1"/>
            </p:cNvSpPr>
            <p:nvPr/>
          </p:nvSpPr>
          <p:spPr bwMode="auto">
            <a:xfrm>
              <a:off x="2160" y="7920"/>
              <a:ext cx="900" cy="540"/>
            </a:xfrm>
            <a:prstGeom prst="rect">
              <a:avLst/>
            </a:prstGeom>
            <a:solidFill>
              <a:srgbClr val="FFFFFF">
                <a:alpha val="0"/>
              </a:srgbClr>
            </a:solidFill>
            <a:ln w="9525">
              <a:noFill/>
              <a:miter lim="800000"/>
              <a:headEnd/>
              <a:tailEnd/>
            </a:ln>
          </p:spPr>
          <p:txBody>
            <a:bodyPr/>
            <a:lstStyle/>
            <a:p>
              <a:r>
                <a:rPr lang="en-US" sz="2000"/>
                <a:t>50m</a:t>
              </a:r>
            </a:p>
          </p:txBody>
        </p:sp>
        <p:sp>
          <p:nvSpPr>
            <p:cNvPr id="13322" name="Text Box 9"/>
            <p:cNvSpPr txBox="1">
              <a:spLocks noChangeArrowheads="1"/>
            </p:cNvSpPr>
            <p:nvPr/>
          </p:nvSpPr>
          <p:spPr bwMode="auto">
            <a:xfrm>
              <a:off x="6480" y="7380"/>
              <a:ext cx="900" cy="540"/>
            </a:xfrm>
            <a:prstGeom prst="rect">
              <a:avLst/>
            </a:prstGeom>
            <a:solidFill>
              <a:srgbClr val="FFFFFF">
                <a:alpha val="0"/>
              </a:srgbClr>
            </a:solidFill>
            <a:ln w="9525">
              <a:noFill/>
              <a:miter lim="800000"/>
              <a:headEnd/>
              <a:tailEnd/>
            </a:ln>
          </p:spPr>
          <p:txBody>
            <a:bodyPr/>
            <a:lstStyle/>
            <a:p>
              <a:r>
                <a:rPr lang="en-US" sz="2000"/>
                <a:t>100m</a:t>
              </a:r>
            </a:p>
          </p:txBody>
        </p:sp>
        <p:sp>
          <p:nvSpPr>
            <p:cNvPr id="13323" name="Text Box 10"/>
            <p:cNvSpPr txBox="1">
              <a:spLocks noChangeArrowheads="1"/>
            </p:cNvSpPr>
            <p:nvPr/>
          </p:nvSpPr>
          <p:spPr bwMode="auto">
            <a:xfrm>
              <a:off x="8895" y="7560"/>
              <a:ext cx="540" cy="540"/>
            </a:xfrm>
            <a:prstGeom prst="rect">
              <a:avLst/>
            </a:prstGeom>
            <a:solidFill>
              <a:srgbClr val="FFFFFF"/>
            </a:solidFill>
            <a:ln w="9525">
              <a:noFill/>
              <a:miter lim="800000"/>
              <a:headEnd/>
              <a:tailEnd/>
            </a:ln>
          </p:spPr>
          <p:txBody>
            <a:bodyPr/>
            <a:lstStyle/>
            <a:p>
              <a:r>
                <a:rPr lang="en-US" sz="2000"/>
                <a:t>R</a:t>
              </a:r>
            </a:p>
          </p:txBody>
        </p:sp>
        <p:sp>
          <p:nvSpPr>
            <p:cNvPr id="13324" name="Text Box 11"/>
            <p:cNvSpPr txBox="1">
              <a:spLocks noChangeArrowheads="1"/>
            </p:cNvSpPr>
            <p:nvPr/>
          </p:nvSpPr>
          <p:spPr bwMode="auto">
            <a:xfrm>
              <a:off x="4740" y="9000"/>
              <a:ext cx="1080" cy="360"/>
            </a:xfrm>
            <a:prstGeom prst="rect">
              <a:avLst/>
            </a:prstGeom>
            <a:solidFill>
              <a:srgbClr val="FFFFFF">
                <a:alpha val="0"/>
              </a:srgbClr>
            </a:solidFill>
            <a:ln w="9525">
              <a:noFill/>
              <a:miter lim="800000"/>
              <a:headEnd/>
              <a:tailEnd/>
            </a:ln>
          </p:spPr>
          <p:txBody>
            <a:bodyPr/>
            <a:lstStyle/>
            <a:p>
              <a:r>
                <a:rPr lang="en-US" sz="2000"/>
                <a:t>10Km</a:t>
              </a:r>
            </a:p>
          </p:txBody>
        </p:sp>
        <p:sp>
          <p:nvSpPr>
            <p:cNvPr id="13325" name="Text Box 12"/>
            <p:cNvSpPr txBox="1">
              <a:spLocks noChangeArrowheads="1"/>
            </p:cNvSpPr>
            <p:nvPr/>
          </p:nvSpPr>
          <p:spPr bwMode="auto">
            <a:xfrm>
              <a:off x="7785" y="9030"/>
              <a:ext cx="1080" cy="360"/>
            </a:xfrm>
            <a:prstGeom prst="rect">
              <a:avLst/>
            </a:prstGeom>
            <a:solidFill>
              <a:srgbClr val="FFFFFF">
                <a:alpha val="0"/>
              </a:srgbClr>
            </a:solidFill>
            <a:ln w="9525">
              <a:noFill/>
              <a:miter lim="800000"/>
              <a:headEnd/>
              <a:tailEnd/>
            </a:ln>
          </p:spPr>
          <p:txBody>
            <a:bodyPr/>
            <a:lstStyle/>
            <a:p>
              <a:r>
                <a:rPr lang="en-US" sz="2000"/>
                <a:t>2Km</a:t>
              </a:r>
            </a:p>
          </p:txBody>
        </p:sp>
        <p:sp>
          <p:nvSpPr>
            <p:cNvPr id="13326" name="Text Box 13"/>
            <p:cNvSpPr txBox="1">
              <a:spLocks noChangeArrowheads="1"/>
            </p:cNvSpPr>
            <p:nvPr/>
          </p:nvSpPr>
          <p:spPr bwMode="auto">
            <a:xfrm>
              <a:off x="2550" y="7020"/>
              <a:ext cx="540" cy="360"/>
            </a:xfrm>
            <a:prstGeom prst="rect">
              <a:avLst/>
            </a:prstGeom>
            <a:solidFill>
              <a:srgbClr val="FFFFFF">
                <a:alpha val="0"/>
              </a:srgbClr>
            </a:solidFill>
            <a:ln w="9525">
              <a:noFill/>
              <a:miter lim="800000"/>
              <a:headEnd/>
              <a:tailEnd/>
            </a:ln>
          </p:spPr>
          <p:txBody>
            <a:bodyPr/>
            <a:lstStyle/>
            <a:p>
              <a:r>
                <a:rPr lang="en-US" sz="2000"/>
                <a:t>T</a:t>
              </a:r>
            </a:p>
          </p:txBody>
        </p:sp>
        <p:graphicFrame>
          <p:nvGraphicFramePr>
            <p:cNvPr id="13315" name="Object 14"/>
            <p:cNvGraphicFramePr>
              <a:graphicFrameLocks noChangeAspect="1"/>
            </p:cNvGraphicFramePr>
            <p:nvPr/>
          </p:nvGraphicFramePr>
          <p:xfrm>
            <a:off x="8700" y="7815"/>
            <a:ext cx="494" cy="1435"/>
          </p:xfrm>
          <a:graphic>
            <a:graphicData uri="http://schemas.openxmlformats.org/presentationml/2006/ole">
              <p:oleObj spid="_x0000_s13315" r:id="rId4" imgW="2405880" imgH="4122720" progId="">
                <p:embed/>
              </p:oleObj>
            </a:graphicData>
          </a:graphic>
        </p:graphicFrame>
        <p:sp>
          <p:nvSpPr>
            <p:cNvPr id="13327" name="Text Box 15"/>
            <p:cNvSpPr txBox="1">
              <a:spLocks noChangeArrowheads="1"/>
            </p:cNvSpPr>
            <p:nvPr/>
          </p:nvSpPr>
          <p:spPr bwMode="auto">
            <a:xfrm>
              <a:off x="8820" y="8100"/>
              <a:ext cx="900" cy="540"/>
            </a:xfrm>
            <a:prstGeom prst="rect">
              <a:avLst/>
            </a:prstGeom>
            <a:solidFill>
              <a:srgbClr val="FFFFFF">
                <a:alpha val="0"/>
              </a:srgbClr>
            </a:solidFill>
            <a:ln w="9525">
              <a:noFill/>
              <a:miter lim="800000"/>
              <a:headEnd/>
              <a:tailEnd/>
            </a:ln>
          </p:spPr>
          <p:txBody>
            <a:bodyPr/>
            <a:lstStyle/>
            <a:p>
              <a:r>
                <a:rPr lang="en-US" sz="2000"/>
                <a:t>25m</a:t>
              </a:r>
            </a:p>
          </p:txBody>
        </p:sp>
      </p:grpSp>
      <p:sp>
        <p:nvSpPr>
          <p:cNvPr id="13318" name="Text Box 16"/>
          <p:cNvSpPr txBox="1">
            <a:spLocks noChangeArrowheads="1"/>
          </p:cNvSpPr>
          <p:nvPr/>
        </p:nvSpPr>
        <p:spPr bwMode="auto">
          <a:xfrm>
            <a:off x="0" y="0"/>
            <a:ext cx="9144000" cy="1735138"/>
          </a:xfrm>
          <a:prstGeom prst="rect">
            <a:avLst/>
          </a:prstGeom>
          <a:solidFill>
            <a:srgbClr val="FF9999"/>
          </a:solidFill>
          <a:ln w="9525">
            <a:noFill/>
            <a:miter lim="800000"/>
            <a:headEnd/>
            <a:tailEnd/>
          </a:ln>
        </p:spPr>
        <p:txBody>
          <a:bodyPr>
            <a:spAutoFit/>
          </a:bodyPr>
          <a:lstStyle/>
          <a:p>
            <a:pPr algn="just">
              <a:spcBef>
                <a:spcPct val="50000"/>
              </a:spcBef>
            </a:pPr>
            <a:r>
              <a:rPr lang="en-US"/>
              <a:t>Example-1</a:t>
            </a:r>
          </a:p>
          <a:p>
            <a:pPr algn="just">
              <a:spcBef>
                <a:spcPct val="50000"/>
              </a:spcBef>
            </a:pPr>
            <a:r>
              <a:rPr lang="en-US"/>
              <a:t>For the following geometry determine (i) loss due to knife edge diffraction and (ii) height of the obstruction due to 6dB diffraction loss where f = 900MHz.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8"/>
          <p:cNvGraphicFramePr>
            <a:graphicFrameLocks noChangeAspect="1"/>
          </p:cNvGraphicFramePr>
          <p:nvPr>
            <p:ph/>
          </p:nvPr>
        </p:nvGraphicFramePr>
        <p:xfrm>
          <a:off x="1752600" y="533400"/>
          <a:ext cx="5875984" cy="3657600"/>
        </p:xfrm>
        <a:graphic>
          <a:graphicData uri="http://schemas.openxmlformats.org/presentationml/2006/ole">
            <p:oleObj spid="_x0000_s1026" name="Bitmap Image" r:id="rId3" imgW="6657143" imgH="4142857" progId="PBrush">
              <p:embed/>
            </p:oleObj>
          </a:graphicData>
        </a:graphic>
      </p:graphicFrame>
      <p:sp>
        <p:nvSpPr>
          <p:cNvPr id="1027" name="Slide Number Placeholder 4"/>
          <p:cNvSpPr>
            <a:spLocks noGrp="1"/>
          </p:cNvSpPr>
          <p:nvPr>
            <p:ph type="sldNum" sz="quarter" idx="12"/>
          </p:nvPr>
        </p:nvSpPr>
        <p:spPr>
          <a:noFill/>
        </p:spPr>
        <p:txBody>
          <a:bodyPr/>
          <a:lstStyle/>
          <a:p>
            <a:fld id="{BE573184-7E99-44E5-9693-B13CF422555E}" type="slidenum">
              <a:rPr lang="en-US"/>
              <a:pPr/>
              <a:t>2</a:t>
            </a:fld>
            <a:endParaRPr lang="en-US"/>
          </a:p>
        </p:txBody>
      </p:sp>
      <p:sp>
        <p:nvSpPr>
          <p:cNvPr id="1028" name="Text Box 6"/>
          <p:cNvSpPr txBox="1">
            <a:spLocks noChangeArrowheads="1"/>
          </p:cNvSpPr>
          <p:nvPr/>
        </p:nvSpPr>
        <p:spPr bwMode="auto">
          <a:xfrm>
            <a:off x="685800" y="5181600"/>
            <a:ext cx="7924800" cy="1187450"/>
          </a:xfrm>
          <a:prstGeom prst="rect">
            <a:avLst/>
          </a:prstGeom>
          <a:solidFill>
            <a:srgbClr val="00CCFF"/>
          </a:solidFill>
          <a:ln w="9525">
            <a:noFill/>
            <a:miter lim="800000"/>
            <a:headEnd/>
            <a:tailEnd/>
          </a:ln>
        </p:spPr>
        <p:txBody>
          <a:bodyPr>
            <a:spAutoFit/>
          </a:bodyPr>
          <a:lstStyle/>
          <a:p>
            <a:pPr algn="just">
              <a:spcBef>
                <a:spcPct val="50000"/>
              </a:spcBef>
            </a:pPr>
            <a:r>
              <a:rPr lang="en-US"/>
              <a:t>Fig.1 shows the small scale fading (signal fades rapidly) and the more gradual large scale (local average signal) variation for an indoor radio communication system. </a:t>
            </a:r>
          </a:p>
        </p:txBody>
      </p:sp>
      <p:sp>
        <p:nvSpPr>
          <p:cNvPr id="1029" name="Text Box 10"/>
          <p:cNvSpPr txBox="1">
            <a:spLocks noChangeArrowheads="1"/>
          </p:cNvSpPr>
          <p:nvPr/>
        </p:nvSpPr>
        <p:spPr bwMode="auto">
          <a:xfrm>
            <a:off x="2590800" y="4572000"/>
            <a:ext cx="4495800" cy="457200"/>
          </a:xfrm>
          <a:prstGeom prst="rect">
            <a:avLst/>
          </a:prstGeom>
          <a:noFill/>
          <a:ln w="9525">
            <a:noFill/>
            <a:miter lim="800000"/>
            <a:headEnd/>
            <a:tailEnd/>
          </a:ln>
        </p:spPr>
        <p:txBody>
          <a:bodyPr>
            <a:spAutoFit/>
          </a:bodyPr>
          <a:lstStyle/>
          <a:p>
            <a:pPr>
              <a:spcBef>
                <a:spcPct val="50000"/>
              </a:spcBef>
            </a:pPr>
            <a:r>
              <a:rPr lang="en-US"/>
              <a:t>Fig.1 Small and large scale fading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Slide Number Placeholder 5"/>
          <p:cNvSpPr>
            <a:spLocks noGrp="1"/>
          </p:cNvSpPr>
          <p:nvPr>
            <p:ph type="sldNum" sz="quarter" idx="12"/>
          </p:nvPr>
        </p:nvSpPr>
        <p:spPr>
          <a:noFill/>
        </p:spPr>
        <p:txBody>
          <a:bodyPr/>
          <a:lstStyle/>
          <a:p>
            <a:fld id="{FF927B24-F58D-4128-AEE8-3AFC9DF1100A}" type="slidenum">
              <a:rPr lang="en-US"/>
              <a:pPr/>
              <a:t>20</a:t>
            </a:fld>
            <a:endParaRPr lang="en-US"/>
          </a:p>
        </p:txBody>
      </p:sp>
      <p:grpSp>
        <p:nvGrpSpPr>
          <p:cNvPr id="14343" name="Group 21"/>
          <p:cNvGrpSpPr>
            <a:grpSpLocks/>
          </p:cNvGrpSpPr>
          <p:nvPr/>
        </p:nvGrpSpPr>
        <p:grpSpPr bwMode="auto">
          <a:xfrm>
            <a:off x="0" y="0"/>
            <a:ext cx="4959350" cy="2971800"/>
            <a:chOff x="908" y="624"/>
            <a:chExt cx="3124" cy="1872"/>
          </a:xfrm>
        </p:grpSpPr>
        <p:sp>
          <p:nvSpPr>
            <p:cNvPr id="14351" name="Line 5"/>
            <p:cNvSpPr>
              <a:spLocks noChangeShapeType="1"/>
            </p:cNvSpPr>
            <p:nvPr/>
          </p:nvSpPr>
          <p:spPr bwMode="auto">
            <a:xfrm>
              <a:off x="1302" y="2122"/>
              <a:ext cx="2730" cy="0"/>
            </a:xfrm>
            <a:prstGeom prst="line">
              <a:avLst/>
            </a:prstGeom>
            <a:noFill/>
            <a:ln w="9525">
              <a:solidFill>
                <a:srgbClr val="000000"/>
              </a:solidFill>
              <a:round/>
              <a:headEnd/>
              <a:tailEnd/>
            </a:ln>
          </p:spPr>
          <p:txBody>
            <a:bodyPr/>
            <a:lstStyle/>
            <a:p>
              <a:endParaRPr lang="en-US"/>
            </a:p>
          </p:txBody>
        </p:sp>
        <p:sp>
          <p:nvSpPr>
            <p:cNvPr id="14352" name="Line 6"/>
            <p:cNvSpPr>
              <a:spLocks noChangeShapeType="1"/>
            </p:cNvSpPr>
            <p:nvPr/>
          </p:nvSpPr>
          <p:spPr bwMode="auto">
            <a:xfrm flipV="1">
              <a:off x="1302" y="1622"/>
              <a:ext cx="0" cy="500"/>
            </a:xfrm>
            <a:prstGeom prst="line">
              <a:avLst/>
            </a:prstGeom>
            <a:noFill/>
            <a:ln w="9525">
              <a:solidFill>
                <a:srgbClr val="000000"/>
              </a:solidFill>
              <a:round/>
              <a:headEnd/>
              <a:tailEnd/>
            </a:ln>
          </p:spPr>
          <p:txBody>
            <a:bodyPr/>
            <a:lstStyle/>
            <a:p>
              <a:endParaRPr lang="en-US"/>
            </a:p>
          </p:txBody>
        </p:sp>
        <p:sp>
          <p:nvSpPr>
            <p:cNvPr id="14353" name="Line 7"/>
            <p:cNvSpPr>
              <a:spLocks noChangeShapeType="1"/>
            </p:cNvSpPr>
            <p:nvPr/>
          </p:nvSpPr>
          <p:spPr bwMode="auto">
            <a:xfrm flipV="1">
              <a:off x="3236" y="874"/>
              <a:ext cx="0" cy="1248"/>
            </a:xfrm>
            <a:prstGeom prst="line">
              <a:avLst/>
            </a:prstGeom>
            <a:noFill/>
            <a:ln w="9525">
              <a:solidFill>
                <a:srgbClr val="000000"/>
              </a:solidFill>
              <a:round/>
              <a:headEnd/>
              <a:tailEnd/>
            </a:ln>
          </p:spPr>
          <p:txBody>
            <a:bodyPr/>
            <a:lstStyle/>
            <a:p>
              <a:endParaRPr lang="en-US"/>
            </a:p>
          </p:txBody>
        </p:sp>
        <p:sp>
          <p:nvSpPr>
            <p:cNvPr id="14354" name="Line 8"/>
            <p:cNvSpPr>
              <a:spLocks noChangeShapeType="1"/>
            </p:cNvSpPr>
            <p:nvPr/>
          </p:nvSpPr>
          <p:spPr bwMode="auto">
            <a:xfrm>
              <a:off x="1302" y="1622"/>
              <a:ext cx="797" cy="0"/>
            </a:xfrm>
            <a:prstGeom prst="line">
              <a:avLst/>
            </a:prstGeom>
            <a:noFill/>
            <a:ln w="9525">
              <a:solidFill>
                <a:srgbClr val="000000"/>
              </a:solidFill>
              <a:prstDash val="dash"/>
              <a:round/>
              <a:headEnd/>
              <a:tailEnd/>
            </a:ln>
          </p:spPr>
          <p:txBody>
            <a:bodyPr/>
            <a:lstStyle/>
            <a:p>
              <a:endParaRPr lang="en-US"/>
            </a:p>
          </p:txBody>
        </p:sp>
        <p:sp>
          <p:nvSpPr>
            <p:cNvPr id="14355" name="Line 9"/>
            <p:cNvSpPr>
              <a:spLocks noChangeShapeType="1"/>
            </p:cNvSpPr>
            <p:nvPr/>
          </p:nvSpPr>
          <p:spPr bwMode="auto">
            <a:xfrm flipV="1">
              <a:off x="1302" y="624"/>
              <a:ext cx="2503" cy="998"/>
            </a:xfrm>
            <a:prstGeom prst="line">
              <a:avLst/>
            </a:prstGeom>
            <a:noFill/>
            <a:ln w="9525">
              <a:solidFill>
                <a:srgbClr val="000000"/>
              </a:solidFill>
              <a:prstDash val="dash"/>
              <a:round/>
              <a:headEnd/>
              <a:tailEnd/>
            </a:ln>
          </p:spPr>
          <p:txBody>
            <a:bodyPr/>
            <a:lstStyle/>
            <a:p>
              <a:endParaRPr lang="en-US"/>
            </a:p>
          </p:txBody>
        </p:sp>
        <p:sp>
          <p:nvSpPr>
            <p:cNvPr id="14356" name="Line 10"/>
            <p:cNvSpPr>
              <a:spLocks noChangeShapeType="1"/>
            </p:cNvSpPr>
            <p:nvPr/>
          </p:nvSpPr>
          <p:spPr bwMode="auto">
            <a:xfrm>
              <a:off x="3236" y="874"/>
              <a:ext cx="796" cy="1248"/>
            </a:xfrm>
            <a:prstGeom prst="line">
              <a:avLst/>
            </a:prstGeom>
            <a:noFill/>
            <a:ln w="9525">
              <a:solidFill>
                <a:srgbClr val="000000"/>
              </a:solidFill>
              <a:prstDash val="dash"/>
              <a:round/>
              <a:headEnd/>
              <a:tailEnd/>
            </a:ln>
          </p:spPr>
          <p:txBody>
            <a:bodyPr/>
            <a:lstStyle/>
            <a:p>
              <a:endParaRPr lang="en-US"/>
            </a:p>
          </p:txBody>
        </p:sp>
        <p:sp>
          <p:nvSpPr>
            <p:cNvPr id="14357" name="Freeform 11"/>
            <p:cNvSpPr>
              <a:spLocks/>
            </p:cNvSpPr>
            <p:nvPr/>
          </p:nvSpPr>
          <p:spPr bwMode="auto">
            <a:xfrm>
              <a:off x="1862" y="1373"/>
              <a:ext cx="132" cy="249"/>
            </a:xfrm>
            <a:custGeom>
              <a:avLst/>
              <a:gdLst>
                <a:gd name="T0" fmla="*/ 0 w 210"/>
                <a:gd name="T1" fmla="*/ 0 h 360"/>
                <a:gd name="T2" fmla="*/ 180 w 210"/>
                <a:gd name="T3" fmla="*/ 180 h 360"/>
                <a:gd name="T4" fmla="*/ 180 w 210"/>
                <a:gd name="T5" fmla="*/ 360 h 360"/>
                <a:gd name="T6" fmla="*/ 0 60000 65536"/>
                <a:gd name="T7" fmla="*/ 0 60000 65536"/>
                <a:gd name="T8" fmla="*/ 0 60000 65536"/>
                <a:gd name="T9" fmla="*/ 0 w 210"/>
                <a:gd name="T10" fmla="*/ 0 h 360"/>
                <a:gd name="T11" fmla="*/ 210 w 210"/>
                <a:gd name="T12" fmla="*/ 360 h 360"/>
              </a:gdLst>
              <a:ahLst/>
              <a:cxnLst>
                <a:cxn ang="T6">
                  <a:pos x="T0" y="T1"/>
                </a:cxn>
                <a:cxn ang="T7">
                  <a:pos x="T2" y="T3"/>
                </a:cxn>
                <a:cxn ang="T8">
                  <a:pos x="T4" y="T5"/>
                </a:cxn>
              </a:cxnLst>
              <a:rect l="T9" t="T10" r="T11" b="T12"/>
              <a:pathLst>
                <a:path w="210" h="360">
                  <a:moveTo>
                    <a:pt x="0" y="0"/>
                  </a:moveTo>
                  <a:cubicBezTo>
                    <a:pt x="75" y="60"/>
                    <a:pt x="150" y="120"/>
                    <a:pt x="180" y="180"/>
                  </a:cubicBezTo>
                  <a:cubicBezTo>
                    <a:pt x="210" y="240"/>
                    <a:pt x="195" y="300"/>
                    <a:pt x="180" y="360"/>
                  </a:cubicBezTo>
                </a:path>
              </a:pathLst>
            </a:custGeom>
            <a:noFill/>
            <a:ln w="9525">
              <a:solidFill>
                <a:srgbClr val="000000"/>
              </a:solidFill>
              <a:round/>
              <a:headEnd type="triangle" w="med" len="med"/>
              <a:tailEnd type="triangle" w="med" len="med"/>
            </a:ln>
          </p:spPr>
          <p:txBody>
            <a:bodyPr/>
            <a:lstStyle/>
            <a:p>
              <a:endParaRPr lang="en-US"/>
            </a:p>
          </p:txBody>
        </p:sp>
        <p:sp>
          <p:nvSpPr>
            <p:cNvPr id="14358" name="Text Box 12"/>
            <p:cNvSpPr txBox="1">
              <a:spLocks noChangeArrowheads="1"/>
            </p:cNvSpPr>
            <p:nvPr/>
          </p:nvSpPr>
          <p:spPr bwMode="auto">
            <a:xfrm>
              <a:off x="1719" y="1388"/>
              <a:ext cx="455" cy="354"/>
            </a:xfrm>
            <a:prstGeom prst="rect">
              <a:avLst/>
            </a:prstGeom>
            <a:solidFill>
              <a:srgbClr val="FFFFFF">
                <a:alpha val="0"/>
              </a:srgbClr>
            </a:solidFill>
            <a:ln w="9525">
              <a:noFill/>
              <a:miter lim="800000"/>
              <a:headEnd/>
              <a:tailEnd/>
            </a:ln>
          </p:spPr>
          <p:txBody>
            <a:bodyPr/>
            <a:lstStyle/>
            <a:p>
              <a:r>
                <a:rPr lang="en-US" sz="2000"/>
                <a:t>β</a:t>
              </a:r>
            </a:p>
          </p:txBody>
        </p:sp>
        <p:sp>
          <p:nvSpPr>
            <p:cNvPr id="14359" name="Text Box 13"/>
            <p:cNvSpPr txBox="1">
              <a:spLocks noChangeArrowheads="1"/>
            </p:cNvSpPr>
            <p:nvPr/>
          </p:nvSpPr>
          <p:spPr bwMode="auto">
            <a:xfrm>
              <a:off x="3463" y="749"/>
              <a:ext cx="342" cy="353"/>
            </a:xfrm>
            <a:prstGeom prst="rect">
              <a:avLst/>
            </a:prstGeom>
            <a:solidFill>
              <a:srgbClr val="FFFFFF">
                <a:alpha val="0"/>
              </a:srgbClr>
            </a:solidFill>
            <a:ln w="9525">
              <a:noFill/>
              <a:miter lim="800000"/>
              <a:headEnd/>
              <a:tailEnd/>
            </a:ln>
          </p:spPr>
          <p:txBody>
            <a:bodyPr/>
            <a:lstStyle/>
            <a:p>
              <a:r>
                <a:rPr lang="en-US" sz="2000"/>
                <a:t>α</a:t>
              </a:r>
            </a:p>
          </p:txBody>
        </p:sp>
        <p:sp>
          <p:nvSpPr>
            <p:cNvPr id="14360" name="Freeform 14"/>
            <p:cNvSpPr>
              <a:spLocks/>
            </p:cNvSpPr>
            <p:nvPr/>
          </p:nvSpPr>
          <p:spPr bwMode="auto">
            <a:xfrm>
              <a:off x="3388" y="759"/>
              <a:ext cx="113" cy="375"/>
            </a:xfrm>
            <a:custGeom>
              <a:avLst/>
              <a:gdLst>
                <a:gd name="T0" fmla="*/ 0 w 180"/>
                <a:gd name="T1" fmla="*/ 0 h 540"/>
                <a:gd name="T2" fmla="*/ 180 w 180"/>
                <a:gd name="T3" fmla="*/ 360 h 540"/>
                <a:gd name="T4" fmla="*/ 0 w 180"/>
                <a:gd name="T5" fmla="*/ 540 h 540"/>
                <a:gd name="T6" fmla="*/ 0 60000 65536"/>
                <a:gd name="T7" fmla="*/ 0 60000 65536"/>
                <a:gd name="T8" fmla="*/ 0 60000 65536"/>
                <a:gd name="T9" fmla="*/ 0 w 180"/>
                <a:gd name="T10" fmla="*/ 0 h 540"/>
                <a:gd name="T11" fmla="*/ 180 w 180"/>
                <a:gd name="T12" fmla="*/ 540 h 540"/>
              </a:gdLst>
              <a:ahLst/>
              <a:cxnLst>
                <a:cxn ang="T6">
                  <a:pos x="T0" y="T1"/>
                </a:cxn>
                <a:cxn ang="T7">
                  <a:pos x="T2" y="T3"/>
                </a:cxn>
                <a:cxn ang="T8">
                  <a:pos x="T4" y="T5"/>
                </a:cxn>
              </a:cxnLst>
              <a:rect l="T9" t="T10" r="T11" b="T12"/>
              <a:pathLst>
                <a:path w="180" h="540">
                  <a:moveTo>
                    <a:pt x="0" y="0"/>
                  </a:moveTo>
                  <a:cubicBezTo>
                    <a:pt x="90" y="135"/>
                    <a:pt x="180" y="270"/>
                    <a:pt x="180" y="360"/>
                  </a:cubicBezTo>
                  <a:cubicBezTo>
                    <a:pt x="180" y="450"/>
                    <a:pt x="90" y="495"/>
                    <a:pt x="0" y="540"/>
                  </a:cubicBezTo>
                </a:path>
              </a:pathLst>
            </a:custGeom>
            <a:noFill/>
            <a:ln w="9525">
              <a:solidFill>
                <a:srgbClr val="000000"/>
              </a:solidFill>
              <a:round/>
              <a:headEnd type="triangle" w="med" len="med"/>
              <a:tailEnd type="triangle" w="med" len="med"/>
            </a:ln>
          </p:spPr>
          <p:txBody>
            <a:bodyPr/>
            <a:lstStyle/>
            <a:p>
              <a:endParaRPr lang="en-US"/>
            </a:p>
          </p:txBody>
        </p:sp>
        <p:sp>
          <p:nvSpPr>
            <p:cNvPr id="14361" name="Freeform 15"/>
            <p:cNvSpPr>
              <a:spLocks/>
            </p:cNvSpPr>
            <p:nvPr/>
          </p:nvSpPr>
          <p:spPr bwMode="auto">
            <a:xfrm>
              <a:off x="3558" y="1747"/>
              <a:ext cx="247" cy="375"/>
            </a:xfrm>
            <a:custGeom>
              <a:avLst/>
              <a:gdLst>
                <a:gd name="T0" fmla="*/ 390 w 390"/>
                <a:gd name="T1" fmla="*/ 0 h 540"/>
                <a:gd name="T2" fmla="*/ 30 w 390"/>
                <a:gd name="T3" fmla="*/ 180 h 540"/>
                <a:gd name="T4" fmla="*/ 210 w 390"/>
                <a:gd name="T5" fmla="*/ 540 h 540"/>
                <a:gd name="T6" fmla="*/ 0 60000 65536"/>
                <a:gd name="T7" fmla="*/ 0 60000 65536"/>
                <a:gd name="T8" fmla="*/ 0 60000 65536"/>
                <a:gd name="T9" fmla="*/ 0 w 390"/>
                <a:gd name="T10" fmla="*/ 0 h 540"/>
                <a:gd name="T11" fmla="*/ 390 w 390"/>
                <a:gd name="T12" fmla="*/ 540 h 540"/>
              </a:gdLst>
              <a:ahLst/>
              <a:cxnLst>
                <a:cxn ang="T6">
                  <a:pos x="T0" y="T1"/>
                </a:cxn>
                <a:cxn ang="T7">
                  <a:pos x="T2" y="T3"/>
                </a:cxn>
                <a:cxn ang="T8">
                  <a:pos x="T4" y="T5"/>
                </a:cxn>
              </a:cxnLst>
              <a:rect l="T9" t="T10" r="T11" b="T12"/>
              <a:pathLst>
                <a:path w="390" h="540">
                  <a:moveTo>
                    <a:pt x="390" y="0"/>
                  </a:moveTo>
                  <a:cubicBezTo>
                    <a:pt x="225" y="45"/>
                    <a:pt x="60" y="90"/>
                    <a:pt x="30" y="180"/>
                  </a:cubicBezTo>
                  <a:cubicBezTo>
                    <a:pt x="0" y="270"/>
                    <a:pt x="105" y="405"/>
                    <a:pt x="210" y="540"/>
                  </a:cubicBezTo>
                </a:path>
              </a:pathLst>
            </a:custGeom>
            <a:noFill/>
            <a:ln w="9525">
              <a:solidFill>
                <a:srgbClr val="000000"/>
              </a:solidFill>
              <a:round/>
              <a:headEnd type="triangle" w="med" len="med"/>
              <a:tailEnd type="triangle" w="med" len="med"/>
            </a:ln>
          </p:spPr>
          <p:txBody>
            <a:bodyPr/>
            <a:lstStyle/>
            <a:p>
              <a:endParaRPr lang="en-US"/>
            </a:p>
          </p:txBody>
        </p:sp>
        <p:sp>
          <p:nvSpPr>
            <p:cNvPr id="14362" name="Text Box 16"/>
            <p:cNvSpPr txBox="1">
              <a:spLocks noChangeArrowheads="1"/>
            </p:cNvSpPr>
            <p:nvPr/>
          </p:nvSpPr>
          <p:spPr bwMode="auto">
            <a:xfrm>
              <a:off x="3577" y="1747"/>
              <a:ext cx="455" cy="354"/>
            </a:xfrm>
            <a:prstGeom prst="rect">
              <a:avLst/>
            </a:prstGeom>
            <a:solidFill>
              <a:srgbClr val="FFFFFF">
                <a:alpha val="0"/>
              </a:srgbClr>
            </a:solidFill>
            <a:ln w="9525">
              <a:noFill/>
              <a:miter lim="800000"/>
              <a:headEnd/>
              <a:tailEnd/>
            </a:ln>
          </p:spPr>
          <p:txBody>
            <a:bodyPr/>
            <a:lstStyle/>
            <a:p>
              <a:r>
                <a:rPr lang="en-US" sz="2000"/>
                <a:t>γ</a:t>
              </a:r>
            </a:p>
          </p:txBody>
        </p:sp>
        <p:sp>
          <p:nvSpPr>
            <p:cNvPr id="14363" name="Text Box 17"/>
            <p:cNvSpPr txBox="1">
              <a:spLocks noChangeArrowheads="1"/>
            </p:cNvSpPr>
            <p:nvPr/>
          </p:nvSpPr>
          <p:spPr bwMode="auto">
            <a:xfrm>
              <a:off x="2807" y="1412"/>
              <a:ext cx="569" cy="374"/>
            </a:xfrm>
            <a:prstGeom prst="rect">
              <a:avLst/>
            </a:prstGeom>
            <a:solidFill>
              <a:srgbClr val="FFFFFF">
                <a:alpha val="0"/>
              </a:srgbClr>
            </a:solidFill>
            <a:ln w="9525">
              <a:noFill/>
              <a:miter lim="800000"/>
              <a:headEnd/>
              <a:tailEnd/>
            </a:ln>
          </p:spPr>
          <p:txBody>
            <a:bodyPr/>
            <a:lstStyle/>
            <a:p>
              <a:r>
                <a:rPr lang="en-US" sz="2000"/>
                <a:t>75m</a:t>
              </a:r>
            </a:p>
          </p:txBody>
        </p:sp>
        <p:sp>
          <p:nvSpPr>
            <p:cNvPr id="14364" name="Text Box 18"/>
            <p:cNvSpPr txBox="1">
              <a:spLocks noChangeArrowheads="1"/>
            </p:cNvSpPr>
            <p:nvPr/>
          </p:nvSpPr>
          <p:spPr bwMode="auto">
            <a:xfrm>
              <a:off x="908" y="1680"/>
              <a:ext cx="569" cy="375"/>
            </a:xfrm>
            <a:prstGeom prst="rect">
              <a:avLst/>
            </a:prstGeom>
            <a:solidFill>
              <a:srgbClr val="FFFFFF">
                <a:alpha val="0"/>
              </a:srgbClr>
            </a:solidFill>
            <a:ln w="9525">
              <a:noFill/>
              <a:miter lim="800000"/>
              <a:headEnd/>
              <a:tailEnd/>
            </a:ln>
          </p:spPr>
          <p:txBody>
            <a:bodyPr/>
            <a:lstStyle/>
            <a:p>
              <a:r>
                <a:rPr lang="en-US" sz="2000"/>
                <a:t>25m</a:t>
              </a:r>
            </a:p>
          </p:txBody>
        </p:sp>
        <p:sp>
          <p:nvSpPr>
            <p:cNvPr id="14365" name="Text Box 19"/>
            <p:cNvSpPr txBox="1">
              <a:spLocks noChangeArrowheads="1"/>
            </p:cNvSpPr>
            <p:nvPr/>
          </p:nvSpPr>
          <p:spPr bwMode="auto">
            <a:xfrm>
              <a:off x="1985" y="2122"/>
              <a:ext cx="568" cy="374"/>
            </a:xfrm>
            <a:prstGeom prst="rect">
              <a:avLst/>
            </a:prstGeom>
            <a:solidFill>
              <a:srgbClr val="FFFFFF">
                <a:alpha val="0"/>
              </a:srgbClr>
            </a:solidFill>
            <a:ln w="9525">
              <a:noFill/>
              <a:miter lim="800000"/>
              <a:headEnd/>
              <a:tailEnd/>
            </a:ln>
          </p:spPr>
          <p:txBody>
            <a:bodyPr/>
            <a:lstStyle/>
            <a:p>
              <a:r>
                <a:rPr lang="en-US" sz="2000"/>
                <a:t>10Km</a:t>
              </a:r>
            </a:p>
          </p:txBody>
        </p:sp>
        <p:sp>
          <p:nvSpPr>
            <p:cNvPr id="14366" name="Text Box 20"/>
            <p:cNvSpPr txBox="1">
              <a:spLocks noChangeArrowheads="1"/>
            </p:cNvSpPr>
            <p:nvPr/>
          </p:nvSpPr>
          <p:spPr bwMode="auto">
            <a:xfrm>
              <a:off x="3350" y="2090"/>
              <a:ext cx="568" cy="375"/>
            </a:xfrm>
            <a:prstGeom prst="rect">
              <a:avLst/>
            </a:prstGeom>
            <a:solidFill>
              <a:srgbClr val="FFFFFF">
                <a:alpha val="0"/>
              </a:srgbClr>
            </a:solidFill>
            <a:ln w="9525">
              <a:noFill/>
              <a:miter lim="800000"/>
              <a:headEnd/>
              <a:tailEnd/>
            </a:ln>
          </p:spPr>
          <p:txBody>
            <a:bodyPr/>
            <a:lstStyle/>
            <a:p>
              <a:r>
                <a:rPr lang="en-US" sz="2000"/>
                <a:t>2Km</a:t>
              </a:r>
            </a:p>
          </p:txBody>
        </p:sp>
      </p:grpSp>
      <p:sp>
        <p:nvSpPr>
          <p:cNvPr id="14344" name="Text Box 22"/>
          <p:cNvSpPr txBox="1">
            <a:spLocks noChangeArrowheads="1"/>
          </p:cNvSpPr>
          <p:nvPr/>
        </p:nvSpPr>
        <p:spPr bwMode="auto">
          <a:xfrm>
            <a:off x="609600" y="2971800"/>
            <a:ext cx="2362200" cy="457200"/>
          </a:xfrm>
          <a:prstGeom prst="rect">
            <a:avLst/>
          </a:prstGeom>
          <a:noFill/>
          <a:ln w="9525">
            <a:noFill/>
            <a:miter lim="800000"/>
            <a:headEnd/>
            <a:tailEnd/>
          </a:ln>
        </p:spPr>
        <p:txBody>
          <a:bodyPr>
            <a:spAutoFit/>
          </a:bodyPr>
          <a:lstStyle/>
          <a:p>
            <a:pPr>
              <a:spcBef>
                <a:spcPct val="50000"/>
              </a:spcBef>
            </a:pPr>
            <a:r>
              <a:rPr lang="en-US"/>
              <a:t>The wavelength,</a:t>
            </a:r>
          </a:p>
        </p:txBody>
      </p:sp>
      <p:sp>
        <p:nvSpPr>
          <p:cNvPr id="14345" name="Rectangle 24"/>
          <p:cNvSpPr>
            <a:spLocks noChangeArrowheads="1"/>
          </p:cNvSpPr>
          <p:nvPr/>
        </p:nvSpPr>
        <p:spPr bwMode="auto">
          <a:xfrm>
            <a:off x="0" y="3205163"/>
            <a:ext cx="9144000" cy="0"/>
          </a:xfrm>
          <a:prstGeom prst="rect">
            <a:avLst/>
          </a:prstGeom>
          <a:noFill/>
          <a:ln w="9525">
            <a:noFill/>
            <a:miter lim="800000"/>
            <a:headEnd/>
            <a:tailEnd/>
          </a:ln>
        </p:spPr>
        <p:txBody>
          <a:bodyPr wrap="none" anchor="ctr">
            <a:spAutoFit/>
          </a:bodyPr>
          <a:lstStyle/>
          <a:p>
            <a:endParaRPr lang="en-US"/>
          </a:p>
        </p:txBody>
      </p:sp>
      <p:graphicFrame>
        <p:nvGraphicFramePr>
          <p:cNvPr id="14338" name="Object 23"/>
          <p:cNvGraphicFramePr>
            <a:graphicFrameLocks noChangeAspect="1"/>
          </p:cNvGraphicFramePr>
          <p:nvPr/>
        </p:nvGraphicFramePr>
        <p:xfrm>
          <a:off x="2438400" y="3124200"/>
          <a:ext cx="4038600" cy="1150938"/>
        </p:xfrm>
        <a:graphic>
          <a:graphicData uri="http://schemas.openxmlformats.org/presentationml/2006/ole">
            <p:oleObj spid="_x0000_s14338" name="Equation" r:id="rId3" imgW="1574800" imgH="444500" progId="Equation.3">
              <p:embed/>
            </p:oleObj>
          </a:graphicData>
        </a:graphic>
      </p:graphicFrame>
      <p:sp>
        <p:nvSpPr>
          <p:cNvPr id="14346" name="Text Box 25"/>
          <p:cNvSpPr txBox="1">
            <a:spLocks noChangeArrowheads="1"/>
          </p:cNvSpPr>
          <p:nvPr/>
        </p:nvSpPr>
        <p:spPr bwMode="auto">
          <a:xfrm>
            <a:off x="5029200" y="609600"/>
            <a:ext cx="3352800" cy="1187450"/>
          </a:xfrm>
          <a:prstGeom prst="rect">
            <a:avLst/>
          </a:prstGeom>
          <a:noFill/>
          <a:ln w="9525">
            <a:noFill/>
            <a:miter lim="800000"/>
            <a:headEnd/>
            <a:tailEnd/>
          </a:ln>
        </p:spPr>
        <p:txBody>
          <a:bodyPr>
            <a:spAutoFit/>
          </a:bodyPr>
          <a:lstStyle/>
          <a:p>
            <a:pPr>
              <a:spcBef>
                <a:spcPct val="50000"/>
              </a:spcBef>
            </a:pPr>
            <a:r>
              <a:rPr lang="en-US"/>
              <a:t>Redrawing the geometry subtracting the height of the smallest structure</a:t>
            </a:r>
          </a:p>
        </p:txBody>
      </p:sp>
      <p:sp>
        <p:nvSpPr>
          <p:cNvPr id="14347" name="Rectangle 29"/>
          <p:cNvSpPr>
            <a:spLocks noChangeArrowheads="1"/>
          </p:cNvSpPr>
          <p:nvPr/>
        </p:nvSpPr>
        <p:spPr bwMode="auto">
          <a:xfrm>
            <a:off x="0" y="2886075"/>
            <a:ext cx="9144000" cy="0"/>
          </a:xfrm>
          <a:prstGeom prst="rect">
            <a:avLst/>
          </a:prstGeom>
          <a:noFill/>
          <a:ln w="9525">
            <a:noFill/>
            <a:miter lim="800000"/>
            <a:headEnd/>
            <a:tailEnd/>
          </a:ln>
        </p:spPr>
        <p:txBody>
          <a:bodyPr wrap="none" anchor="ctr">
            <a:spAutoFit/>
          </a:bodyPr>
          <a:lstStyle/>
          <a:p>
            <a:endParaRPr lang="en-US"/>
          </a:p>
        </p:txBody>
      </p:sp>
      <p:graphicFrame>
        <p:nvGraphicFramePr>
          <p:cNvPr id="14339" name="Object 28"/>
          <p:cNvGraphicFramePr>
            <a:graphicFrameLocks noChangeAspect="1"/>
          </p:cNvGraphicFramePr>
          <p:nvPr/>
        </p:nvGraphicFramePr>
        <p:xfrm>
          <a:off x="457200" y="4419600"/>
          <a:ext cx="3886200" cy="892175"/>
        </p:xfrm>
        <a:graphic>
          <a:graphicData uri="http://schemas.openxmlformats.org/presentationml/2006/ole">
            <p:oleObj spid="_x0000_s14339" name="Equation" r:id="rId4" imgW="1866900" imgH="431800" progId="Equation.3">
              <p:embed/>
            </p:oleObj>
          </a:graphicData>
        </a:graphic>
      </p:graphicFrame>
      <p:sp>
        <p:nvSpPr>
          <p:cNvPr id="14348" name="Rectangle 30"/>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en-US"/>
          </a:p>
        </p:txBody>
      </p:sp>
      <p:sp>
        <p:nvSpPr>
          <p:cNvPr id="14349" name="Rectangle 31"/>
          <p:cNvSpPr>
            <a:spLocks noChangeArrowheads="1"/>
          </p:cNvSpPr>
          <p:nvPr/>
        </p:nvSpPr>
        <p:spPr bwMode="auto">
          <a:xfrm>
            <a:off x="0" y="3743325"/>
            <a:ext cx="9144000" cy="0"/>
          </a:xfrm>
          <a:prstGeom prst="rect">
            <a:avLst/>
          </a:prstGeom>
          <a:noFill/>
          <a:ln w="9525">
            <a:noFill/>
            <a:miter lim="800000"/>
            <a:headEnd/>
            <a:tailEnd/>
          </a:ln>
        </p:spPr>
        <p:txBody>
          <a:bodyPr wrap="none" anchor="ctr">
            <a:spAutoFit/>
          </a:bodyPr>
          <a:lstStyle/>
          <a:p>
            <a:endParaRPr lang="en-US"/>
          </a:p>
        </p:txBody>
      </p:sp>
      <p:graphicFrame>
        <p:nvGraphicFramePr>
          <p:cNvPr id="14340" name="Object 26"/>
          <p:cNvGraphicFramePr>
            <a:graphicFrameLocks noChangeAspect="1"/>
          </p:cNvGraphicFramePr>
          <p:nvPr/>
        </p:nvGraphicFramePr>
        <p:xfrm>
          <a:off x="762000" y="5638800"/>
          <a:ext cx="5486400" cy="609600"/>
        </p:xfrm>
        <a:graphic>
          <a:graphicData uri="http://schemas.openxmlformats.org/presentationml/2006/ole">
            <p:oleObj spid="_x0000_s14340" name="Equation" r:id="rId5" imgW="2057400" imgH="228600" progId="Equation.3">
              <p:embed/>
            </p:oleObj>
          </a:graphicData>
        </a:graphic>
      </p:graphicFrame>
      <p:sp>
        <p:nvSpPr>
          <p:cNvPr id="14350" name="Rectangle 33"/>
          <p:cNvSpPr>
            <a:spLocks noChangeArrowheads="1"/>
          </p:cNvSpPr>
          <p:nvPr/>
        </p:nvSpPr>
        <p:spPr bwMode="auto">
          <a:xfrm>
            <a:off x="0" y="3214688"/>
            <a:ext cx="9144000" cy="0"/>
          </a:xfrm>
          <a:prstGeom prst="rect">
            <a:avLst/>
          </a:prstGeom>
          <a:noFill/>
          <a:ln w="9525">
            <a:noFill/>
            <a:miter lim="800000"/>
            <a:headEnd/>
            <a:tailEnd/>
          </a:ln>
        </p:spPr>
        <p:txBody>
          <a:bodyPr wrap="none" anchor="ctr">
            <a:spAutoFit/>
          </a:bodyPr>
          <a:lstStyle/>
          <a:p>
            <a:endParaRPr lang="en-US"/>
          </a:p>
        </p:txBody>
      </p:sp>
      <p:graphicFrame>
        <p:nvGraphicFramePr>
          <p:cNvPr id="14341" name="Object 32"/>
          <p:cNvGraphicFramePr>
            <a:graphicFrameLocks noChangeAspect="1"/>
          </p:cNvGraphicFramePr>
          <p:nvPr/>
        </p:nvGraphicFramePr>
        <p:xfrm>
          <a:off x="4572000" y="4343400"/>
          <a:ext cx="3733800" cy="1023938"/>
        </p:xfrm>
        <a:graphic>
          <a:graphicData uri="http://schemas.openxmlformats.org/presentationml/2006/ole">
            <p:oleObj spid="_x0000_s14341" name="Equation" r:id="rId6" imgW="1562100" imgH="431800" progId="Equation.3">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Slide Number Placeholder 5"/>
          <p:cNvSpPr>
            <a:spLocks noGrp="1"/>
          </p:cNvSpPr>
          <p:nvPr>
            <p:ph type="sldNum" sz="quarter" idx="12"/>
          </p:nvPr>
        </p:nvSpPr>
        <p:spPr>
          <a:noFill/>
        </p:spPr>
        <p:txBody>
          <a:bodyPr/>
          <a:lstStyle/>
          <a:p>
            <a:fld id="{0047026F-2938-48D7-AB85-5CA996AED951}" type="slidenum">
              <a:rPr lang="en-US"/>
              <a:pPr/>
              <a:t>21</a:t>
            </a:fld>
            <a:endParaRPr lang="en-US"/>
          </a:p>
        </p:txBody>
      </p:sp>
      <p:sp>
        <p:nvSpPr>
          <p:cNvPr id="15366" name="Rectangle 5"/>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en-US"/>
          </a:p>
        </p:txBody>
      </p:sp>
      <p:graphicFrame>
        <p:nvGraphicFramePr>
          <p:cNvPr id="15362" name="Object 4"/>
          <p:cNvGraphicFramePr>
            <a:graphicFrameLocks noChangeAspect="1"/>
          </p:cNvGraphicFramePr>
          <p:nvPr/>
        </p:nvGraphicFramePr>
        <p:xfrm>
          <a:off x="1295400" y="1524000"/>
          <a:ext cx="5715000" cy="1014413"/>
        </p:xfrm>
        <a:graphic>
          <a:graphicData uri="http://schemas.openxmlformats.org/presentationml/2006/ole">
            <p:oleObj spid="_x0000_s15362" name="Equation" r:id="rId3" imgW="2628900" imgH="469900" progId="Equation.3">
              <p:embed/>
            </p:oleObj>
          </a:graphicData>
        </a:graphic>
      </p:graphicFrame>
      <p:sp>
        <p:nvSpPr>
          <p:cNvPr id="15367" name="Text Box 6"/>
          <p:cNvSpPr txBox="1">
            <a:spLocks noChangeArrowheads="1"/>
          </p:cNvSpPr>
          <p:nvPr/>
        </p:nvSpPr>
        <p:spPr bwMode="auto">
          <a:xfrm>
            <a:off x="914400" y="685800"/>
            <a:ext cx="5715000" cy="457200"/>
          </a:xfrm>
          <a:prstGeom prst="rect">
            <a:avLst/>
          </a:prstGeom>
          <a:noFill/>
          <a:ln w="9525">
            <a:noFill/>
            <a:miter lim="800000"/>
            <a:headEnd/>
            <a:tailEnd/>
          </a:ln>
        </p:spPr>
        <p:txBody>
          <a:bodyPr>
            <a:spAutoFit/>
          </a:bodyPr>
          <a:lstStyle/>
          <a:p>
            <a:pPr>
              <a:spcBef>
                <a:spcPct val="50000"/>
              </a:spcBef>
            </a:pPr>
            <a:r>
              <a:rPr lang="en-US"/>
              <a:t>Now </a:t>
            </a:r>
            <a:r>
              <a:rPr kumimoji="1" lang="en-US" altLang="zh-TW" i="1">
                <a:ea typeface="新細明體" pitchFamily="18" charset="-120"/>
              </a:rPr>
              <a:t>Fresnel-Kirchoff</a:t>
            </a:r>
            <a:r>
              <a:rPr kumimoji="1" lang="en-US" altLang="zh-TW">
                <a:ea typeface="新細明體" pitchFamily="18" charset="-120"/>
              </a:rPr>
              <a:t> diffraction parameter,</a:t>
            </a:r>
            <a:endParaRPr kumimoji="1" lang="en-US"/>
          </a:p>
        </p:txBody>
      </p:sp>
      <p:sp>
        <p:nvSpPr>
          <p:cNvPr id="15368" name="Rectangle 8"/>
          <p:cNvSpPr>
            <a:spLocks noChangeArrowheads="1"/>
          </p:cNvSpPr>
          <p:nvPr/>
        </p:nvSpPr>
        <p:spPr bwMode="auto">
          <a:xfrm>
            <a:off x="0" y="3214688"/>
            <a:ext cx="9144000" cy="0"/>
          </a:xfrm>
          <a:prstGeom prst="rect">
            <a:avLst/>
          </a:prstGeom>
          <a:noFill/>
          <a:ln w="9525">
            <a:noFill/>
            <a:miter lim="800000"/>
            <a:headEnd/>
            <a:tailEnd/>
          </a:ln>
        </p:spPr>
        <p:txBody>
          <a:bodyPr wrap="none" anchor="ctr">
            <a:spAutoFit/>
          </a:bodyPr>
          <a:lstStyle/>
          <a:p>
            <a:endParaRPr lang="en-US"/>
          </a:p>
        </p:txBody>
      </p:sp>
      <p:sp>
        <p:nvSpPr>
          <p:cNvPr id="15369" name="Rectangle 10"/>
          <p:cNvSpPr>
            <a:spLocks noChangeArrowheads="1"/>
          </p:cNvSpPr>
          <p:nvPr/>
        </p:nvSpPr>
        <p:spPr bwMode="auto">
          <a:xfrm>
            <a:off x="0" y="3214688"/>
            <a:ext cx="9144000" cy="0"/>
          </a:xfrm>
          <a:prstGeom prst="rect">
            <a:avLst/>
          </a:prstGeom>
          <a:noFill/>
          <a:ln w="9525">
            <a:noFill/>
            <a:miter lim="800000"/>
            <a:headEnd/>
            <a:tailEnd/>
          </a:ln>
        </p:spPr>
        <p:txBody>
          <a:bodyPr wrap="none" anchor="ctr">
            <a:spAutoFit/>
          </a:bodyPr>
          <a:lstStyle/>
          <a:p>
            <a:endParaRPr lang="en-US"/>
          </a:p>
        </p:txBody>
      </p:sp>
      <p:sp>
        <p:nvSpPr>
          <p:cNvPr id="15370" name="Rectangle 12"/>
          <p:cNvSpPr>
            <a:spLocks noChangeArrowheads="1"/>
          </p:cNvSpPr>
          <p:nvPr/>
        </p:nvSpPr>
        <p:spPr bwMode="auto">
          <a:xfrm>
            <a:off x="0" y="3214688"/>
            <a:ext cx="9144000" cy="0"/>
          </a:xfrm>
          <a:prstGeom prst="rect">
            <a:avLst/>
          </a:prstGeom>
          <a:noFill/>
          <a:ln w="9525">
            <a:noFill/>
            <a:miter lim="800000"/>
            <a:headEnd/>
            <a:tailEnd/>
          </a:ln>
        </p:spPr>
        <p:txBody>
          <a:bodyPr wrap="none" anchor="ctr">
            <a:spAutoFit/>
          </a:bodyPr>
          <a:lstStyle/>
          <a:p>
            <a:endParaRPr lang="en-US"/>
          </a:p>
        </p:txBody>
      </p:sp>
      <p:graphicFrame>
        <p:nvGraphicFramePr>
          <p:cNvPr id="15363" name="Object 11"/>
          <p:cNvGraphicFramePr>
            <a:graphicFrameLocks noChangeAspect="1"/>
          </p:cNvGraphicFramePr>
          <p:nvPr/>
        </p:nvGraphicFramePr>
        <p:xfrm>
          <a:off x="990600" y="3733800"/>
          <a:ext cx="6019800" cy="787400"/>
        </p:xfrm>
        <a:graphic>
          <a:graphicData uri="http://schemas.openxmlformats.org/presentationml/2006/ole">
            <p:oleObj spid="_x0000_s15363" name="Equation" r:id="rId4" imgW="3276600" imgH="431800" progId="Equation.3">
              <p:embed/>
            </p:oleObj>
          </a:graphicData>
        </a:graphic>
      </p:graphicFrame>
      <p:sp>
        <p:nvSpPr>
          <p:cNvPr id="15371" name="Text Box 13"/>
          <p:cNvSpPr txBox="1">
            <a:spLocks noChangeArrowheads="1"/>
          </p:cNvSpPr>
          <p:nvPr/>
        </p:nvSpPr>
        <p:spPr bwMode="auto">
          <a:xfrm>
            <a:off x="685800" y="2819400"/>
            <a:ext cx="7010400" cy="457200"/>
          </a:xfrm>
          <a:prstGeom prst="rect">
            <a:avLst/>
          </a:prstGeom>
          <a:noFill/>
          <a:ln w="9525">
            <a:noFill/>
            <a:miter lim="800000"/>
            <a:headEnd/>
            <a:tailEnd/>
          </a:ln>
        </p:spPr>
        <p:txBody>
          <a:bodyPr>
            <a:spAutoFit/>
          </a:bodyPr>
          <a:lstStyle/>
          <a:p>
            <a:pPr>
              <a:spcBef>
                <a:spcPct val="50000"/>
              </a:spcBef>
            </a:pPr>
            <a:r>
              <a:rPr kumimoji="1" lang="en-US" altLang="zh-TW">
                <a:ea typeface="新細明體" pitchFamily="18" charset="-120"/>
              </a:rPr>
              <a:t>The diffraction gain due to the presence of a knife edge,</a:t>
            </a:r>
            <a:endParaRPr kumimoji="1" lang="en-US"/>
          </a:p>
        </p:txBody>
      </p:sp>
      <p:sp>
        <p:nvSpPr>
          <p:cNvPr id="15372" name="Text Box 14"/>
          <p:cNvSpPr txBox="1">
            <a:spLocks noChangeArrowheads="1"/>
          </p:cNvSpPr>
          <p:nvPr/>
        </p:nvSpPr>
        <p:spPr bwMode="auto">
          <a:xfrm>
            <a:off x="762000" y="4724400"/>
            <a:ext cx="533400" cy="457200"/>
          </a:xfrm>
          <a:prstGeom prst="rect">
            <a:avLst/>
          </a:prstGeom>
          <a:noFill/>
          <a:ln w="9525">
            <a:noFill/>
            <a:miter lim="800000"/>
            <a:headEnd/>
            <a:tailEnd/>
          </a:ln>
        </p:spPr>
        <p:txBody>
          <a:bodyPr>
            <a:spAutoFit/>
          </a:bodyPr>
          <a:lstStyle/>
          <a:p>
            <a:pPr>
              <a:spcBef>
                <a:spcPct val="50000"/>
              </a:spcBef>
            </a:pPr>
            <a:r>
              <a:rPr lang="en-US"/>
              <a:t>ii)</a:t>
            </a:r>
          </a:p>
        </p:txBody>
      </p:sp>
      <p:sp>
        <p:nvSpPr>
          <p:cNvPr id="15373" name="Text Box 15"/>
          <p:cNvSpPr txBox="1">
            <a:spLocks noChangeArrowheads="1"/>
          </p:cNvSpPr>
          <p:nvPr/>
        </p:nvSpPr>
        <p:spPr bwMode="auto">
          <a:xfrm>
            <a:off x="1371600" y="4876800"/>
            <a:ext cx="4114800" cy="457200"/>
          </a:xfrm>
          <a:prstGeom prst="rect">
            <a:avLst/>
          </a:prstGeom>
          <a:noFill/>
          <a:ln w="9525">
            <a:noFill/>
            <a:miter lim="800000"/>
            <a:headEnd/>
            <a:tailEnd/>
          </a:ln>
        </p:spPr>
        <p:txBody>
          <a:bodyPr>
            <a:spAutoFit/>
          </a:bodyPr>
          <a:lstStyle/>
          <a:p>
            <a:pPr>
              <a:spcBef>
                <a:spcPct val="50000"/>
              </a:spcBef>
            </a:pPr>
            <a:r>
              <a:rPr lang="en-US"/>
              <a:t>For 6dB diffraction loss, v = 0, </a:t>
            </a:r>
          </a:p>
        </p:txBody>
      </p:sp>
      <p:sp>
        <p:nvSpPr>
          <p:cNvPr id="15374" name="Rectangle 17"/>
          <p:cNvSpPr>
            <a:spLocks noChangeArrowheads="1"/>
          </p:cNvSpPr>
          <p:nvPr/>
        </p:nvSpPr>
        <p:spPr bwMode="auto">
          <a:xfrm>
            <a:off x="0" y="3086100"/>
            <a:ext cx="9144000" cy="0"/>
          </a:xfrm>
          <a:prstGeom prst="rect">
            <a:avLst/>
          </a:prstGeom>
          <a:noFill/>
          <a:ln w="9525">
            <a:noFill/>
            <a:miter lim="800000"/>
            <a:headEnd/>
            <a:tailEnd/>
          </a:ln>
        </p:spPr>
        <p:txBody>
          <a:bodyPr wrap="none" anchor="ctr">
            <a:spAutoFit/>
          </a:bodyPr>
          <a:lstStyle/>
          <a:p>
            <a:endParaRPr lang="en-US"/>
          </a:p>
        </p:txBody>
      </p:sp>
      <p:graphicFrame>
        <p:nvGraphicFramePr>
          <p:cNvPr id="15364" name="Object 16"/>
          <p:cNvGraphicFramePr>
            <a:graphicFrameLocks noChangeAspect="1"/>
          </p:cNvGraphicFramePr>
          <p:nvPr/>
        </p:nvGraphicFramePr>
        <p:xfrm>
          <a:off x="3505200" y="5334000"/>
          <a:ext cx="2667000" cy="1343025"/>
        </p:xfrm>
        <a:graphic>
          <a:graphicData uri="http://schemas.openxmlformats.org/presentationml/2006/ole">
            <p:oleObj spid="_x0000_s15364" name="Equation" r:id="rId5" imgW="1358900" imgH="685800"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5942392C-D3FD-42A1-87CB-87775A20FE7B}" type="slidenum">
              <a:rPr lang="en-US"/>
              <a:pPr/>
              <a:t>22</a:t>
            </a:fld>
            <a:endParaRPr lang="en-US"/>
          </a:p>
        </p:txBody>
      </p:sp>
      <p:sp>
        <p:nvSpPr>
          <p:cNvPr id="16388" name="Text Box 4"/>
          <p:cNvSpPr txBox="1">
            <a:spLocks noChangeArrowheads="1"/>
          </p:cNvSpPr>
          <p:nvPr/>
        </p:nvSpPr>
        <p:spPr bwMode="auto">
          <a:xfrm>
            <a:off x="762000" y="762000"/>
            <a:ext cx="7848600" cy="822325"/>
          </a:xfrm>
          <a:prstGeom prst="rect">
            <a:avLst/>
          </a:prstGeom>
          <a:noFill/>
          <a:ln w="9525">
            <a:noFill/>
            <a:miter lim="800000"/>
            <a:headEnd/>
            <a:tailEnd/>
          </a:ln>
        </p:spPr>
        <p:txBody>
          <a:bodyPr>
            <a:spAutoFit/>
          </a:bodyPr>
          <a:lstStyle/>
          <a:p>
            <a:pPr>
              <a:spcBef>
                <a:spcPct val="50000"/>
              </a:spcBef>
            </a:pPr>
            <a:r>
              <a:rPr lang="en-US"/>
              <a:t>Therefore the knife edge obstruction just touch the LOS. The geometry will take the form,   </a:t>
            </a:r>
          </a:p>
        </p:txBody>
      </p:sp>
      <p:grpSp>
        <p:nvGrpSpPr>
          <p:cNvPr id="16389" name="Group 23"/>
          <p:cNvGrpSpPr>
            <a:grpSpLocks/>
          </p:cNvGrpSpPr>
          <p:nvPr/>
        </p:nvGrpSpPr>
        <p:grpSpPr bwMode="auto">
          <a:xfrm>
            <a:off x="1371600" y="1752600"/>
            <a:ext cx="5257800" cy="2562225"/>
            <a:chOff x="1056" y="1152"/>
            <a:chExt cx="3312" cy="1614"/>
          </a:xfrm>
        </p:grpSpPr>
        <p:grpSp>
          <p:nvGrpSpPr>
            <p:cNvPr id="16391" name="Group 5"/>
            <p:cNvGrpSpPr>
              <a:grpSpLocks/>
            </p:cNvGrpSpPr>
            <p:nvPr/>
          </p:nvGrpSpPr>
          <p:grpSpPr bwMode="auto">
            <a:xfrm>
              <a:off x="1056" y="1152"/>
              <a:ext cx="3312" cy="1614"/>
              <a:chOff x="2880" y="3645"/>
              <a:chExt cx="5760" cy="2546"/>
            </a:xfrm>
          </p:grpSpPr>
          <p:grpSp>
            <p:nvGrpSpPr>
              <p:cNvPr id="16393" name="Group 6"/>
              <p:cNvGrpSpPr>
                <a:grpSpLocks/>
              </p:cNvGrpSpPr>
              <p:nvPr/>
            </p:nvGrpSpPr>
            <p:grpSpPr bwMode="auto">
              <a:xfrm>
                <a:off x="3240" y="3645"/>
                <a:ext cx="5400" cy="2546"/>
                <a:chOff x="3240" y="3645"/>
                <a:chExt cx="5400" cy="2546"/>
              </a:xfrm>
            </p:grpSpPr>
            <p:grpSp>
              <p:nvGrpSpPr>
                <p:cNvPr id="16395" name="Group 7"/>
                <p:cNvGrpSpPr>
                  <a:grpSpLocks/>
                </p:cNvGrpSpPr>
                <p:nvPr/>
              </p:nvGrpSpPr>
              <p:grpSpPr bwMode="auto">
                <a:xfrm>
                  <a:off x="3600" y="3941"/>
                  <a:ext cx="4350" cy="2250"/>
                  <a:chOff x="4320" y="11790"/>
                  <a:chExt cx="4350" cy="2250"/>
                </a:xfrm>
              </p:grpSpPr>
              <p:sp>
                <p:nvSpPr>
                  <p:cNvPr id="16398" name="Line 8"/>
                  <p:cNvSpPr>
                    <a:spLocks noChangeShapeType="1"/>
                  </p:cNvSpPr>
                  <p:nvPr/>
                </p:nvSpPr>
                <p:spPr bwMode="auto">
                  <a:xfrm>
                    <a:off x="4350" y="13500"/>
                    <a:ext cx="4320" cy="0"/>
                  </a:xfrm>
                  <a:prstGeom prst="line">
                    <a:avLst/>
                  </a:prstGeom>
                  <a:noFill/>
                  <a:ln w="9525">
                    <a:solidFill>
                      <a:srgbClr val="000000"/>
                    </a:solidFill>
                    <a:round/>
                    <a:headEnd/>
                    <a:tailEnd/>
                  </a:ln>
                </p:spPr>
                <p:txBody>
                  <a:bodyPr/>
                  <a:lstStyle/>
                  <a:p>
                    <a:endParaRPr lang="en-US"/>
                  </a:p>
                </p:txBody>
              </p:sp>
              <p:sp>
                <p:nvSpPr>
                  <p:cNvPr id="16399" name="Line 9"/>
                  <p:cNvSpPr>
                    <a:spLocks noChangeShapeType="1"/>
                  </p:cNvSpPr>
                  <p:nvPr/>
                </p:nvSpPr>
                <p:spPr bwMode="auto">
                  <a:xfrm flipH="1" flipV="1">
                    <a:off x="4320" y="11880"/>
                    <a:ext cx="30" cy="1620"/>
                  </a:xfrm>
                  <a:prstGeom prst="line">
                    <a:avLst/>
                  </a:prstGeom>
                  <a:noFill/>
                  <a:ln w="9525">
                    <a:solidFill>
                      <a:srgbClr val="000000"/>
                    </a:solidFill>
                    <a:round/>
                    <a:headEnd/>
                    <a:tailEnd/>
                  </a:ln>
                </p:spPr>
                <p:txBody>
                  <a:bodyPr/>
                  <a:lstStyle/>
                  <a:p>
                    <a:endParaRPr lang="en-US"/>
                  </a:p>
                </p:txBody>
              </p:sp>
              <p:sp>
                <p:nvSpPr>
                  <p:cNvPr id="16400" name="Text Box 10"/>
                  <p:cNvSpPr txBox="1">
                    <a:spLocks noChangeArrowheads="1"/>
                  </p:cNvSpPr>
                  <p:nvPr/>
                </p:nvSpPr>
                <p:spPr bwMode="auto">
                  <a:xfrm>
                    <a:off x="5010" y="11790"/>
                    <a:ext cx="720" cy="510"/>
                  </a:xfrm>
                  <a:prstGeom prst="rect">
                    <a:avLst/>
                  </a:prstGeom>
                  <a:solidFill>
                    <a:srgbClr val="FFFFFF">
                      <a:alpha val="0"/>
                    </a:srgbClr>
                  </a:solidFill>
                  <a:ln w="9525">
                    <a:noFill/>
                    <a:miter lim="800000"/>
                    <a:headEnd/>
                    <a:tailEnd/>
                  </a:ln>
                </p:spPr>
                <p:txBody>
                  <a:bodyPr/>
                  <a:lstStyle/>
                  <a:p>
                    <a:r>
                      <a:rPr lang="en-US" sz="2000"/>
                      <a:t>β</a:t>
                    </a:r>
                  </a:p>
                </p:txBody>
              </p:sp>
              <p:sp>
                <p:nvSpPr>
                  <p:cNvPr id="16401" name="Text Box 11"/>
                  <p:cNvSpPr txBox="1">
                    <a:spLocks noChangeArrowheads="1"/>
                  </p:cNvSpPr>
                  <p:nvPr/>
                </p:nvSpPr>
                <p:spPr bwMode="auto">
                  <a:xfrm>
                    <a:off x="7560" y="13080"/>
                    <a:ext cx="720" cy="510"/>
                  </a:xfrm>
                  <a:prstGeom prst="rect">
                    <a:avLst/>
                  </a:prstGeom>
                  <a:solidFill>
                    <a:srgbClr val="FFFFFF">
                      <a:alpha val="0"/>
                    </a:srgbClr>
                  </a:solidFill>
                  <a:ln w="9525">
                    <a:noFill/>
                    <a:miter lim="800000"/>
                    <a:headEnd/>
                    <a:tailEnd/>
                  </a:ln>
                </p:spPr>
                <p:txBody>
                  <a:bodyPr/>
                  <a:lstStyle/>
                  <a:p>
                    <a:r>
                      <a:rPr lang="en-US" sz="2000"/>
                      <a:t>γ</a:t>
                    </a:r>
                  </a:p>
                </p:txBody>
              </p:sp>
              <p:sp>
                <p:nvSpPr>
                  <p:cNvPr id="16402" name="Text Box 12"/>
                  <p:cNvSpPr txBox="1">
                    <a:spLocks noChangeArrowheads="1"/>
                  </p:cNvSpPr>
                  <p:nvPr/>
                </p:nvSpPr>
                <p:spPr bwMode="auto">
                  <a:xfrm>
                    <a:off x="5430" y="13500"/>
                    <a:ext cx="900" cy="540"/>
                  </a:xfrm>
                  <a:prstGeom prst="rect">
                    <a:avLst/>
                  </a:prstGeom>
                  <a:solidFill>
                    <a:srgbClr val="FFFFFF">
                      <a:alpha val="0"/>
                    </a:srgbClr>
                  </a:solidFill>
                  <a:ln w="9525">
                    <a:noFill/>
                    <a:miter lim="800000"/>
                    <a:headEnd/>
                    <a:tailEnd/>
                  </a:ln>
                </p:spPr>
                <p:txBody>
                  <a:bodyPr/>
                  <a:lstStyle/>
                  <a:p>
                    <a:r>
                      <a:rPr lang="en-US" sz="2000"/>
                      <a:t>10Km</a:t>
                    </a:r>
                  </a:p>
                </p:txBody>
              </p:sp>
              <p:sp>
                <p:nvSpPr>
                  <p:cNvPr id="16403" name="Text Box 13"/>
                  <p:cNvSpPr txBox="1">
                    <a:spLocks noChangeArrowheads="1"/>
                  </p:cNvSpPr>
                  <p:nvPr/>
                </p:nvSpPr>
                <p:spPr bwMode="auto">
                  <a:xfrm>
                    <a:off x="7590" y="13455"/>
                    <a:ext cx="900" cy="540"/>
                  </a:xfrm>
                  <a:prstGeom prst="rect">
                    <a:avLst/>
                  </a:prstGeom>
                  <a:solidFill>
                    <a:srgbClr val="FFFFFF">
                      <a:alpha val="0"/>
                    </a:srgbClr>
                  </a:solidFill>
                  <a:ln w="9525">
                    <a:noFill/>
                    <a:miter lim="800000"/>
                    <a:headEnd/>
                    <a:tailEnd/>
                  </a:ln>
                </p:spPr>
                <p:txBody>
                  <a:bodyPr/>
                  <a:lstStyle/>
                  <a:p>
                    <a:r>
                      <a:rPr lang="en-US" sz="2000"/>
                      <a:t>2Km</a:t>
                    </a:r>
                  </a:p>
                </p:txBody>
              </p:sp>
              <p:sp>
                <p:nvSpPr>
                  <p:cNvPr id="16404" name="Line 14"/>
                  <p:cNvSpPr>
                    <a:spLocks noChangeShapeType="1"/>
                  </p:cNvSpPr>
                  <p:nvPr/>
                </p:nvSpPr>
                <p:spPr bwMode="auto">
                  <a:xfrm>
                    <a:off x="4320" y="11880"/>
                    <a:ext cx="4320" cy="1620"/>
                  </a:xfrm>
                  <a:prstGeom prst="line">
                    <a:avLst/>
                  </a:prstGeom>
                  <a:noFill/>
                  <a:ln w="9525">
                    <a:solidFill>
                      <a:srgbClr val="000000"/>
                    </a:solidFill>
                    <a:prstDash val="dash"/>
                    <a:round/>
                    <a:headEnd/>
                    <a:tailEnd/>
                  </a:ln>
                </p:spPr>
                <p:txBody>
                  <a:bodyPr/>
                  <a:lstStyle/>
                  <a:p>
                    <a:endParaRPr lang="en-US"/>
                  </a:p>
                </p:txBody>
              </p:sp>
              <p:sp>
                <p:nvSpPr>
                  <p:cNvPr id="16405" name="Line 15"/>
                  <p:cNvSpPr>
                    <a:spLocks noChangeShapeType="1"/>
                  </p:cNvSpPr>
                  <p:nvPr/>
                </p:nvSpPr>
                <p:spPr bwMode="auto">
                  <a:xfrm>
                    <a:off x="4320" y="11880"/>
                    <a:ext cx="1440" cy="0"/>
                  </a:xfrm>
                  <a:prstGeom prst="line">
                    <a:avLst/>
                  </a:prstGeom>
                  <a:noFill/>
                  <a:ln w="9525">
                    <a:solidFill>
                      <a:srgbClr val="000000"/>
                    </a:solidFill>
                    <a:prstDash val="dash"/>
                    <a:round/>
                    <a:headEnd/>
                    <a:tailEnd/>
                  </a:ln>
                </p:spPr>
                <p:txBody>
                  <a:bodyPr/>
                  <a:lstStyle/>
                  <a:p>
                    <a:endParaRPr lang="en-US"/>
                  </a:p>
                </p:txBody>
              </p:sp>
              <p:sp>
                <p:nvSpPr>
                  <p:cNvPr id="16406" name="Freeform 16"/>
                  <p:cNvSpPr>
                    <a:spLocks/>
                  </p:cNvSpPr>
                  <p:nvPr/>
                </p:nvSpPr>
                <p:spPr bwMode="auto">
                  <a:xfrm>
                    <a:off x="4860" y="11880"/>
                    <a:ext cx="180" cy="210"/>
                  </a:xfrm>
                  <a:custGeom>
                    <a:avLst/>
                    <a:gdLst>
                      <a:gd name="T0" fmla="*/ 0 w 180"/>
                      <a:gd name="T1" fmla="*/ 0 h 210"/>
                      <a:gd name="T2" fmla="*/ 180 w 180"/>
                      <a:gd name="T3" fmla="*/ 180 h 210"/>
                      <a:gd name="T4" fmla="*/ 0 w 180"/>
                      <a:gd name="T5" fmla="*/ 180 h 210"/>
                      <a:gd name="T6" fmla="*/ 0 60000 65536"/>
                      <a:gd name="T7" fmla="*/ 0 60000 65536"/>
                      <a:gd name="T8" fmla="*/ 0 60000 65536"/>
                      <a:gd name="T9" fmla="*/ 0 w 180"/>
                      <a:gd name="T10" fmla="*/ 0 h 210"/>
                      <a:gd name="T11" fmla="*/ 180 w 180"/>
                      <a:gd name="T12" fmla="*/ 210 h 210"/>
                    </a:gdLst>
                    <a:ahLst/>
                    <a:cxnLst>
                      <a:cxn ang="T6">
                        <a:pos x="T0" y="T1"/>
                      </a:cxn>
                      <a:cxn ang="T7">
                        <a:pos x="T2" y="T3"/>
                      </a:cxn>
                      <a:cxn ang="T8">
                        <a:pos x="T4" y="T5"/>
                      </a:cxn>
                    </a:cxnLst>
                    <a:rect l="T9" t="T10" r="T11" b="T12"/>
                    <a:pathLst>
                      <a:path w="180" h="210">
                        <a:moveTo>
                          <a:pt x="0" y="0"/>
                        </a:moveTo>
                        <a:cubicBezTo>
                          <a:pt x="90" y="75"/>
                          <a:pt x="180" y="150"/>
                          <a:pt x="180" y="180"/>
                        </a:cubicBezTo>
                        <a:cubicBezTo>
                          <a:pt x="180" y="210"/>
                          <a:pt x="90" y="195"/>
                          <a:pt x="0" y="180"/>
                        </a:cubicBezTo>
                      </a:path>
                    </a:pathLst>
                  </a:custGeom>
                  <a:noFill/>
                  <a:ln w="9525">
                    <a:solidFill>
                      <a:srgbClr val="000000"/>
                    </a:solidFill>
                    <a:round/>
                    <a:headEnd type="triangle" w="med" len="med"/>
                    <a:tailEnd type="triangle" w="med" len="med"/>
                  </a:ln>
                </p:spPr>
                <p:txBody>
                  <a:bodyPr/>
                  <a:lstStyle/>
                  <a:p>
                    <a:endParaRPr lang="en-US"/>
                  </a:p>
                </p:txBody>
              </p:sp>
              <p:sp>
                <p:nvSpPr>
                  <p:cNvPr id="16407" name="Freeform 17"/>
                  <p:cNvSpPr>
                    <a:spLocks/>
                  </p:cNvSpPr>
                  <p:nvPr/>
                </p:nvSpPr>
                <p:spPr bwMode="auto">
                  <a:xfrm>
                    <a:off x="7350" y="13140"/>
                    <a:ext cx="390" cy="360"/>
                  </a:xfrm>
                  <a:custGeom>
                    <a:avLst/>
                    <a:gdLst>
                      <a:gd name="T0" fmla="*/ 390 w 390"/>
                      <a:gd name="T1" fmla="*/ 0 h 360"/>
                      <a:gd name="T2" fmla="*/ 30 w 390"/>
                      <a:gd name="T3" fmla="*/ 180 h 360"/>
                      <a:gd name="T4" fmla="*/ 210 w 390"/>
                      <a:gd name="T5" fmla="*/ 360 h 360"/>
                      <a:gd name="T6" fmla="*/ 0 60000 65536"/>
                      <a:gd name="T7" fmla="*/ 0 60000 65536"/>
                      <a:gd name="T8" fmla="*/ 0 60000 65536"/>
                      <a:gd name="T9" fmla="*/ 0 w 390"/>
                      <a:gd name="T10" fmla="*/ 0 h 360"/>
                      <a:gd name="T11" fmla="*/ 390 w 390"/>
                      <a:gd name="T12" fmla="*/ 360 h 360"/>
                    </a:gdLst>
                    <a:ahLst/>
                    <a:cxnLst>
                      <a:cxn ang="T6">
                        <a:pos x="T0" y="T1"/>
                      </a:cxn>
                      <a:cxn ang="T7">
                        <a:pos x="T2" y="T3"/>
                      </a:cxn>
                      <a:cxn ang="T8">
                        <a:pos x="T4" y="T5"/>
                      </a:cxn>
                    </a:cxnLst>
                    <a:rect l="T9" t="T10" r="T11" b="T12"/>
                    <a:pathLst>
                      <a:path w="390" h="360">
                        <a:moveTo>
                          <a:pt x="390" y="0"/>
                        </a:moveTo>
                        <a:cubicBezTo>
                          <a:pt x="225" y="60"/>
                          <a:pt x="60" y="120"/>
                          <a:pt x="30" y="180"/>
                        </a:cubicBezTo>
                        <a:cubicBezTo>
                          <a:pt x="0" y="240"/>
                          <a:pt x="105" y="300"/>
                          <a:pt x="210" y="360"/>
                        </a:cubicBezTo>
                      </a:path>
                    </a:pathLst>
                  </a:custGeom>
                  <a:noFill/>
                  <a:ln w="9525">
                    <a:solidFill>
                      <a:srgbClr val="000000"/>
                    </a:solidFill>
                    <a:round/>
                    <a:headEnd type="triangle" w="med" len="med"/>
                    <a:tailEnd type="triangle" w="med" len="med"/>
                  </a:ln>
                </p:spPr>
                <p:txBody>
                  <a:bodyPr/>
                  <a:lstStyle/>
                  <a:p>
                    <a:endParaRPr lang="en-US"/>
                  </a:p>
                </p:txBody>
              </p:sp>
              <p:sp>
                <p:nvSpPr>
                  <p:cNvPr id="16408" name="Line 18"/>
                  <p:cNvSpPr>
                    <a:spLocks noChangeShapeType="1"/>
                  </p:cNvSpPr>
                  <p:nvPr/>
                </p:nvSpPr>
                <p:spPr bwMode="auto">
                  <a:xfrm flipV="1">
                    <a:off x="7200" y="12960"/>
                    <a:ext cx="0" cy="540"/>
                  </a:xfrm>
                  <a:prstGeom prst="line">
                    <a:avLst/>
                  </a:prstGeom>
                  <a:noFill/>
                  <a:ln w="9525">
                    <a:solidFill>
                      <a:srgbClr val="000000"/>
                    </a:solidFill>
                    <a:round/>
                    <a:headEnd/>
                    <a:tailEnd/>
                  </a:ln>
                </p:spPr>
                <p:txBody>
                  <a:bodyPr/>
                  <a:lstStyle/>
                  <a:p>
                    <a:endParaRPr lang="en-US"/>
                  </a:p>
                </p:txBody>
              </p:sp>
            </p:grpSp>
            <p:sp>
              <p:nvSpPr>
                <p:cNvPr id="16396" name="Text Box 19"/>
                <p:cNvSpPr txBox="1">
                  <a:spLocks noChangeArrowheads="1"/>
                </p:cNvSpPr>
                <p:nvPr/>
              </p:nvSpPr>
              <p:spPr bwMode="auto">
                <a:xfrm>
                  <a:off x="3240" y="3645"/>
                  <a:ext cx="720" cy="540"/>
                </a:xfrm>
                <a:prstGeom prst="rect">
                  <a:avLst/>
                </a:prstGeom>
                <a:solidFill>
                  <a:srgbClr val="FFFFFF">
                    <a:alpha val="0"/>
                  </a:srgbClr>
                </a:solidFill>
                <a:ln w="9525">
                  <a:noFill/>
                  <a:miter lim="800000"/>
                  <a:headEnd/>
                  <a:tailEnd/>
                </a:ln>
              </p:spPr>
              <p:txBody>
                <a:bodyPr/>
                <a:lstStyle/>
                <a:p>
                  <a:r>
                    <a:rPr lang="en-US" sz="2000"/>
                    <a:t>T</a:t>
                  </a:r>
                </a:p>
              </p:txBody>
            </p:sp>
            <p:sp>
              <p:nvSpPr>
                <p:cNvPr id="16397" name="Text Box 20"/>
                <p:cNvSpPr txBox="1">
                  <a:spLocks noChangeArrowheads="1"/>
                </p:cNvSpPr>
                <p:nvPr/>
              </p:nvSpPr>
              <p:spPr bwMode="auto">
                <a:xfrm>
                  <a:off x="7920" y="5400"/>
                  <a:ext cx="720" cy="540"/>
                </a:xfrm>
                <a:prstGeom prst="rect">
                  <a:avLst/>
                </a:prstGeom>
                <a:solidFill>
                  <a:srgbClr val="FFFFFF">
                    <a:alpha val="0"/>
                  </a:srgbClr>
                </a:solidFill>
                <a:ln w="9525">
                  <a:noFill/>
                  <a:miter lim="800000"/>
                  <a:headEnd/>
                  <a:tailEnd/>
                </a:ln>
              </p:spPr>
              <p:txBody>
                <a:bodyPr/>
                <a:lstStyle/>
                <a:p>
                  <a:r>
                    <a:rPr lang="en-US" sz="2000"/>
                    <a:t>R</a:t>
                  </a:r>
                </a:p>
              </p:txBody>
            </p:sp>
          </p:grpSp>
          <p:sp>
            <p:nvSpPr>
              <p:cNvPr id="16394" name="Text Box 21"/>
              <p:cNvSpPr txBox="1">
                <a:spLocks noChangeArrowheads="1"/>
              </p:cNvSpPr>
              <p:nvPr/>
            </p:nvSpPr>
            <p:spPr bwMode="auto">
              <a:xfrm>
                <a:off x="2880" y="4680"/>
                <a:ext cx="1080" cy="540"/>
              </a:xfrm>
              <a:prstGeom prst="rect">
                <a:avLst/>
              </a:prstGeom>
              <a:solidFill>
                <a:srgbClr val="FFFFFF">
                  <a:alpha val="0"/>
                </a:srgbClr>
              </a:solidFill>
              <a:ln w="9525">
                <a:noFill/>
                <a:miter lim="800000"/>
                <a:headEnd/>
                <a:tailEnd/>
              </a:ln>
            </p:spPr>
            <p:txBody>
              <a:bodyPr/>
              <a:lstStyle/>
              <a:p>
                <a:r>
                  <a:rPr lang="en-US" sz="2000"/>
                  <a:t>25m</a:t>
                </a:r>
              </a:p>
            </p:txBody>
          </p:sp>
        </p:grpSp>
        <p:sp>
          <p:nvSpPr>
            <p:cNvPr id="16392" name="Text Box 22"/>
            <p:cNvSpPr txBox="1">
              <a:spLocks noChangeArrowheads="1"/>
            </p:cNvSpPr>
            <p:nvPr/>
          </p:nvSpPr>
          <p:spPr bwMode="auto">
            <a:xfrm>
              <a:off x="2879" y="2112"/>
              <a:ext cx="480" cy="288"/>
            </a:xfrm>
            <a:prstGeom prst="rect">
              <a:avLst/>
            </a:prstGeom>
            <a:noFill/>
            <a:ln w="9525">
              <a:noFill/>
              <a:miter lim="800000"/>
              <a:headEnd/>
              <a:tailEnd/>
            </a:ln>
          </p:spPr>
          <p:txBody>
            <a:bodyPr>
              <a:spAutoFit/>
            </a:bodyPr>
            <a:lstStyle/>
            <a:p>
              <a:pPr>
                <a:spcBef>
                  <a:spcPct val="50000"/>
                </a:spcBef>
              </a:pPr>
              <a:r>
                <a:rPr lang="en-US"/>
                <a:t>H</a:t>
              </a:r>
            </a:p>
          </p:txBody>
        </p:sp>
      </p:grpSp>
      <p:sp>
        <p:nvSpPr>
          <p:cNvPr id="16390" name="Rectangle 25"/>
          <p:cNvSpPr>
            <a:spLocks noChangeArrowheads="1"/>
          </p:cNvSpPr>
          <p:nvPr/>
        </p:nvSpPr>
        <p:spPr bwMode="auto">
          <a:xfrm>
            <a:off x="0" y="3138488"/>
            <a:ext cx="9144000" cy="0"/>
          </a:xfrm>
          <a:prstGeom prst="rect">
            <a:avLst/>
          </a:prstGeom>
          <a:noFill/>
          <a:ln w="9525">
            <a:noFill/>
            <a:miter lim="800000"/>
            <a:headEnd/>
            <a:tailEnd/>
          </a:ln>
        </p:spPr>
        <p:txBody>
          <a:bodyPr wrap="none" anchor="ctr">
            <a:spAutoFit/>
          </a:bodyPr>
          <a:lstStyle/>
          <a:p>
            <a:endParaRPr lang="en-US"/>
          </a:p>
        </p:txBody>
      </p:sp>
      <p:graphicFrame>
        <p:nvGraphicFramePr>
          <p:cNvPr id="16386" name="Object 24"/>
          <p:cNvGraphicFramePr>
            <a:graphicFrameLocks noChangeAspect="1"/>
          </p:cNvGraphicFramePr>
          <p:nvPr/>
        </p:nvGraphicFramePr>
        <p:xfrm>
          <a:off x="1600200" y="4572000"/>
          <a:ext cx="2133600" cy="1341438"/>
        </p:xfrm>
        <a:graphic>
          <a:graphicData uri="http://schemas.openxmlformats.org/presentationml/2006/ole">
            <p:oleObj spid="_x0000_s16386" name="Equation" r:id="rId3" imgW="926698" imgH="583947" progId="Equation.3">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2819400" y="457200"/>
            <a:ext cx="3200400" cy="762000"/>
          </a:xfrm>
          <a:solidFill>
            <a:srgbClr val="9999FF"/>
          </a:solidFill>
        </p:spPr>
        <p:txBody>
          <a:bodyPr/>
          <a:lstStyle/>
          <a:p>
            <a:pPr eaLnBrk="1" hangingPunct="1"/>
            <a:r>
              <a:rPr lang="en-US" altLang="zh-TW" sz="4000" smtClean="0">
                <a:ea typeface="新細明體" pitchFamily="18" charset="-120"/>
              </a:rPr>
              <a:t>Scattering</a:t>
            </a:r>
          </a:p>
        </p:txBody>
      </p:sp>
      <p:sp>
        <p:nvSpPr>
          <p:cNvPr id="38916" name="Rectangle 3"/>
          <p:cNvSpPr>
            <a:spLocks noGrp="1" noChangeArrowheads="1"/>
          </p:cNvSpPr>
          <p:nvPr>
            <p:ph idx="1"/>
          </p:nvPr>
        </p:nvSpPr>
        <p:spPr>
          <a:xfrm>
            <a:off x="381000" y="1524000"/>
            <a:ext cx="8458200" cy="4648200"/>
          </a:xfrm>
          <a:solidFill>
            <a:srgbClr val="FF9999"/>
          </a:solidFill>
        </p:spPr>
        <p:txBody>
          <a:bodyPr>
            <a:normAutofit lnSpcReduction="10000"/>
          </a:bodyPr>
          <a:lstStyle/>
          <a:p>
            <a:pPr marL="469900" indent="-469900" eaLnBrk="1" hangingPunct="1"/>
            <a:r>
              <a:rPr lang="en-US" altLang="zh-TW" sz="2800" smtClean="0">
                <a:ea typeface="新細明體" pitchFamily="18" charset="-120"/>
              </a:rPr>
              <a:t>Received signal strength is often stronger</a:t>
            </a:r>
            <a:r>
              <a:rPr lang="en-US" altLang="zh-TW" sz="2800" i="1" smtClean="0">
                <a:ea typeface="新細明體" pitchFamily="18" charset="-120"/>
              </a:rPr>
              <a:t> </a:t>
            </a:r>
            <a:r>
              <a:rPr lang="en-US" altLang="zh-TW" sz="2800" smtClean="0">
                <a:ea typeface="新細明體" pitchFamily="18" charset="-120"/>
              </a:rPr>
              <a:t>than that predicted by reflection/diffraction models alone</a:t>
            </a:r>
          </a:p>
          <a:p>
            <a:pPr marL="469900" indent="-469900" eaLnBrk="1" hangingPunct="1"/>
            <a:r>
              <a:rPr lang="en-US" altLang="zh-TW" sz="2800" smtClean="0">
                <a:ea typeface="新細明體" pitchFamily="18" charset="-120"/>
              </a:rPr>
              <a:t>The EM wave incident upon a rough or complex surface is </a:t>
            </a:r>
            <a:r>
              <a:rPr lang="en-US" altLang="zh-TW" sz="2800" b="1" smtClean="0">
                <a:ea typeface="新細明體" pitchFamily="18" charset="-120"/>
              </a:rPr>
              <a:t>scattered </a:t>
            </a:r>
            <a:r>
              <a:rPr lang="en-US" altLang="zh-TW" sz="2800" smtClean="0">
                <a:ea typeface="新細明體" pitchFamily="18" charset="-120"/>
              </a:rPr>
              <a:t>in </a:t>
            </a:r>
            <a:r>
              <a:rPr lang="en-US" altLang="zh-TW" sz="2800" b="1" smtClean="0">
                <a:ea typeface="新細明體" pitchFamily="18" charset="-120"/>
              </a:rPr>
              <a:t>many </a:t>
            </a:r>
            <a:r>
              <a:rPr lang="en-US" altLang="zh-TW" sz="2800" smtClean="0">
                <a:ea typeface="新細明體" pitchFamily="18" charset="-120"/>
              </a:rPr>
              <a:t>directions and provides more energy at a receiver</a:t>
            </a:r>
          </a:p>
          <a:p>
            <a:pPr marL="908050" lvl="1" indent="-436563" eaLnBrk="1" hangingPunct="1"/>
            <a:r>
              <a:rPr lang="en-US" altLang="zh-TW" sz="2400" smtClean="0">
                <a:ea typeface="新細明體" pitchFamily="18" charset="-120"/>
              </a:rPr>
              <a:t>energy that would have been absorbed is instead reflected to the Rx.</a:t>
            </a:r>
          </a:p>
          <a:p>
            <a:pPr marL="469900" indent="-469900" eaLnBrk="1" hangingPunct="1"/>
            <a:r>
              <a:rPr lang="en-US" altLang="zh-TW" sz="2800" smtClean="0">
                <a:ea typeface="新細明體" pitchFamily="18" charset="-120"/>
              </a:rPr>
              <a:t>Scattering is caused by trees, lamp posts, towers, etc.</a:t>
            </a:r>
          </a:p>
          <a:p>
            <a:pPr marL="469900" indent="-469900" eaLnBrk="1" hangingPunct="1"/>
            <a:r>
              <a:rPr lang="en-US" altLang="zh-TW" sz="2800" smtClean="0">
                <a:ea typeface="新細明體" pitchFamily="18" charset="-120"/>
              </a:rPr>
              <a:t>flat surface → EM reflection (one direction)</a:t>
            </a:r>
          </a:p>
          <a:p>
            <a:pPr marL="469900" indent="-469900" eaLnBrk="1" hangingPunct="1"/>
            <a:r>
              <a:rPr lang="en-US" altLang="zh-TW" sz="2800" smtClean="0">
                <a:ea typeface="新細明體" pitchFamily="18" charset="-120"/>
              </a:rPr>
              <a:t>rough surface → EM scattering (many directions)</a:t>
            </a:r>
          </a:p>
        </p:txBody>
      </p:sp>
      <p:sp>
        <p:nvSpPr>
          <p:cNvPr id="38914" name="Slide Number Placeholder 5"/>
          <p:cNvSpPr>
            <a:spLocks noGrp="1"/>
          </p:cNvSpPr>
          <p:nvPr>
            <p:ph type="sldNum" sz="quarter" idx="12"/>
          </p:nvPr>
        </p:nvSpPr>
        <p:spPr>
          <a:noFill/>
        </p:spPr>
        <p:txBody>
          <a:bodyPr/>
          <a:lstStyle/>
          <a:p>
            <a:fld id="{F37E2479-4E87-4FFF-948F-888FBBEA2C0B}"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p>
            <a:fld id="{489DD7FC-5487-4D05-8464-9B73FAF2E7D4}" type="slidenum">
              <a:rPr lang="en-US"/>
              <a:pPr/>
              <a:t>24</a:t>
            </a:fld>
            <a:endParaRPr lang="en-US"/>
          </a:p>
        </p:txBody>
      </p:sp>
      <p:pic>
        <p:nvPicPr>
          <p:cNvPr id="39939" name="Picture 4"/>
          <p:cNvPicPr>
            <a:picLocks noChangeAspect="1" noChangeArrowheads="1"/>
          </p:cNvPicPr>
          <p:nvPr/>
        </p:nvPicPr>
        <p:blipFill>
          <a:blip r:embed="rId2"/>
          <a:srcRect/>
          <a:stretch>
            <a:fillRect/>
          </a:stretch>
        </p:blipFill>
        <p:spPr bwMode="auto">
          <a:xfrm>
            <a:off x="609600" y="533400"/>
            <a:ext cx="8077200" cy="485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p>
            <a:fld id="{7EE240EA-4DBF-401C-9867-90543E562AD0}" type="slidenum">
              <a:rPr lang="en-US"/>
              <a:pPr/>
              <a:t>25</a:t>
            </a:fld>
            <a:endParaRPr lang="en-US"/>
          </a:p>
        </p:txBody>
      </p:sp>
      <p:pic>
        <p:nvPicPr>
          <p:cNvPr id="40963" name="Picture 4"/>
          <p:cNvPicPr>
            <a:picLocks noChangeAspect="1" noChangeArrowheads="1"/>
          </p:cNvPicPr>
          <p:nvPr/>
        </p:nvPicPr>
        <p:blipFill>
          <a:blip r:embed="rId2"/>
          <a:srcRect/>
          <a:stretch>
            <a:fillRect/>
          </a:stretch>
        </p:blipFill>
        <p:spPr bwMode="auto">
          <a:xfrm>
            <a:off x="457200" y="762000"/>
            <a:ext cx="7924800" cy="4462463"/>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2819400" y="228600"/>
            <a:ext cx="2895600" cy="762000"/>
          </a:xfrm>
          <a:solidFill>
            <a:srgbClr val="9999FF"/>
          </a:solidFill>
        </p:spPr>
        <p:txBody>
          <a:bodyPr/>
          <a:lstStyle/>
          <a:p>
            <a:pPr eaLnBrk="1" hangingPunct="1"/>
            <a:r>
              <a:rPr lang="en-US" smtClean="0"/>
              <a:t>Scattering</a:t>
            </a:r>
          </a:p>
        </p:txBody>
      </p:sp>
      <p:sp>
        <p:nvSpPr>
          <p:cNvPr id="41986" name="Slide Number Placeholder 5"/>
          <p:cNvSpPr>
            <a:spLocks noGrp="1"/>
          </p:cNvSpPr>
          <p:nvPr>
            <p:ph type="sldNum" sz="quarter" idx="12"/>
          </p:nvPr>
        </p:nvSpPr>
        <p:spPr>
          <a:noFill/>
        </p:spPr>
        <p:txBody>
          <a:bodyPr/>
          <a:lstStyle/>
          <a:p>
            <a:fld id="{C5C3C615-0708-4416-9674-8B3B7444C3C9}" type="slidenum">
              <a:rPr lang="en-US"/>
              <a:pPr/>
              <a:t>26</a:t>
            </a:fld>
            <a:endParaRPr lang="en-US"/>
          </a:p>
        </p:txBody>
      </p:sp>
      <p:sp>
        <p:nvSpPr>
          <p:cNvPr id="41988" name="Text Box 4"/>
          <p:cNvSpPr txBox="1">
            <a:spLocks noChangeArrowheads="1"/>
          </p:cNvSpPr>
          <p:nvPr/>
        </p:nvSpPr>
        <p:spPr bwMode="auto">
          <a:xfrm>
            <a:off x="381000" y="1905000"/>
            <a:ext cx="8763000" cy="457200"/>
          </a:xfrm>
          <a:prstGeom prst="rect">
            <a:avLst/>
          </a:prstGeom>
          <a:noFill/>
          <a:ln w="9525">
            <a:noFill/>
            <a:miter lim="800000"/>
            <a:headEnd/>
            <a:tailEnd/>
          </a:ln>
        </p:spPr>
        <p:txBody>
          <a:bodyPr>
            <a:spAutoFit/>
          </a:bodyPr>
          <a:lstStyle/>
          <a:p>
            <a:pPr>
              <a:spcBef>
                <a:spcPct val="50000"/>
              </a:spcBef>
            </a:pPr>
            <a:endParaRPr lang="en-US"/>
          </a:p>
        </p:txBody>
      </p:sp>
      <p:sp>
        <p:nvSpPr>
          <p:cNvPr id="41989" name="Text Box 5"/>
          <p:cNvSpPr txBox="1">
            <a:spLocks noChangeArrowheads="1"/>
          </p:cNvSpPr>
          <p:nvPr/>
        </p:nvSpPr>
        <p:spPr bwMode="auto">
          <a:xfrm>
            <a:off x="457200" y="1219200"/>
            <a:ext cx="8229600" cy="4838700"/>
          </a:xfrm>
          <a:prstGeom prst="rect">
            <a:avLst/>
          </a:prstGeom>
          <a:solidFill>
            <a:srgbClr val="00CCFF"/>
          </a:solidFill>
          <a:ln w="9525">
            <a:noFill/>
            <a:miter lim="800000"/>
            <a:headEnd/>
            <a:tailEnd/>
          </a:ln>
        </p:spPr>
        <p:txBody>
          <a:bodyPr>
            <a:spAutoFit/>
          </a:bodyPr>
          <a:lstStyle/>
          <a:p>
            <a:pPr algn="just">
              <a:spcBef>
                <a:spcPct val="50000"/>
              </a:spcBef>
            </a:pPr>
            <a:r>
              <a:rPr lang="en-US"/>
              <a:t>   When a radio wave impinges on a rough surface, the reflected energy is spread out (diffused) in all directions due to scattering. Flat surfaces that have much larger dimension than a wavelength may be modeled as reflective surfaces. However the roughness of such surfaces often induces propagation effects different from the specular reflection. Surface roughness is often tested using the Rayleigh criterion which defines a critical height (h</a:t>
            </a:r>
            <a:r>
              <a:rPr lang="en-US" baseline="-25000"/>
              <a:t>c</a:t>
            </a:r>
            <a:r>
              <a:rPr lang="en-US"/>
              <a:t>) of surface protuberances for a given angle of incidence </a:t>
            </a:r>
            <a:r>
              <a:rPr lang="el-GR">
                <a:cs typeface="Times New Roman" pitchFamily="18" charset="0"/>
              </a:rPr>
              <a:t>θ</a:t>
            </a:r>
            <a:r>
              <a:rPr lang="en-US">
                <a:cs typeface="Times New Roman" pitchFamily="18" charset="0"/>
              </a:rPr>
              <a:t>i given by,</a:t>
            </a:r>
          </a:p>
          <a:p>
            <a:pPr algn="just">
              <a:spcBef>
                <a:spcPct val="50000"/>
              </a:spcBef>
            </a:pPr>
            <a:r>
              <a:rPr lang="en-US">
                <a:cs typeface="Times New Roman" pitchFamily="18" charset="0"/>
              </a:rPr>
              <a:t>				h</a:t>
            </a:r>
            <a:r>
              <a:rPr lang="en-US" baseline="-25000">
                <a:cs typeface="Times New Roman" pitchFamily="18" charset="0"/>
              </a:rPr>
              <a:t>c</a:t>
            </a:r>
            <a:r>
              <a:rPr lang="en-US">
                <a:cs typeface="Times New Roman" pitchFamily="18" charset="0"/>
              </a:rPr>
              <a:t>=</a:t>
            </a:r>
            <a:r>
              <a:rPr lang="el-GR">
                <a:cs typeface="Times New Roman" pitchFamily="18" charset="0"/>
              </a:rPr>
              <a:t>λ</a:t>
            </a:r>
            <a:r>
              <a:rPr lang="en-US">
                <a:cs typeface="Times New Roman" pitchFamily="18" charset="0"/>
              </a:rPr>
              <a:t>/8sin(</a:t>
            </a:r>
            <a:r>
              <a:rPr lang="el-GR">
                <a:cs typeface="Times New Roman" pitchFamily="18" charset="0"/>
              </a:rPr>
              <a:t>θ</a:t>
            </a:r>
            <a:r>
              <a:rPr lang="en-US" baseline="-25000">
                <a:cs typeface="Times New Roman" pitchFamily="18" charset="0"/>
              </a:rPr>
              <a:t>i</a:t>
            </a:r>
            <a:r>
              <a:rPr lang="en-US">
                <a:cs typeface="Times New Roman" pitchFamily="18" charset="0"/>
              </a:rPr>
              <a:t>)</a:t>
            </a:r>
          </a:p>
          <a:p>
            <a:pPr algn="just">
              <a:spcBef>
                <a:spcPct val="50000"/>
              </a:spcBef>
            </a:pPr>
            <a:r>
              <a:rPr lang="en-US">
                <a:cs typeface="Times New Roman" pitchFamily="18" charset="0"/>
              </a:rPr>
              <a:t>   A surface is considered smooth if its minimum to maximum protuberance h is less than h</a:t>
            </a:r>
            <a:r>
              <a:rPr lang="en-US" baseline="-25000">
                <a:cs typeface="Times New Roman" pitchFamily="18" charset="0"/>
              </a:rPr>
              <a:t>c</a:t>
            </a:r>
            <a:r>
              <a:rPr lang="en-US">
                <a:cs typeface="Times New Roman" pitchFamily="18" charset="0"/>
              </a:rPr>
              <a:t> and is considered rough if the </a:t>
            </a:r>
            <a:r>
              <a:rPr lang="en-US"/>
              <a:t>protuberance is greater than h</a:t>
            </a:r>
            <a:r>
              <a:rPr lang="en-US" baseline="-25000"/>
              <a:t>c</a:t>
            </a:r>
            <a:r>
              <a:rPr lang="en-US"/>
              <a:t>.</a:t>
            </a:r>
            <a:r>
              <a:rPr lang="en-US">
                <a:cs typeface="Times New Roman" pitchFamily="18" charset="0"/>
              </a:rPr>
              <a:t> </a:t>
            </a:r>
            <a:endParaRPr lang="el-GR">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4"/>
          <p:cNvGraphicFramePr>
            <a:graphicFrameLocks noChangeAspect="1"/>
          </p:cNvGraphicFramePr>
          <p:nvPr>
            <p:ph/>
          </p:nvPr>
        </p:nvGraphicFramePr>
        <p:xfrm>
          <a:off x="533400" y="609600"/>
          <a:ext cx="8077200" cy="3684588"/>
        </p:xfrm>
        <a:graphic>
          <a:graphicData uri="http://schemas.openxmlformats.org/presentationml/2006/ole">
            <p:oleObj spid="_x0000_s17410" name="VISIO" r:id="rId3" imgW="3839040" imgH="1751760" progId="">
              <p:embed/>
            </p:oleObj>
          </a:graphicData>
        </a:graphic>
      </p:graphicFrame>
      <p:sp>
        <p:nvSpPr>
          <p:cNvPr id="17411" name="Slide Number Placeholder 4"/>
          <p:cNvSpPr>
            <a:spLocks noGrp="1"/>
          </p:cNvSpPr>
          <p:nvPr>
            <p:ph type="sldNum" sz="quarter" idx="12"/>
          </p:nvPr>
        </p:nvSpPr>
        <p:spPr>
          <a:noFill/>
        </p:spPr>
        <p:txBody>
          <a:bodyPr/>
          <a:lstStyle/>
          <a:p>
            <a:fld id="{651A753A-D52B-47D9-BA68-E62EFDB5FC7E}" type="slidenum">
              <a:rPr lang="en-US"/>
              <a:pPr/>
              <a:t>27</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85800" y="304800"/>
            <a:ext cx="7772400" cy="1143000"/>
          </a:xfrm>
          <a:solidFill>
            <a:schemeClr val="accent2"/>
          </a:solidFill>
        </p:spPr>
        <p:txBody>
          <a:bodyPr>
            <a:normAutofit fontScale="90000"/>
          </a:bodyPr>
          <a:lstStyle/>
          <a:p>
            <a:pPr eaLnBrk="1" hangingPunct="1"/>
            <a:r>
              <a:rPr lang="en-US" sz="4000" smtClean="0">
                <a:solidFill>
                  <a:schemeClr val="bg1"/>
                </a:solidFill>
              </a:rPr>
              <a:t>The three Basic Propagation Mechanisms</a:t>
            </a:r>
          </a:p>
        </p:txBody>
      </p:sp>
      <p:sp>
        <p:nvSpPr>
          <p:cNvPr id="21506" name="Slide Number Placeholder 5"/>
          <p:cNvSpPr>
            <a:spLocks noGrp="1"/>
          </p:cNvSpPr>
          <p:nvPr>
            <p:ph type="sldNum" sz="quarter" idx="12"/>
          </p:nvPr>
        </p:nvSpPr>
        <p:spPr>
          <a:noFill/>
        </p:spPr>
        <p:txBody>
          <a:bodyPr/>
          <a:lstStyle/>
          <a:p>
            <a:fld id="{D82C2F53-B1D9-459B-86CF-720364DC4FB4}" type="slidenum">
              <a:rPr lang="en-US"/>
              <a:pPr/>
              <a:t>3</a:t>
            </a:fld>
            <a:endParaRPr lang="en-US"/>
          </a:p>
        </p:txBody>
      </p:sp>
      <p:sp>
        <p:nvSpPr>
          <p:cNvPr id="21508" name="Text Box 4"/>
          <p:cNvSpPr txBox="1">
            <a:spLocks noChangeArrowheads="1"/>
          </p:cNvSpPr>
          <p:nvPr/>
        </p:nvSpPr>
        <p:spPr bwMode="auto">
          <a:xfrm>
            <a:off x="457200" y="2438400"/>
            <a:ext cx="8077200" cy="3378200"/>
          </a:xfrm>
          <a:prstGeom prst="rect">
            <a:avLst/>
          </a:prstGeom>
          <a:solidFill>
            <a:srgbClr val="339966"/>
          </a:solidFill>
          <a:ln w="9525">
            <a:noFill/>
            <a:miter lim="800000"/>
            <a:headEnd/>
            <a:tailEnd/>
          </a:ln>
        </p:spPr>
        <p:txBody>
          <a:bodyPr>
            <a:spAutoFit/>
          </a:bodyPr>
          <a:lstStyle/>
          <a:p>
            <a:pPr algn="just">
              <a:spcBef>
                <a:spcPct val="50000"/>
              </a:spcBef>
            </a:pPr>
            <a:r>
              <a:rPr lang="en-US"/>
              <a:t>  Reflection, diffraction and scattering are the three basic propagation mechanisms which impact propagation in mobile communication system.</a:t>
            </a:r>
          </a:p>
          <a:p>
            <a:pPr algn="just">
              <a:spcBef>
                <a:spcPct val="50000"/>
              </a:spcBef>
            </a:pPr>
            <a:r>
              <a:rPr lang="en-US" b="1"/>
              <a:t>Reflection </a:t>
            </a:r>
          </a:p>
          <a:p>
            <a:pPr algn="just">
              <a:spcBef>
                <a:spcPct val="50000"/>
              </a:spcBef>
            </a:pPr>
            <a:r>
              <a:rPr lang="en-US"/>
              <a:t>Reflection occurs when a propagating EM wave impinges upon an object which has very large dimensions compared to wavelength of the propagating wave. Reflection occur from the surface of the earth and from buildings and walls.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781EF5B9-40AE-444C-B5CB-618EE4BB8160}" type="slidenum">
              <a:rPr lang="en-US"/>
              <a:pPr/>
              <a:t>4</a:t>
            </a:fld>
            <a:endParaRPr lang="en-US"/>
          </a:p>
        </p:txBody>
      </p:sp>
      <p:sp>
        <p:nvSpPr>
          <p:cNvPr id="22531" name="Text Box 4"/>
          <p:cNvSpPr txBox="1">
            <a:spLocks noChangeArrowheads="1"/>
          </p:cNvSpPr>
          <p:nvPr/>
        </p:nvSpPr>
        <p:spPr bwMode="auto">
          <a:xfrm>
            <a:off x="381000" y="381000"/>
            <a:ext cx="8458200" cy="3970318"/>
          </a:xfrm>
          <a:prstGeom prst="rect">
            <a:avLst/>
          </a:prstGeom>
          <a:solidFill>
            <a:schemeClr val="bg1"/>
          </a:solidFill>
          <a:ln w="9525">
            <a:noFill/>
            <a:miter lim="800000"/>
            <a:headEnd/>
            <a:tailEnd/>
          </a:ln>
        </p:spPr>
        <p:txBody>
          <a:bodyPr wrap="square">
            <a:spAutoFit/>
          </a:bodyPr>
          <a:lstStyle/>
          <a:p>
            <a:pPr algn="just">
              <a:spcBef>
                <a:spcPct val="50000"/>
              </a:spcBef>
            </a:pPr>
            <a:r>
              <a:rPr lang="en-US" b="1" dirty="0"/>
              <a:t>Diffraction </a:t>
            </a:r>
          </a:p>
          <a:p>
            <a:pPr algn="just">
              <a:spcBef>
                <a:spcPct val="50000"/>
              </a:spcBef>
            </a:pPr>
            <a:r>
              <a:rPr lang="en-US" dirty="0"/>
              <a:t>Diffraction occurs when the radio path between the transmitter and receiver is obstructed by a surface that has sharp irregularities (edges). The secondary waves resulting from the obstructing surface are present throughout the space and even behind the obstacle, giving rise to a bending of waves around the obstacle, even when the LOS path does not exist between T and R. Diffraction depends on the geometry of the object as well as the amplitude, phase and polarization of the incident wave at the point of diffraction.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B55FC3C4-C400-4E4B-A1EC-555FD165CD1F}" type="slidenum">
              <a:rPr lang="en-US"/>
              <a:pPr/>
              <a:t>5</a:t>
            </a:fld>
            <a:endParaRPr lang="en-US"/>
          </a:p>
        </p:txBody>
      </p:sp>
      <p:sp>
        <p:nvSpPr>
          <p:cNvPr id="23555" name="Text Box 4"/>
          <p:cNvSpPr txBox="1">
            <a:spLocks noChangeArrowheads="1"/>
          </p:cNvSpPr>
          <p:nvPr/>
        </p:nvSpPr>
        <p:spPr bwMode="auto">
          <a:xfrm>
            <a:off x="457200" y="685800"/>
            <a:ext cx="8153400" cy="4154984"/>
          </a:xfrm>
          <a:prstGeom prst="rect">
            <a:avLst/>
          </a:prstGeom>
          <a:solidFill>
            <a:schemeClr val="accent3"/>
          </a:solidFill>
          <a:ln w="9525">
            <a:noFill/>
            <a:miter lim="800000"/>
            <a:headEnd/>
            <a:tailEnd/>
          </a:ln>
        </p:spPr>
        <p:txBody>
          <a:bodyPr>
            <a:spAutoFit/>
          </a:bodyPr>
          <a:lstStyle/>
          <a:p>
            <a:pPr algn="just">
              <a:spcBef>
                <a:spcPct val="50000"/>
              </a:spcBef>
            </a:pPr>
            <a:r>
              <a:rPr lang="en-US" b="1" dirty="0"/>
              <a:t>Scattering</a:t>
            </a:r>
            <a:r>
              <a:rPr lang="en-US" dirty="0"/>
              <a:t> </a:t>
            </a:r>
          </a:p>
          <a:p>
            <a:pPr algn="just">
              <a:spcBef>
                <a:spcPct val="50000"/>
              </a:spcBef>
            </a:pPr>
            <a:r>
              <a:rPr lang="en-US" dirty="0"/>
              <a:t>Scattering occurs when the medium through which the wave travels consists of objects with dimension that are small compared to the wavelength and where the number of obstacles per unit volume is large. Scattered waves are produced by rough surfaces, small objects or by other irregularities in the channel.</a:t>
            </a:r>
          </a:p>
          <a:p>
            <a:pPr algn="just">
              <a:spcBef>
                <a:spcPct val="50000"/>
              </a:spcBef>
            </a:pPr>
            <a:endParaRPr lang="en-US" dirty="0">
              <a:solidFill>
                <a:schemeClr val="accent5"/>
              </a:solidFill>
            </a:endParaRPr>
          </a:p>
          <a:p>
            <a:pPr algn="just">
              <a:spcBef>
                <a:spcPct val="50000"/>
              </a:spcBef>
            </a:pPr>
            <a:r>
              <a:rPr lang="en-US" b="1" dirty="0"/>
              <a:t>Absorption</a:t>
            </a:r>
          </a:p>
          <a:p>
            <a:pPr algn="just">
              <a:spcBef>
                <a:spcPct val="50000"/>
              </a:spcBef>
            </a:pPr>
            <a:r>
              <a:rPr lang="en-US" dirty="0"/>
              <a:t>Attenuation by solid material (for example wall)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838200" y="0"/>
            <a:ext cx="2819400" cy="838200"/>
          </a:xfrm>
          <a:solidFill>
            <a:schemeClr val="accent2"/>
          </a:solidFill>
        </p:spPr>
        <p:txBody>
          <a:bodyPr/>
          <a:lstStyle/>
          <a:p>
            <a:pPr eaLnBrk="1" hangingPunct="1"/>
            <a:r>
              <a:rPr lang="en-US" smtClean="0">
                <a:solidFill>
                  <a:schemeClr val="bg1"/>
                </a:solidFill>
              </a:rPr>
              <a:t>Diffraction</a:t>
            </a:r>
          </a:p>
        </p:txBody>
      </p:sp>
      <p:sp>
        <p:nvSpPr>
          <p:cNvPr id="28676" name="Rectangle 3"/>
          <p:cNvSpPr>
            <a:spLocks noGrp="1" noChangeArrowheads="1"/>
          </p:cNvSpPr>
          <p:nvPr>
            <p:ph idx="1"/>
          </p:nvPr>
        </p:nvSpPr>
        <p:spPr>
          <a:xfrm>
            <a:off x="228600" y="4572000"/>
            <a:ext cx="8077200" cy="1447800"/>
          </a:xfrm>
          <a:solidFill>
            <a:srgbClr val="9999FF"/>
          </a:solidFill>
        </p:spPr>
        <p:txBody>
          <a:bodyPr/>
          <a:lstStyle/>
          <a:p>
            <a:pPr eaLnBrk="1" hangingPunct="1">
              <a:buFontTx/>
              <a:buNone/>
            </a:pPr>
            <a:r>
              <a:rPr lang="en-US" sz="2400" smtClean="0"/>
              <a:t>	Diffraction occurs when waves hit the edge of an obstacle</a:t>
            </a:r>
          </a:p>
          <a:p>
            <a:pPr lvl="1" eaLnBrk="1" hangingPunct="1"/>
            <a:r>
              <a:rPr lang="en-US" sz="2400" smtClean="0"/>
              <a:t>“Secondary” waves propagated into the shadowed region</a:t>
            </a:r>
          </a:p>
          <a:p>
            <a:pPr lvl="1" eaLnBrk="1" hangingPunct="1"/>
            <a:r>
              <a:rPr lang="en-US" sz="2400" smtClean="0"/>
              <a:t>Excess path length results in a phase shift</a:t>
            </a:r>
          </a:p>
        </p:txBody>
      </p:sp>
      <p:sp>
        <p:nvSpPr>
          <p:cNvPr id="28674" name="Slide Number Placeholder 5"/>
          <p:cNvSpPr>
            <a:spLocks noGrp="1"/>
          </p:cNvSpPr>
          <p:nvPr>
            <p:ph type="sldNum" sz="quarter" idx="12"/>
          </p:nvPr>
        </p:nvSpPr>
        <p:spPr>
          <a:noFill/>
        </p:spPr>
        <p:txBody>
          <a:bodyPr/>
          <a:lstStyle/>
          <a:p>
            <a:fld id="{825CDF56-C779-40A3-BF86-2F0FD4EE041E}" type="slidenum">
              <a:rPr lang="en-US"/>
              <a:pPr/>
              <a:t>6</a:t>
            </a:fld>
            <a:endParaRPr lang="en-US"/>
          </a:p>
        </p:txBody>
      </p:sp>
      <p:grpSp>
        <p:nvGrpSpPr>
          <p:cNvPr id="28677" name="Group 31"/>
          <p:cNvGrpSpPr>
            <a:grpSpLocks/>
          </p:cNvGrpSpPr>
          <p:nvPr/>
        </p:nvGrpSpPr>
        <p:grpSpPr bwMode="auto">
          <a:xfrm>
            <a:off x="2286000" y="114300"/>
            <a:ext cx="4876800" cy="4305300"/>
            <a:chOff x="1440" y="72"/>
            <a:chExt cx="3072" cy="2712"/>
          </a:xfrm>
        </p:grpSpPr>
        <p:sp>
          <p:nvSpPr>
            <p:cNvPr id="28678" name="Line 5"/>
            <p:cNvSpPr>
              <a:spLocks noChangeShapeType="1"/>
            </p:cNvSpPr>
            <p:nvPr/>
          </p:nvSpPr>
          <p:spPr bwMode="auto">
            <a:xfrm>
              <a:off x="1642" y="913"/>
              <a:ext cx="0" cy="1595"/>
            </a:xfrm>
            <a:prstGeom prst="line">
              <a:avLst/>
            </a:prstGeom>
            <a:noFill/>
            <a:ln w="9525">
              <a:solidFill>
                <a:schemeClr val="tx1"/>
              </a:solidFill>
              <a:round/>
              <a:headEnd/>
              <a:tailEnd/>
            </a:ln>
          </p:spPr>
          <p:txBody>
            <a:bodyPr wrap="none" anchor="ctr"/>
            <a:lstStyle/>
            <a:p>
              <a:endParaRPr lang="en-US"/>
            </a:p>
          </p:txBody>
        </p:sp>
        <p:sp>
          <p:nvSpPr>
            <p:cNvPr id="28679" name="Line 6"/>
            <p:cNvSpPr>
              <a:spLocks noChangeShapeType="1"/>
            </p:cNvSpPr>
            <p:nvPr/>
          </p:nvSpPr>
          <p:spPr bwMode="auto">
            <a:xfrm>
              <a:off x="4332" y="1125"/>
              <a:ext cx="0" cy="1351"/>
            </a:xfrm>
            <a:prstGeom prst="line">
              <a:avLst/>
            </a:prstGeom>
            <a:noFill/>
            <a:ln w="9525">
              <a:solidFill>
                <a:schemeClr val="tx1"/>
              </a:solidFill>
              <a:round/>
              <a:headEnd/>
              <a:tailEnd/>
            </a:ln>
          </p:spPr>
          <p:txBody>
            <a:bodyPr wrap="none" anchor="ctr"/>
            <a:lstStyle/>
            <a:p>
              <a:endParaRPr lang="en-US"/>
            </a:p>
          </p:txBody>
        </p:sp>
        <p:grpSp>
          <p:nvGrpSpPr>
            <p:cNvPr id="28680" name="Group 7"/>
            <p:cNvGrpSpPr>
              <a:grpSpLocks/>
            </p:cNvGrpSpPr>
            <p:nvPr/>
          </p:nvGrpSpPr>
          <p:grpSpPr bwMode="auto">
            <a:xfrm>
              <a:off x="1536" y="906"/>
              <a:ext cx="208" cy="129"/>
              <a:chOff x="3887" y="2517"/>
              <a:chExt cx="116" cy="90"/>
            </a:xfrm>
          </p:grpSpPr>
          <p:sp>
            <p:nvSpPr>
              <p:cNvPr id="28700" name="Line 8"/>
              <p:cNvSpPr>
                <a:spLocks noChangeShapeType="1"/>
              </p:cNvSpPr>
              <p:nvPr/>
            </p:nvSpPr>
            <p:spPr bwMode="auto">
              <a:xfrm>
                <a:off x="3892" y="2517"/>
                <a:ext cx="111" cy="0"/>
              </a:xfrm>
              <a:prstGeom prst="line">
                <a:avLst/>
              </a:prstGeom>
              <a:noFill/>
              <a:ln w="9525">
                <a:solidFill>
                  <a:schemeClr val="tx1"/>
                </a:solidFill>
                <a:round/>
                <a:headEnd/>
                <a:tailEnd/>
              </a:ln>
            </p:spPr>
            <p:txBody>
              <a:bodyPr wrap="none" anchor="ctr"/>
              <a:lstStyle/>
              <a:p>
                <a:endParaRPr lang="en-US"/>
              </a:p>
            </p:txBody>
          </p:sp>
          <p:sp>
            <p:nvSpPr>
              <p:cNvPr id="28701" name="Line 9"/>
              <p:cNvSpPr>
                <a:spLocks noChangeShapeType="1"/>
              </p:cNvSpPr>
              <p:nvPr/>
            </p:nvSpPr>
            <p:spPr bwMode="auto">
              <a:xfrm flipH="1">
                <a:off x="3945" y="2517"/>
                <a:ext cx="58" cy="85"/>
              </a:xfrm>
              <a:prstGeom prst="line">
                <a:avLst/>
              </a:prstGeom>
              <a:noFill/>
              <a:ln w="9525">
                <a:solidFill>
                  <a:schemeClr val="tx1"/>
                </a:solidFill>
                <a:round/>
                <a:headEnd/>
                <a:tailEnd/>
              </a:ln>
            </p:spPr>
            <p:txBody>
              <a:bodyPr wrap="none" anchor="ctr"/>
              <a:lstStyle/>
              <a:p>
                <a:endParaRPr lang="en-US"/>
              </a:p>
            </p:txBody>
          </p:sp>
          <p:sp>
            <p:nvSpPr>
              <p:cNvPr id="28702" name="Line 10"/>
              <p:cNvSpPr>
                <a:spLocks noChangeShapeType="1"/>
              </p:cNvSpPr>
              <p:nvPr/>
            </p:nvSpPr>
            <p:spPr bwMode="auto">
              <a:xfrm>
                <a:off x="3887" y="2517"/>
                <a:ext cx="58" cy="90"/>
              </a:xfrm>
              <a:prstGeom prst="line">
                <a:avLst/>
              </a:prstGeom>
              <a:noFill/>
              <a:ln w="9525">
                <a:solidFill>
                  <a:schemeClr val="tx1"/>
                </a:solidFill>
                <a:round/>
                <a:headEnd/>
                <a:tailEnd/>
              </a:ln>
            </p:spPr>
            <p:txBody>
              <a:bodyPr wrap="none" anchor="ctr"/>
              <a:lstStyle/>
              <a:p>
                <a:endParaRPr lang="en-US"/>
              </a:p>
            </p:txBody>
          </p:sp>
        </p:grpSp>
        <p:grpSp>
          <p:nvGrpSpPr>
            <p:cNvPr id="28681" name="Group 11"/>
            <p:cNvGrpSpPr>
              <a:grpSpLocks/>
            </p:cNvGrpSpPr>
            <p:nvPr/>
          </p:nvGrpSpPr>
          <p:grpSpPr bwMode="auto">
            <a:xfrm>
              <a:off x="4230" y="1120"/>
              <a:ext cx="207" cy="129"/>
              <a:chOff x="3887" y="2517"/>
              <a:chExt cx="116" cy="90"/>
            </a:xfrm>
          </p:grpSpPr>
          <p:sp>
            <p:nvSpPr>
              <p:cNvPr id="28697" name="Line 12"/>
              <p:cNvSpPr>
                <a:spLocks noChangeShapeType="1"/>
              </p:cNvSpPr>
              <p:nvPr/>
            </p:nvSpPr>
            <p:spPr bwMode="auto">
              <a:xfrm>
                <a:off x="3892" y="2517"/>
                <a:ext cx="111" cy="0"/>
              </a:xfrm>
              <a:prstGeom prst="line">
                <a:avLst/>
              </a:prstGeom>
              <a:noFill/>
              <a:ln w="9525">
                <a:solidFill>
                  <a:schemeClr val="tx1"/>
                </a:solidFill>
                <a:round/>
                <a:headEnd/>
                <a:tailEnd/>
              </a:ln>
            </p:spPr>
            <p:txBody>
              <a:bodyPr wrap="none" anchor="ctr"/>
              <a:lstStyle/>
              <a:p>
                <a:endParaRPr lang="en-US"/>
              </a:p>
            </p:txBody>
          </p:sp>
          <p:sp>
            <p:nvSpPr>
              <p:cNvPr id="28698" name="Line 13"/>
              <p:cNvSpPr>
                <a:spLocks noChangeShapeType="1"/>
              </p:cNvSpPr>
              <p:nvPr/>
            </p:nvSpPr>
            <p:spPr bwMode="auto">
              <a:xfrm flipH="1">
                <a:off x="3945" y="2517"/>
                <a:ext cx="58" cy="85"/>
              </a:xfrm>
              <a:prstGeom prst="line">
                <a:avLst/>
              </a:prstGeom>
              <a:noFill/>
              <a:ln w="9525">
                <a:solidFill>
                  <a:schemeClr val="tx1"/>
                </a:solidFill>
                <a:round/>
                <a:headEnd/>
                <a:tailEnd/>
              </a:ln>
            </p:spPr>
            <p:txBody>
              <a:bodyPr wrap="none" anchor="ctr"/>
              <a:lstStyle/>
              <a:p>
                <a:endParaRPr lang="en-US"/>
              </a:p>
            </p:txBody>
          </p:sp>
          <p:sp>
            <p:nvSpPr>
              <p:cNvPr id="28699" name="Line 14"/>
              <p:cNvSpPr>
                <a:spLocks noChangeShapeType="1"/>
              </p:cNvSpPr>
              <p:nvPr/>
            </p:nvSpPr>
            <p:spPr bwMode="auto">
              <a:xfrm>
                <a:off x="3887" y="2517"/>
                <a:ext cx="58" cy="90"/>
              </a:xfrm>
              <a:prstGeom prst="line">
                <a:avLst/>
              </a:prstGeom>
              <a:noFill/>
              <a:ln w="9525">
                <a:solidFill>
                  <a:schemeClr val="tx1"/>
                </a:solidFill>
                <a:round/>
                <a:headEnd/>
                <a:tailEnd/>
              </a:ln>
            </p:spPr>
            <p:txBody>
              <a:bodyPr wrap="none" anchor="ctr"/>
              <a:lstStyle/>
              <a:p>
                <a:endParaRPr lang="en-US"/>
              </a:p>
            </p:txBody>
          </p:sp>
        </p:grpSp>
        <p:sp>
          <p:nvSpPr>
            <p:cNvPr id="28682" name="Line 15"/>
            <p:cNvSpPr>
              <a:spLocks noChangeShapeType="1"/>
            </p:cNvSpPr>
            <p:nvPr/>
          </p:nvSpPr>
          <p:spPr bwMode="auto">
            <a:xfrm flipV="1">
              <a:off x="1649" y="72"/>
              <a:ext cx="2654" cy="832"/>
            </a:xfrm>
            <a:prstGeom prst="line">
              <a:avLst/>
            </a:prstGeom>
            <a:noFill/>
            <a:ln w="9525">
              <a:solidFill>
                <a:schemeClr val="tx1"/>
              </a:solidFill>
              <a:round/>
              <a:headEnd/>
              <a:tailEnd type="triangle" w="med" len="med"/>
            </a:ln>
          </p:spPr>
          <p:txBody>
            <a:bodyPr wrap="none" anchor="ctr"/>
            <a:lstStyle/>
            <a:p>
              <a:endParaRPr lang="en-US"/>
            </a:p>
          </p:txBody>
        </p:sp>
        <p:sp>
          <p:nvSpPr>
            <p:cNvPr id="28683" name="Line 16"/>
            <p:cNvSpPr>
              <a:spLocks noChangeShapeType="1"/>
            </p:cNvSpPr>
            <p:nvPr/>
          </p:nvSpPr>
          <p:spPr bwMode="auto">
            <a:xfrm>
              <a:off x="2985" y="484"/>
              <a:ext cx="1357" cy="634"/>
            </a:xfrm>
            <a:prstGeom prst="line">
              <a:avLst/>
            </a:prstGeom>
            <a:noFill/>
            <a:ln w="9525">
              <a:solidFill>
                <a:schemeClr val="tx1"/>
              </a:solidFill>
              <a:round/>
              <a:headEnd/>
              <a:tailEnd/>
            </a:ln>
          </p:spPr>
          <p:txBody>
            <a:bodyPr wrap="none" anchor="ctr"/>
            <a:lstStyle/>
            <a:p>
              <a:endParaRPr lang="en-US"/>
            </a:p>
          </p:txBody>
        </p:sp>
        <p:sp>
          <p:nvSpPr>
            <p:cNvPr id="28684" name="Line 17"/>
            <p:cNvSpPr>
              <a:spLocks noChangeShapeType="1"/>
            </p:cNvSpPr>
            <p:nvPr/>
          </p:nvSpPr>
          <p:spPr bwMode="auto">
            <a:xfrm>
              <a:off x="1638" y="904"/>
              <a:ext cx="2713" cy="221"/>
            </a:xfrm>
            <a:prstGeom prst="line">
              <a:avLst/>
            </a:prstGeom>
            <a:noFill/>
            <a:ln w="9525">
              <a:solidFill>
                <a:schemeClr val="tx1"/>
              </a:solidFill>
              <a:prstDash val="dash"/>
              <a:round/>
              <a:headEnd/>
              <a:tailEnd/>
            </a:ln>
          </p:spPr>
          <p:txBody>
            <a:bodyPr wrap="none" anchor="ctr"/>
            <a:lstStyle/>
            <a:p>
              <a:endParaRPr lang="en-US"/>
            </a:p>
          </p:txBody>
        </p:sp>
        <p:sp>
          <p:nvSpPr>
            <p:cNvPr id="28685" name="Text Box 18"/>
            <p:cNvSpPr txBox="1">
              <a:spLocks noChangeArrowheads="1"/>
            </p:cNvSpPr>
            <p:nvPr/>
          </p:nvSpPr>
          <p:spPr bwMode="auto">
            <a:xfrm>
              <a:off x="1660" y="931"/>
              <a:ext cx="234" cy="288"/>
            </a:xfrm>
            <a:prstGeom prst="rect">
              <a:avLst/>
            </a:prstGeom>
            <a:noFill/>
            <a:ln w="9525">
              <a:noFill/>
              <a:miter lim="800000"/>
              <a:headEnd/>
              <a:tailEnd/>
            </a:ln>
          </p:spPr>
          <p:txBody>
            <a:bodyPr wrap="none">
              <a:spAutoFit/>
            </a:bodyPr>
            <a:lstStyle/>
            <a:p>
              <a:pPr eaLnBrk="0" hangingPunct="0"/>
              <a:r>
                <a:rPr lang="en-US"/>
                <a:t>T</a:t>
              </a:r>
            </a:p>
          </p:txBody>
        </p:sp>
        <p:sp>
          <p:nvSpPr>
            <p:cNvPr id="28686" name="Text Box 19"/>
            <p:cNvSpPr txBox="1">
              <a:spLocks noChangeArrowheads="1"/>
            </p:cNvSpPr>
            <p:nvPr/>
          </p:nvSpPr>
          <p:spPr bwMode="auto">
            <a:xfrm>
              <a:off x="3907" y="1144"/>
              <a:ext cx="244" cy="288"/>
            </a:xfrm>
            <a:prstGeom prst="rect">
              <a:avLst/>
            </a:prstGeom>
            <a:noFill/>
            <a:ln w="9525">
              <a:noFill/>
              <a:miter lim="800000"/>
              <a:headEnd/>
              <a:tailEnd/>
            </a:ln>
          </p:spPr>
          <p:txBody>
            <a:bodyPr wrap="none">
              <a:spAutoFit/>
            </a:bodyPr>
            <a:lstStyle/>
            <a:p>
              <a:pPr eaLnBrk="0" hangingPunct="0"/>
              <a:r>
                <a:rPr lang="en-US"/>
                <a:t>R</a:t>
              </a:r>
            </a:p>
          </p:txBody>
        </p:sp>
        <p:sp>
          <p:nvSpPr>
            <p:cNvPr id="28687" name="Oval 20"/>
            <p:cNvSpPr>
              <a:spLocks noChangeArrowheads="1"/>
            </p:cNvSpPr>
            <p:nvPr/>
          </p:nvSpPr>
          <p:spPr bwMode="auto">
            <a:xfrm>
              <a:off x="2265" y="553"/>
              <a:ext cx="295" cy="840"/>
            </a:xfrm>
            <a:prstGeom prst="ellipse">
              <a:avLst/>
            </a:prstGeom>
            <a:noFill/>
            <a:ln w="9525">
              <a:solidFill>
                <a:schemeClr val="tx1"/>
              </a:solidFill>
              <a:round/>
              <a:headEnd/>
              <a:tailEnd/>
            </a:ln>
          </p:spPr>
          <p:txBody>
            <a:bodyPr wrap="none" anchor="ctr"/>
            <a:lstStyle/>
            <a:p>
              <a:endParaRPr lang="en-US"/>
            </a:p>
          </p:txBody>
        </p:sp>
        <p:sp>
          <p:nvSpPr>
            <p:cNvPr id="28688" name="Oval 21"/>
            <p:cNvSpPr>
              <a:spLocks noChangeArrowheads="1"/>
            </p:cNvSpPr>
            <p:nvPr/>
          </p:nvSpPr>
          <p:spPr bwMode="auto">
            <a:xfrm>
              <a:off x="2340" y="745"/>
              <a:ext cx="122" cy="488"/>
            </a:xfrm>
            <a:prstGeom prst="ellipse">
              <a:avLst/>
            </a:prstGeom>
            <a:noFill/>
            <a:ln w="9525">
              <a:solidFill>
                <a:schemeClr val="tx1"/>
              </a:solidFill>
              <a:round/>
              <a:headEnd/>
              <a:tailEnd/>
            </a:ln>
          </p:spPr>
          <p:txBody>
            <a:bodyPr wrap="none" anchor="ctr"/>
            <a:lstStyle/>
            <a:p>
              <a:endParaRPr lang="en-US"/>
            </a:p>
          </p:txBody>
        </p:sp>
        <p:sp>
          <p:nvSpPr>
            <p:cNvPr id="28689" name="Line 22"/>
            <p:cNvSpPr>
              <a:spLocks noChangeShapeType="1"/>
            </p:cNvSpPr>
            <p:nvPr/>
          </p:nvSpPr>
          <p:spPr bwMode="auto">
            <a:xfrm flipH="1">
              <a:off x="2019" y="1186"/>
              <a:ext cx="387" cy="649"/>
            </a:xfrm>
            <a:prstGeom prst="line">
              <a:avLst/>
            </a:prstGeom>
            <a:noFill/>
            <a:ln w="9525">
              <a:solidFill>
                <a:schemeClr val="tx1"/>
              </a:solidFill>
              <a:round/>
              <a:headEnd/>
              <a:tailEnd/>
            </a:ln>
          </p:spPr>
          <p:txBody>
            <a:bodyPr wrap="none" anchor="ctr"/>
            <a:lstStyle/>
            <a:p>
              <a:endParaRPr lang="en-US"/>
            </a:p>
          </p:txBody>
        </p:sp>
        <p:sp>
          <p:nvSpPr>
            <p:cNvPr id="28690" name="Line 23"/>
            <p:cNvSpPr>
              <a:spLocks noChangeShapeType="1"/>
            </p:cNvSpPr>
            <p:nvPr/>
          </p:nvSpPr>
          <p:spPr bwMode="auto">
            <a:xfrm>
              <a:off x="2996" y="484"/>
              <a:ext cx="587" cy="282"/>
            </a:xfrm>
            <a:prstGeom prst="line">
              <a:avLst/>
            </a:prstGeom>
            <a:noFill/>
            <a:ln w="9525">
              <a:solidFill>
                <a:schemeClr val="tx1"/>
              </a:solidFill>
              <a:round/>
              <a:headEnd/>
              <a:tailEnd type="triangle" w="med" len="med"/>
            </a:ln>
          </p:spPr>
          <p:txBody>
            <a:bodyPr wrap="none" anchor="ctr"/>
            <a:lstStyle/>
            <a:p>
              <a:endParaRPr lang="en-US"/>
            </a:p>
          </p:txBody>
        </p:sp>
        <p:sp>
          <p:nvSpPr>
            <p:cNvPr id="28691" name="Rectangle 24"/>
            <p:cNvSpPr>
              <a:spLocks noChangeArrowheads="1"/>
            </p:cNvSpPr>
            <p:nvPr/>
          </p:nvSpPr>
          <p:spPr bwMode="auto">
            <a:xfrm>
              <a:off x="2862" y="904"/>
              <a:ext cx="293" cy="236"/>
            </a:xfrm>
            <a:prstGeom prst="rect">
              <a:avLst/>
            </a:prstGeom>
            <a:solidFill>
              <a:schemeClr val="bg1"/>
            </a:solidFill>
            <a:ln w="9525">
              <a:noFill/>
              <a:miter lim="800000"/>
              <a:headEnd/>
              <a:tailEnd/>
            </a:ln>
          </p:spPr>
          <p:txBody>
            <a:bodyPr wrap="none" anchor="ctr"/>
            <a:lstStyle/>
            <a:p>
              <a:endParaRPr lang="en-US"/>
            </a:p>
          </p:txBody>
        </p:sp>
        <p:sp>
          <p:nvSpPr>
            <p:cNvPr id="28692" name="AutoShape 25"/>
            <p:cNvSpPr>
              <a:spLocks noChangeArrowheads="1"/>
            </p:cNvSpPr>
            <p:nvPr/>
          </p:nvSpPr>
          <p:spPr bwMode="auto">
            <a:xfrm>
              <a:off x="2713" y="472"/>
              <a:ext cx="579" cy="2022"/>
            </a:xfrm>
            <a:prstGeom prst="triangle">
              <a:avLst>
                <a:gd name="adj" fmla="val 50000"/>
              </a:avLst>
            </a:prstGeom>
            <a:solidFill>
              <a:schemeClr val="folHlink"/>
            </a:solidFill>
            <a:ln w="9525">
              <a:solidFill>
                <a:schemeClr val="tx1"/>
              </a:solidFill>
              <a:miter lim="800000"/>
              <a:headEnd/>
              <a:tailEnd/>
            </a:ln>
          </p:spPr>
          <p:txBody>
            <a:bodyPr wrap="none" anchor="ctr"/>
            <a:lstStyle/>
            <a:p>
              <a:endParaRPr lang="en-US"/>
            </a:p>
          </p:txBody>
        </p:sp>
        <p:sp>
          <p:nvSpPr>
            <p:cNvPr id="28693" name="Text Box 27"/>
            <p:cNvSpPr txBox="1">
              <a:spLocks noChangeArrowheads="1"/>
            </p:cNvSpPr>
            <p:nvPr/>
          </p:nvSpPr>
          <p:spPr bwMode="auto">
            <a:xfrm>
              <a:off x="1803" y="1752"/>
              <a:ext cx="950" cy="211"/>
            </a:xfrm>
            <a:prstGeom prst="rect">
              <a:avLst/>
            </a:prstGeom>
            <a:noFill/>
            <a:ln w="9525">
              <a:noFill/>
              <a:miter lim="800000"/>
              <a:headEnd/>
              <a:tailEnd/>
            </a:ln>
          </p:spPr>
          <p:txBody>
            <a:bodyPr wrap="none">
              <a:spAutoFit/>
            </a:bodyPr>
            <a:lstStyle/>
            <a:p>
              <a:pPr eaLnBrk="0" hangingPunct="0"/>
              <a:r>
                <a:rPr lang="en-US" sz="1600"/>
                <a:t>1st Fresnel zone</a:t>
              </a:r>
            </a:p>
          </p:txBody>
        </p:sp>
        <p:sp>
          <p:nvSpPr>
            <p:cNvPr id="28694" name="Line 28"/>
            <p:cNvSpPr>
              <a:spLocks noChangeShapeType="1"/>
            </p:cNvSpPr>
            <p:nvPr/>
          </p:nvSpPr>
          <p:spPr bwMode="auto">
            <a:xfrm>
              <a:off x="1440" y="2476"/>
              <a:ext cx="3072" cy="0"/>
            </a:xfrm>
            <a:prstGeom prst="line">
              <a:avLst/>
            </a:prstGeom>
            <a:noFill/>
            <a:ln w="76200">
              <a:solidFill>
                <a:schemeClr val="tx1"/>
              </a:solidFill>
              <a:round/>
              <a:headEnd/>
              <a:tailEnd/>
            </a:ln>
          </p:spPr>
          <p:txBody>
            <a:bodyPr wrap="none" anchor="ctr"/>
            <a:lstStyle/>
            <a:p>
              <a:endParaRPr lang="en-US"/>
            </a:p>
          </p:txBody>
        </p:sp>
        <p:sp>
          <p:nvSpPr>
            <p:cNvPr id="28695" name="Text Box 29"/>
            <p:cNvSpPr txBox="1">
              <a:spLocks noChangeArrowheads="1"/>
            </p:cNvSpPr>
            <p:nvPr/>
          </p:nvSpPr>
          <p:spPr bwMode="auto">
            <a:xfrm>
              <a:off x="3262" y="2591"/>
              <a:ext cx="645" cy="193"/>
            </a:xfrm>
            <a:prstGeom prst="rect">
              <a:avLst/>
            </a:prstGeom>
            <a:noFill/>
            <a:ln w="9525">
              <a:noFill/>
              <a:miter lim="800000"/>
              <a:headEnd/>
              <a:tailEnd/>
            </a:ln>
          </p:spPr>
          <p:txBody>
            <a:bodyPr wrap="none">
              <a:spAutoFit/>
            </a:bodyPr>
            <a:lstStyle/>
            <a:p>
              <a:pPr eaLnBrk="0" hangingPunct="0"/>
              <a:r>
                <a:rPr lang="en-US" sz="1400"/>
                <a:t>Obstruction</a:t>
              </a:r>
            </a:p>
          </p:txBody>
        </p:sp>
        <p:sp>
          <p:nvSpPr>
            <p:cNvPr id="28696" name="Line 30"/>
            <p:cNvSpPr>
              <a:spLocks noChangeShapeType="1"/>
            </p:cNvSpPr>
            <p:nvPr/>
          </p:nvSpPr>
          <p:spPr bwMode="auto">
            <a:xfrm flipH="1" flipV="1">
              <a:off x="3099" y="2323"/>
              <a:ext cx="247" cy="352"/>
            </a:xfrm>
            <a:prstGeom prst="line">
              <a:avLst/>
            </a:prstGeom>
            <a:noFill/>
            <a:ln w="19050">
              <a:solidFill>
                <a:schemeClr val="tx1"/>
              </a:solidFill>
              <a:round/>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0" name="Picture 8"/>
          <p:cNvPicPr>
            <a:picLocks noGrp="1" noChangeAspect="1" noChangeArrowheads="1"/>
          </p:cNvPicPr>
          <p:nvPr>
            <p:ph/>
          </p:nvPr>
        </p:nvPicPr>
        <p:blipFill>
          <a:blip r:embed="rId2"/>
          <a:stretch>
            <a:fillRect/>
          </a:stretch>
        </p:blipFill>
        <p:spPr>
          <a:xfrm>
            <a:off x="1600200" y="3276600"/>
            <a:ext cx="5800000" cy="2400635"/>
          </a:xfrm>
          <a:noFill/>
        </p:spPr>
      </p:pic>
      <p:sp>
        <p:nvSpPr>
          <p:cNvPr id="29698" name="Slide Number Placeholder 4"/>
          <p:cNvSpPr>
            <a:spLocks noGrp="1"/>
          </p:cNvSpPr>
          <p:nvPr>
            <p:ph type="sldNum" sz="quarter" idx="12"/>
          </p:nvPr>
        </p:nvSpPr>
        <p:spPr>
          <a:noFill/>
        </p:spPr>
        <p:txBody>
          <a:bodyPr/>
          <a:lstStyle/>
          <a:p>
            <a:fld id="{354DF460-BF19-499A-A39B-9C1FDE2ADCEC}" type="slidenum">
              <a:rPr lang="en-US"/>
              <a:pPr/>
              <a:t>7</a:t>
            </a:fld>
            <a:endParaRPr lang="en-US"/>
          </a:p>
        </p:txBody>
      </p:sp>
      <p:sp>
        <p:nvSpPr>
          <p:cNvPr id="29699" name="Text Box 6"/>
          <p:cNvSpPr txBox="1">
            <a:spLocks noChangeArrowheads="1"/>
          </p:cNvSpPr>
          <p:nvPr/>
        </p:nvSpPr>
        <p:spPr bwMode="auto">
          <a:xfrm>
            <a:off x="381000" y="304801"/>
            <a:ext cx="8458200" cy="2462213"/>
          </a:xfrm>
          <a:prstGeom prst="rect">
            <a:avLst/>
          </a:prstGeom>
          <a:solidFill>
            <a:srgbClr val="009900"/>
          </a:solidFill>
          <a:ln w="9525">
            <a:noFill/>
            <a:miter lim="800000"/>
            <a:headEnd/>
            <a:tailEnd/>
          </a:ln>
        </p:spPr>
        <p:txBody>
          <a:bodyPr wrap="square">
            <a:spAutoFit/>
          </a:bodyPr>
          <a:lstStyle/>
          <a:p>
            <a:pPr>
              <a:spcBef>
                <a:spcPct val="50000"/>
              </a:spcBef>
            </a:pPr>
            <a:r>
              <a:rPr lang="en-US" sz="2800" b="1" dirty="0" err="1"/>
              <a:t>Huygen’s</a:t>
            </a:r>
            <a:r>
              <a:rPr lang="en-US" sz="2800" b="1" dirty="0"/>
              <a:t> Principle</a:t>
            </a:r>
          </a:p>
          <a:p>
            <a:pPr algn="just">
              <a:spcBef>
                <a:spcPct val="50000"/>
              </a:spcBef>
            </a:pPr>
            <a:r>
              <a:rPr lang="en-US" sz="2800" dirty="0"/>
              <a:t>  All points on wave front can be considered as point sources to produce secondary wavelets and these wavelets combine (</a:t>
            </a:r>
            <a:r>
              <a:rPr lang="en-US" sz="2800" dirty="0" err="1"/>
              <a:t>vecctor</a:t>
            </a:r>
            <a:r>
              <a:rPr lang="en-US" sz="2800" dirty="0"/>
              <a:t> sum) to form a new wave in the direction of propagation.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381000" y="457200"/>
            <a:ext cx="2743200" cy="457200"/>
          </a:xfrm>
          <a:solidFill>
            <a:srgbClr val="9999FF"/>
          </a:solidFill>
        </p:spPr>
        <p:txBody>
          <a:bodyPr>
            <a:normAutofit fontScale="90000"/>
          </a:bodyPr>
          <a:lstStyle/>
          <a:p>
            <a:pPr eaLnBrk="1" hangingPunct="1"/>
            <a:r>
              <a:rPr lang="en-US" altLang="zh-CN" sz="4000" smtClean="0">
                <a:ea typeface="宋体" pitchFamily="2" charset="-122"/>
              </a:rPr>
              <a:t>Diffraction</a:t>
            </a:r>
          </a:p>
        </p:txBody>
      </p:sp>
      <p:sp>
        <p:nvSpPr>
          <p:cNvPr id="30724" name="Rectangle 3"/>
          <p:cNvSpPr>
            <a:spLocks noGrp="1" noChangeArrowheads="1"/>
          </p:cNvSpPr>
          <p:nvPr>
            <p:ph idx="1"/>
          </p:nvPr>
        </p:nvSpPr>
        <p:spPr>
          <a:xfrm>
            <a:off x="533400" y="1524000"/>
            <a:ext cx="7848600" cy="4191000"/>
          </a:xfrm>
          <a:solidFill>
            <a:srgbClr val="FF9999"/>
          </a:solidFill>
        </p:spPr>
        <p:txBody>
          <a:bodyPr/>
          <a:lstStyle/>
          <a:p>
            <a:pPr algn="just" eaLnBrk="1" hangingPunct="1">
              <a:lnSpc>
                <a:spcPct val="80000"/>
              </a:lnSpc>
            </a:pPr>
            <a:r>
              <a:rPr lang="en-US" altLang="zh-CN" sz="2400" smtClean="0">
                <a:ea typeface="宋体" pitchFamily="2" charset="-122"/>
              </a:rPr>
              <a:t>Phenomena: Radio signal can propagate around the curved surface of the earth, beyond the horizon and behind obstructions.</a:t>
            </a:r>
          </a:p>
          <a:p>
            <a:pPr algn="just" eaLnBrk="1" hangingPunct="1">
              <a:lnSpc>
                <a:spcPct val="80000"/>
              </a:lnSpc>
              <a:buFontTx/>
              <a:buNone/>
            </a:pPr>
            <a:endParaRPr lang="en-US" altLang="zh-CN" sz="2400" smtClean="0">
              <a:ea typeface="宋体" pitchFamily="2" charset="-122"/>
            </a:endParaRPr>
          </a:p>
          <a:p>
            <a:pPr algn="just" eaLnBrk="1" hangingPunct="1">
              <a:lnSpc>
                <a:spcPct val="80000"/>
              </a:lnSpc>
            </a:pPr>
            <a:r>
              <a:rPr lang="en-US" altLang="zh-CN" sz="2400" smtClean="0">
                <a:ea typeface="宋体" pitchFamily="2" charset="-122"/>
              </a:rPr>
              <a:t>Although the received field strength decreases rapidly as a receiver moves deeper into the obstructed ( shadowed ) region, the diffraction field still exists and often has sufficient strength to produce a useful signal.</a:t>
            </a:r>
          </a:p>
          <a:p>
            <a:pPr algn="just" eaLnBrk="1" hangingPunct="1">
              <a:lnSpc>
                <a:spcPct val="80000"/>
              </a:lnSpc>
            </a:pPr>
            <a:endParaRPr lang="en-US" altLang="zh-CN" sz="2400" smtClean="0">
              <a:ea typeface="宋体" pitchFamily="2" charset="-122"/>
            </a:endParaRPr>
          </a:p>
          <a:p>
            <a:pPr algn="just" eaLnBrk="1" hangingPunct="1">
              <a:lnSpc>
                <a:spcPct val="80000"/>
              </a:lnSpc>
            </a:pPr>
            <a:r>
              <a:rPr lang="en-US" altLang="zh-CN" sz="2400" smtClean="0">
                <a:ea typeface="宋体" pitchFamily="2" charset="-122"/>
              </a:rPr>
              <a:t>The field strength of a diffracted wave in the shadowed region is the vector sum of the electric field components of all the secondary wavelets in the space around the obstacles.</a:t>
            </a:r>
          </a:p>
        </p:txBody>
      </p:sp>
      <p:sp>
        <p:nvSpPr>
          <p:cNvPr id="30722" name="Slide Number Placeholder 5"/>
          <p:cNvSpPr>
            <a:spLocks noGrp="1"/>
          </p:cNvSpPr>
          <p:nvPr>
            <p:ph type="sldNum" sz="quarter" idx="12"/>
          </p:nvPr>
        </p:nvSpPr>
        <p:spPr>
          <a:noFill/>
        </p:spPr>
        <p:txBody>
          <a:bodyPr/>
          <a:lstStyle/>
          <a:p>
            <a:fld id="{12BA8D69-C7D7-4139-8B44-4A59ECB0CC88}"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p:spPr>
        <p:txBody>
          <a:bodyPr/>
          <a:lstStyle/>
          <a:p>
            <a:fld id="{6E71D5D2-2B66-4BEE-8C94-F0CBC02188B6}" type="slidenum">
              <a:rPr lang="en-US"/>
              <a:pPr/>
              <a:t>9</a:t>
            </a:fld>
            <a:endParaRPr lang="en-US"/>
          </a:p>
        </p:txBody>
      </p:sp>
      <p:sp>
        <p:nvSpPr>
          <p:cNvPr id="31747" name="Text Box 23"/>
          <p:cNvSpPr txBox="1">
            <a:spLocks noChangeArrowheads="1"/>
          </p:cNvSpPr>
          <p:nvPr/>
        </p:nvSpPr>
        <p:spPr bwMode="auto">
          <a:xfrm>
            <a:off x="304800" y="4343400"/>
            <a:ext cx="8382000" cy="2282825"/>
          </a:xfrm>
          <a:prstGeom prst="rect">
            <a:avLst/>
          </a:prstGeom>
          <a:solidFill>
            <a:srgbClr val="00CCFF"/>
          </a:solidFill>
          <a:ln w="9525">
            <a:noFill/>
            <a:miter lim="800000"/>
            <a:headEnd/>
            <a:tailEnd/>
          </a:ln>
        </p:spPr>
        <p:txBody>
          <a:bodyPr>
            <a:spAutoFit/>
          </a:bodyPr>
          <a:lstStyle/>
          <a:p>
            <a:pPr algn="just">
              <a:spcBef>
                <a:spcPct val="50000"/>
              </a:spcBef>
            </a:pPr>
            <a:r>
              <a:rPr lang="en-US"/>
              <a:t>   Consider a transmitter and receiver separated in free space and an obstructing screen of effective height h with infinite width be placed between them at a distance d</a:t>
            </a:r>
            <a:r>
              <a:rPr lang="en-US" baseline="-25000"/>
              <a:t>1</a:t>
            </a:r>
            <a:r>
              <a:rPr lang="en-US"/>
              <a:t> from the transmitter and d</a:t>
            </a:r>
            <a:r>
              <a:rPr lang="en-US" baseline="-25000"/>
              <a:t>2</a:t>
            </a:r>
            <a:r>
              <a:rPr lang="en-US"/>
              <a:t> from the receiver. It is apparent that the wave propagating from the transmitter to receiver via top of the screen travels a longer distance than if a direct LOS.</a:t>
            </a:r>
          </a:p>
        </p:txBody>
      </p:sp>
      <p:grpSp>
        <p:nvGrpSpPr>
          <p:cNvPr id="31748" name="Group 27"/>
          <p:cNvGrpSpPr>
            <a:grpSpLocks/>
          </p:cNvGrpSpPr>
          <p:nvPr/>
        </p:nvGrpSpPr>
        <p:grpSpPr bwMode="auto">
          <a:xfrm>
            <a:off x="0" y="0"/>
            <a:ext cx="7426325" cy="4038600"/>
            <a:chOff x="576" y="48"/>
            <a:chExt cx="4678" cy="2544"/>
          </a:xfrm>
        </p:grpSpPr>
        <p:grpSp>
          <p:nvGrpSpPr>
            <p:cNvPr id="31749" name="Group 24"/>
            <p:cNvGrpSpPr>
              <a:grpSpLocks/>
            </p:cNvGrpSpPr>
            <p:nvPr/>
          </p:nvGrpSpPr>
          <p:grpSpPr bwMode="auto">
            <a:xfrm>
              <a:off x="576" y="48"/>
              <a:ext cx="4678" cy="2544"/>
              <a:chOff x="720" y="192"/>
              <a:chExt cx="4678" cy="2544"/>
            </a:xfrm>
          </p:grpSpPr>
          <p:sp>
            <p:nvSpPr>
              <p:cNvPr id="31752" name="AutoShape 5"/>
              <p:cNvSpPr>
                <a:spLocks noChangeArrowheads="1"/>
              </p:cNvSpPr>
              <p:nvPr/>
            </p:nvSpPr>
            <p:spPr bwMode="auto">
              <a:xfrm>
                <a:off x="2548" y="680"/>
                <a:ext cx="251" cy="2056"/>
              </a:xfrm>
              <a:prstGeom prst="triangle">
                <a:avLst>
                  <a:gd name="adj" fmla="val 50000"/>
                </a:avLst>
              </a:prstGeom>
              <a:solidFill>
                <a:srgbClr val="993300"/>
              </a:solidFill>
              <a:ln w="9525">
                <a:solidFill>
                  <a:srgbClr val="000000"/>
                </a:solidFill>
                <a:miter lim="800000"/>
                <a:headEnd/>
                <a:tailEnd/>
              </a:ln>
            </p:spPr>
            <p:txBody>
              <a:bodyPr/>
              <a:lstStyle/>
              <a:p>
                <a:endParaRPr lang="en-US"/>
              </a:p>
            </p:txBody>
          </p:sp>
          <p:sp>
            <p:nvSpPr>
              <p:cNvPr id="31753" name="Line 6"/>
              <p:cNvSpPr>
                <a:spLocks noChangeShapeType="1"/>
              </p:cNvSpPr>
              <p:nvPr/>
            </p:nvSpPr>
            <p:spPr bwMode="auto">
              <a:xfrm>
                <a:off x="1042" y="2736"/>
                <a:ext cx="3765" cy="0"/>
              </a:xfrm>
              <a:prstGeom prst="line">
                <a:avLst/>
              </a:prstGeom>
              <a:noFill/>
              <a:ln w="9525">
                <a:solidFill>
                  <a:srgbClr val="000000"/>
                </a:solidFill>
                <a:round/>
                <a:headEnd/>
                <a:tailEnd/>
              </a:ln>
            </p:spPr>
            <p:txBody>
              <a:bodyPr/>
              <a:lstStyle/>
              <a:p>
                <a:endParaRPr lang="en-US"/>
              </a:p>
            </p:txBody>
          </p:sp>
          <p:sp>
            <p:nvSpPr>
              <p:cNvPr id="31754" name="Line 7"/>
              <p:cNvSpPr>
                <a:spLocks noChangeShapeType="1"/>
              </p:cNvSpPr>
              <p:nvPr/>
            </p:nvSpPr>
            <p:spPr bwMode="auto">
              <a:xfrm flipV="1">
                <a:off x="1042" y="1312"/>
                <a:ext cx="0" cy="1424"/>
              </a:xfrm>
              <a:prstGeom prst="line">
                <a:avLst/>
              </a:prstGeom>
              <a:noFill/>
              <a:ln w="9525">
                <a:solidFill>
                  <a:srgbClr val="000000"/>
                </a:solidFill>
                <a:round/>
                <a:headEnd/>
                <a:tailEnd/>
              </a:ln>
            </p:spPr>
            <p:txBody>
              <a:bodyPr/>
              <a:lstStyle/>
              <a:p>
                <a:endParaRPr lang="en-US"/>
              </a:p>
            </p:txBody>
          </p:sp>
          <p:sp>
            <p:nvSpPr>
              <p:cNvPr id="31755" name="Line 8"/>
              <p:cNvSpPr>
                <a:spLocks noChangeShapeType="1"/>
              </p:cNvSpPr>
              <p:nvPr/>
            </p:nvSpPr>
            <p:spPr bwMode="auto">
              <a:xfrm flipH="1" flipV="1">
                <a:off x="4800" y="1488"/>
                <a:ext cx="7" cy="1248"/>
              </a:xfrm>
              <a:prstGeom prst="line">
                <a:avLst/>
              </a:prstGeom>
              <a:noFill/>
              <a:ln w="9525">
                <a:solidFill>
                  <a:srgbClr val="000000"/>
                </a:solidFill>
                <a:round/>
                <a:headEnd/>
                <a:tailEnd/>
              </a:ln>
            </p:spPr>
            <p:txBody>
              <a:bodyPr/>
              <a:lstStyle/>
              <a:p>
                <a:endParaRPr lang="en-US"/>
              </a:p>
            </p:txBody>
          </p:sp>
          <p:sp>
            <p:nvSpPr>
              <p:cNvPr id="31756" name="Oval 9"/>
              <p:cNvSpPr>
                <a:spLocks noChangeArrowheads="1"/>
              </p:cNvSpPr>
              <p:nvPr/>
            </p:nvSpPr>
            <p:spPr bwMode="auto">
              <a:xfrm>
                <a:off x="990" y="1251"/>
                <a:ext cx="125" cy="159"/>
              </a:xfrm>
              <a:prstGeom prst="ellipse">
                <a:avLst/>
              </a:prstGeom>
              <a:solidFill>
                <a:srgbClr val="00CCFF"/>
              </a:solidFill>
              <a:ln w="9525">
                <a:solidFill>
                  <a:srgbClr val="000000"/>
                </a:solidFill>
                <a:round/>
                <a:headEnd/>
                <a:tailEnd/>
              </a:ln>
            </p:spPr>
            <p:txBody>
              <a:bodyPr/>
              <a:lstStyle/>
              <a:p>
                <a:endParaRPr lang="en-US"/>
              </a:p>
            </p:txBody>
          </p:sp>
          <p:sp>
            <p:nvSpPr>
              <p:cNvPr id="31757" name="Oval 10"/>
              <p:cNvSpPr>
                <a:spLocks noChangeArrowheads="1"/>
              </p:cNvSpPr>
              <p:nvPr/>
            </p:nvSpPr>
            <p:spPr bwMode="auto">
              <a:xfrm>
                <a:off x="4755" y="1426"/>
                <a:ext cx="126" cy="158"/>
              </a:xfrm>
              <a:prstGeom prst="ellipse">
                <a:avLst/>
              </a:prstGeom>
              <a:solidFill>
                <a:srgbClr val="00CCFF"/>
              </a:solidFill>
              <a:ln w="9525">
                <a:solidFill>
                  <a:srgbClr val="000000"/>
                </a:solidFill>
                <a:round/>
                <a:headEnd/>
                <a:tailEnd/>
              </a:ln>
            </p:spPr>
            <p:txBody>
              <a:bodyPr/>
              <a:lstStyle/>
              <a:p>
                <a:endParaRPr lang="en-US"/>
              </a:p>
            </p:txBody>
          </p:sp>
          <p:sp>
            <p:nvSpPr>
              <p:cNvPr id="31758" name="Line 11"/>
              <p:cNvSpPr>
                <a:spLocks noChangeShapeType="1"/>
              </p:cNvSpPr>
              <p:nvPr/>
            </p:nvSpPr>
            <p:spPr bwMode="auto">
              <a:xfrm flipV="1">
                <a:off x="1042" y="192"/>
                <a:ext cx="3012" cy="1107"/>
              </a:xfrm>
              <a:prstGeom prst="line">
                <a:avLst/>
              </a:prstGeom>
              <a:noFill/>
              <a:ln w="9525">
                <a:solidFill>
                  <a:schemeClr val="accent2"/>
                </a:solidFill>
                <a:round/>
                <a:headEnd/>
                <a:tailEnd/>
              </a:ln>
            </p:spPr>
            <p:txBody>
              <a:bodyPr/>
              <a:lstStyle/>
              <a:p>
                <a:endParaRPr lang="en-US"/>
              </a:p>
            </p:txBody>
          </p:sp>
          <p:sp>
            <p:nvSpPr>
              <p:cNvPr id="31759" name="Line 12"/>
              <p:cNvSpPr>
                <a:spLocks noChangeShapeType="1"/>
              </p:cNvSpPr>
              <p:nvPr/>
            </p:nvSpPr>
            <p:spPr bwMode="auto">
              <a:xfrm>
                <a:off x="2674" y="680"/>
                <a:ext cx="2133" cy="791"/>
              </a:xfrm>
              <a:prstGeom prst="line">
                <a:avLst/>
              </a:prstGeom>
              <a:noFill/>
              <a:ln w="9525">
                <a:solidFill>
                  <a:schemeClr val="accent2"/>
                </a:solidFill>
                <a:round/>
                <a:headEnd/>
                <a:tailEnd/>
              </a:ln>
            </p:spPr>
            <p:txBody>
              <a:bodyPr/>
              <a:lstStyle/>
              <a:p>
                <a:endParaRPr lang="en-US"/>
              </a:p>
            </p:txBody>
          </p:sp>
          <p:sp>
            <p:nvSpPr>
              <p:cNvPr id="31760" name="Line 13"/>
              <p:cNvSpPr>
                <a:spLocks noChangeShapeType="1"/>
              </p:cNvSpPr>
              <p:nvPr/>
            </p:nvSpPr>
            <p:spPr bwMode="auto">
              <a:xfrm>
                <a:off x="1042" y="1312"/>
                <a:ext cx="3765" cy="159"/>
              </a:xfrm>
              <a:prstGeom prst="line">
                <a:avLst/>
              </a:prstGeom>
              <a:noFill/>
              <a:ln w="38100">
                <a:solidFill>
                  <a:srgbClr val="009900"/>
                </a:solidFill>
                <a:round/>
                <a:headEnd/>
                <a:tailEnd/>
              </a:ln>
            </p:spPr>
            <p:txBody>
              <a:bodyPr/>
              <a:lstStyle/>
              <a:p>
                <a:endParaRPr lang="en-US"/>
              </a:p>
            </p:txBody>
          </p:sp>
          <p:sp>
            <p:nvSpPr>
              <p:cNvPr id="31761" name="Freeform 14"/>
              <p:cNvSpPr>
                <a:spLocks/>
              </p:cNvSpPr>
              <p:nvPr/>
            </p:nvSpPr>
            <p:spPr bwMode="auto">
              <a:xfrm>
                <a:off x="3113" y="535"/>
                <a:ext cx="251" cy="316"/>
              </a:xfrm>
              <a:custGeom>
                <a:avLst/>
                <a:gdLst>
                  <a:gd name="T0" fmla="*/ 0 w 360"/>
                  <a:gd name="T1" fmla="*/ 0 h 360"/>
                  <a:gd name="T2" fmla="*/ 360 w 360"/>
                  <a:gd name="T3" fmla="*/ 180 h 360"/>
                  <a:gd name="T4" fmla="*/ 0 w 360"/>
                  <a:gd name="T5" fmla="*/ 360 h 360"/>
                  <a:gd name="T6" fmla="*/ 0 60000 65536"/>
                  <a:gd name="T7" fmla="*/ 0 60000 65536"/>
                  <a:gd name="T8" fmla="*/ 0 60000 65536"/>
                  <a:gd name="T9" fmla="*/ 0 w 360"/>
                  <a:gd name="T10" fmla="*/ 0 h 360"/>
                  <a:gd name="T11" fmla="*/ 360 w 360"/>
                  <a:gd name="T12" fmla="*/ 360 h 360"/>
                </a:gdLst>
                <a:ahLst/>
                <a:cxnLst>
                  <a:cxn ang="T6">
                    <a:pos x="T0" y="T1"/>
                  </a:cxn>
                  <a:cxn ang="T7">
                    <a:pos x="T2" y="T3"/>
                  </a:cxn>
                  <a:cxn ang="T8">
                    <a:pos x="T4" y="T5"/>
                  </a:cxn>
                </a:cxnLst>
                <a:rect l="T9" t="T10" r="T11" b="T12"/>
                <a:pathLst>
                  <a:path w="360" h="360">
                    <a:moveTo>
                      <a:pt x="0" y="0"/>
                    </a:moveTo>
                    <a:cubicBezTo>
                      <a:pt x="180" y="60"/>
                      <a:pt x="360" y="120"/>
                      <a:pt x="360" y="180"/>
                    </a:cubicBezTo>
                    <a:cubicBezTo>
                      <a:pt x="360" y="240"/>
                      <a:pt x="180" y="300"/>
                      <a:pt x="0" y="360"/>
                    </a:cubicBezTo>
                  </a:path>
                </a:pathLst>
              </a:custGeom>
              <a:noFill/>
              <a:ln w="9525">
                <a:solidFill>
                  <a:srgbClr val="000000"/>
                </a:solidFill>
                <a:round/>
                <a:headEnd/>
                <a:tailEnd/>
              </a:ln>
            </p:spPr>
            <p:txBody>
              <a:bodyPr/>
              <a:lstStyle/>
              <a:p>
                <a:endParaRPr lang="en-US"/>
              </a:p>
            </p:txBody>
          </p:sp>
          <p:sp>
            <p:nvSpPr>
              <p:cNvPr id="31762" name="Text Box 15"/>
              <p:cNvSpPr txBox="1">
                <a:spLocks noChangeArrowheads="1"/>
              </p:cNvSpPr>
              <p:nvPr/>
            </p:nvSpPr>
            <p:spPr bwMode="auto">
              <a:xfrm>
                <a:off x="3301" y="522"/>
                <a:ext cx="502" cy="474"/>
              </a:xfrm>
              <a:prstGeom prst="rect">
                <a:avLst/>
              </a:prstGeom>
              <a:solidFill>
                <a:srgbClr val="FFFFFF">
                  <a:alpha val="0"/>
                </a:srgbClr>
              </a:solidFill>
              <a:ln w="9525">
                <a:noFill/>
                <a:miter lim="800000"/>
                <a:headEnd/>
                <a:tailEnd/>
              </a:ln>
            </p:spPr>
            <p:txBody>
              <a:bodyPr/>
              <a:lstStyle/>
              <a:p>
                <a:r>
                  <a:rPr lang="en-US" altLang="ko-KR">
                    <a:ea typeface="Batang" pitchFamily="18" charset="-127"/>
                  </a:rPr>
                  <a:t>α</a:t>
                </a:r>
                <a:endParaRPr lang="en-US"/>
              </a:p>
            </p:txBody>
          </p:sp>
          <p:sp>
            <p:nvSpPr>
              <p:cNvPr id="31763" name="Text Box 16"/>
              <p:cNvSpPr txBox="1">
                <a:spLocks noChangeArrowheads="1"/>
              </p:cNvSpPr>
              <p:nvPr/>
            </p:nvSpPr>
            <p:spPr bwMode="auto">
              <a:xfrm>
                <a:off x="2349" y="838"/>
                <a:ext cx="502" cy="474"/>
              </a:xfrm>
              <a:prstGeom prst="rect">
                <a:avLst/>
              </a:prstGeom>
              <a:solidFill>
                <a:srgbClr val="FFFFFF">
                  <a:alpha val="0"/>
                </a:srgbClr>
              </a:solidFill>
              <a:ln w="9525">
                <a:noFill/>
                <a:miter lim="800000"/>
                <a:headEnd/>
                <a:tailEnd/>
              </a:ln>
            </p:spPr>
            <p:txBody>
              <a:bodyPr/>
              <a:lstStyle/>
              <a:p>
                <a:r>
                  <a:rPr lang="en-US" altLang="ko-KR">
                    <a:ea typeface="Batang" pitchFamily="18" charset="-127"/>
                  </a:rPr>
                  <a:t>h</a:t>
                </a:r>
                <a:endParaRPr lang="en-US"/>
              </a:p>
            </p:txBody>
          </p:sp>
          <p:sp>
            <p:nvSpPr>
              <p:cNvPr id="31764" name="Line 17"/>
              <p:cNvSpPr>
                <a:spLocks noChangeShapeType="1"/>
              </p:cNvSpPr>
              <p:nvPr/>
            </p:nvSpPr>
            <p:spPr bwMode="auto">
              <a:xfrm flipV="1">
                <a:off x="2590" y="667"/>
                <a:ext cx="0" cy="721"/>
              </a:xfrm>
              <a:prstGeom prst="line">
                <a:avLst/>
              </a:prstGeom>
              <a:noFill/>
              <a:ln w="9525">
                <a:solidFill>
                  <a:srgbClr val="000000"/>
                </a:solidFill>
                <a:round/>
                <a:headEnd type="triangle" w="med" len="med"/>
                <a:tailEnd type="triangle" w="med" len="med"/>
              </a:ln>
            </p:spPr>
            <p:txBody>
              <a:bodyPr/>
              <a:lstStyle/>
              <a:p>
                <a:endParaRPr lang="en-US"/>
              </a:p>
            </p:txBody>
          </p:sp>
          <p:sp>
            <p:nvSpPr>
              <p:cNvPr id="31765" name="Text Box 18"/>
              <p:cNvSpPr txBox="1">
                <a:spLocks noChangeArrowheads="1"/>
              </p:cNvSpPr>
              <p:nvPr/>
            </p:nvSpPr>
            <p:spPr bwMode="auto">
              <a:xfrm>
                <a:off x="1669" y="1312"/>
                <a:ext cx="503" cy="475"/>
              </a:xfrm>
              <a:prstGeom prst="rect">
                <a:avLst/>
              </a:prstGeom>
              <a:solidFill>
                <a:srgbClr val="FFFFFF">
                  <a:alpha val="0"/>
                </a:srgbClr>
              </a:solidFill>
              <a:ln w="9525">
                <a:noFill/>
                <a:miter lim="800000"/>
                <a:headEnd/>
                <a:tailEnd/>
              </a:ln>
            </p:spPr>
            <p:txBody>
              <a:bodyPr/>
              <a:lstStyle/>
              <a:p>
                <a:r>
                  <a:rPr lang="en-US" altLang="ko-KR">
                    <a:ea typeface="Batang" pitchFamily="18" charset="-127"/>
                  </a:rPr>
                  <a:t>d</a:t>
                </a:r>
                <a:r>
                  <a:rPr lang="en-US" altLang="ko-KR" baseline="-25000">
                    <a:ea typeface="Batang" pitchFamily="18" charset="-127"/>
                  </a:rPr>
                  <a:t>1</a:t>
                </a:r>
                <a:endParaRPr lang="en-US"/>
              </a:p>
            </p:txBody>
          </p:sp>
          <p:sp>
            <p:nvSpPr>
              <p:cNvPr id="31766" name="Text Box 19"/>
              <p:cNvSpPr txBox="1">
                <a:spLocks noChangeArrowheads="1"/>
              </p:cNvSpPr>
              <p:nvPr/>
            </p:nvSpPr>
            <p:spPr bwMode="auto">
              <a:xfrm>
                <a:off x="3427" y="1365"/>
                <a:ext cx="502" cy="475"/>
              </a:xfrm>
              <a:prstGeom prst="rect">
                <a:avLst/>
              </a:prstGeom>
              <a:solidFill>
                <a:srgbClr val="FFFFFF">
                  <a:alpha val="0"/>
                </a:srgbClr>
              </a:solidFill>
              <a:ln w="9525">
                <a:noFill/>
                <a:miter lim="800000"/>
                <a:headEnd/>
                <a:tailEnd/>
              </a:ln>
            </p:spPr>
            <p:txBody>
              <a:bodyPr/>
              <a:lstStyle/>
              <a:p>
                <a:r>
                  <a:rPr lang="en-US" altLang="ko-KR">
                    <a:ea typeface="Batang" pitchFamily="18" charset="-127"/>
                  </a:rPr>
                  <a:t>d</a:t>
                </a:r>
                <a:r>
                  <a:rPr lang="en-US" altLang="ko-KR" baseline="-25000">
                    <a:ea typeface="Batang" pitchFamily="18" charset="-127"/>
                  </a:rPr>
                  <a:t>2</a:t>
                </a:r>
                <a:endParaRPr lang="en-US"/>
              </a:p>
            </p:txBody>
          </p:sp>
          <p:sp>
            <p:nvSpPr>
              <p:cNvPr id="31767" name="Text Box 20"/>
              <p:cNvSpPr txBox="1">
                <a:spLocks noChangeArrowheads="1"/>
              </p:cNvSpPr>
              <p:nvPr/>
            </p:nvSpPr>
            <p:spPr bwMode="auto">
              <a:xfrm>
                <a:off x="720" y="1056"/>
                <a:ext cx="502" cy="475"/>
              </a:xfrm>
              <a:prstGeom prst="rect">
                <a:avLst/>
              </a:prstGeom>
              <a:solidFill>
                <a:srgbClr val="00CCFF">
                  <a:alpha val="0"/>
                </a:srgbClr>
              </a:solidFill>
              <a:ln w="9525">
                <a:noFill/>
                <a:miter lim="800000"/>
                <a:headEnd/>
                <a:tailEnd/>
              </a:ln>
            </p:spPr>
            <p:txBody>
              <a:bodyPr/>
              <a:lstStyle/>
              <a:p>
                <a:r>
                  <a:rPr lang="en-US" altLang="ko-KR">
                    <a:ea typeface="Batang" pitchFamily="18" charset="-127"/>
                  </a:rPr>
                  <a:t>T</a:t>
                </a:r>
                <a:endParaRPr lang="en-US"/>
              </a:p>
            </p:txBody>
          </p:sp>
          <p:sp>
            <p:nvSpPr>
              <p:cNvPr id="31768" name="Text Box 21"/>
              <p:cNvSpPr txBox="1">
                <a:spLocks noChangeArrowheads="1"/>
              </p:cNvSpPr>
              <p:nvPr/>
            </p:nvSpPr>
            <p:spPr bwMode="auto">
              <a:xfrm>
                <a:off x="4896" y="1200"/>
                <a:ext cx="502" cy="475"/>
              </a:xfrm>
              <a:prstGeom prst="rect">
                <a:avLst/>
              </a:prstGeom>
              <a:solidFill>
                <a:srgbClr val="FFFFFF">
                  <a:alpha val="0"/>
                </a:srgbClr>
              </a:solidFill>
              <a:ln w="9525">
                <a:noFill/>
                <a:miter lim="800000"/>
                <a:headEnd/>
                <a:tailEnd/>
              </a:ln>
            </p:spPr>
            <p:txBody>
              <a:bodyPr/>
              <a:lstStyle/>
              <a:p>
                <a:r>
                  <a:rPr lang="en-US" altLang="ko-KR">
                    <a:ea typeface="Batang" pitchFamily="18" charset="-127"/>
                  </a:rPr>
                  <a:t>R</a:t>
                </a:r>
                <a:endParaRPr lang="en-US"/>
              </a:p>
            </p:txBody>
          </p:sp>
        </p:grpSp>
        <p:sp>
          <p:nvSpPr>
            <p:cNvPr id="31750" name="Text Box 25"/>
            <p:cNvSpPr txBox="1">
              <a:spLocks noChangeArrowheads="1"/>
            </p:cNvSpPr>
            <p:nvPr/>
          </p:nvSpPr>
          <p:spPr bwMode="auto">
            <a:xfrm>
              <a:off x="1344" y="939"/>
              <a:ext cx="432" cy="288"/>
            </a:xfrm>
            <a:prstGeom prst="rect">
              <a:avLst/>
            </a:prstGeom>
            <a:noFill/>
            <a:ln w="9525">
              <a:noFill/>
              <a:miter lim="800000"/>
              <a:headEnd/>
              <a:tailEnd/>
            </a:ln>
          </p:spPr>
          <p:txBody>
            <a:bodyPr>
              <a:spAutoFit/>
            </a:bodyPr>
            <a:lstStyle/>
            <a:p>
              <a:pPr>
                <a:spcBef>
                  <a:spcPct val="50000"/>
                </a:spcBef>
              </a:pPr>
              <a:r>
                <a:rPr lang="el-GR">
                  <a:cs typeface="Times New Roman" pitchFamily="18" charset="0"/>
                </a:rPr>
                <a:t>β</a:t>
              </a:r>
            </a:p>
          </p:txBody>
        </p:sp>
        <p:sp>
          <p:nvSpPr>
            <p:cNvPr id="31751" name="Text Box 26"/>
            <p:cNvSpPr txBox="1">
              <a:spLocks noChangeArrowheads="1"/>
            </p:cNvSpPr>
            <p:nvPr/>
          </p:nvSpPr>
          <p:spPr bwMode="auto">
            <a:xfrm>
              <a:off x="4016" y="1034"/>
              <a:ext cx="432" cy="288"/>
            </a:xfrm>
            <a:prstGeom prst="rect">
              <a:avLst/>
            </a:prstGeom>
            <a:noFill/>
            <a:ln w="9525">
              <a:noFill/>
              <a:miter lim="800000"/>
              <a:headEnd/>
              <a:tailEnd/>
            </a:ln>
          </p:spPr>
          <p:txBody>
            <a:bodyPr>
              <a:spAutoFit/>
            </a:bodyPr>
            <a:lstStyle/>
            <a:p>
              <a:pPr>
                <a:spcBef>
                  <a:spcPct val="50000"/>
                </a:spcBef>
              </a:pPr>
              <a:r>
                <a:rPr lang="el-GR">
                  <a:cs typeface="Times New Roman" pitchFamily="18" charset="0"/>
                </a:rPr>
                <a:t>γ</a:t>
              </a: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660</TotalTime>
  <Words>1224</Words>
  <Application>Microsoft PowerPoint</Application>
  <PresentationFormat>On-screen Show (4:3)</PresentationFormat>
  <Paragraphs>155</Paragraphs>
  <Slides>27</Slides>
  <Notes>2</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1" baseType="lpstr">
      <vt:lpstr>Office Theme</vt:lpstr>
      <vt:lpstr>Bitmap Image</vt:lpstr>
      <vt:lpstr>Equation</vt:lpstr>
      <vt:lpstr>VISIO</vt:lpstr>
      <vt:lpstr>Large Scale Path Loss</vt:lpstr>
      <vt:lpstr>Slide 2</vt:lpstr>
      <vt:lpstr>The three Basic Propagation Mechanisms</vt:lpstr>
      <vt:lpstr>Slide 4</vt:lpstr>
      <vt:lpstr>Slide 5</vt:lpstr>
      <vt:lpstr>Diffraction</vt:lpstr>
      <vt:lpstr>Slide 7</vt:lpstr>
      <vt:lpstr>Diffraction</vt:lpstr>
      <vt:lpstr>Slide 9</vt:lpstr>
      <vt:lpstr>Slide 10</vt:lpstr>
      <vt:lpstr>Knife-edge Diffraction Model</vt:lpstr>
      <vt:lpstr>Slide 12</vt:lpstr>
      <vt:lpstr>Slide 13</vt:lpstr>
      <vt:lpstr>Slide 14</vt:lpstr>
      <vt:lpstr>Slide 15</vt:lpstr>
      <vt:lpstr>Slide 16</vt:lpstr>
      <vt:lpstr>Slide 17</vt:lpstr>
      <vt:lpstr>Slide 18</vt:lpstr>
      <vt:lpstr>Slide 19</vt:lpstr>
      <vt:lpstr>Slide 20</vt:lpstr>
      <vt:lpstr>Slide 21</vt:lpstr>
      <vt:lpstr>Slide 22</vt:lpstr>
      <vt:lpstr>Scattering</vt:lpstr>
      <vt:lpstr>Slide 24</vt:lpstr>
      <vt:lpstr>Slide 25</vt:lpstr>
      <vt:lpstr>Scattering</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DIU</cp:lastModifiedBy>
  <cp:revision>169</cp:revision>
  <dcterms:created xsi:type="dcterms:W3CDTF">1601-01-01T00:00:00Z</dcterms:created>
  <dcterms:modified xsi:type="dcterms:W3CDTF">2018-04-07T11:28:37Z</dcterms:modified>
</cp:coreProperties>
</file>