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0" r:id="rId4"/>
    <p:sldId id="261" r:id="rId5"/>
    <p:sldId id="262" r:id="rId6"/>
    <p:sldId id="263" r:id="rId7"/>
    <p:sldId id="264" r:id="rId8"/>
    <p:sldId id="257" r:id="rId9"/>
    <p:sldId id="258" r:id="rId10"/>
    <p:sldId id="25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7635-9040-4E0E-B552-16EEE5EF538B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E908-A929-41E2-AA66-7A11DE773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7635-9040-4E0E-B552-16EEE5EF538B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E908-A929-41E2-AA66-7A11DE773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7635-9040-4E0E-B552-16EEE5EF538B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E908-A929-41E2-AA66-7A11DE773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7635-9040-4E0E-B552-16EEE5EF538B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E908-A929-41E2-AA66-7A11DE773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7635-9040-4E0E-B552-16EEE5EF538B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E908-A929-41E2-AA66-7A11DE773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7635-9040-4E0E-B552-16EEE5EF538B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E908-A929-41E2-AA66-7A11DE773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7635-9040-4E0E-B552-16EEE5EF538B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E908-A929-41E2-AA66-7A11DE773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7635-9040-4E0E-B552-16EEE5EF538B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E908-A929-41E2-AA66-7A11DE773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7635-9040-4E0E-B552-16EEE5EF538B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E908-A929-41E2-AA66-7A11DE773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7635-9040-4E0E-B552-16EEE5EF538B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E908-A929-41E2-AA66-7A11DE773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7635-9040-4E0E-B552-16EEE5EF538B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E908-A929-41E2-AA66-7A11DE773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7635-9040-4E0E-B552-16EEE5EF538B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7E908-A929-41E2-AA66-7A11DE773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3G Core Network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506678" cy="553575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IMS Architecture</a:t>
            </a:r>
            <a:endParaRPr lang="en-US" dirty="0"/>
          </a:p>
        </p:txBody>
      </p:sp>
      <p:pic>
        <p:nvPicPr>
          <p:cNvPr id="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7559032" cy="49665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8505376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/>
              <a:t>IMS Functional </a:t>
            </a:r>
            <a:r>
              <a:rPr lang="en-US" b="1" dirty="0" smtClean="0"/>
              <a:t>Elements</a:t>
            </a:r>
          </a:p>
          <a:p>
            <a:pPr algn="ctr">
              <a:buNone/>
            </a:pPr>
            <a:endParaRPr lang="en-US" b="1" dirty="0"/>
          </a:p>
          <a:p>
            <a:r>
              <a:rPr lang="en-US" b="1" dirty="0"/>
              <a:t>Session Management (SIP)</a:t>
            </a:r>
          </a:p>
          <a:p>
            <a:r>
              <a:rPr lang="en-US" b="1" dirty="0"/>
              <a:t>Routing</a:t>
            </a:r>
          </a:p>
          <a:p>
            <a:r>
              <a:rPr lang="en-US" b="1" dirty="0"/>
              <a:t>Databases</a:t>
            </a:r>
          </a:p>
          <a:p>
            <a:r>
              <a:rPr lang="en-US" b="1" dirty="0"/>
              <a:t>Network Interoperability Elements</a:t>
            </a:r>
          </a:p>
          <a:p>
            <a:r>
              <a:rPr lang="en-US" b="1" dirty="0" smtClean="0"/>
              <a:t>Services </a:t>
            </a:r>
            <a:r>
              <a:rPr lang="en-US" b="1" dirty="0"/>
              <a:t>and Support Components</a:t>
            </a:r>
          </a:p>
          <a:p>
            <a:r>
              <a:rPr lang="en-US" b="1" dirty="0"/>
              <a:t>Charging Components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077200" cy="62484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dirty="0"/>
              <a:t>Nodes/Functions in the IMS</a:t>
            </a:r>
          </a:p>
          <a:p>
            <a:pPr algn="just">
              <a:buNone/>
            </a:pPr>
            <a:r>
              <a:rPr lang="en-US" sz="3400" b="1" dirty="0"/>
              <a:t>User databases</a:t>
            </a:r>
          </a:p>
          <a:p>
            <a:pPr algn="just"/>
            <a:r>
              <a:rPr lang="en-US" sz="3400" dirty="0"/>
              <a:t> HSS (Home Subscriber Server)</a:t>
            </a:r>
          </a:p>
          <a:p>
            <a:pPr algn="just"/>
            <a:r>
              <a:rPr lang="en-US" sz="3400" dirty="0"/>
              <a:t> SLF (Subscriber Location Function)</a:t>
            </a:r>
          </a:p>
          <a:p>
            <a:pPr algn="just">
              <a:buNone/>
            </a:pPr>
            <a:r>
              <a:rPr lang="en-US" sz="3400" b="1" dirty="0"/>
              <a:t>SIP servers</a:t>
            </a:r>
          </a:p>
          <a:p>
            <a:pPr algn="just"/>
            <a:r>
              <a:rPr lang="en-US" sz="3400" dirty="0"/>
              <a:t> CSCF (Call/Session Control Function)</a:t>
            </a:r>
          </a:p>
          <a:p>
            <a:pPr algn="just">
              <a:buNone/>
            </a:pPr>
            <a:r>
              <a:rPr lang="en-US" sz="3400" b="1" dirty="0"/>
              <a:t>AS (Application Server)</a:t>
            </a:r>
          </a:p>
          <a:p>
            <a:pPr algn="just">
              <a:buNone/>
            </a:pPr>
            <a:r>
              <a:rPr lang="en-US" sz="3400" b="1" dirty="0"/>
              <a:t>MRF (Media Resource Function)</a:t>
            </a:r>
          </a:p>
          <a:p>
            <a:pPr algn="just"/>
            <a:r>
              <a:rPr lang="en-US" sz="3400" dirty="0"/>
              <a:t>V. Mancuso, I. </a:t>
            </a:r>
            <a:r>
              <a:rPr lang="en-US" sz="3400" dirty="0" err="1"/>
              <a:t>Tinnirello</a:t>
            </a:r>
            <a:endParaRPr lang="en-US" sz="3400" dirty="0"/>
          </a:p>
          <a:p>
            <a:pPr algn="just"/>
            <a:r>
              <a:rPr lang="en-US" sz="3400" dirty="0"/>
              <a:t> MRFC (MRF Controller)</a:t>
            </a:r>
          </a:p>
          <a:p>
            <a:pPr algn="just"/>
            <a:r>
              <a:rPr lang="en-US" sz="3400" dirty="0"/>
              <a:t> MRFP (MRF Processor)</a:t>
            </a:r>
          </a:p>
          <a:p>
            <a:pPr algn="just">
              <a:buNone/>
            </a:pPr>
            <a:r>
              <a:rPr lang="en-US" sz="3400" b="1" dirty="0"/>
              <a:t>BGCF (Breakout Gateway Control Function)</a:t>
            </a:r>
          </a:p>
          <a:p>
            <a:pPr algn="just">
              <a:buNone/>
            </a:pPr>
            <a:r>
              <a:rPr lang="en-US" sz="3400" b="1" dirty="0"/>
              <a:t>PSTN/CS gateways, decomposed into:</a:t>
            </a:r>
          </a:p>
          <a:p>
            <a:pPr algn="just"/>
            <a:r>
              <a:rPr lang="en-US" sz="3400" dirty="0"/>
              <a:t> SGW (Signaling Gateway)</a:t>
            </a:r>
          </a:p>
          <a:p>
            <a:pPr algn="just"/>
            <a:r>
              <a:rPr lang="en-US" sz="3400" dirty="0"/>
              <a:t> MGCF (Media Gateway Controller Function)</a:t>
            </a:r>
          </a:p>
          <a:p>
            <a:pPr algn="just"/>
            <a:r>
              <a:rPr lang="en-US" sz="3400" dirty="0"/>
              <a:t> MGW (Media Gateway)</a:t>
            </a:r>
          </a:p>
          <a:p>
            <a:pPr algn="just">
              <a:buNone/>
            </a:pPr>
            <a:r>
              <a:rPr lang="en-US" sz="3400" b="1" dirty="0"/>
              <a:t>Charging collection functions</a:t>
            </a:r>
            <a:endParaRPr lang="en-US" sz="3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Databases (HSS,SLF)</a:t>
            </a:r>
          </a:p>
          <a:p>
            <a:r>
              <a:rPr lang="en-US" sz="2400" b="1" dirty="0"/>
              <a:t>HSS is an evolution of the HLR (</a:t>
            </a:r>
            <a:r>
              <a:rPr lang="en-US" sz="2400" b="1" dirty="0" smtClean="0"/>
              <a:t>Home Location </a:t>
            </a:r>
            <a:r>
              <a:rPr lang="en-US" sz="2400" b="1" dirty="0"/>
              <a:t>Register) of GSM</a:t>
            </a:r>
          </a:p>
          <a:p>
            <a:r>
              <a:rPr lang="en-US" sz="2400" dirty="0"/>
              <a:t>Contains the user-related subscription data (e.g., </a:t>
            </a:r>
            <a:r>
              <a:rPr lang="en-US" sz="2400" dirty="0" smtClean="0"/>
              <a:t>location, authorization </a:t>
            </a:r>
            <a:r>
              <a:rPr lang="en-US" sz="2400" dirty="0"/>
              <a:t>and authentication information)</a:t>
            </a:r>
          </a:p>
          <a:p>
            <a:r>
              <a:rPr lang="en-US" sz="2400" dirty="0"/>
              <a:t>More than one HSS is possible</a:t>
            </a:r>
          </a:p>
          <a:p>
            <a:r>
              <a:rPr lang="en-US" sz="2400" b="1" dirty="0" smtClean="0"/>
              <a:t>If </a:t>
            </a:r>
            <a:r>
              <a:rPr lang="en-US" sz="2400" b="1" dirty="0"/>
              <a:t>#HSS &gt; 1  SLF required</a:t>
            </a:r>
          </a:p>
          <a:p>
            <a:r>
              <a:rPr lang="en-US" sz="2400" dirty="0"/>
              <a:t>SLF maps users’ address to </a:t>
            </a:r>
            <a:r>
              <a:rPr lang="en-US" sz="2400" dirty="0" smtClean="0"/>
              <a:t>HSSs</a:t>
            </a:r>
          </a:p>
          <a:p>
            <a:r>
              <a:rPr lang="en-US" sz="2400" b="1" dirty="0" smtClean="0"/>
              <a:t>It HSS </a:t>
            </a:r>
            <a:r>
              <a:rPr lang="en-US" sz="2400" b="1" dirty="0"/>
              <a:t>is a master user database </a:t>
            </a:r>
            <a:r>
              <a:rPr lang="en-US" sz="2400" b="1" dirty="0" smtClean="0"/>
              <a:t>that supports </a:t>
            </a:r>
            <a:r>
              <a:rPr lang="en-US" sz="2400" b="1" dirty="0"/>
              <a:t>all the IMS network </a:t>
            </a:r>
            <a:r>
              <a:rPr lang="en-US" sz="2400" b="1" dirty="0" smtClean="0"/>
              <a:t>functions that </a:t>
            </a:r>
            <a:r>
              <a:rPr lang="en-US" sz="2400" b="1" dirty="0"/>
              <a:t>actually handle </a:t>
            </a:r>
            <a:r>
              <a:rPr lang="en-US" sz="2400" b="1" dirty="0" smtClean="0"/>
              <a:t>communications</a:t>
            </a:r>
          </a:p>
          <a:p>
            <a:r>
              <a:rPr lang="en-US" sz="2400" dirty="0"/>
              <a:t>contains the subscription-related information (user profiles)</a:t>
            </a:r>
          </a:p>
          <a:p>
            <a:r>
              <a:rPr lang="en-US" sz="2400" dirty="0" smtClean="0"/>
              <a:t>It performs </a:t>
            </a:r>
            <a:r>
              <a:rPr lang="en-US" sz="2400" dirty="0"/>
              <a:t>authentication and authorization of the </a:t>
            </a:r>
            <a:r>
              <a:rPr lang="en-US" sz="2400" dirty="0" smtClean="0"/>
              <a:t>user</a:t>
            </a:r>
            <a:endParaRPr lang="en-US" sz="2400" dirty="0"/>
          </a:p>
          <a:p>
            <a:r>
              <a:rPr lang="en-US" sz="2400" dirty="0" smtClean="0"/>
              <a:t>It can </a:t>
            </a:r>
            <a:r>
              <a:rPr lang="en-US" sz="2400" dirty="0"/>
              <a:t>provide information about the user's physical location</a:t>
            </a:r>
          </a:p>
          <a:p>
            <a:r>
              <a:rPr lang="en-US" sz="2400" dirty="0" smtClean="0"/>
              <a:t>It is </a:t>
            </a:r>
            <a:r>
              <a:rPr lang="en-US" sz="2400" dirty="0"/>
              <a:t>similar to the GSM Home Location Register (HLR) </a:t>
            </a:r>
            <a:r>
              <a:rPr lang="en-US" sz="2400" dirty="0" smtClean="0"/>
              <a:t>and Authentication </a:t>
            </a:r>
            <a:r>
              <a:rPr lang="en-US" sz="2400" dirty="0"/>
              <a:t>Centre (AUC) </a:t>
            </a:r>
            <a:r>
              <a:rPr lang="en-US" sz="2400" i="1" dirty="0"/>
              <a:t>together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pPr algn="ctr">
              <a:buNone/>
            </a:pPr>
            <a:r>
              <a:rPr lang="en-US" b="1" dirty="0"/>
              <a:t>CSCF</a:t>
            </a:r>
          </a:p>
          <a:p>
            <a:r>
              <a:rPr lang="en-US" sz="2200" b="1" dirty="0"/>
              <a:t>SIP servers or proxies, collectively called Call</a:t>
            </a:r>
          </a:p>
          <a:p>
            <a:r>
              <a:rPr lang="en-US" sz="2200" b="1" dirty="0"/>
              <a:t>Session Control Function (CSCF), are used </a:t>
            </a:r>
            <a:r>
              <a:rPr lang="en-US" sz="2200" b="1" dirty="0" smtClean="0"/>
              <a:t>to process </a:t>
            </a:r>
            <a:r>
              <a:rPr lang="en-US" sz="2200" b="1" dirty="0"/>
              <a:t>SIP signaling packets/messages </a:t>
            </a:r>
            <a:r>
              <a:rPr lang="en-US" sz="2200" b="1" dirty="0" smtClean="0"/>
              <a:t>in the </a:t>
            </a:r>
            <a:r>
              <a:rPr lang="en-US" sz="2200" b="1" dirty="0"/>
              <a:t>IMS</a:t>
            </a:r>
          </a:p>
          <a:p>
            <a:r>
              <a:rPr lang="en-US" sz="2200" dirty="0"/>
              <a:t>P-CSCF (Proxy)</a:t>
            </a:r>
          </a:p>
          <a:p>
            <a:r>
              <a:rPr lang="en-US" sz="2200" dirty="0"/>
              <a:t>I-CSCF (Interrogating)</a:t>
            </a:r>
          </a:p>
          <a:p>
            <a:r>
              <a:rPr lang="en-US" sz="2200" dirty="0" smtClean="0"/>
              <a:t>S-CSCF </a:t>
            </a:r>
            <a:r>
              <a:rPr lang="en-US" sz="2200" dirty="0"/>
              <a:t>(Server</a:t>
            </a:r>
            <a:r>
              <a:rPr lang="en-US" sz="2200" dirty="0" smtClean="0"/>
              <a:t>)</a:t>
            </a:r>
          </a:p>
          <a:p>
            <a:endParaRPr lang="en-US" sz="2400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7345" y="2286000"/>
            <a:ext cx="6036655" cy="4344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7848600" cy="58979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8342228" cy="55054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974" y="685800"/>
            <a:ext cx="8853026" cy="5638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681" y="609600"/>
            <a:ext cx="890331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14024" cy="5135563"/>
          </a:xfrm>
        </p:spPr>
      </p:pic>
      <p:sp>
        <p:nvSpPr>
          <p:cNvPr id="6" name="TextBox 5"/>
          <p:cNvSpPr txBox="1"/>
          <p:nvPr/>
        </p:nvSpPr>
        <p:spPr>
          <a:xfrm>
            <a:off x="11430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</a:t>
            </a:r>
            <a:r>
              <a:rPr lang="en-US" dirty="0"/>
              <a:t>V. Mancuso, I. </a:t>
            </a:r>
            <a:r>
              <a:rPr lang="en-US" dirty="0" err="1"/>
              <a:t>Tinnirello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24545" cy="5867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8075994" cy="55927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8650452" cy="52117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627" y="838200"/>
            <a:ext cx="8769373" cy="54403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8583729" cy="55165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5928" y="1600200"/>
            <a:ext cx="7652144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/>
              <a:t>CAMEL</a:t>
            </a:r>
            <a:r>
              <a:rPr lang="en-US" sz="2600" dirty="0"/>
              <a:t> </a:t>
            </a:r>
            <a:r>
              <a:rPr lang="en-US" sz="2600" dirty="0" smtClean="0"/>
              <a:t>(Customized </a:t>
            </a:r>
            <a:r>
              <a:rPr lang="en-US" sz="2600" dirty="0"/>
              <a:t>Applications for </a:t>
            </a:r>
            <a:r>
              <a:rPr lang="en-US" sz="2600" dirty="0" smtClean="0"/>
              <a:t>Mobile network Enhanced Logic) </a:t>
            </a:r>
            <a:r>
              <a:rPr lang="en-US" sz="2600" dirty="0"/>
              <a:t>is a set of “IN” (intelligent network) type functions </a:t>
            </a:r>
            <a:r>
              <a:rPr lang="en-US" sz="2600" dirty="0" smtClean="0"/>
              <a:t>and procedures </a:t>
            </a:r>
            <a:r>
              <a:rPr lang="en-US" sz="2600" dirty="0"/>
              <a:t>that make operator-specific IN services available </a:t>
            </a:r>
            <a:r>
              <a:rPr lang="en-US" sz="2600" dirty="0" smtClean="0"/>
              <a:t>to subscribers </a:t>
            </a:r>
            <a:r>
              <a:rPr lang="en-US" sz="2600" dirty="0"/>
              <a:t>who roam outside their home network.</a:t>
            </a:r>
          </a:p>
          <a:p>
            <a:pPr algn="just">
              <a:buNone/>
            </a:pPr>
            <a:r>
              <a:rPr lang="en-US" sz="2600" i="1" dirty="0" smtClean="0"/>
              <a:t>     CAMEL </a:t>
            </a:r>
            <a:r>
              <a:rPr lang="en-US" sz="2600" i="1" dirty="0"/>
              <a:t>= IN technology + global mobility</a:t>
            </a:r>
          </a:p>
          <a:p>
            <a:pPr algn="just"/>
            <a:r>
              <a:rPr lang="en-US" sz="2600" b="1" dirty="0"/>
              <a:t>CAMEL (2G &amp; 3G)</a:t>
            </a:r>
          </a:p>
          <a:p>
            <a:pPr algn="just"/>
            <a:r>
              <a:rPr lang="en-US" sz="2600" dirty="0" smtClean="0"/>
              <a:t>CAMEL </a:t>
            </a:r>
            <a:r>
              <a:rPr lang="en-US" sz="2600" dirty="0"/>
              <a:t>Service Environment (CSE) is a logical entity in </a:t>
            </a:r>
            <a:r>
              <a:rPr lang="en-US" sz="2600" dirty="0" smtClean="0"/>
              <a:t>the subscriber’s </a:t>
            </a:r>
            <a:r>
              <a:rPr lang="en-US" sz="2600" dirty="0"/>
              <a:t>home network which processes IN </a:t>
            </a:r>
            <a:r>
              <a:rPr lang="en-US" sz="2600" dirty="0" smtClean="0"/>
              <a:t>related procedures</a:t>
            </a:r>
            <a:endParaRPr lang="en-US" sz="2600" dirty="0"/>
          </a:p>
          <a:p>
            <a:pPr algn="just"/>
            <a:r>
              <a:rPr lang="en-US" sz="2600" i="1" dirty="0"/>
              <a:t>CSE » SCP in home network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/>
              <a:t>The IMS</a:t>
            </a:r>
          </a:p>
          <a:p>
            <a:pPr>
              <a:buNone/>
            </a:pPr>
            <a:endParaRPr lang="en-US" dirty="0"/>
          </a:p>
          <a:p>
            <a:r>
              <a:rPr lang="en-US" sz="2600" b="1" dirty="0"/>
              <a:t>The IP Multimedia </a:t>
            </a:r>
            <a:r>
              <a:rPr lang="en-US" sz="2600" b="1" dirty="0" smtClean="0"/>
              <a:t>Subsystem</a:t>
            </a:r>
          </a:p>
          <a:p>
            <a:r>
              <a:rPr lang="en-US" sz="2600" b="1" dirty="0"/>
              <a:t>The Third generation networks aim to </a:t>
            </a:r>
            <a:r>
              <a:rPr lang="en-US" sz="2600" b="1" dirty="0" smtClean="0"/>
              <a:t>merge two </a:t>
            </a:r>
            <a:r>
              <a:rPr lang="en-US" sz="2600" b="1" dirty="0"/>
              <a:t>most valuable resources in </a:t>
            </a:r>
            <a:r>
              <a:rPr lang="en-US" sz="2600" b="1" dirty="0" smtClean="0"/>
              <a:t>communication technology</a:t>
            </a:r>
            <a:r>
              <a:rPr lang="en-US" sz="2600" b="1" dirty="0"/>
              <a:t>, </a:t>
            </a:r>
            <a:r>
              <a:rPr lang="en-US" sz="2600" b="1" dirty="0" smtClean="0"/>
              <a:t>along with </a:t>
            </a:r>
            <a:r>
              <a:rPr lang="en-US" sz="2600" b="1" dirty="0"/>
              <a:t>local PSTN networks</a:t>
            </a:r>
          </a:p>
          <a:p>
            <a:pPr algn="just"/>
            <a:r>
              <a:rPr lang="en-US" sz="2600" b="1" dirty="0"/>
              <a:t>Cellular Networks</a:t>
            </a:r>
          </a:p>
          <a:p>
            <a:pPr algn="just"/>
            <a:r>
              <a:rPr lang="en-US" sz="2600" b="1" dirty="0"/>
              <a:t>The Internet</a:t>
            </a:r>
          </a:p>
          <a:p>
            <a:r>
              <a:rPr lang="en-US" sz="2600" b="1" dirty="0" smtClean="0"/>
              <a:t>Use </a:t>
            </a:r>
            <a:r>
              <a:rPr lang="en-US" sz="2600" b="1" dirty="0"/>
              <a:t>packet switching, IP</a:t>
            </a:r>
          </a:p>
          <a:p>
            <a:r>
              <a:rPr lang="en-US" sz="2600" dirty="0"/>
              <a:t>The </a:t>
            </a:r>
            <a:r>
              <a:rPr lang="en-US" sz="2600" i="1" dirty="0"/>
              <a:t>IP Multimedia Subsystem or IMS is the solution to integrate </a:t>
            </a:r>
            <a:r>
              <a:rPr lang="en-US" sz="2600" i="1" dirty="0" smtClean="0"/>
              <a:t>all </a:t>
            </a:r>
            <a:r>
              <a:rPr lang="en-US" sz="2600" dirty="0" smtClean="0"/>
              <a:t>the </a:t>
            </a:r>
            <a:r>
              <a:rPr lang="en-US" sz="2600" dirty="0"/>
              <a:t>services that the internet provides with the cellular and </a:t>
            </a:r>
            <a:r>
              <a:rPr lang="en-US" sz="2600" dirty="0" smtClean="0"/>
              <a:t>other networks</a:t>
            </a:r>
            <a:endParaRPr lang="en-US" sz="2600" dirty="0"/>
          </a:p>
          <a:p>
            <a:r>
              <a:rPr lang="en-US" sz="2600" b="1" dirty="0"/>
              <a:t>Triple Play: coordination of voice, video and data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429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3G Core Network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IMS Architecture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Taslim</dc:creator>
  <cp:lastModifiedBy>DIU</cp:lastModifiedBy>
  <cp:revision>18</cp:revision>
  <dcterms:created xsi:type="dcterms:W3CDTF">2015-04-09T15:18:30Z</dcterms:created>
  <dcterms:modified xsi:type="dcterms:W3CDTF">2015-04-10T03:44:36Z</dcterms:modified>
</cp:coreProperties>
</file>