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2" r:id="rId3"/>
    <p:sldId id="258" r:id="rId4"/>
    <p:sldId id="261" r:id="rId5"/>
    <p:sldId id="262" r:id="rId6"/>
    <p:sldId id="271" r:id="rId7"/>
    <p:sldId id="263" r:id="rId8"/>
    <p:sldId id="264" r:id="rId9"/>
    <p:sldId id="269" r:id="rId10"/>
    <p:sldId id="266" r:id="rId11"/>
    <p:sldId id="265" r:id="rId12"/>
    <p:sldId id="659" r:id="rId13"/>
    <p:sldId id="608" r:id="rId14"/>
    <p:sldId id="660" r:id="rId15"/>
    <p:sldId id="661" r:id="rId16"/>
    <p:sldId id="611" r:id="rId17"/>
    <p:sldId id="613" r:id="rId18"/>
    <p:sldId id="618" r:id="rId19"/>
    <p:sldId id="676" r:id="rId20"/>
    <p:sldId id="619" r:id="rId21"/>
    <p:sldId id="621" r:id="rId22"/>
    <p:sldId id="626" r:id="rId23"/>
    <p:sldId id="627" r:id="rId24"/>
    <p:sldId id="668" r:id="rId25"/>
    <p:sldId id="669" r:id="rId26"/>
    <p:sldId id="631" r:id="rId27"/>
    <p:sldId id="673" r:id="rId28"/>
    <p:sldId id="674" r:id="rId29"/>
    <p:sldId id="675" r:id="rId30"/>
    <p:sldId id="289" r:id="rId31"/>
    <p:sldId id="291" r:id="rId32"/>
    <p:sldId id="292" r:id="rId33"/>
    <p:sldId id="293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9FE"/>
    <a:srgbClr val="E2E502"/>
    <a:srgbClr val="00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97BF6-CB17-4169-98D9-921FAA7789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FD8FECC-5B0C-4907-9F37-3E3E3A597208}">
      <dgm:prSet phldrT="[Texto]"/>
      <dgm:spPr/>
      <dgm:t>
        <a:bodyPr/>
        <a:lstStyle/>
        <a:p>
          <a:r>
            <a:rPr lang="es-ES" dirty="0"/>
            <a:t>2000</a:t>
          </a:r>
        </a:p>
      </dgm:t>
    </dgm:pt>
    <dgm:pt modelId="{3DEA1DF2-B589-4393-817B-A332D734FFD0}" type="parTrans" cxnId="{EDD7F718-0222-4C0E-8D49-E6A4B3C38856}">
      <dgm:prSet/>
      <dgm:spPr/>
      <dgm:t>
        <a:bodyPr/>
        <a:lstStyle/>
        <a:p>
          <a:endParaRPr lang="es-ES"/>
        </a:p>
      </dgm:t>
    </dgm:pt>
    <dgm:pt modelId="{1C3148FD-7D57-4EF8-A727-346D39066E74}" type="sibTrans" cxnId="{EDD7F718-0222-4C0E-8D49-E6A4B3C38856}">
      <dgm:prSet/>
      <dgm:spPr/>
      <dgm:t>
        <a:bodyPr/>
        <a:lstStyle/>
        <a:p>
          <a:endParaRPr lang="es-ES"/>
        </a:p>
      </dgm:t>
    </dgm:pt>
    <dgm:pt modelId="{B2317CD2-8795-431E-9516-C4D4E9F8CDCD}">
      <dgm:prSet phldrT="[Texto]"/>
      <dgm:spPr/>
      <dgm:t>
        <a:bodyPr/>
        <a:lstStyle/>
        <a:p>
          <a:r>
            <a:rPr lang="es-ES" dirty="0"/>
            <a:t>2001</a:t>
          </a:r>
        </a:p>
      </dgm:t>
    </dgm:pt>
    <dgm:pt modelId="{2DE04F05-5977-40D6-9542-340A22EEA0A3}" type="parTrans" cxnId="{B9780B1B-FF8F-4BBD-9468-F228C0A424FE}">
      <dgm:prSet/>
      <dgm:spPr/>
      <dgm:t>
        <a:bodyPr/>
        <a:lstStyle/>
        <a:p>
          <a:endParaRPr lang="es-ES"/>
        </a:p>
      </dgm:t>
    </dgm:pt>
    <dgm:pt modelId="{EF765486-AF50-43A8-B450-892096528DCC}" type="sibTrans" cxnId="{B9780B1B-FF8F-4BBD-9468-F228C0A424FE}">
      <dgm:prSet/>
      <dgm:spPr/>
      <dgm:t>
        <a:bodyPr/>
        <a:lstStyle/>
        <a:p>
          <a:endParaRPr lang="es-ES"/>
        </a:p>
      </dgm:t>
    </dgm:pt>
    <dgm:pt modelId="{C50C43A0-E1B3-4BAD-A854-4DC9DE97148C}">
      <dgm:prSet/>
      <dgm:spPr/>
      <dgm:t>
        <a:bodyPr/>
        <a:lstStyle/>
        <a:p>
          <a:r>
            <a:rPr lang="es-ES" dirty="0"/>
            <a:t>2002</a:t>
          </a:r>
        </a:p>
      </dgm:t>
    </dgm:pt>
    <dgm:pt modelId="{57C3BA30-0A02-4683-93AB-21FC2DE47D6C}" type="parTrans" cxnId="{E2F4841A-C4D1-4ACF-A1F1-4F30A5E5E86E}">
      <dgm:prSet/>
      <dgm:spPr/>
      <dgm:t>
        <a:bodyPr/>
        <a:lstStyle/>
        <a:p>
          <a:endParaRPr lang="es-ES"/>
        </a:p>
      </dgm:t>
    </dgm:pt>
    <dgm:pt modelId="{4863FF14-1698-4ED4-AB2A-8D95279B5765}" type="sibTrans" cxnId="{E2F4841A-C4D1-4ACF-A1F1-4F30A5E5E86E}">
      <dgm:prSet/>
      <dgm:spPr/>
      <dgm:t>
        <a:bodyPr/>
        <a:lstStyle/>
        <a:p>
          <a:endParaRPr lang="es-ES"/>
        </a:p>
      </dgm:t>
    </dgm:pt>
    <dgm:pt modelId="{BCD8DAAC-0164-4FD1-9F97-9688E689E39B}">
      <dgm:prSet/>
      <dgm:spPr/>
      <dgm:t>
        <a:bodyPr/>
        <a:lstStyle/>
        <a:p>
          <a:r>
            <a:rPr lang="es-ES" dirty="0"/>
            <a:t>2006</a:t>
          </a:r>
        </a:p>
      </dgm:t>
    </dgm:pt>
    <dgm:pt modelId="{11498CCA-9212-4BE5-8CDB-9A47D2A15D6E}" type="parTrans" cxnId="{26DFDF50-8A49-489B-914F-40E69504C933}">
      <dgm:prSet/>
      <dgm:spPr/>
      <dgm:t>
        <a:bodyPr/>
        <a:lstStyle/>
        <a:p>
          <a:endParaRPr lang="es-ES"/>
        </a:p>
      </dgm:t>
    </dgm:pt>
    <dgm:pt modelId="{507481FD-BFE6-41F0-BC4B-4A6EE163C48A}" type="sibTrans" cxnId="{26DFDF50-8A49-489B-914F-40E69504C933}">
      <dgm:prSet/>
      <dgm:spPr/>
      <dgm:t>
        <a:bodyPr/>
        <a:lstStyle/>
        <a:p>
          <a:endParaRPr lang="es-ES"/>
        </a:p>
      </dgm:t>
    </dgm:pt>
    <dgm:pt modelId="{30E167AE-A0D1-4842-8F1A-E4A7214B049A}">
      <dgm:prSet/>
      <dgm:spPr/>
      <dgm:t>
        <a:bodyPr/>
        <a:lstStyle/>
        <a:p>
          <a:r>
            <a:rPr lang="es-ES" dirty="0"/>
            <a:t>2005</a:t>
          </a:r>
        </a:p>
      </dgm:t>
    </dgm:pt>
    <dgm:pt modelId="{EE33B753-AB7B-43A5-B500-D87391184197}" type="parTrans" cxnId="{3FE7B846-2C29-4E9C-B528-DDF3FC089BB7}">
      <dgm:prSet/>
      <dgm:spPr/>
      <dgm:t>
        <a:bodyPr/>
        <a:lstStyle/>
        <a:p>
          <a:endParaRPr lang="es-ES"/>
        </a:p>
      </dgm:t>
    </dgm:pt>
    <dgm:pt modelId="{883D6CA6-1C0D-43C5-9603-C5FC11B3A9B8}" type="sibTrans" cxnId="{3FE7B846-2C29-4E9C-B528-DDF3FC089BB7}">
      <dgm:prSet/>
      <dgm:spPr/>
      <dgm:t>
        <a:bodyPr/>
        <a:lstStyle/>
        <a:p>
          <a:endParaRPr lang="es-ES"/>
        </a:p>
      </dgm:t>
    </dgm:pt>
    <dgm:pt modelId="{7429A0EE-9281-4130-971B-18FBEEF7D78E}">
      <dgm:prSet/>
      <dgm:spPr/>
      <dgm:t>
        <a:bodyPr/>
        <a:lstStyle/>
        <a:p>
          <a:r>
            <a:rPr lang="es-ES" dirty="0"/>
            <a:t>2003</a:t>
          </a:r>
        </a:p>
      </dgm:t>
    </dgm:pt>
    <dgm:pt modelId="{A9AF8664-EAE4-444B-98FB-F3509C21EEA4}" type="parTrans" cxnId="{B76B81CB-6655-4DE9-94B3-6FD4EAAB758F}">
      <dgm:prSet/>
      <dgm:spPr/>
      <dgm:t>
        <a:bodyPr/>
        <a:lstStyle/>
        <a:p>
          <a:endParaRPr lang="es-ES"/>
        </a:p>
      </dgm:t>
    </dgm:pt>
    <dgm:pt modelId="{E754E7B7-A238-4B81-A75D-97949E30653A}" type="sibTrans" cxnId="{B76B81CB-6655-4DE9-94B3-6FD4EAAB758F}">
      <dgm:prSet/>
      <dgm:spPr/>
      <dgm:t>
        <a:bodyPr/>
        <a:lstStyle/>
        <a:p>
          <a:endParaRPr lang="es-ES"/>
        </a:p>
      </dgm:t>
    </dgm:pt>
    <dgm:pt modelId="{885D3A11-74F2-4300-AF10-86E8A493DB41}">
      <dgm:prSet/>
      <dgm:spPr/>
      <dgm:t>
        <a:bodyPr/>
        <a:lstStyle/>
        <a:p>
          <a:r>
            <a:rPr lang="es-ES" dirty="0"/>
            <a:t>2004</a:t>
          </a:r>
        </a:p>
      </dgm:t>
    </dgm:pt>
    <dgm:pt modelId="{09105079-7FE4-499A-9B38-AD5C956689F0}" type="parTrans" cxnId="{702DF721-83C0-4410-BE91-3D5D3C2B88D9}">
      <dgm:prSet/>
      <dgm:spPr/>
      <dgm:t>
        <a:bodyPr/>
        <a:lstStyle/>
        <a:p>
          <a:endParaRPr lang="es-ES"/>
        </a:p>
      </dgm:t>
    </dgm:pt>
    <dgm:pt modelId="{1917978E-AF14-4EF9-BB00-F9B396552869}" type="sibTrans" cxnId="{702DF721-83C0-4410-BE91-3D5D3C2B88D9}">
      <dgm:prSet/>
      <dgm:spPr/>
      <dgm:t>
        <a:bodyPr/>
        <a:lstStyle/>
        <a:p>
          <a:endParaRPr lang="es-ES"/>
        </a:p>
      </dgm:t>
    </dgm:pt>
    <dgm:pt modelId="{BEC177CC-F602-4867-A23A-B2ABE94FDC15}" type="pres">
      <dgm:prSet presAssocID="{85F97BF6-CB17-4169-98D9-921FAA77896B}" presName="Name0" presStyleCnt="0">
        <dgm:presLayoutVars>
          <dgm:dir/>
          <dgm:animLvl val="lvl"/>
          <dgm:resizeHandles val="exact"/>
        </dgm:presLayoutVars>
      </dgm:prSet>
      <dgm:spPr/>
    </dgm:pt>
    <dgm:pt modelId="{D5CCAB4B-6CEB-4427-83E0-A4C39A5EC557}" type="pres">
      <dgm:prSet presAssocID="{3FD8FECC-5B0C-4907-9F37-3E3E3A597208}" presName="parTxOnly" presStyleLbl="node1" presStyleIdx="0" presStyleCnt="7" custLinFactX="-4678" custLinFactNeighborX="-100000" custLinFactNeighborY="-2214">
        <dgm:presLayoutVars>
          <dgm:chMax val="0"/>
          <dgm:chPref val="0"/>
          <dgm:bulletEnabled val="1"/>
        </dgm:presLayoutVars>
      </dgm:prSet>
      <dgm:spPr/>
    </dgm:pt>
    <dgm:pt modelId="{F80EF459-304D-4ED8-BB63-7A1B597C70DF}" type="pres">
      <dgm:prSet presAssocID="{1C3148FD-7D57-4EF8-A727-346D39066E74}" presName="parTxOnlySpace" presStyleCnt="0"/>
      <dgm:spPr/>
    </dgm:pt>
    <dgm:pt modelId="{1719BF80-9779-4943-9523-5700AD7E8ABD}" type="pres">
      <dgm:prSet presAssocID="{B2317CD2-8795-431E-9516-C4D4E9F8CDCD}" presName="parTxOnly" presStyleLbl="node1" presStyleIdx="1" presStyleCnt="7" custScaleX="96801" custLinFactX="-1296" custLinFactNeighborX="-100000">
        <dgm:presLayoutVars>
          <dgm:chMax val="0"/>
          <dgm:chPref val="0"/>
          <dgm:bulletEnabled val="1"/>
        </dgm:presLayoutVars>
      </dgm:prSet>
      <dgm:spPr/>
    </dgm:pt>
    <dgm:pt modelId="{0FF81658-F1B2-4553-89F9-48A701674369}" type="pres">
      <dgm:prSet presAssocID="{EF765486-AF50-43A8-B450-892096528DCC}" presName="parTxOnlySpace" presStyleCnt="0"/>
      <dgm:spPr/>
    </dgm:pt>
    <dgm:pt modelId="{CF774830-27B6-4314-90B1-AF90BCDBE073}" type="pres">
      <dgm:prSet presAssocID="{C50C43A0-E1B3-4BAD-A854-4DC9DE97148C}" presName="parTxOnly" presStyleLbl="node1" presStyleIdx="2" presStyleCnt="7" custLinFactX="-16125" custLinFactNeighborX="-100000">
        <dgm:presLayoutVars>
          <dgm:chMax val="0"/>
          <dgm:chPref val="0"/>
          <dgm:bulletEnabled val="1"/>
        </dgm:presLayoutVars>
      </dgm:prSet>
      <dgm:spPr/>
    </dgm:pt>
    <dgm:pt modelId="{7DE751A0-9362-49A6-83D0-A283B31E8608}" type="pres">
      <dgm:prSet presAssocID="{4863FF14-1698-4ED4-AB2A-8D95279B5765}" presName="parTxOnlySpace" presStyleCnt="0"/>
      <dgm:spPr/>
    </dgm:pt>
    <dgm:pt modelId="{33F07B9C-43DB-44AA-ABF4-EB1592EA759E}" type="pres">
      <dgm:prSet presAssocID="{7429A0EE-9281-4130-971B-18FBEEF7D78E}" presName="parTxOnly" presStyleLbl="node1" presStyleIdx="3" presStyleCnt="7" custLinFactX="-24537" custLinFactNeighborX="-100000">
        <dgm:presLayoutVars>
          <dgm:chMax val="0"/>
          <dgm:chPref val="0"/>
          <dgm:bulletEnabled val="1"/>
        </dgm:presLayoutVars>
      </dgm:prSet>
      <dgm:spPr/>
    </dgm:pt>
    <dgm:pt modelId="{59CAEF40-AD18-4845-8BAC-C4E49CB84C37}" type="pres">
      <dgm:prSet presAssocID="{E754E7B7-A238-4B81-A75D-97949E30653A}" presName="parTxOnlySpace" presStyleCnt="0"/>
      <dgm:spPr/>
    </dgm:pt>
    <dgm:pt modelId="{C8C5F175-8422-4AFC-9CB7-231F80517039}" type="pres">
      <dgm:prSet presAssocID="{885D3A11-74F2-4300-AF10-86E8A493DB41}" presName="parTxOnly" presStyleLbl="node1" presStyleIdx="4" presStyleCnt="7" custLinFactX="-33474" custLinFactNeighborX="-100000">
        <dgm:presLayoutVars>
          <dgm:chMax val="0"/>
          <dgm:chPref val="0"/>
          <dgm:bulletEnabled val="1"/>
        </dgm:presLayoutVars>
      </dgm:prSet>
      <dgm:spPr/>
    </dgm:pt>
    <dgm:pt modelId="{F4F59456-6508-48BB-8EA0-F173EB042089}" type="pres">
      <dgm:prSet presAssocID="{1917978E-AF14-4EF9-BB00-F9B396552869}" presName="parTxOnlySpace" presStyleCnt="0"/>
      <dgm:spPr/>
    </dgm:pt>
    <dgm:pt modelId="{0B8B0061-5DCA-4D20-975A-7A24AEA6EB3E}" type="pres">
      <dgm:prSet presAssocID="{30E167AE-A0D1-4842-8F1A-E4A7214B049A}" presName="parTxOnly" presStyleLbl="node1" presStyleIdx="5" presStyleCnt="7" custLinFactX="-41937" custLinFactNeighborX="-100000">
        <dgm:presLayoutVars>
          <dgm:chMax val="0"/>
          <dgm:chPref val="0"/>
          <dgm:bulletEnabled val="1"/>
        </dgm:presLayoutVars>
      </dgm:prSet>
      <dgm:spPr/>
    </dgm:pt>
    <dgm:pt modelId="{6CF54929-9175-4DAD-9C9F-56630995F156}" type="pres">
      <dgm:prSet presAssocID="{883D6CA6-1C0D-43C5-9603-C5FC11B3A9B8}" presName="parTxOnlySpace" presStyleCnt="0"/>
      <dgm:spPr/>
    </dgm:pt>
    <dgm:pt modelId="{1A1145A4-AE68-441D-A848-36CD39903990}" type="pres">
      <dgm:prSet presAssocID="{BCD8DAAC-0164-4FD1-9F97-9688E689E39B}" presName="parTxOnly" presStyleLbl="node1" presStyleIdx="6" presStyleCnt="7" custLinFactX="-49871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3910AA0C-76E3-4EAE-81D8-26D6B9A29FE6}" type="presOf" srcId="{30E167AE-A0D1-4842-8F1A-E4A7214B049A}" destId="{0B8B0061-5DCA-4D20-975A-7A24AEA6EB3E}" srcOrd="0" destOrd="0" presId="urn:microsoft.com/office/officeart/2005/8/layout/chevron1"/>
    <dgm:cxn modelId="{EDD7F718-0222-4C0E-8D49-E6A4B3C38856}" srcId="{85F97BF6-CB17-4169-98D9-921FAA77896B}" destId="{3FD8FECC-5B0C-4907-9F37-3E3E3A597208}" srcOrd="0" destOrd="0" parTransId="{3DEA1DF2-B589-4393-817B-A332D734FFD0}" sibTransId="{1C3148FD-7D57-4EF8-A727-346D39066E74}"/>
    <dgm:cxn modelId="{E2F4841A-C4D1-4ACF-A1F1-4F30A5E5E86E}" srcId="{85F97BF6-CB17-4169-98D9-921FAA77896B}" destId="{C50C43A0-E1B3-4BAD-A854-4DC9DE97148C}" srcOrd="2" destOrd="0" parTransId="{57C3BA30-0A02-4683-93AB-21FC2DE47D6C}" sibTransId="{4863FF14-1698-4ED4-AB2A-8D95279B5765}"/>
    <dgm:cxn modelId="{B9780B1B-FF8F-4BBD-9468-F228C0A424FE}" srcId="{85F97BF6-CB17-4169-98D9-921FAA77896B}" destId="{B2317CD2-8795-431E-9516-C4D4E9F8CDCD}" srcOrd="1" destOrd="0" parTransId="{2DE04F05-5977-40D6-9542-340A22EEA0A3}" sibTransId="{EF765486-AF50-43A8-B450-892096528DCC}"/>
    <dgm:cxn modelId="{702DF721-83C0-4410-BE91-3D5D3C2B88D9}" srcId="{85F97BF6-CB17-4169-98D9-921FAA77896B}" destId="{885D3A11-74F2-4300-AF10-86E8A493DB41}" srcOrd="4" destOrd="0" parTransId="{09105079-7FE4-499A-9B38-AD5C956689F0}" sibTransId="{1917978E-AF14-4EF9-BB00-F9B396552869}"/>
    <dgm:cxn modelId="{56E7EC27-CBEF-464F-8B59-12A623BB2310}" type="presOf" srcId="{B2317CD2-8795-431E-9516-C4D4E9F8CDCD}" destId="{1719BF80-9779-4943-9523-5700AD7E8ABD}" srcOrd="0" destOrd="0" presId="urn:microsoft.com/office/officeart/2005/8/layout/chevron1"/>
    <dgm:cxn modelId="{08589031-88CE-491C-BB6A-63D6965E7471}" type="presOf" srcId="{BCD8DAAC-0164-4FD1-9F97-9688E689E39B}" destId="{1A1145A4-AE68-441D-A848-36CD39903990}" srcOrd="0" destOrd="0" presId="urn:microsoft.com/office/officeart/2005/8/layout/chevron1"/>
    <dgm:cxn modelId="{3FE7B846-2C29-4E9C-B528-DDF3FC089BB7}" srcId="{85F97BF6-CB17-4169-98D9-921FAA77896B}" destId="{30E167AE-A0D1-4842-8F1A-E4A7214B049A}" srcOrd="5" destOrd="0" parTransId="{EE33B753-AB7B-43A5-B500-D87391184197}" sibTransId="{883D6CA6-1C0D-43C5-9603-C5FC11B3A9B8}"/>
    <dgm:cxn modelId="{7CA5476D-1C27-4C56-8EC5-B3ABE08872F0}" type="presOf" srcId="{3FD8FECC-5B0C-4907-9F37-3E3E3A597208}" destId="{D5CCAB4B-6CEB-4427-83E0-A4C39A5EC557}" srcOrd="0" destOrd="0" presId="urn:microsoft.com/office/officeart/2005/8/layout/chevron1"/>
    <dgm:cxn modelId="{26DFDF50-8A49-489B-914F-40E69504C933}" srcId="{85F97BF6-CB17-4169-98D9-921FAA77896B}" destId="{BCD8DAAC-0164-4FD1-9F97-9688E689E39B}" srcOrd="6" destOrd="0" parTransId="{11498CCA-9212-4BE5-8CDB-9A47D2A15D6E}" sibTransId="{507481FD-BFE6-41F0-BC4B-4A6EE163C48A}"/>
    <dgm:cxn modelId="{4F20AD73-EC31-44DB-BBFB-5ACA8E842AC8}" type="presOf" srcId="{C50C43A0-E1B3-4BAD-A854-4DC9DE97148C}" destId="{CF774830-27B6-4314-90B1-AF90BCDBE073}" srcOrd="0" destOrd="0" presId="urn:microsoft.com/office/officeart/2005/8/layout/chevron1"/>
    <dgm:cxn modelId="{EDA77EB8-8179-4E06-9E4E-32786CF386E3}" type="presOf" srcId="{885D3A11-74F2-4300-AF10-86E8A493DB41}" destId="{C8C5F175-8422-4AFC-9CB7-231F80517039}" srcOrd="0" destOrd="0" presId="urn:microsoft.com/office/officeart/2005/8/layout/chevron1"/>
    <dgm:cxn modelId="{D8B4D5C3-392E-4082-A404-074ED707EB91}" type="presOf" srcId="{85F97BF6-CB17-4169-98D9-921FAA77896B}" destId="{BEC177CC-F602-4867-A23A-B2ABE94FDC15}" srcOrd="0" destOrd="0" presId="urn:microsoft.com/office/officeart/2005/8/layout/chevron1"/>
    <dgm:cxn modelId="{B76B81CB-6655-4DE9-94B3-6FD4EAAB758F}" srcId="{85F97BF6-CB17-4169-98D9-921FAA77896B}" destId="{7429A0EE-9281-4130-971B-18FBEEF7D78E}" srcOrd="3" destOrd="0" parTransId="{A9AF8664-EAE4-444B-98FB-F3509C21EEA4}" sibTransId="{E754E7B7-A238-4B81-A75D-97949E30653A}"/>
    <dgm:cxn modelId="{E89E2DE0-B496-4058-AD40-DDFBBEA20B4C}" type="presOf" srcId="{7429A0EE-9281-4130-971B-18FBEEF7D78E}" destId="{33F07B9C-43DB-44AA-ABF4-EB1592EA759E}" srcOrd="0" destOrd="0" presId="urn:microsoft.com/office/officeart/2005/8/layout/chevron1"/>
    <dgm:cxn modelId="{67097AD1-2586-4F90-A201-2352D46E8EC9}" type="presParOf" srcId="{BEC177CC-F602-4867-A23A-B2ABE94FDC15}" destId="{D5CCAB4B-6CEB-4427-83E0-A4C39A5EC557}" srcOrd="0" destOrd="0" presId="urn:microsoft.com/office/officeart/2005/8/layout/chevron1"/>
    <dgm:cxn modelId="{AA7D379E-2BD5-46F4-884F-CA9D0EBC7931}" type="presParOf" srcId="{BEC177CC-F602-4867-A23A-B2ABE94FDC15}" destId="{F80EF459-304D-4ED8-BB63-7A1B597C70DF}" srcOrd="1" destOrd="0" presId="urn:microsoft.com/office/officeart/2005/8/layout/chevron1"/>
    <dgm:cxn modelId="{951AB9FC-1C57-41CB-97CE-7B9AF32940E3}" type="presParOf" srcId="{BEC177CC-F602-4867-A23A-B2ABE94FDC15}" destId="{1719BF80-9779-4943-9523-5700AD7E8ABD}" srcOrd="2" destOrd="0" presId="urn:microsoft.com/office/officeart/2005/8/layout/chevron1"/>
    <dgm:cxn modelId="{15E03DE7-E732-45B5-9316-025217695221}" type="presParOf" srcId="{BEC177CC-F602-4867-A23A-B2ABE94FDC15}" destId="{0FF81658-F1B2-4553-89F9-48A701674369}" srcOrd="3" destOrd="0" presId="urn:microsoft.com/office/officeart/2005/8/layout/chevron1"/>
    <dgm:cxn modelId="{28AD1C2C-EFE9-42C3-AEF7-6EEF76571FB0}" type="presParOf" srcId="{BEC177CC-F602-4867-A23A-B2ABE94FDC15}" destId="{CF774830-27B6-4314-90B1-AF90BCDBE073}" srcOrd="4" destOrd="0" presId="urn:microsoft.com/office/officeart/2005/8/layout/chevron1"/>
    <dgm:cxn modelId="{312824FF-1827-43FA-B56C-B72A4DEE4EEC}" type="presParOf" srcId="{BEC177CC-F602-4867-A23A-B2ABE94FDC15}" destId="{7DE751A0-9362-49A6-83D0-A283B31E8608}" srcOrd="5" destOrd="0" presId="urn:microsoft.com/office/officeart/2005/8/layout/chevron1"/>
    <dgm:cxn modelId="{1E4AE298-F9D8-440B-AF8E-CA32DF53E75F}" type="presParOf" srcId="{BEC177CC-F602-4867-A23A-B2ABE94FDC15}" destId="{33F07B9C-43DB-44AA-ABF4-EB1592EA759E}" srcOrd="6" destOrd="0" presId="urn:microsoft.com/office/officeart/2005/8/layout/chevron1"/>
    <dgm:cxn modelId="{26B610B5-4F89-4386-B558-2C3F1767714D}" type="presParOf" srcId="{BEC177CC-F602-4867-A23A-B2ABE94FDC15}" destId="{59CAEF40-AD18-4845-8BAC-C4E49CB84C37}" srcOrd="7" destOrd="0" presId="urn:microsoft.com/office/officeart/2005/8/layout/chevron1"/>
    <dgm:cxn modelId="{0B960216-6295-44B0-B295-8426B7D09EE1}" type="presParOf" srcId="{BEC177CC-F602-4867-A23A-B2ABE94FDC15}" destId="{C8C5F175-8422-4AFC-9CB7-231F80517039}" srcOrd="8" destOrd="0" presId="urn:microsoft.com/office/officeart/2005/8/layout/chevron1"/>
    <dgm:cxn modelId="{7B01C506-C539-4A95-88CB-D682B356D0C4}" type="presParOf" srcId="{BEC177CC-F602-4867-A23A-B2ABE94FDC15}" destId="{F4F59456-6508-48BB-8EA0-F173EB042089}" srcOrd="9" destOrd="0" presId="urn:microsoft.com/office/officeart/2005/8/layout/chevron1"/>
    <dgm:cxn modelId="{82378D4B-C090-4249-93FB-78C72CFE3C85}" type="presParOf" srcId="{BEC177CC-F602-4867-A23A-B2ABE94FDC15}" destId="{0B8B0061-5DCA-4D20-975A-7A24AEA6EB3E}" srcOrd="10" destOrd="0" presId="urn:microsoft.com/office/officeart/2005/8/layout/chevron1"/>
    <dgm:cxn modelId="{97ADC8E3-EDB9-40D5-8ED8-9B54C2172025}" type="presParOf" srcId="{BEC177CC-F602-4867-A23A-B2ABE94FDC15}" destId="{6CF54929-9175-4DAD-9C9F-56630995F156}" srcOrd="11" destOrd="0" presId="urn:microsoft.com/office/officeart/2005/8/layout/chevron1"/>
    <dgm:cxn modelId="{7CE94BF1-D7E8-4C49-B5FA-69AB3CF46542}" type="presParOf" srcId="{BEC177CC-F602-4867-A23A-B2ABE94FDC15}" destId="{1A1145A4-AE68-441D-A848-36CD3990399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CAB4B-6CEB-4427-83E0-A4C39A5EC557}">
      <dsp:nvSpPr>
        <dsp:cNvPr id="0" name=""/>
        <dsp:cNvSpPr/>
      </dsp:nvSpPr>
      <dsp:spPr>
        <a:xfrm>
          <a:off x="0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2000</a:t>
          </a:r>
        </a:p>
      </dsp:txBody>
      <dsp:txXfrm>
        <a:off x="214314" y="0"/>
        <a:ext cx="748139" cy="428628"/>
      </dsp:txXfrm>
    </dsp:sp>
    <dsp:sp modelId="{1719BF80-9779-4943-9523-5700AD7E8ABD}">
      <dsp:nvSpPr>
        <dsp:cNvPr id="0" name=""/>
        <dsp:cNvSpPr/>
      </dsp:nvSpPr>
      <dsp:spPr>
        <a:xfrm>
          <a:off x="927416" y="0"/>
          <a:ext cx="1139122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2001</a:t>
          </a:r>
        </a:p>
      </dsp:txBody>
      <dsp:txXfrm>
        <a:off x="1141730" y="0"/>
        <a:ext cx="710494" cy="428628"/>
      </dsp:txXfrm>
    </dsp:sp>
    <dsp:sp modelId="{CF774830-27B6-4314-90B1-AF90BCDBE073}">
      <dsp:nvSpPr>
        <dsp:cNvPr id="0" name=""/>
        <dsp:cNvSpPr/>
      </dsp:nvSpPr>
      <dsp:spPr>
        <a:xfrm>
          <a:off x="1774359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2002</a:t>
          </a:r>
        </a:p>
      </dsp:txBody>
      <dsp:txXfrm>
        <a:off x="1988673" y="0"/>
        <a:ext cx="748139" cy="428628"/>
      </dsp:txXfrm>
    </dsp:sp>
    <dsp:sp modelId="{33F07B9C-43DB-44AA-ABF4-EB1592EA759E}">
      <dsp:nvSpPr>
        <dsp:cNvPr id="0" name=""/>
        <dsp:cNvSpPr/>
      </dsp:nvSpPr>
      <dsp:spPr>
        <a:xfrm>
          <a:off x="2734460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2003</a:t>
          </a:r>
        </a:p>
      </dsp:txBody>
      <dsp:txXfrm>
        <a:off x="2948774" y="0"/>
        <a:ext cx="748139" cy="428628"/>
      </dsp:txXfrm>
    </dsp:sp>
    <dsp:sp modelId="{C8C5F175-8422-4AFC-9CB7-231F80517039}">
      <dsp:nvSpPr>
        <dsp:cNvPr id="0" name=""/>
        <dsp:cNvSpPr/>
      </dsp:nvSpPr>
      <dsp:spPr>
        <a:xfrm>
          <a:off x="3688384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2004</a:t>
          </a:r>
        </a:p>
      </dsp:txBody>
      <dsp:txXfrm>
        <a:off x="3902698" y="0"/>
        <a:ext cx="748139" cy="428628"/>
      </dsp:txXfrm>
    </dsp:sp>
    <dsp:sp modelId="{0B8B0061-5DCA-4D20-975A-7A24AEA6EB3E}">
      <dsp:nvSpPr>
        <dsp:cNvPr id="0" name=""/>
        <dsp:cNvSpPr/>
      </dsp:nvSpPr>
      <dsp:spPr>
        <a:xfrm>
          <a:off x="4647885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2005</a:t>
          </a:r>
        </a:p>
      </dsp:txBody>
      <dsp:txXfrm>
        <a:off x="4862199" y="0"/>
        <a:ext cx="748139" cy="428628"/>
      </dsp:txXfrm>
    </dsp:sp>
    <dsp:sp modelId="{1A1145A4-AE68-441D-A848-36CD39903990}">
      <dsp:nvSpPr>
        <dsp:cNvPr id="0" name=""/>
        <dsp:cNvSpPr/>
      </dsp:nvSpPr>
      <dsp:spPr>
        <a:xfrm>
          <a:off x="5613611" y="0"/>
          <a:ext cx="1176767" cy="428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2006</a:t>
          </a:r>
        </a:p>
      </dsp:txBody>
      <dsp:txXfrm>
        <a:off x="5827925" y="0"/>
        <a:ext cx="748139" cy="42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7F9D-7BF4-42E6-B5C6-C6DA91D99F2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C44DC-745B-42FF-879C-788C28135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E41C79F-140E-48B2-A926-4C6CBB7DC2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83F518F8-8FBD-454E-9047-8C7F8A61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All these are empowered by the evoluation of mobile networks.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Today, the world is advancing to 4G LTE and even LTE advanced. </a:t>
            </a: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At this time point, almost everyone knows that 3G/4G mobile networks are everywhere.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This fact can be easily supported by many numbers.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For example, 3G/4G have been deployed in 203 countries; serving 6.8 billions user.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By 2014 (this year), it will go beyond our global population.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Last year, more than half a billion smartphones and tablets are shipped,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The market is $1 trillion by 2016. </a:t>
            </a: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And so on…</a:t>
            </a: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=========================================================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Mobile network is the largest scale wireless infrastructure. </a:t>
            </a: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It covers the whole planet and serves billions of users. </a:t>
            </a:r>
          </a:p>
          <a:p>
            <a:pPr defTabSz="461963"/>
            <a:r>
              <a:rPr lang="en-US" altLang="en-US">
                <a:ea typeface="ＭＳ Ｐゴシック" panose="020B0600070205080204" pitchFamily="34" charset="-128"/>
              </a:rPr>
              <a:t>It provides mobile users with data service and carrier-grade quality voice service</a:t>
            </a: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019EA0A7-E102-4768-A527-1A7FA127C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78B1E0-BB8C-4821-841E-3BE076CEECC4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4FE54931-4919-4893-AB0C-3891FF4928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195993C9-C6D9-4E11-9A7F-59B31A7C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(1 ) Layered protocol stack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(2) Variants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(3) Complicated (rich set of control protocols)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A0B0B5C6-8F9E-45EC-8B2A-1F4CB97CF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011B84-B3A9-4DDC-972D-6EA9A10E0D88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6E6C5A63-1398-4EE2-A71A-E711D48AA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06359A33-42D0-4DDF-B024-224FC2F1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There are other standards, like 3GPP2, 5GPP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8EECC4D5-8DE4-406F-A303-DBACA39BA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C5666C-263F-4A66-95FC-99B9797235A8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9E97E06C-15D8-47E3-892A-9C72DA015C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BCC4A-F16E-4F47-AFE2-19BA94F35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dirty="0"/>
              <a:t>CAT 3, CAT 4, CAT 6 (different radio technology), </a:t>
            </a:r>
            <a:r>
              <a:rPr lang="en-US" dirty="0">
                <a:sym typeface="Wingdings"/>
              </a:rPr>
              <a:t> different speed</a:t>
            </a:r>
          </a:p>
          <a:p>
            <a:pPr marL="0" lvl="1">
              <a:defRPr/>
            </a:pPr>
            <a:endParaRPr lang="en-US" dirty="0">
              <a:sym typeface="Wingdings"/>
            </a:endParaRPr>
          </a:p>
          <a:p>
            <a:pPr>
              <a:defRPr/>
            </a:pPr>
            <a:r>
              <a:rPr lang="en-US" dirty="0"/>
              <a:t>All implementations must meet baseline requirements</a:t>
            </a:r>
          </a:p>
          <a:p>
            <a:pPr lvl="1">
              <a:defRPr/>
            </a:pPr>
            <a:r>
              <a:rPr lang="en-US" dirty="0"/>
              <a:t>Increased speed</a:t>
            </a:r>
          </a:p>
          <a:p>
            <a:pPr lvl="1">
              <a:defRPr/>
            </a:pPr>
            <a:r>
              <a:rPr lang="en-US" dirty="0"/>
              <a:t>IP-based network (All circuits are gone/fried!)</a:t>
            </a:r>
          </a:p>
          <a:p>
            <a:pPr lvl="1">
              <a:defRPr/>
            </a:pPr>
            <a:r>
              <a:rPr lang="en-US" dirty="0"/>
              <a:t>New air interface: OFDMA (Orthogonal Frequency-Division Multiple Access), MIMO (multiple antennas)</a:t>
            </a:r>
          </a:p>
          <a:p>
            <a:pPr lvl="1">
              <a:defRPr/>
            </a:pPr>
            <a:r>
              <a:rPr lang="en-US" dirty="0"/>
              <a:t>Also includes duplexing, timing, carrier spacing, coding... </a:t>
            </a:r>
          </a:p>
          <a:p>
            <a:pPr marL="0"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81524E9-A39B-481C-AB4D-D4C0AAAD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2DB2CC-24DA-4E04-AE98-D19BB7E8BA0D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590461FD-FF0A-40BB-B931-48B8F0DB8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BB9A9-460D-4EBC-8630-479B7DA5D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dirty="0"/>
              <a:t>CAT 3, CAT 4, CAT 6 (different radio technology), </a:t>
            </a:r>
            <a:r>
              <a:rPr lang="en-US" dirty="0">
                <a:sym typeface="Wingdings"/>
              </a:rPr>
              <a:t> different speed</a:t>
            </a:r>
          </a:p>
          <a:p>
            <a:pPr marL="0" lvl="1">
              <a:defRPr/>
            </a:pPr>
            <a:r>
              <a:rPr lang="en-US" dirty="0"/>
              <a:t>Enhancement over time (CAT3, CAT 4, CAT 6), </a:t>
            </a:r>
          </a:p>
          <a:p>
            <a:pPr marL="0" lvl="1">
              <a:defRPr/>
            </a:pPr>
            <a:endParaRPr lang="en-US" dirty="0">
              <a:sym typeface="Wingdings"/>
            </a:endParaRPr>
          </a:p>
          <a:p>
            <a:pPr marL="0" lvl="1">
              <a:defRPr/>
            </a:pPr>
            <a:endParaRPr lang="en-US" dirty="0">
              <a:sym typeface="Wingdings"/>
            </a:endParaRPr>
          </a:p>
          <a:p>
            <a:pPr>
              <a:defRPr/>
            </a:pPr>
            <a:r>
              <a:rPr lang="en-US" dirty="0"/>
              <a:t>All implementations must meet baseline requirements</a:t>
            </a:r>
          </a:p>
          <a:p>
            <a:pPr lvl="1">
              <a:defRPr/>
            </a:pPr>
            <a:r>
              <a:rPr lang="en-US" dirty="0"/>
              <a:t>Increased speed</a:t>
            </a:r>
          </a:p>
          <a:p>
            <a:pPr lvl="1">
              <a:defRPr/>
            </a:pPr>
            <a:r>
              <a:rPr lang="en-US" dirty="0"/>
              <a:t>IP-based network (All circuits are gone/fried!)</a:t>
            </a:r>
          </a:p>
          <a:p>
            <a:pPr lvl="1">
              <a:defRPr/>
            </a:pPr>
            <a:r>
              <a:rPr lang="en-US" dirty="0"/>
              <a:t>New air interface: OFDMA (Orthogonal Frequency-Division Multiple Access), MIMO (multiple antennas)</a:t>
            </a:r>
          </a:p>
          <a:p>
            <a:pPr lvl="1">
              <a:defRPr/>
            </a:pPr>
            <a:r>
              <a:rPr lang="en-US" dirty="0"/>
              <a:t>Also includes duplexing, timing, carrier spacing, coding... </a:t>
            </a:r>
          </a:p>
          <a:p>
            <a:pPr marL="0"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2D9ABB94-2FA4-4AE2-896F-1AC1A59F5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390A47-6FA0-4973-BA08-A3D2B6C2E97F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DAF7755B-BFC3-45FC-971A-F4351D9EF7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6D0A3984-71EC-431C-8C9E-470A705A9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1963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B4846A79-1ECA-4532-8953-7183DF13A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476984-B7F8-420E-9431-D7995D507A6C}" type="slidenum">
              <a:rPr lang="en-US" altLang="zh-TW" sz="1300">
                <a:latin typeface="Times New Roman" panose="02020603050405020304" pitchFamily="18" charset="0"/>
              </a:rPr>
              <a:pPr/>
              <a:t>16</a:t>
            </a:fld>
            <a:endParaRPr lang="en-US" altLang="zh-TW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D1418959-8EEF-49D9-BD8D-B26AB31AF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CCE3781D-3D08-459C-A953-CB606A686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 us look at the mobile network architecture to see</a:t>
            </a:r>
            <a:r>
              <a:rPr lang="zh-CN" altLang="en-US">
                <a:ea typeface="ＭＳ Ｐゴシック" panose="020B0600070205080204" pitchFamily="34" charset="-128"/>
              </a:rPr>
              <a:t> </a:t>
            </a:r>
            <a:r>
              <a:rPr lang="en-US" altLang="zh-CN">
                <a:ea typeface="ＭＳ Ｐゴシック" panose="020B0600070205080204" pitchFamily="34" charset="-128"/>
              </a:rPr>
              <a:t>how</a:t>
            </a:r>
            <a:r>
              <a:rPr lang="zh-CN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these services are</a:t>
            </a:r>
            <a:r>
              <a:rPr lang="zh-CN" altLang="en-US">
                <a:ea typeface="ＭＳ Ｐゴシック" panose="020B0600070205080204" pitchFamily="34" charset="-128"/>
              </a:rPr>
              <a:t> </a:t>
            </a:r>
            <a:r>
              <a:rPr lang="en-US" altLang="zh-CN">
                <a:ea typeface="ＭＳ Ｐゴシック" panose="020B0600070205080204" pitchFamily="34" charset="-128"/>
              </a:rPr>
              <a:t>made</a:t>
            </a:r>
            <a:r>
              <a:rPr lang="zh-CN" altLang="en-US">
                <a:ea typeface="ＭＳ Ｐゴシック" panose="020B0600070205080204" pitchFamily="34" charset="-128"/>
              </a:rPr>
              <a:t> </a:t>
            </a:r>
            <a:r>
              <a:rPr lang="en-US" altLang="zh-CN">
                <a:ea typeface="ＭＳ Ｐゴシック" panose="020B0600070205080204" pitchFamily="34" charset="-128"/>
              </a:rPr>
              <a:t>possible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Here it is a 4G LTE network architecture which only supports packet-switched service.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consists of two parts: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First</a:t>
            </a:r>
            <a:r>
              <a:rPr lang="en-US" altLang="en-US">
                <a:ea typeface="ＭＳ Ｐゴシック" panose="020B0600070205080204" pitchFamily="34" charset="-128"/>
              </a:rPr>
              <a:t>, base stations to offer radio access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Second</a:t>
            </a:r>
            <a:r>
              <a:rPr lang="en-US" altLang="en-US">
                <a:ea typeface="ＭＳ Ｐゴシック" panose="020B0600070205080204" pitchFamily="34" charset="-128"/>
              </a:rPr>
              <a:t>,  core network which consists of MME (Mobility Management Entity) and 4G PS gateways 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MME is used to manage user mobility, e.g., location update.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4G PS Gateways route packets between Internet and 4G Base stations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EBDE0B3-F65E-4097-B04A-AEC76967C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83BD18-B29E-4074-8FA0-80DBA32A0371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CF15C093-6713-42B4-8FAD-2A9A6BF09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8499CD68-6E48-4859-8374-3BF3BEB6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Now we take a look at 3G network architecture.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 to 4G LTE, it has Base station and core networks.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major difference is that 3G supports both Circuit-Switched and Packet-Switched services.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3G CS Gateways are used to connect to 3G base stations and telephony networks.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3G PS Gateways plays role similar to 4G PS Gateway.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main difference is that 3G PS Gateways are responsible for control-plane and data-plane functions at same.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4G LTE, the control-plane functions are moved to MME.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43D7B13C-6D26-4C67-BF76-251540A2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0141B7-C513-4158-8EFD-2205C48813BF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66B35C5-932B-4FD8-8C56-55AD74A25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77145353-E07C-4FE1-9806-8247CE957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Wireless technology, main evolution across different generations and releases are in PHY layer 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6F1A8E4C-3138-4F4B-9D92-97FAD9331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42E562-5BEE-432E-A798-73C9D43DD05F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7C372B6D-1A33-4C8D-89FE-57CE752D30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BA021-65C7-4BF9-896C-962D3C3D6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It means that the network side implements complex functions.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(2) To support data delivery in the data-plane, it has to support rich control-plane functions like radio resource control, mobility support, connectivity management, </a:t>
            </a:r>
            <a:r>
              <a:rPr lang="en-US" dirty="0" err="1">
                <a:latin typeface="+mn-lt"/>
                <a:ea typeface="+mn-ea"/>
                <a:cs typeface="+mn-cs"/>
              </a:rPr>
              <a:t>QoS</a:t>
            </a:r>
            <a:r>
              <a:rPr lang="en-US" dirty="0">
                <a:latin typeface="+mn-lt"/>
                <a:ea typeface="+mn-ea"/>
                <a:cs typeface="+mn-cs"/>
              </a:rPr>
              <a:t> control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(3) They are much more complex than the control in the Internet.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0B2CCD97-4799-4DAA-9925-1E73C9DC8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03EB6F-9E0A-4424-B61B-3ACD2C1C7ACB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0D9B-C579-4969-8FD6-3891E7C4ED6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DFCA-D2C3-414F-8AD6-D31546E0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r="17077"/>
          <a:stretch/>
        </p:blipFill>
        <p:spPr>
          <a:xfrm>
            <a:off x="0" y="0"/>
            <a:ext cx="91697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0133" y="2424299"/>
            <a:ext cx="4731808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EE9F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 &amp; Beyond</a:t>
            </a:r>
            <a:endParaRPr lang="en-US" sz="2700" b="1" dirty="0">
              <a:ln w="0">
                <a:solidFill>
                  <a:schemeClr val="bg1">
                    <a:lumMod val="50000"/>
                  </a:schemeClr>
                </a:solidFill>
              </a:ln>
              <a:solidFill>
                <a:srgbClr val="7EE9F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77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8" y="1585064"/>
            <a:ext cx="7886700" cy="4351338"/>
          </a:xfrm>
        </p:spPr>
        <p:txBody>
          <a:bodyPr/>
          <a:lstStyle/>
          <a:p>
            <a:r>
              <a:rPr lang="en-US" dirty="0"/>
              <a:t>Evolved of HSPA (HSPA+)</a:t>
            </a:r>
          </a:p>
          <a:p>
            <a:endParaRPr lang="en-US" dirty="0"/>
          </a:p>
          <a:p>
            <a:r>
              <a:rPr lang="en-US" dirty="0"/>
              <a:t>Multiple Input  Multiple Output Technology</a:t>
            </a:r>
          </a:p>
          <a:p>
            <a:endParaRPr lang="en-US" dirty="0"/>
          </a:p>
          <a:p>
            <a:r>
              <a:rPr lang="en-US" dirty="0"/>
              <a:t>Higher Order Modulations</a:t>
            </a:r>
          </a:p>
          <a:p>
            <a:endParaRPr lang="en-US" dirty="0"/>
          </a:p>
          <a:p>
            <a:r>
              <a:rPr lang="en-US" dirty="0"/>
              <a:t>Multi Carrier 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036" y="446140"/>
            <a:ext cx="48102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Advancement of HSPA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4" y="3760733"/>
            <a:ext cx="2738376" cy="179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4 Diagrama"/>
          <p:cNvGraphicFramePr/>
          <p:nvPr>
            <p:extLst>
              <p:ext uri="{D42A27DB-BD31-4B8C-83A1-F6EECF244321}">
                <p14:modId xmlns:p14="http://schemas.microsoft.com/office/powerpoint/2010/main" val="2677624265"/>
              </p:ext>
            </p:extLst>
          </p:nvPr>
        </p:nvGraphicFramePr>
        <p:xfrm>
          <a:off x="981076" y="2653126"/>
          <a:ext cx="7496175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7 Rectángulo"/>
          <p:cNvSpPr/>
          <p:nvPr/>
        </p:nvSpPr>
        <p:spPr>
          <a:xfrm>
            <a:off x="1242724" y="3631183"/>
            <a:ext cx="1109168" cy="1140845"/>
          </a:xfrm>
          <a:prstGeom prst="wedgeRectCallout">
            <a:avLst>
              <a:gd name="adj1" fmla="val -2347"/>
              <a:gd name="adj2" fmla="val -980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350" b="1" dirty="0"/>
              <a:t>UMTS(</a:t>
            </a:r>
            <a:r>
              <a:rPr lang="es-ES" sz="1350" b="1" dirty="0" err="1"/>
              <a:t>Rel</a:t>
            </a:r>
            <a:r>
              <a:rPr lang="es-ES" sz="1350" b="1" dirty="0"/>
              <a:t> 99)</a:t>
            </a:r>
          </a:p>
          <a:p>
            <a:pPr algn="ctr">
              <a:defRPr/>
            </a:pPr>
            <a:r>
              <a:rPr lang="es-ES" sz="1350" b="1" dirty="0"/>
              <a:t>WCDMA</a:t>
            </a:r>
          </a:p>
          <a:p>
            <a:pPr algn="ctr">
              <a:defRPr/>
            </a:pPr>
            <a:r>
              <a:rPr lang="es-ES" sz="1350" b="1" dirty="0"/>
              <a:t>DL-384 kbps</a:t>
            </a:r>
          </a:p>
          <a:p>
            <a:pPr algn="ctr">
              <a:defRPr/>
            </a:pPr>
            <a:r>
              <a:rPr lang="es-ES" sz="1350" b="1" dirty="0"/>
              <a:t>UL-384 kbps</a:t>
            </a:r>
          </a:p>
        </p:txBody>
      </p:sp>
      <p:sp>
        <p:nvSpPr>
          <p:cNvPr id="37" name="8 Rectángulo"/>
          <p:cNvSpPr/>
          <p:nvPr/>
        </p:nvSpPr>
        <p:spPr>
          <a:xfrm>
            <a:off x="2819400" y="3631183"/>
            <a:ext cx="1276350" cy="1140845"/>
          </a:xfrm>
          <a:prstGeom prst="wedgeRectCallout">
            <a:avLst>
              <a:gd name="adj1" fmla="val 1796"/>
              <a:gd name="adj2" fmla="val -965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S" sz="1350" b="1" dirty="0" err="1"/>
              <a:t>Release</a:t>
            </a:r>
            <a:r>
              <a:rPr lang="es-ES" sz="1350" b="1" dirty="0"/>
              <a:t> 5</a:t>
            </a:r>
          </a:p>
          <a:p>
            <a:pPr algn="just">
              <a:defRPr/>
            </a:pPr>
            <a:r>
              <a:rPr lang="es-ES" sz="1350" b="1" dirty="0"/>
              <a:t>(03/2002)</a:t>
            </a:r>
          </a:p>
          <a:p>
            <a:pPr algn="just">
              <a:defRPr/>
            </a:pPr>
            <a:r>
              <a:rPr lang="es-ES" sz="1350" b="1" dirty="0"/>
              <a:t>HSDPA</a:t>
            </a:r>
          </a:p>
          <a:p>
            <a:pPr algn="just">
              <a:defRPr/>
            </a:pPr>
            <a:r>
              <a:rPr lang="es-ES" sz="1350" b="1" dirty="0"/>
              <a:t>DL-14.4 Mbps</a:t>
            </a:r>
          </a:p>
          <a:p>
            <a:pPr algn="just">
              <a:defRPr/>
            </a:pPr>
            <a:r>
              <a:rPr lang="es-ES" sz="1350" b="1" dirty="0"/>
              <a:t>UL-384 kbps</a:t>
            </a:r>
          </a:p>
        </p:txBody>
      </p:sp>
      <p:sp>
        <p:nvSpPr>
          <p:cNvPr id="38" name="9 Rectángulo"/>
          <p:cNvSpPr/>
          <p:nvPr/>
        </p:nvSpPr>
        <p:spPr>
          <a:xfrm>
            <a:off x="4613169" y="3631183"/>
            <a:ext cx="1168506" cy="1140845"/>
          </a:xfrm>
          <a:prstGeom prst="wedgeRectCallout">
            <a:avLst>
              <a:gd name="adj1" fmla="val -1589"/>
              <a:gd name="adj2" fmla="val -97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S" sz="1350" b="1" dirty="0" err="1"/>
              <a:t>Release</a:t>
            </a:r>
            <a:r>
              <a:rPr lang="es-ES" sz="1350" b="1" dirty="0"/>
              <a:t> 6</a:t>
            </a:r>
          </a:p>
          <a:p>
            <a:pPr algn="just">
              <a:defRPr/>
            </a:pPr>
            <a:r>
              <a:rPr lang="es-ES" sz="1350" b="1" dirty="0"/>
              <a:t>(12/2004)</a:t>
            </a:r>
          </a:p>
          <a:p>
            <a:pPr algn="just">
              <a:defRPr/>
            </a:pPr>
            <a:r>
              <a:rPr lang="es-ES" sz="1350" b="1" dirty="0"/>
              <a:t>HSUPA</a:t>
            </a:r>
          </a:p>
          <a:p>
            <a:pPr algn="just">
              <a:defRPr/>
            </a:pPr>
            <a:r>
              <a:rPr lang="es-ES" sz="1350" b="1" dirty="0"/>
              <a:t>DL-14.4 Mbps</a:t>
            </a:r>
          </a:p>
          <a:p>
            <a:pPr algn="just">
              <a:defRPr/>
            </a:pPr>
            <a:r>
              <a:rPr lang="es-ES" sz="1350" b="1" dirty="0"/>
              <a:t>UL-5.8 Mbps</a:t>
            </a:r>
          </a:p>
        </p:txBody>
      </p:sp>
      <p:sp>
        <p:nvSpPr>
          <p:cNvPr id="39" name="10 Rectángulo"/>
          <p:cNvSpPr/>
          <p:nvPr/>
        </p:nvSpPr>
        <p:spPr>
          <a:xfrm>
            <a:off x="6518842" y="3631183"/>
            <a:ext cx="1186886" cy="1140845"/>
          </a:xfrm>
          <a:prstGeom prst="wedgeRectCallout">
            <a:avLst>
              <a:gd name="adj1" fmla="val -8343"/>
              <a:gd name="adj2" fmla="val -977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S" sz="1350" b="1" dirty="0" err="1"/>
              <a:t>Release</a:t>
            </a:r>
            <a:r>
              <a:rPr lang="es-ES" sz="1350" b="1" dirty="0"/>
              <a:t> 7</a:t>
            </a:r>
          </a:p>
          <a:p>
            <a:pPr algn="just">
              <a:defRPr/>
            </a:pPr>
            <a:r>
              <a:rPr lang="es-ES" sz="1350" b="1" dirty="0"/>
              <a:t>(12/2006)</a:t>
            </a:r>
          </a:p>
          <a:p>
            <a:pPr algn="just">
              <a:defRPr/>
            </a:pPr>
            <a:r>
              <a:rPr lang="es-ES" sz="1350" b="1" dirty="0"/>
              <a:t>HSPA+</a:t>
            </a:r>
          </a:p>
          <a:p>
            <a:pPr algn="just">
              <a:defRPr/>
            </a:pPr>
            <a:r>
              <a:rPr lang="es-ES" sz="1350" b="1" dirty="0"/>
              <a:t>DL-42Mbps</a:t>
            </a:r>
          </a:p>
          <a:p>
            <a:pPr algn="just">
              <a:defRPr/>
            </a:pPr>
            <a:r>
              <a:rPr lang="es-ES" sz="1350" b="1" dirty="0"/>
              <a:t>UL-11 Mbps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2213" y="720820"/>
            <a:ext cx="48102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Of HSPA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7294D58-22F1-460D-909B-D5299089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Mobile Network Evolution</a:t>
            </a:r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FCA3D126-41FC-459E-A0D0-57766A15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913063"/>
            <a:ext cx="8839200" cy="1447800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1G                    2G                      3G                       4G                      5G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Mid 1980s      1990s               2000s                 2010s                2020s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23636A-5F37-45CA-82A8-777FFB467D93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3951288"/>
            <a:ext cx="7224713" cy="2405062"/>
            <a:chOff x="522009" y="3135797"/>
            <a:chExt cx="7225121" cy="2403909"/>
          </a:xfrm>
        </p:grpSpPr>
        <p:grpSp>
          <p:nvGrpSpPr>
            <p:cNvPr id="28682" name="Group 69">
              <a:extLst>
                <a:ext uri="{FF2B5EF4-FFF2-40B4-BE49-F238E27FC236}">
                  <a16:creationId xmlns:a16="http://schemas.microsoft.com/office/drawing/2014/main" id="{B976C2E7-5B73-46FE-B99A-6664A23B4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9" y="3135797"/>
              <a:ext cx="5147895" cy="1856837"/>
              <a:chOff x="615596" y="3634272"/>
              <a:chExt cx="5147895" cy="1856837"/>
            </a:xfrm>
          </p:grpSpPr>
          <p:pic>
            <p:nvPicPr>
              <p:cNvPr id="28688" name="Picture 75">
                <a:extLst>
                  <a:ext uri="{FF2B5EF4-FFF2-40B4-BE49-F238E27FC236}">
                    <a16:creationId xmlns:a16="http://schemas.microsoft.com/office/drawing/2014/main" id="{5B953FB1-C0F9-4C35-942E-4A77B3900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36" y="4426549"/>
                <a:ext cx="657609" cy="657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7150BD-EB8F-4186-B568-DEEA2B65AFAD}"/>
                  </a:ext>
                </a:extLst>
              </p:cNvPr>
              <p:cNvSpPr/>
              <p:nvPr/>
            </p:nvSpPr>
            <p:spPr>
              <a:xfrm>
                <a:off x="2017438" y="3694568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90" name="Rectangle 77">
                <a:extLst>
                  <a:ext uri="{FF2B5EF4-FFF2-40B4-BE49-F238E27FC236}">
                    <a16:creationId xmlns:a16="http://schemas.microsoft.com/office/drawing/2014/main" id="{8CAFAE44-3370-4107-A7F9-800AB391C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596" y="3634272"/>
                <a:ext cx="1087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analog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voice</a:t>
                </a:r>
              </a:p>
            </p:txBody>
          </p:sp>
          <p:pic>
            <p:nvPicPr>
              <p:cNvPr id="28691" name="Picture 78">
                <a:extLst>
                  <a:ext uri="{FF2B5EF4-FFF2-40B4-BE49-F238E27FC236}">
                    <a16:creationId xmlns:a16="http://schemas.microsoft.com/office/drawing/2014/main" id="{767AC247-53FC-4A41-96F1-CC363BAB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864" y="4521605"/>
                <a:ext cx="435783" cy="435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2" name="Picture 79">
                <a:extLst>
                  <a:ext uri="{FF2B5EF4-FFF2-40B4-BE49-F238E27FC236}">
                    <a16:creationId xmlns:a16="http://schemas.microsoft.com/office/drawing/2014/main" id="{9E011BD2-A636-41D9-9963-F36BB29FF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930" y="4507652"/>
                <a:ext cx="452841" cy="452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3" name="Picture 80">
                <a:extLst>
                  <a:ext uri="{FF2B5EF4-FFF2-40B4-BE49-F238E27FC236}">
                    <a16:creationId xmlns:a16="http://schemas.microsoft.com/office/drawing/2014/main" id="{80E2301A-0CC5-401A-8F21-218A250E3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3100" y="4454390"/>
                <a:ext cx="598838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4" name="Rectangle 81">
                <a:extLst>
                  <a:ext uri="{FF2B5EF4-FFF2-40B4-BE49-F238E27FC236}">
                    <a16:creationId xmlns:a16="http://schemas.microsoft.com/office/drawing/2014/main" id="{D77FEC0A-1938-43F0-B90E-443463B48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01" y="3688320"/>
                <a:ext cx="187256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Digital voice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+ Simple data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A4383D-A7A1-4F2A-A9D8-1FDA96754E94}"/>
                  </a:ext>
                </a:extLst>
              </p:cNvPr>
              <p:cNvSpPr/>
              <p:nvPr/>
            </p:nvSpPr>
            <p:spPr>
              <a:xfrm>
                <a:off x="3879681" y="3694568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696" name="Picture 83">
                <a:extLst>
                  <a:ext uri="{FF2B5EF4-FFF2-40B4-BE49-F238E27FC236}">
                    <a16:creationId xmlns:a16="http://schemas.microsoft.com/office/drawing/2014/main" id="{2C23D0CC-1A1A-4485-BCA9-A31EEC508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269" y="4867614"/>
                <a:ext cx="621610" cy="62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7" name="Rectangle 84">
                <a:extLst>
                  <a:ext uri="{FF2B5EF4-FFF2-40B4-BE49-F238E27FC236}">
                    <a16:creationId xmlns:a16="http://schemas.microsoft.com/office/drawing/2014/main" id="{25022FE8-C8AA-4DFC-9263-6ED492D28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0512" y="3688320"/>
                <a:ext cx="155350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Mobile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broadband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062A1AC-603E-4F32-B28F-7AA43D604E65}"/>
                  </a:ext>
                </a:extLst>
              </p:cNvPr>
              <p:cNvSpPr/>
              <p:nvPr/>
            </p:nvSpPr>
            <p:spPr>
              <a:xfrm>
                <a:off x="5687946" y="3664420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699" name="Picture 86">
                <a:extLst>
                  <a:ext uri="{FF2B5EF4-FFF2-40B4-BE49-F238E27FC236}">
                    <a16:creationId xmlns:a16="http://schemas.microsoft.com/office/drawing/2014/main" id="{CCF76E2E-84BE-4559-A2CE-928B27FE4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5269" y="4878245"/>
                <a:ext cx="612864" cy="612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87">
                <a:extLst>
                  <a:ext uri="{FF2B5EF4-FFF2-40B4-BE49-F238E27FC236}">
                    <a16:creationId xmlns:a16="http://schemas.microsoft.com/office/drawing/2014/main" id="{0D10C237-AA32-49BC-854D-B09019335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030" y="4880608"/>
                <a:ext cx="595622" cy="59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683" name="Picture 70">
              <a:extLst>
                <a:ext uri="{FF2B5EF4-FFF2-40B4-BE49-F238E27FC236}">
                  <a16:creationId xmlns:a16="http://schemas.microsoft.com/office/drawing/2014/main" id="{6D30EEAB-2DCA-483C-B54E-7CEC81F3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302" y="3955760"/>
              <a:ext cx="435783" cy="43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71">
              <a:extLst>
                <a:ext uri="{FF2B5EF4-FFF2-40B4-BE49-F238E27FC236}">
                  <a16:creationId xmlns:a16="http://schemas.microsoft.com/office/drawing/2014/main" id="{40D3742F-1ADE-4D53-9BB1-22C4A35D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368" y="3941807"/>
              <a:ext cx="452841" cy="45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72">
              <a:extLst>
                <a:ext uri="{FF2B5EF4-FFF2-40B4-BE49-F238E27FC236}">
                  <a16:creationId xmlns:a16="http://schemas.microsoft.com/office/drawing/2014/main" id="{9378B79C-5EC5-4DEE-B4BC-03C35A91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23" y="4009177"/>
              <a:ext cx="1814450" cy="153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C24164-9B6E-4597-B234-F9B67EF059EC}"/>
                </a:ext>
              </a:extLst>
            </p:cNvPr>
            <p:cNvSpPr/>
            <p:nvPr/>
          </p:nvSpPr>
          <p:spPr>
            <a:xfrm>
              <a:off x="7670926" y="3200853"/>
              <a:ext cx="76204" cy="1523269"/>
            </a:xfrm>
            <a:prstGeom prst="rect">
              <a:avLst/>
            </a:prstGeom>
            <a:gradFill flip="none" rotWithShape="1">
              <a:gsLst>
                <a:gs pos="0">
                  <a:srgbClr val="B60000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7" name="Rectangle 74">
              <a:extLst>
                <a:ext uri="{FF2B5EF4-FFF2-40B4-BE49-F238E27FC236}">
                  <a16:creationId xmlns:a16="http://schemas.microsoft.com/office/drawing/2014/main" id="{D0BEA8B6-96B8-4DC2-9EF2-9BC835867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240" y="3182028"/>
              <a:ext cx="214898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Mobile Internet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More &amp; faster</a:t>
              </a:r>
            </a:p>
          </p:txBody>
        </p:sp>
      </p:grpSp>
      <p:sp>
        <p:nvSpPr>
          <p:cNvPr id="28678" name="Rectangle 26">
            <a:extLst>
              <a:ext uri="{FF2B5EF4-FFF2-40B4-BE49-F238E27FC236}">
                <a16:creationId xmlns:a16="http://schemas.microsoft.com/office/drawing/2014/main" id="{18D05E79-9E93-4FED-B651-B2D998C85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1504950"/>
            <a:ext cx="29289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3G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WCDMA/HSPA+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CDMA2000/EVDO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TD-SCDMA</a:t>
            </a:r>
          </a:p>
        </p:txBody>
      </p:sp>
      <p:sp>
        <p:nvSpPr>
          <p:cNvPr id="28679" name="Rectangle 27">
            <a:extLst>
              <a:ext uri="{FF2B5EF4-FFF2-40B4-BE49-F238E27FC236}">
                <a16:creationId xmlns:a16="http://schemas.microsoft.com/office/drawing/2014/main" id="{54C2E5F5-5DC5-415B-9F0C-9AF1286C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04950"/>
            <a:ext cx="1793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1G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AMPS, NMT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TACS</a:t>
            </a:r>
          </a:p>
        </p:txBody>
      </p:sp>
      <p:sp>
        <p:nvSpPr>
          <p:cNvPr id="28680" name="Rectangle 28">
            <a:extLst>
              <a:ext uri="{FF2B5EF4-FFF2-40B4-BE49-F238E27FC236}">
                <a16:creationId xmlns:a16="http://schemas.microsoft.com/office/drawing/2014/main" id="{BE5EA9DD-04C6-41E6-A5C1-75FAA71A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63675"/>
            <a:ext cx="1793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2G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GSM/GPRS/</a:t>
            </a:r>
            <a:br>
              <a:rPr lang="en-US" altLang="zh-TW">
                <a:latin typeface="Calibri" panose="020F0502020204030204" pitchFamily="34" charset="0"/>
              </a:rPr>
            </a:br>
            <a:r>
              <a:rPr lang="en-US" altLang="zh-TW">
                <a:latin typeface="Calibri" panose="020F0502020204030204" pitchFamily="34" charset="0"/>
              </a:rPr>
              <a:t>EDGE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cdmaOne</a:t>
            </a:r>
          </a:p>
        </p:txBody>
      </p:sp>
      <p:sp>
        <p:nvSpPr>
          <p:cNvPr id="28681" name="Rectangle 29">
            <a:extLst>
              <a:ext uri="{FF2B5EF4-FFF2-40B4-BE49-F238E27FC236}">
                <a16:creationId xmlns:a16="http://schemas.microsoft.com/office/drawing/2014/main" id="{6D887F8C-DE4F-49F3-811B-239B69AF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1504950"/>
            <a:ext cx="20812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4G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LTE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LTE-A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8777D3A-2EFC-4F63-9DDE-BBDD56A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Standards Body: 3GPP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180510-C104-4B58-9831-5451E6ED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500" dirty="0"/>
              <a:t>An international standards body</a:t>
            </a:r>
          </a:p>
          <a:p>
            <a:pPr>
              <a:buFont typeface="Arial" charset="0"/>
              <a:buChar char="•"/>
              <a:defRPr/>
            </a:pPr>
            <a:r>
              <a:rPr lang="en-US" sz="3500" dirty="0"/>
              <a:t>Evolves and standardizes GSM, UMTS, LTE among others</a:t>
            </a:r>
          </a:p>
          <a:p>
            <a:pPr marL="320040" lvl="1" indent="0">
              <a:buFont typeface="Arial" charset="0"/>
              <a:buNone/>
              <a:defRPr/>
            </a:pPr>
            <a:endParaRPr lang="en-US" dirty="0"/>
          </a:p>
          <a:p>
            <a:pPr marL="320040" lvl="1" indent="0">
              <a:buFont typeface="Arial" charset="0"/>
              <a:buNone/>
              <a:defRPr/>
            </a:pPr>
            <a:r>
              <a:rPr lang="en-US" i="1" dirty="0"/>
              <a:t>The 3rd Generation Partnership Project (3GPP) unites [Six] telecommunications standard development organizations (ARIB, ATIS, CCSA, ETSI, TTA, TTC), known as “Organizational Partners” and provides their members with a stable environment to produce the highly successful Reports and Specifications that define 3GPP technologies</a:t>
            </a:r>
          </a:p>
          <a:p>
            <a:pPr marL="320040" lvl="1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sz="3500" dirty="0"/>
              <a:t>We will primarily discuss 3GPP standards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2F6A5FC-3109-4ED2-898C-33E9A3D8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LTE?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463724-6DAE-4D58-8DAB-D0957800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0"/>
            <a:ext cx="8367713" cy="52673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800" dirty="0"/>
              <a:t>LTE stands for “Long Term Evolution”</a:t>
            </a:r>
          </a:p>
          <a:p>
            <a:pPr>
              <a:buFont typeface="Arial" charset="0"/>
              <a:buChar char="•"/>
              <a:defRPr/>
            </a:pPr>
            <a:r>
              <a:rPr lang="en-US" sz="3800" dirty="0"/>
              <a:t>Fourth-generation (4G) cellular technology from 3GPP</a:t>
            </a:r>
          </a:p>
          <a:p>
            <a:pPr>
              <a:buFont typeface="Arial" charset="0"/>
              <a:buChar char="•"/>
              <a:defRPr/>
            </a:pPr>
            <a:r>
              <a:rPr lang="en-US" sz="3800" dirty="0"/>
              <a:t>Deployed worldwide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sz="3800" dirty="0"/>
              <a:t>4G LTE: First global standard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Increased speed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IP-based network (All circuits are gone/fried!)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New air interface: OFDMA (Orthogonal Frequency-Division Multiple Access), MIMO (multiple antennas)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600" dirty="0"/>
              <a:t>Also includes duplexing, timing, carrier spacing, coding...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New service paradigm (e.g., </a:t>
            </a:r>
            <a:r>
              <a:rPr lang="en-US" sz="3000" dirty="0" err="1"/>
              <a:t>VoLTE</a:t>
            </a:r>
            <a:r>
              <a:rPr lang="en-US" sz="3000" dirty="0"/>
              <a:t>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37D015D-760D-448B-B448-F1D65C4D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LTE?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859762-56F7-455E-8CEF-872FF03E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0"/>
            <a:ext cx="8367713" cy="52673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LTE is always evolving and 3GPP often has new “releases”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First release: Rel-8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Current: Rel-11, Rel-12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Toward LTE-Advanced (4.5G)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267127C5-7F1D-4635-9CE2-761F911D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>
                <a:ea typeface="ＭＳ Ｐゴシック" panose="020B0600070205080204" pitchFamily="34" charset="-128"/>
              </a:rPr>
              <a:t>Evolution from 3G to 4G LTE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7374DC-9596-4AE9-B775-54DB26A0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sz="3800" dirty="0"/>
              <a:t>4G LTE: First global standard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Increased speed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IP-based network (All circuits are gone/fried!)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New air interface: OFDMA (Orthogonal Frequency-Division Multiple Access), MIMO (multiple antennas)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600" dirty="0"/>
              <a:t>Also includes duplexing, timing, carrier spacing, coding...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/>
              <a:t>New service paradigm (e.g., </a:t>
            </a:r>
            <a:r>
              <a:rPr lang="en-US" sz="3000" dirty="0" err="1"/>
              <a:t>VoLTE</a:t>
            </a:r>
            <a:r>
              <a:rPr lang="en-US" sz="3000" dirty="0"/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A736C54A-27B3-487E-B116-6E094EFF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66838"/>
            <a:ext cx="3581400" cy="1447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3798" name="Group 31">
            <a:extLst>
              <a:ext uri="{FF2B5EF4-FFF2-40B4-BE49-F238E27FC236}">
                <a16:creationId xmlns:a16="http://schemas.microsoft.com/office/drawing/2014/main" id="{47106F00-6968-4735-A6FC-3B26A06E98E7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366838"/>
            <a:ext cx="1633537" cy="1676400"/>
            <a:chOff x="3295410" y="1944231"/>
            <a:chExt cx="1633405" cy="1676400"/>
          </a:xfrm>
        </p:grpSpPr>
        <p:sp>
          <p:nvSpPr>
            <p:cNvPr id="33804" name="Rectangle 35">
              <a:extLst>
                <a:ext uri="{FF2B5EF4-FFF2-40B4-BE49-F238E27FC236}">
                  <a16:creationId xmlns:a16="http://schemas.microsoft.com/office/drawing/2014/main" id="{825B40F7-D7BC-45F7-B878-0C6313EF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458" y="1944231"/>
              <a:ext cx="105306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/>
                <a:t>3G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TW" sz="80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TW" sz="8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chemeClr val="bg1"/>
                  </a:solidFill>
                </a:rPr>
                <a:t>2000s</a:t>
              </a:r>
            </a:p>
          </p:txBody>
        </p:sp>
        <p:sp>
          <p:nvSpPr>
            <p:cNvPr id="33805" name="Rectangle 39">
              <a:extLst>
                <a:ext uri="{FF2B5EF4-FFF2-40B4-BE49-F238E27FC236}">
                  <a16:creationId xmlns:a16="http://schemas.microsoft.com/office/drawing/2014/main" id="{69C8FFAD-C78D-447D-A2DC-8AEBCF8BC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410" y="2358747"/>
              <a:ext cx="1633405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Mobile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Broadband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0000"/>
                  </a:solidFill>
                </a:rPr>
                <a:t>42+ Mbps</a:t>
              </a:r>
            </a:p>
          </p:txBody>
        </p:sp>
      </p:grpSp>
      <p:grpSp>
        <p:nvGrpSpPr>
          <p:cNvPr id="33799" name="Group 49">
            <a:extLst>
              <a:ext uri="{FF2B5EF4-FFF2-40B4-BE49-F238E27FC236}">
                <a16:creationId xmlns:a16="http://schemas.microsoft.com/office/drawing/2014/main" id="{7E41B6F6-D36E-4A9E-B668-887D6CE49DDD}"/>
              </a:ext>
            </a:extLst>
          </p:cNvPr>
          <p:cNvGrpSpPr>
            <a:grpSpLocks/>
          </p:cNvGrpSpPr>
          <p:nvPr/>
        </p:nvGrpSpPr>
        <p:grpSpPr bwMode="auto">
          <a:xfrm>
            <a:off x="6102350" y="1247775"/>
            <a:ext cx="2508250" cy="1762125"/>
            <a:chOff x="2899004" y="1254044"/>
            <a:chExt cx="2508770" cy="1761768"/>
          </a:xfrm>
        </p:grpSpPr>
        <p:sp>
          <p:nvSpPr>
            <p:cNvPr id="33802" name="Rectangle 50">
              <a:extLst>
                <a:ext uri="{FF2B5EF4-FFF2-40B4-BE49-F238E27FC236}">
                  <a16:creationId xmlns:a16="http://schemas.microsoft.com/office/drawing/2014/main" id="{F4E35AE8-98D5-4A3F-8E0A-EE31F646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458" y="1254044"/>
              <a:ext cx="105306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/>
                <a:t>4G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TW" sz="80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TW" sz="8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chemeClr val="bg1"/>
                  </a:solidFill>
                </a:rPr>
                <a:t>2000s</a:t>
              </a:r>
            </a:p>
          </p:txBody>
        </p:sp>
        <p:sp>
          <p:nvSpPr>
            <p:cNvPr id="33803" name="Rectangle 51">
              <a:extLst>
                <a:ext uri="{FF2B5EF4-FFF2-40B4-BE49-F238E27FC236}">
                  <a16:creationId xmlns:a16="http://schemas.microsoft.com/office/drawing/2014/main" id="{6AC3186E-F530-4C4C-88B2-2CC19A914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004" y="1753928"/>
              <a:ext cx="2508770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solidFill>
                    <a:srgbClr val="000000"/>
                  </a:solidFill>
                </a:rPr>
                <a:t>Faster and Better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Mobile broadband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0000"/>
                  </a:solidFill>
                </a:rPr>
                <a:t>300+ Mbps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705192A-72EB-48ED-A762-E11FEB74F4E4}"/>
              </a:ext>
            </a:extLst>
          </p:cNvPr>
          <p:cNvSpPr/>
          <p:nvPr/>
        </p:nvSpPr>
        <p:spPr>
          <a:xfrm>
            <a:off x="381000" y="1366838"/>
            <a:ext cx="1947863" cy="1752600"/>
          </a:xfrm>
          <a:prstGeom prst="rect">
            <a:avLst/>
          </a:prstGeom>
          <a:noFill/>
          <a:ln w="25400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E4F4A9-11CA-4D26-89D2-51D9542CCBCD}"/>
              </a:ext>
            </a:extLst>
          </p:cNvPr>
          <p:cNvSpPr/>
          <p:nvPr/>
        </p:nvSpPr>
        <p:spPr>
          <a:xfrm>
            <a:off x="6061075" y="1366838"/>
            <a:ext cx="2625725" cy="1752600"/>
          </a:xfrm>
          <a:prstGeom prst="rect">
            <a:avLst/>
          </a:prstGeom>
          <a:noFill/>
          <a:ln w="25400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1B9E34C-6057-4B51-B526-AEF52B2D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Architecture Evolution</a:t>
            </a:r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35C04045-9221-4264-AB71-EB93433FF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1524000"/>
            <a:ext cx="1752600" cy="1447800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98D1FF-C4A0-4D39-9B5A-08B0C79D5116}"/>
              </a:ext>
            </a:extLst>
          </p:cNvPr>
          <p:cNvSpPr/>
          <p:nvPr/>
        </p:nvSpPr>
        <p:spPr>
          <a:xfrm>
            <a:off x="457200" y="1828800"/>
            <a:ext cx="1295400" cy="609600"/>
          </a:xfrm>
          <a:prstGeom prst="rect">
            <a:avLst/>
          </a:prstGeom>
          <a:noFill/>
          <a:ln w="25400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2G</a:t>
            </a:r>
          </a:p>
        </p:txBody>
      </p:sp>
      <p:sp>
        <p:nvSpPr>
          <p:cNvPr id="35845" name="Rectangle 14">
            <a:extLst>
              <a:ext uri="{FF2B5EF4-FFF2-40B4-BE49-F238E27FC236}">
                <a16:creationId xmlns:a16="http://schemas.microsoft.com/office/drawing/2014/main" id="{DCFCAE33-228F-4094-AEB2-42D77EA4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5257800"/>
            <a:ext cx="25511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/>
              <a:t>Telecomm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/>
              <a:t>Infrastructure </a:t>
            </a:r>
          </a:p>
        </p:txBody>
      </p:sp>
      <p:sp>
        <p:nvSpPr>
          <p:cNvPr id="35846" name="Rectangle 15">
            <a:extLst>
              <a:ext uri="{FF2B5EF4-FFF2-40B4-BE49-F238E27FC236}">
                <a16:creationId xmlns:a16="http://schemas.microsoft.com/office/drawing/2014/main" id="{1A17B2D0-7A09-4661-90DE-CB89E41F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37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/>
              <a:t>IP-based Internet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03711-2989-4AB6-932C-8A307E03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7188"/>
            <a:ext cx="2133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>
                <a:solidFill>
                  <a:srgbClr val="000000"/>
                </a:solidFill>
              </a:rPr>
              <a:t>Circuit-switching for voice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9B885E-281B-4C3D-821C-849F8D9F4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895600"/>
            <a:ext cx="2819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>
                <a:solidFill>
                  <a:srgbClr val="000000"/>
                </a:solidFill>
              </a:rPr>
              <a:t>Packet-switching for everything</a:t>
            </a:r>
          </a:p>
          <a:p>
            <a:pPr>
              <a:spcBef>
                <a:spcPct val="0"/>
              </a:spcBef>
            </a:pPr>
            <a:r>
              <a:rPr lang="en-US" altLang="zh-TW" sz="2800">
                <a:solidFill>
                  <a:srgbClr val="000000"/>
                </a:solidFill>
              </a:rPr>
              <a:t>IP-based</a:t>
            </a:r>
          </a:p>
        </p:txBody>
      </p:sp>
      <p:sp>
        <p:nvSpPr>
          <p:cNvPr id="18" name="Notched Right Arrow 17">
            <a:extLst>
              <a:ext uri="{FF2B5EF4-FFF2-40B4-BE49-F238E27FC236}">
                <a16:creationId xmlns:a16="http://schemas.microsoft.com/office/drawing/2014/main" id="{0E2CF55E-925A-4357-941D-0D23AD47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5334000"/>
            <a:ext cx="1844675" cy="990600"/>
          </a:xfrm>
          <a:prstGeom prst="notchedRightArrow">
            <a:avLst>
              <a:gd name="adj1" fmla="val 50000"/>
              <a:gd name="adj2" fmla="val 50003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24AA497C-E21B-423B-B36A-7E4DCDFE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524000"/>
            <a:ext cx="1752600" cy="1447800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67BDA3-7E89-4CEB-B72E-3BC9AEDABD91}"/>
              </a:ext>
            </a:extLst>
          </p:cNvPr>
          <p:cNvSpPr/>
          <p:nvPr/>
        </p:nvSpPr>
        <p:spPr>
          <a:xfrm>
            <a:off x="3927475" y="1905000"/>
            <a:ext cx="1295400" cy="609600"/>
          </a:xfrm>
          <a:prstGeom prst="rect">
            <a:avLst/>
          </a:prstGeom>
          <a:noFill/>
          <a:ln w="25400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3G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3D9120-D17B-4AEB-9B88-815E2AE447CA}"/>
              </a:ext>
            </a:extLst>
          </p:cNvPr>
          <p:cNvSpPr/>
          <p:nvPr/>
        </p:nvSpPr>
        <p:spPr>
          <a:xfrm>
            <a:off x="7391400" y="1871663"/>
            <a:ext cx="1295400" cy="609600"/>
          </a:xfrm>
          <a:prstGeom prst="rect">
            <a:avLst/>
          </a:prstGeom>
          <a:noFill/>
          <a:ln w="25400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565BF3-4AE6-4759-BCCA-88F10823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7188"/>
            <a:ext cx="304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>
                <a:solidFill>
                  <a:srgbClr val="000000"/>
                </a:solidFill>
              </a:rPr>
              <a:t>Circuit-switching for voice</a:t>
            </a:r>
          </a:p>
          <a:p>
            <a:pPr>
              <a:spcBef>
                <a:spcPct val="0"/>
              </a:spcBef>
            </a:pPr>
            <a:r>
              <a:rPr lang="en-US" altLang="zh-TW" sz="2800">
                <a:solidFill>
                  <a:srgbClr val="000000"/>
                </a:solidFill>
              </a:rPr>
              <a:t>Packet-switching for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43F2ABC5-145B-4834-8644-A3E2D5CB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4G Network Architecture (LTE)</a:t>
            </a:r>
          </a:p>
        </p:txBody>
      </p:sp>
      <p:graphicFrame>
        <p:nvGraphicFramePr>
          <p:cNvPr id="40962" name="Object 4">
            <a:extLst>
              <a:ext uri="{FF2B5EF4-FFF2-40B4-BE49-F238E27FC236}">
                <a16:creationId xmlns:a16="http://schemas.microsoft.com/office/drawing/2014/main" id="{464FD33E-C19A-46D7-9912-9B27AF8F10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855788"/>
          <a:ext cx="8626475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7137400" imgH="2959100" progId="Visio.Drawing.11">
                  <p:embed/>
                </p:oleObj>
              </mc:Choice>
              <mc:Fallback>
                <p:oleObj name="Visio" r:id="rId4" imgW="7137400" imgH="2959100" progId="Visio.Drawing.11">
                  <p:embed/>
                  <p:pic>
                    <p:nvPicPr>
                      <p:cNvPr id="40962" name="Object 4">
                        <a:extLst>
                          <a:ext uri="{FF2B5EF4-FFF2-40B4-BE49-F238E27FC236}">
                            <a16:creationId xmlns:a16="http://schemas.microsoft.com/office/drawing/2014/main" id="{464FD33E-C19A-46D7-9912-9B27AF8F10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55788"/>
                        <a:ext cx="8626475" cy="357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Box 5">
            <a:extLst>
              <a:ext uri="{FF2B5EF4-FFF2-40B4-BE49-F238E27FC236}">
                <a16:creationId xmlns:a16="http://schemas.microsoft.com/office/drawing/2014/main" id="{DA7DF99C-6392-4E79-B40C-1ADAAABA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MME: Mobility Management Entity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BS: Base Station (4G: eNodeB)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FCFD7A-5D58-4A1E-A0E3-20E8E0053A0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081213"/>
            <a:ext cx="5181600" cy="1058862"/>
            <a:chOff x="2057400" y="2057400"/>
            <a:chExt cx="5181600" cy="10587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458EEA-CB0C-4424-B543-07E553A6855F}"/>
                </a:ext>
              </a:extLst>
            </p:cNvPr>
            <p:cNvCxnSpPr/>
            <p:nvPr/>
          </p:nvCxnSpPr>
          <p:spPr>
            <a:xfrm>
              <a:off x="2057400" y="2285966"/>
              <a:ext cx="25146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77F3AB6-7F6D-484B-A943-D189BB6309EC}"/>
                </a:ext>
              </a:extLst>
            </p:cNvPr>
            <p:cNvCxnSpPr/>
            <p:nvPr/>
          </p:nvCxnSpPr>
          <p:spPr>
            <a:xfrm>
              <a:off x="4572000" y="2514532"/>
              <a:ext cx="22098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46BB24-5950-4289-9E9E-9455CC553857}"/>
                </a:ext>
              </a:extLst>
            </p:cNvPr>
            <p:cNvCxnSpPr/>
            <p:nvPr/>
          </p:nvCxnSpPr>
          <p:spPr>
            <a:xfrm>
              <a:off x="4600575" y="2057400"/>
              <a:ext cx="0" cy="457132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836C1-6A7D-4C3D-90C7-5373563134D8}"/>
                </a:ext>
              </a:extLst>
            </p:cNvPr>
            <p:cNvCxnSpPr/>
            <p:nvPr/>
          </p:nvCxnSpPr>
          <p:spPr>
            <a:xfrm>
              <a:off x="6781800" y="2057400"/>
              <a:ext cx="0" cy="457132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28151B-FB35-4047-860B-CAD39B51D24D}"/>
                </a:ext>
              </a:extLst>
            </p:cNvPr>
            <p:cNvCxnSpPr/>
            <p:nvPr/>
          </p:nvCxnSpPr>
          <p:spPr>
            <a:xfrm>
              <a:off x="4600575" y="2057400"/>
              <a:ext cx="22098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F42038-C2C4-47E3-B26C-3DE9122A3F24}"/>
                </a:ext>
              </a:extLst>
            </p:cNvPr>
            <p:cNvCxnSpPr/>
            <p:nvPr/>
          </p:nvCxnSpPr>
          <p:spPr>
            <a:xfrm>
              <a:off x="6781800" y="2314537"/>
              <a:ext cx="4572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BDD88B-8495-42EB-930B-E859620A623D}"/>
                </a:ext>
              </a:extLst>
            </p:cNvPr>
            <p:cNvCxnSpPr/>
            <p:nvPr/>
          </p:nvCxnSpPr>
          <p:spPr>
            <a:xfrm>
              <a:off x="2295525" y="2714527"/>
              <a:ext cx="1209675" cy="180948"/>
            </a:xfrm>
            <a:prstGeom prst="line">
              <a:avLst/>
            </a:prstGeom>
            <a:ln w="57150">
              <a:solidFill>
                <a:srgbClr val="00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4D9045-42F1-4E8D-860A-93729A9E5997}"/>
                </a:ext>
              </a:extLst>
            </p:cNvPr>
            <p:cNvCxnSpPr/>
            <p:nvPr/>
          </p:nvCxnSpPr>
          <p:spPr>
            <a:xfrm flipV="1">
              <a:off x="4552950" y="2514532"/>
              <a:ext cx="704850" cy="395228"/>
            </a:xfrm>
            <a:prstGeom prst="line">
              <a:avLst/>
            </a:prstGeom>
            <a:ln w="57150">
              <a:solidFill>
                <a:srgbClr val="00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6A4C42-44DD-4A8A-A466-7456AEA513D0}"/>
                </a:ext>
              </a:extLst>
            </p:cNvPr>
            <p:cNvCxnSpPr/>
            <p:nvPr/>
          </p:nvCxnSpPr>
          <p:spPr>
            <a:xfrm>
              <a:off x="3467100" y="2666909"/>
              <a:ext cx="108585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E558EC-675A-47D4-8F72-DA072E535223}"/>
                </a:ext>
              </a:extLst>
            </p:cNvPr>
            <p:cNvCxnSpPr/>
            <p:nvPr/>
          </p:nvCxnSpPr>
          <p:spPr>
            <a:xfrm>
              <a:off x="3505200" y="2665321"/>
              <a:ext cx="0" cy="450783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668F7F-AD7C-4C9E-8CA1-5E5208192B0A}"/>
                </a:ext>
              </a:extLst>
            </p:cNvPr>
            <p:cNvCxnSpPr/>
            <p:nvPr/>
          </p:nvCxnSpPr>
          <p:spPr>
            <a:xfrm>
              <a:off x="3505200" y="3116104"/>
              <a:ext cx="104775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BD3B62-C803-486D-9195-8903D981CBEA}"/>
                </a:ext>
              </a:extLst>
            </p:cNvPr>
            <p:cNvCxnSpPr/>
            <p:nvPr/>
          </p:nvCxnSpPr>
          <p:spPr>
            <a:xfrm>
              <a:off x="4543425" y="2666909"/>
              <a:ext cx="0" cy="449195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E966EB-0630-42B5-B99C-101D7680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1404938"/>
            <a:ext cx="310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cs typeface="Calibri" panose="020F0502020204030204" pitchFamily="34" charset="0"/>
              </a:rPr>
              <a:t>4G Packet-Switched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2CAEC1-E093-4A14-B233-20C0B8B64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00" t="-70" r="-8500"/>
          <a:stretch/>
        </p:blipFill>
        <p:spPr>
          <a:xfrm>
            <a:off x="304800" y="802487"/>
            <a:ext cx="8839200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C44E1-8D94-4F39-BA35-43558129CC15}"/>
              </a:ext>
            </a:extLst>
          </p:cNvPr>
          <p:cNvSpPr>
            <a:spLocks noGrp="1"/>
          </p:cNvSpPr>
          <p:nvPr/>
        </p:nvSpPr>
        <p:spPr bwMode="auto">
          <a:xfrm>
            <a:off x="413544" y="20558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984807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84807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84807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84807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84807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Mobile Network Evolution</a:t>
            </a:r>
          </a:p>
        </p:txBody>
      </p:sp>
      <p:sp>
        <p:nvSpPr>
          <p:cNvPr id="7" name="Notched Right Arrow 5">
            <a:extLst>
              <a:ext uri="{FF2B5EF4-FFF2-40B4-BE49-F238E27FC236}">
                <a16:creationId xmlns:a16="http://schemas.microsoft.com/office/drawing/2014/main" id="{29BB3678-DAD3-465B-B038-4CA913E7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2" y="2844007"/>
            <a:ext cx="8839200" cy="1447800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BB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1G                    2G                      3G                       4G                      5G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Mid 1980s      1990s               2000s                 2010s                2020s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D3B03E-A9FC-4E21-B6C1-B2A7D7411844}"/>
              </a:ext>
            </a:extLst>
          </p:cNvPr>
          <p:cNvGrpSpPr>
            <a:grpSpLocks/>
          </p:cNvGrpSpPr>
          <p:nvPr/>
        </p:nvGrpSpPr>
        <p:grpSpPr bwMode="auto">
          <a:xfrm>
            <a:off x="594519" y="3882234"/>
            <a:ext cx="7224713" cy="2405063"/>
            <a:chOff x="522009" y="3135797"/>
            <a:chExt cx="7225121" cy="240390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085B96-6EF9-4773-9331-A27848839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9" y="3135797"/>
              <a:ext cx="5148554" cy="1856837"/>
              <a:chOff x="615596" y="3634272"/>
              <a:chExt cx="5148554" cy="185683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AAAC09C-4FA0-484C-8CCB-0A13174DE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36" y="4426549"/>
                <a:ext cx="657609" cy="657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092E82-14DD-4A2A-9BAF-EF55F46A6DE4}"/>
                  </a:ext>
                </a:extLst>
              </p:cNvPr>
              <p:cNvSpPr/>
              <p:nvPr/>
            </p:nvSpPr>
            <p:spPr>
              <a:xfrm>
                <a:off x="2017438" y="3694568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1667A1-AC43-420C-B993-F1188D930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596" y="3634272"/>
                <a:ext cx="1087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analog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voice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F3C4D32-1E95-4512-8ABF-AFA30AC9D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864" y="4521605"/>
                <a:ext cx="435783" cy="435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781AA5D-B5F8-4C21-8210-913425EEF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930" y="4507652"/>
                <a:ext cx="452841" cy="452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D9534A6-9A4E-40A6-9F18-3C6790C80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3100" y="4454390"/>
                <a:ext cx="598838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5FF883-9FFC-4B25-B1CE-AEBFB465E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01" y="3688320"/>
                <a:ext cx="187256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Digital voice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+ Simple data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B85CBA-1AE3-4976-BBAB-B5AF6B7D1AD3}"/>
                  </a:ext>
                </a:extLst>
              </p:cNvPr>
              <p:cNvSpPr/>
              <p:nvPr/>
            </p:nvSpPr>
            <p:spPr>
              <a:xfrm>
                <a:off x="3879681" y="3694568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BDAB586-AB71-49EA-A673-0AE73C970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269" y="4867614"/>
                <a:ext cx="621610" cy="62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DCEAEB-836B-4F1B-AAE6-4C64B17F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0512" y="3688320"/>
                <a:ext cx="155350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Mobile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</a:rPr>
                  <a:t>broadband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18C0E4-0F20-46E4-8C08-FB5F0D020531}"/>
                  </a:ext>
                </a:extLst>
              </p:cNvPr>
              <p:cNvSpPr/>
              <p:nvPr/>
            </p:nvSpPr>
            <p:spPr>
              <a:xfrm>
                <a:off x="5687946" y="3664420"/>
                <a:ext cx="76204" cy="1523269"/>
              </a:xfrm>
              <a:prstGeom prst="rect">
                <a:avLst/>
              </a:prstGeom>
              <a:gradFill flip="none" rotWithShape="1">
                <a:gsLst>
                  <a:gs pos="0">
                    <a:srgbClr val="B600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7CEE16-F03E-4AA6-92CA-2A21A8115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5269" y="4878245"/>
                <a:ext cx="612864" cy="612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B9EAC8-9020-4B1E-AC29-55832C365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030" y="4880608"/>
                <a:ext cx="595622" cy="59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B2E3B5-9711-45CF-9E72-962A45391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302" y="3955760"/>
              <a:ext cx="435783" cy="43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18F293-B375-4E36-87DF-A2BA9BB48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368" y="3941807"/>
              <a:ext cx="452841" cy="45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DF7970-AC02-43EE-909A-79EBFECB5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23" y="4009177"/>
              <a:ext cx="1814450" cy="153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A8E08E-2514-48D2-82F6-865559F454D6}"/>
                </a:ext>
              </a:extLst>
            </p:cNvPr>
            <p:cNvSpPr/>
            <p:nvPr/>
          </p:nvSpPr>
          <p:spPr>
            <a:xfrm>
              <a:off x="7670926" y="3200853"/>
              <a:ext cx="76204" cy="1523269"/>
            </a:xfrm>
            <a:prstGeom prst="rect">
              <a:avLst/>
            </a:prstGeom>
            <a:gradFill flip="none" rotWithShape="1">
              <a:gsLst>
                <a:gs pos="0">
                  <a:srgbClr val="B60000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6286C4-4363-4E65-AA8F-CB5DA4012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240" y="3182028"/>
              <a:ext cx="214898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Mobile Internet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00"/>
                  </a:solidFill>
                </a:rPr>
                <a:t>More &amp; faster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7BDCF9-D8C6-4946-8EAF-43C51977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869" y="1435894"/>
            <a:ext cx="29289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3G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WCDMA/HSPA+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CDMA2000/EVDO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TD-SCDMA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3D600-5CF0-4FD2-AC5D-ED367411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9" y="1435894"/>
            <a:ext cx="1793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1G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AMPS, NMT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TACS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46D86-1AAF-4800-B88A-E911751D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82" y="1394619"/>
            <a:ext cx="1793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2G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GSM/GPRS/</a:t>
            </a:r>
            <a:br>
              <a:rPr lang="en-US" altLang="zh-TW">
                <a:latin typeface="Calibri" panose="020F0502020204030204" pitchFamily="34" charset="0"/>
              </a:rPr>
            </a:br>
            <a:r>
              <a:rPr lang="en-US" altLang="zh-TW">
                <a:latin typeface="Calibri" panose="020F0502020204030204" pitchFamily="34" charset="0"/>
              </a:rPr>
              <a:t>EDGE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cdmaOne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88BBE-9A41-4388-918B-5C1BCC091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607" y="1435894"/>
            <a:ext cx="20812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TW" sz="3200" b="1">
                <a:latin typeface="Calibri" panose="020F0502020204030204" pitchFamily="34" charset="0"/>
              </a:rPr>
              <a:t>4G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LTE</a:t>
            </a:r>
          </a:p>
          <a:p>
            <a:pPr algn="ctr"/>
            <a:r>
              <a:rPr lang="en-US" altLang="zh-TW">
                <a:latin typeface="Calibri" panose="020F0502020204030204" pitchFamily="34" charset="0"/>
              </a:rPr>
              <a:t>LTE-A</a:t>
            </a:r>
          </a:p>
        </p:txBody>
      </p:sp>
    </p:spTree>
    <p:extLst>
      <p:ext uri="{BB962C8B-B14F-4D97-AF65-F5344CB8AC3E}">
        <p14:creationId xmlns:p14="http://schemas.microsoft.com/office/powerpoint/2010/main" val="404251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22F3F83-80C6-4A88-AC91-C01A498D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Switching (PS)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80DF3-C460-430D-A2A4-1E30A396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Sequence of A &amp; B packets does not have fixed pattern, bandwidth shared on demand 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statistical multiplexing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Store-and-forward at intermediate routers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Used by the Internet</a:t>
            </a:r>
          </a:p>
        </p:txBody>
      </p:sp>
      <p:graphicFrame>
        <p:nvGraphicFramePr>
          <p:cNvPr id="43013" name="Object 226">
            <a:extLst>
              <a:ext uri="{FF2B5EF4-FFF2-40B4-BE49-F238E27FC236}">
                <a16:creationId xmlns:a16="http://schemas.microsoft.com/office/drawing/2014/main" id="{D385BA25-CC3A-4EE2-8C51-254510614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22288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lip" r:id="rId3" imgW="1308100" imgH="1079500" progId="MS_ClipArt_Gallery.2">
                  <p:embed/>
                </p:oleObj>
              </mc:Choice>
              <mc:Fallback>
                <p:oleObj name="Clip" r:id="rId3" imgW="1308100" imgH="1079500" progId="MS_ClipArt_Gallery.2">
                  <p:embed/>
                  <p:pic>
                    <p:nvPicPr>
                      <p:cNvPr id="43013" name="Object 226">
                        <a:extLst>
                          <a:ext uri="{FF2B5EF4-FFF2-40B4-BE49-F238E27FC236}">
                            <a16:creationId xmlns:a16="http://schemas.microsoft.com/office/drawing/2014/main" id="{D385BA25-CC3A-4EE2-8C51-254510614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22885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230">
            <a:extLst>
              <a:ext uri="{FF2B5EF4-FFF2-40B4-BE49-F238E27FC236}">
                <a16:creationId xmlns:a16="http://schemas.microsoft.com/office/drawing/2014/main" id="{0153EE23-530C-4428-9B81-AC744F74C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20621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228">
            <a:extLst>
              <a:ext uri="{FF2B5EF4-FFF2-40B4-BE49-F238E27FC236}">
                <a16:creationId xmlns:a16="http://schemas.microsoft.com/office/drawing/2014/main" id="{C1B0F382-2645-4FAF-9B02-E0F63F45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092325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16" name="Rectangle 231">
            <a:extLst>
              <a:ext uri="{FF2B5EF4-FFF2-40B4-BE49-F238E27FC236}">
                <a16:creationId xmlns:a16="http://schemas.microsoft.com/office/drawing/2014/main" id="{01FDAFFD-B80F-4A12-93A4-90646B338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024063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17" name="Oval 232">
            <a:extLst>
              <a:ext uri="{FF2B5EF4-FFF2-40B4-BE49-F238E27FC236}">
                <a16:creationId xmlns:a16="http://schemas.microsoft.com/office/drawing/2014/main" id="{F5D1FF02-8101-4C28-BF54-B404210E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1795463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grpSp>
        <p:nvGrpSpPr>
          <p:cNvPr id="43018" name="Group 242">
            <a:extLst>
              <a:ext uri="{FF2B5EF4-FFF2-40B4-BE49-F238E27FC236}">
                <a16:creationId xmlns:a16="http://schemas.microsoft.com/office/drawing/2014/main" id="{54BA34FE-3C30-4629-AD13-8B8E0E30E38E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1825625"/>
            <a:ext cx="498475" cy="119063"/>
            <a:chOff x="2208" y="2184"/>
            <a:chExt cx="176" cy="69"/>
          </a:xfrm>
        </p:grpSpPr>
        <p:grpSp>
          <p:nvGrpSpPr>
            <p:cNvPr id="43090" name="Group 120">
              <a:extLst>
                <a:ext uri="{FF2B5EF4-FFF2-40B4-BE49-F238E27FC236}">
                  <a16:creationId xmlns:a16="http://schemas.microsoft.com/office/drawing/2014/main" id="{6914E5AC-B88C-4BC1-8FD3-4669B85A7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43095" name="Line 121">
                <a:extLst>
                  <a:ext uri="{FF2B5EF4-FFF2-40B4-BE49-F238E27FC236}">
                    <a16:creationId xmlns:a16="http://schemas.microsoft.com/office/drawing/2014/main" id="{6BD68145-7422-4360-858C-AFD2AF2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6" name="Line 122">
                <a:extLst>
                  <a:ext uri="{FF2B5EF4-FFF2-40B4-BE49-F238E27FC236}">
                    <a16:creationId xmlns:a16="http://schemas.microsoft.com/office/drawing/2014/main" id="{5A37818B-234F-44E3-A453-39B76A593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Line 123">
                <a:extLst>
                  <a:ext uri="{FF2B5EF4-FFF2-40B4-BE49-F238E27FC236}">
                    <a16:creationId xmlns:a16="http://schemas.microsoft.com/office/drawing/2014/main" id="{C6EE4B71-D0E2-49D7-8AF0-F308C8F25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91" name="Group 124">
              <a:extLst>
                <a:ext uri="{FF2B5EF4-FFF2-40B4-BE49-F238E27FC236}">
                  <a16:creationId xmlns:a16="http://schemas.microsoft.com/office/drawing/2014/main" id="{0F5E03F3-09D1-40B3-A7BE-73DDAD66824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43092" name="Line 125">
                <a:extLst>
                  <a:ext uri="{FF2B5EF4-FFF2-40B4-BE49-F238E27FC236}">
                    <a16:creationId xmlns:a16="http://schemas.microsoft.com/office/drawing/2014/main" id="{665A365D-5133-4899-A9C5-236C0A4EB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Line 126">
                <a:extLst>
                  <a:ext uri="{FF2B5EF4-FFF2-40B4-BE49-F238E27FC236}">
                    <a16:creationId xmlns:a16="http://schemas.microsoft.com/office/drawing/2014/main" id="{4E7AF796-A478-4154-A5E7-28F1D18C8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4" name="Line 127">
                <a:extLst>
                  <a:ext uri="{FF2B5EF4-FFF2-40B4-BE49-F238E27FC236}">
                    <a16:creationId xmlns:a16="http://schemas.microsoft.com/office/drawing/2014/main" id="{F870947C-6748-4E7E-A6F1-D935E020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19" name="Oval 246">
            <a:extLst>
              <a:ext uri="{FF2B5EF4-FFF2-40B4-BE49-F238E27FC236}">
                <a16:creationId xmlns:a16="http://schemas.microsoft.com/office/drawing/2014/main" id="{ADB6EB4C-173A-4BDD-BC4B-A9EC24C4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2111375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20" name="Line 247">
            <a:extLst>
              <a:ext uri="{FF2B5EF4-FFF2-40B4-BE49-F238E27FC236}">
                <a16:creationId xmlns:a16="http://schemas.microsoft.com/office/drawing/2014/main" id="{CE901FEF-F541-4C59-BBDF-6760B8E8F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6075" y="2090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248">
            <a:extLst>
              <a:ext uri="{FF2B5EF4-FFF2-40B4-BE49-F238E27FC236}">
                <a16:creationId xmlns:a16="http://schemas.microsoft.com/office/drawing/2014/main" id="{4B62D079-6DFA-417F-9CFB-1E99F3864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2052638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22" name="Oval 249">
            <a:extLst>
              <a:ext uri="{FF2B5EF4-FFF2-40B4-BE49-F238E27FC236}">
                <a16:creationId xmlns:a16="http://schemas.microsoft.com/office/drawing/2014/main" id="{A38A4AFC-A7EE-4151-9966-DDCA3D5B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824038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graphicFrame>
        <p:nvGraphicFramePr>
          <p:cNvPr id="43023" name="Object 274">
            <a:extLst>
              <a:ext uri="{FF2B5EF4-FFF2-40B4-BE49-F238E27FC236}">
                <a16:creationId xmlns:a16="http://schemas.microsoft.com/office/drawing/2014/main" id="{36D47FC7-D4C5-4386-BC48-F51B32F8A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4050" y="13049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lip" r:id="rId5" imgW="1308100" imgH="1079500" progId="MS_ClipArt_Gallery.2">
                  <p:embed/>
                </p:oleObj>
              </mc:Choice>
              <mc:Fallback>
                <p:oleObj name="Clip" r:id="rId5" imgW="1308100" imgH="1079500" progId="MS_ClipArt_Gallery.2">
                  <p:embed/>
                  <p:pic>
                    <p:nvPicPr>
                      <p:cNvPr id="43023" name="Object 274">
                        <a:extLst>
                          <a:ext uri="{FF2B5EF4-FFF2-40B4-BE49-F238E27FC236}">
                            <a16:creationId xmlns:a16="http://schemas.microsoft.com/office/drawing/2014/main" id="{36D47FC7-D4C5-4386-BC48-F51B32F8A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1304925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275">
            <a:extLst>
              <a:ext uri="{FF2B5EF4-FFF2-40B4-BE49-F238E27FC236}">
                <a16:creationId xmlns:a16="http://schemas.microsoft.com/office/drawing/2014/main" id="{DAFAA92B-EBB8-4A3E-9402-C37521273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200" y="132397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6" imgW="1308100" imgH="1079500" progId="MS_ClipArt_Gallery.2">
                  <p:embed/>
                </p:oleObj>
              </mc:Choice>
              <mc:Fallback>
                <p:oleObj name="Clip" r:id="rId6" imgW="1308100" imgH="1079500" progId="MS_ClipArt_Gallery.2">
                  <p:embed/>
                  <p:pic>
                    <p:nvPicPr>
                      <p:cNvPr id="43024" name="Object 275">
                        <a:extLst>
                          <a:ext uri="{FF2B5EF4-FFF2-40B4-BE49-F238E27FC236}">
                            <a16:creationId xmlns:a16="http://schemas.microsoft.com/office/drawing/2014/main" id="{DAFAA92B-EBB8-4A3E-9402-C37521273B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323975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Line 276">
            <a:extLst>
              <a:ext uri="{FF2B5EF4-FFF2-40B4-BE49-F238E27FC236}">
                <a16:creationId xmlns:a16="http://schemas.microsoft.com/office/drawing/2014/main" id="{E7776764-FFC1-4764-BD6A-DE98E2C0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17303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277">
            <a:extLst>
              <a:ext uri="{FF2B5EF4-FFF2-40B4-BE49-F238E27FC236}">
                <a16:creationId xmlns:a16="http://schemas.microsoft.com/office/drawing/2014/main" id="{0E0CD321-44F1-495E-922A-A43441F04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5475" y="27162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78">
            <a:extLst>
              <a:ext uri="{FF2B5EF4-FFF2-40B4-BE49-F238E27FC236}">
                <a16:creationId xmlns:a16="http://schemas.microsoft.com/office/drawing/2014/main" id="{F04FB21F-3D30-4065-8433-EE86D8A2E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2149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79">
            <a:extLst>
              <a:ext uri="{FF2B5EF4-FFF2-40B4-BE49-F238E27FC236}">
                <a16:creationId xmlns:a16="http://schemas.microsoft.com/office/drawing/2014/main" id="{57D1EAFB-E30A-41D8-8032-D2A463341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0" y="24828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80">
            <a:extLst>
              <a:ext uri="{FF2B5EF4-FFF2-40B4-BE49-F238E27FC236}">
                <a16:creationId xmlns:a16="http://schemas.microsoft.com/office/drawing/2014/main" id="{6648F96B-D816-421F-8FCB-D5721F805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1300" y="17113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84">
            <a:extLst>
              <a:ext uri="{FF2B5EF4-FFF2-40B4-BE49-F238E27FC236}">
                <a16:creationId xmlns:a16="http://schemas.microsoft.com/office/drawing/2014/main" id="{9CD4D456-76B7-4973-9A53-CCEB1463D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0" y="17208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85">
            <a:extLst>
              <a:ext uri="{FF2B5EF4-FFF2-40B4-BE49-F238E27FC236}">
                <a16:creationId xmlns:a16="http://schemas.microsoft.com/office/drawing/2014/main" id="{BA75A5CD-0B2E-47AF-9359-2C27A075B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025" y="21542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87">
            <a:extLst>
              <a:ext uri="{FF2B5EF4-FFF2-40B4-BE49-F238E27FC236}">
                <a16:creationId xmlns:a16="http://schemas.microsoft.com/office/drawing/2014/main" id="{4E783DA3-918A-448A-93CE-836B7758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19446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3" name="Rectangle 288">
            <a:extLst>
              <a:ext uri="{FF2B5EF4-FFF2-40B4-BE49-F238E27FC236}">
                <a16:creationId xmlns:a16="http://schemas.microsoft.com/office/drawing/2014/main" id="{0BCF3EEF-A797-459B-9E25-221D3503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9446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4" name="Rectangle 289">
            <a:extLst>
              <a:ext uri="{FF2B5EF4-FFF2-40B4-BE49-F238E27FC236}">
                <a16:creationId xmlns:a16="http://schemas.microsoft.com/office/drawing/2014/main" id="{8F11F023-6444-4AFE-A166-70A774DC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19446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5" name="Rectangle 290">
            <a:extLst>
              <a:ext uri="{FF2B5EF4-FFF2-40B4-BE49-F238E27FC236}">
                <a16:creationId xmlns:a16="http://schemas.microsoft.com/office/drawing/2014/main" id="{460C1F8B-E55A-4C7C-B853-3FE4E07D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19446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6" name="Rectangle 291">
            <a:extLst>
              <a:ext uri="{FF2B5EF4-FFF2-40B4-BE49-F238E27FC236}">
                <a16:creationId xmlns:a16="http://schemas.microsoft.com/office/drawing/2014/main" id="{0FC2C766-2512-46A0-B4AF-EFC25DE57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19446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7" name="Rectangle 292">
            <a:extLst>
              <a:ext uri="{FF2B5EF4-FFF2-40B4-BE49-F238E27FC236}">
                <a16:creationId xmlns:a16="http://schemas.microsoft.com/office/drawing/2014/main" id="{91CBF9FE-0DE8-4330-9DF4-B69AEE83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19446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38" name="Rectangle 293">
            <a:extLst>
              <a:ext uri="{FF2B5EF4-FFF2-40B4-BE49-F238E27FC236}">
                <a16:creationId xmlns:a16="http://schemas.microsoft.com/office/drawing/2014/main" id="{AC7EB06C-49B6-4ACE-88C3-2CDABD7B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19399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grpSp>
        <p:nvGrpSpPr>
          <p:cNvPr id="43039" name="Group 311">
            <a:extLst>
              <a:ext uri="{FF2B5EF4-FFF2-40B4-BE49-F238E27FC236}">
                <a16:creationId xmlns:a16="http://schemas.microsoft.com/office/drawing/2014/main" id="{8768C263-8ECD-4E5C-AFDF-B1C8505235DF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2020888"/>
            <a:ext cx="633413" cy="200025"/>
            <a:chOff x="1800" y="1425"/>
            <a:chExt cx="399" cy="126"/>
          </a:xfrm>
        </p:grpSpPr>
        <p:sp>
          <p:nvSpPr>
            <p:cNvPr id="43086" name="Rectangle 294">
              <a:extLst>
                <a:ext uri="{FF2B5EF4-FFF2-40B4-BE49-F238E27FC236}">
                  <a16:creationId xmlns:a16="http://schemas.microsoft.com/office/drawing/2014/main" id="{D4048466-A0F8-4F1D-B1BA-F387EF92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7" name="Rectangle 295">
              <a:extLst>
                <a:ext uri="{FF2B5EF4-FFF2-40B4-BE49-F238E27FC236}">
                  <a16:creationId xmlns:a16="http://schemas.microsoft.com/office/drawing/2014/main" id="{A7101EF2-24FA-4D59-A479-3ED89FCB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8" name="Rectangle 296">
              <a:extLst>
                <a:ext uri="{FF2B5EF4-FFF2-40B4-BE49-F238E27FC236}">
                  <a16:creationId xmlns:a16="http://schemas.microsoft.com/office/drawing/2014/main" id="{93891005-4741-48B7-8366-01CC5352D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9" name="Rectangle 297">
              <a:extLst>
                <a:ext uri="{FF2B5EF4-FFF2-40B4-BE49-F238E27FC236}">
                  <a16:creationId xmlns:a16="http://schemas.microsoft.com/office/drawing/2014/main" id="{A5662A9D-4E00-42BC-88D7-7B0B0DB9A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</p:grpSp>
      <p:sp>
        <p:nvSpPr>
          <p:cNvPr id="43040" name="Rectangle 298">
            <a:extLst>
              <a:ext uri="{FF2B5EF4-FFF2-40B4-BE49-F238E27FC236}">
                <a16:creationId xmlns:a16="http://schemas.microsoft.com/office/drawing/2014/main" id="{8199D863-2B7E-453C-BD8B-EECD4E93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19208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41" name="Rectangle 299">
            <a:extLst>
              <a:ext uri="{FF2B5EF4-FFF2-40B4-BE49-F238E27FC236}">
                <a16:creationId xmlns:a16="http://schemas.microsoft.com/office/drawing/2014/main" id="{3DF29D9C-29B9-4A64-ABCE-6A9B4D57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249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42" name="Line 300">
            <a:extLst>
              <a:ext uri="{FF2B5EF4-FFF2-40B4-BE49-F238E27FC236}">
                <a16:creationId xmlns:a16="http://schemas.microsoft.com/office/drawing/2014/main" id="{19F0D665-8380-4C2C-96D3-44BC9A968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20256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01">
            <a:extLst>
              <a:ext uri="{FF2B5EF4-FFF2-40B4-BE49-F238E27FC236}">
                <a16:creationId xmlns:a16="http://schemas.microsoft.com/office/drawing/2014/main" id="{A7F4AF26-458C-4D4C-92AE-7B553F7082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675" y="23018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02">
            <a:extLst>
              <a:ext uri="{FF2B5EF4-FFF2-40B4-BE49-F238E27FC236}">
                <a16:creationId xmlns:a16="http://schemas.microsoft.com/office/drawing/2014/main" id="{FC9D245F-7E06-481B-83A4-CCB711A47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18351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Text Box 303">
            <a:extLst>
              <a:ext uri="{FF2B5EF4-FFF2-40B4-BE49-F238E27FC236}">
                <a16:creationId xmlns:a16="http://schemas.microsoft.com/office/drawing/2014/main" id="{B545C92E-9245-4D1E-8D07-F54E4D68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347788"/>
            <a:ext cx="42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3046" name="Text Box 304">
            <a:extLst>
              <a:ext uri="{FF2B5EF4-FFF2-40B4-BE49-F238E27FC236}">
                <a16:creationId xmlns:a16="http://schemas.microsoft.com/office/drawing/2014/main" id="{3F67D916-E2E8-4640-A2AB-5787E1D4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366963"/>
            <a:ext cx="40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cs typeface="Calibri" panose="020F0502020204030204" pitchFamily="34" charset="0"/>
              </a:rPr>
              <a:t>B</a:t>
            </a:r>
            <a:endParaRPr lang="en-US" altLang="en-US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3047" name="Text Box 305">
            <a:extLst>
              <a:ext uri="{FF2B5EF4-FFF2-40B4-BE49-F238E27FC236}">
                <a16:creationId xmlns:a16="http://schemas.microsoft.com/office/drawing/2014/main" id="{A3B243D8-A276-42C1-B84B-587B7A53D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223963"/>
            <a:ext cx="40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Calibri" panose="020F0502020204030204" pitchFamily="34" charset="0"/>
              </a:rPr>
              <a:t>C</a:t>
            </a:r>
            <a:endParaRPr lang="en-US" altLang="en-US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3048" name="Text Box 310">
            <a:extLst>
              <a:ext uri="{FF2B5EF4-FFF2-40B4-BE49-F238E27FC236}">
                <a16:creationId xmlns:a16="http://schemas.microsoft.com/office/drawing/2014/main" id="{DAF25267-71A6-49C0-B5FD-3F04379C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75272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3049" name="Rectangle 313">
            <a:extLst>
              <a:ext uri="{FF2B5EF4-FFF2-40B4-BE49-F238E27FC236}">
                <a16:creationId xmlns:a16="http://schemas.microsoft.com/office/drawing/2014/main" id="{21C31723-9A49-4C0F-85F7-983B9374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19637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50" name="Rectangle 314">
            <a:extLst>
              <a:ext uri="{FF2B5EF4-FFF2-40B4-BE49-F238E27FC236}">
                <a16:creationId xmlns:a16="http://schemas.microsoft.com/office/drawing/2014/main" id="{97A4D13C-7B7E-462A-B3D5-EDFEC71D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19637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3051" name="Rectangle 315">
            <a:extLst>
              <a:ext uri="{FF2B5EF4-FFF2-40B4-BE49-F238E27FC236}">
                <a16:creationId xmlns:a16="http://schemas.microsoft.com/office/drawing/2014/main" id="{42318D36-F9B8-4CDA-90AB-E4266C9B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637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Calibri" panose="020F0502020204030204" pitchFamily="34" charset="0"/>
            </a:endParaRPr>
          </a:p>
        </p:txBody>
      </p:sp>
      <p:grpSp>
        <p:nvGrpSpPr>
          <p:cNvPr id="43052" name="Group 319">
            <a:extLst>
              <a:ext uri="{FF2B5EF4-FFF2-40B4-BE49-F238E27FC236}">
                <a16:creationId xmlns:a16="http://schemas.microsoft.com/office/drawing/2014/main" id="{040D17EE-25FA-4576-A86C-F20D594FE19D}"/>
              </a:ext>
            </a:extLst>
          </p:cNvPr>
          <p:cNvGrpSpPr>
            <a:grpSpLocks/>
          </p:cNvGrpSpPr>
          <p:nvPr/>
        </p:nvGrpSpPr>
        <p:grpSpPr bwMode="auto">
          <a:xfrm rot="-1962567">
            <a:off x="5715000" y="2182813"/>
            <a:ext cx="633413" cy="200025"/>
            <a:chOff x="4176" y="2211"/>
            <a:chExt cx="399" cy="126"/>
          </a:xfrm>
        </p:grpSpPr>
        <p:sp>
          <p:nvSpPr>
            <p:cNvPr id="43082" name="Rectangle 320">
              <a:extLst>
                <a:ext uri="{FF2B5EF4-FFF2-40B4-BE49-F238E27FC236}">
                  <a16:creationId xmlns:a16="http://schemas.microsoft.com/office/drawing/2014/main" id="{15A19F94-68D9-4D33-8F6A-F5D06D28C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3" name="Rectangle 321">
              <a:extLst>
                <a:ext uri="{FF2B5EF4-FFF2-40B4-BE49-F238E27FC236}">
                  <a16:creationId xmlns:a16="http://schemas.microsoft.com/office/drawing/2014/main" id="{F5C0C362-CB5E-491D-8664-3228A435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4" name="Rectangle 322">
              <a:extLst>
                <a:ext uri="{FF2B5EF4-FFF2-40B4-BE49-F238E27FC236}">
                  <a16:creationId xmlns:a16="http://schemas.microsoft.com/office/drawing/2014/main" id="{74B6CE66-0069-4A54-9055-6CC79D632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  <p:sp>
          <p:nvSpPr>
            <p:cNvPr id="43085" name="Rectangle 323">
              <a:extLst>
                <a:ext uri="{FF2B5EF4-FFF2-40B4-BE49-F238E27FC236}">
                  <a16:creationId xmlns:a16="http://schemas.microsoft.com/office/drawing/2014/main" id="{976B2051-198C-4847-98C4-FC45FAF07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cs typeface="Calibri" panose="020F0502020204030204" pitchFamily="34" charset="0"/>
              </a:endParaRPr>
            </a:p>
          </p:txBody>
        </p:sp>
      </p:grpSp>
      <p:grpSp>
        <p:nvGrpSpPr>
          <p:cNvPr id="43053" name="Group 331">
            <a:extLst>
              <a:ext uri="{FF2B5EF4-FFF2-40B4-BE49-F238E27FC236}">
                <a16:creationId xmlns:a16="http://schemas.microsoft.com/office/drawing/2014/main" id="{15FFF5E1-6005-4971-8507-AFB10462F4E3}"/>
              </a:ext>
            </a:extLst>
          </p:cNvPr>
          <p:cNvGrpSpPr>
            <a:grpSpLocks/>
          </p:cNvGrpSpPr>
          <p:nvPr/>
        </p:nvGrpSpPr>
        <p:grpSpPr bwMode="auto">
          <a:xfrm>
            <a:off x="3679825" y="3100388"/>
            <a:ext cx="3128963" cy="1508125"/>
            <a:chOff x="1646" y="2009"/>
            <a:chExt cx="1971" cy="950"/>
          </a:xfrm>
        </p:grpSpPr>
        <p:graphicFrame>
          <p:nvGraphicFramePr>
            <p:cNvPr id="43057" name="Object 11">
              <a:extLst>
                <a:ext uri="{FF2B5EF4-FFF2-40B4-BE49-F238E27FC236}">
                  <a16:creationId xmlns:a16="http://schemas.microsoft.com/office/drawing/2014/main" id="{4A2A318F-4CD2-4179-B68D-9F3C20D7A0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Clip" r:id="rId7" imgW="1308100" imgH="1079500" progId="MS_ClipArt_Gallery.2">
                    <p:embed/>
                  </p:oleObj>
                </mc:Choice>
                <mc:Fallback>
                  <p:oleObj name="Clip" r:id="rId7" imgW="1308100" imgH="1079500" progId="MS_ClipArt_Gallery.2">
                    <p:embed/>
                    <p:pic>
                      <p:nvPicPr>
                        <p:cNvPr id="43057" name="Object 11">
                          <a:extLst>
                            <a:ext uri="{FF2B5EF4-FFF2-40B4-BE49-F238E27FC236}">
                              <a16:creationId xmlns:a16="http://schemas.microsoft.com/office/drawing/2014/main" id="{4A2A318F-4CD2-4179-B68D-9F3C20D7A0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58" name="Group 259">
              <a:extLst>
                <a:ext uri="{FF2B5EF4-FFF2-40B4-BE49-F238E27FC236}">
                  <a16:creationId xmlns:a16="http://schemas.microsoft.com/office/drawing/2014/main" id="{1131E449-818B-492B-A2C3-3DD158A6E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43069" name="Oval 260">
                <a:extLst>
                  <a:ext uri="{FF2B5EF4-FFF2-40B4-BE49-F238E27FC236}">
                    <a16:creationId xmlns:a16="http://schemas.microsoft.com/office/drawing/2014/main" id="{D34536BC-1D7B-4787-BD11-F3CDDC9C1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sp>
            <p:nvSpPr>
              <p:cNvPr id="43070" name="Line 261">
                <a:extLst>
                  <a:ext uri="{FF2B5EF4-FFF2-40B4-BE49-F238E27FC236}">
                    <a16:creationId xmlns:a16="http://schemas.microsoft.com/office/drawing/2014/main" id="{4D3201FA-B85C-48BE-8F46-B0AC2CD99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Rectangle 262">
                <a:extLst>
                  <a:ext uri="{FF2B5EF4-FFF2-40B4-BE49-F238E27FC236}">
                    <a16:creationId xmlns:a16="http://schemas.microsoft.com/office/drawing/2014/main" id="{9ED3AA91-E424-4A87-BE39-FB4E29719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sp>
            <p:nvSpPr>
              <p:cNvPr id="43072" name="Oval 263">
                <a:extLst>
                  <a:ext uri="{FF2B5EF4-FFF2-40B4-BE49-F238E27FC236}">
                    <a16:creationId xmlns:a16="http://schemas.microsoft.com/office/drawing/2014/main" id="{BF001D96-9813-4EFE-BD20-6E9BAD8C7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grpSp>
            <p:nvGrpSpPr>
              <p:cNvPr id="43073" name="Group 264">
                <a:extLst>
                  <a:ext uri="{FF2B5EF4-FFF2-40B4-BE49-F238E27FC236}">
                    <a16:creationId xmlns:a16="http://schemas.microsoft.com/office/drawing/2014/main" id="{E85FC343-10E6-4853-9C67-FC6DAA94D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43074" name="Group 265">
                  <a:extLst>
                    <a:ext uri="{FF2B5EF4-FFF2-40B4-BE49-F238E27FC236}">
                      <a16:creationId xmlns:a16="http://schemas.microsoft.com/office/drawing/2014/main" id="{40F94765-8C5B-49A1-A51B-6C87B28456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43079" name="Line 266">
                    <a:extLst>
                      <a:ext uri="{FF2B5EF4-FFF2-40B4-BE49-F238E27FC236}">
                        <a16:creationId xmlns:a16="http://schemas.microsoft.com/office/drawing/2014/main" id="{65F5E234-4769-45B4-9AB1-657D1BAB84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0" name="Line 267">
                    <a:extLst>
                      <a:ext uri="{FF2B5EF4-FFF2-40B4-BE49-F238E27FC236}">
                        <a16:creationId xmlns:a16="http://schemas.microsoft.com/office/drawing/2014/main" id="{743A347A-AF79-4D62-A263-3DC3CFCA31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1" name="Line 268">
                    <a:extLst>
                      <a:ext uri="{FF2B5EF4-FFF2-40B4-BE49-F238E27FC236}">
                        <a16:creationId xmlns:a16="http://schemas.microsoft.com/office/drawing/2014/main" id="{F2DA1080-58AD-415E-A58A-8FA71AB283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75" name="Group 269">
                  <a:extLst>
                    <a:ext uri="{FF2B5EF4-FFF2-40B4-BE49-F238E27FC236}">
                      <a16:creationId xmlns:a16="http://schemas.microsoft.com/office/drawing/2014/main" id="{17CF1AE0-928A-4D30-A536-089EF10330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43076" name="Line 270">
                    <a:extLst>
                      <a:ext uri="{FF2B5EF4-FFF2-40B4-BE49-F238E27FC236}">
                        <a16:creationId xmlns:a16="http://schemas.microsoft.com/office/drawing/2014/main" id="{9850BACA-51CF-441D-B514-DA7F1CA451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7" name="Line 271">
                    <a:extLst>
                      <a:ext uri="{FF2B5EF4-FFF2-40B4-BE49-F238E27FC236}">
                        <a16:creationId xmlns:a16="http://schemas.microsoft.com/office/drawing/2014/main" id="{9BC33F53-A3D3-4EA8-A9C2-C53D59002F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8" name="Line 272">
                    <a:extLst>
                      <a:ext uri="{FF2B5EF4-FFF2-40B4-BE49-F238E27FC236}">
                        <a16:creationId xmlns:a16="http://schemas.microsoft.com/office/drawing/2014/main" id="{55327684-7488-42AE-BB80-DDA2EEC787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43059" name="Object 273">
              <a:extLst>
                <a:ext uri="{FF2B5EF4-FFF2-40B4-BE49-F238E27FC236}">
                  <a16:creationId xmlns:a16="http://schemas.microsoft.com/office/drawing/2014/main" id="{A67F198E-12FC-4B6F-A996-5D1CCD885F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Clip" r:id="rId8" imgW="1308100" imgH="1079500" progId="MS_ClipArt_Gallery.2">
                    <p:embed/>
                  </p:oleObj>
                </mc:Choice>
                <mc:Fallback>
                  <p:oleObj name="Clip" r:id="rId8" imgW="1308100" imgH="1079500" progId="MS_ClipArt_Gallery.2">
                    <p:embed/>
                    <p:pic>
                      <p:nvPicPr>
                        <p:cNvPr id="43059" name="Object 273">
                          <a:extLst>
                            <a:ext uri="{FF2B5EF4-FFF2-40B4-BE49-F238E27FC236}">
                              <a16:creationId xmlns:a16="http://schemas.microsoft.com/office/drawing/2014/main" id="{A67F198E-12FC-4B6F-A996-5D1CCD885F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60" name="Line 281">
              <a:extLst>
                <a:ext uri="{FF2B5EF4-FFF2-40B4-BE49-F238E27FC236}">
                  <a16:creationId xmlns:a16="http://schemas.microsoft.com/office/drawing/2014/main" id="{6507555C-3B44-4F99-8D8A-312F297FC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283">
              <a:extLst>
                <a:ext uri="{FF2B5EF4-FFF2-40B4-BE49-F238E27FC236}">
                  <a16:creationId xmlns:a16="http://schemas.microsoft.com/office/drawing/2014/main" id="{57657C20-6035-4AB0-A6BD-23F354E46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Text Box 306">
              <a:extLst>
                <a:ext uri="{FF2B5EF4-FFF2-40B4-BE49-F238E27FC236}">
                  <a16:creationId xmlns:a16="http://schemas.microsoft.com/office/drawing/2014/main" id="{EA26B697-7DFE-435A-BDE9-9BAB6929A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2549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cs typeface="Calibri" panose="020F0502020204030204" pitchFamily="34" charset="0"/>
                </a:rPr>
                <a:t>D</a:t>
              </a:r>
              <a:endParaRPr lang="en-US" altLang="en-US">
                <a:solidFill>
                  <a:schemeClr val="accent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3063" name="Text Box 307">
              <a:extLst>
                <a:ext uri="{FF2B5EF4-FFF2-40B4-BE49-F238E27FC236}">
                  <a16:creationId xmlns:a16="http://schemas.microsoft.com/office/drawing/2014/main" id="{37910377-E425-47A5-9AD7-A77D13698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" y="2591"/>
              <a:ext cx="2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cs typeface="Calibri" panose="020F0502020204030204" pitchFamily="34" charset="0"/>
                </a:rPr>
                <a:t>E</a:t>
              </a:r>
              <a:endParaRPr lang="en-US" altLang="en-US">
                <a:solidFill>
                  <a:schemeClr val="accent1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43064" name="Group 324">
              <a:extLst>
                <a:ext uri="{FF2B5EF4-FFF2-40B4-BE49-F238E27FC236}">
                  <a16:creationId xmlns:a16="http://schemas.microsoft.com/office/drawing/2014/main" id="{F6F299A0-1AC9-4573-8488-2B949FFF9409}"/>
                </a:ext>
              </a:extLst>
            </p:cNvPr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43065" name="Rectangle 325">
                <a:extLst>
                  <a:ext uri="{FF2B5EF4-FFF2-40B4-BE49-F238E27FC236}">
                    <a16:creationId xmlns:a16="http://schemas.microsoft.com/office/drawing/2014/main" id="{D7CF85AC-A04B-4542-8692-FFD23A06D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sp>
            <p:nvSpPr>
              <p:cNvPr id="43066" name="Rectangle 326">
                <a:extLst>
                  <a:ext uri="{FF2B5EF4-FFF2-40B4-BE49-F238E27FC236}">
                    <a16:creationId xmlns:a16="http://schemas.microsoft.com/office/drawing/2014/main" id="{F09E3BFC-1EAD-4A63-927D-1F7455B50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sp>
            <p:nvSpPr>
              <p:cNvPr id="43067" name="Rectangle 327">
                <a:extLst>
                  <a:ext uri="{FF2B5EF4-FFF2-40B4-BE49-F238E27FC236}">
                    <a16:creationId xmlns:a16="http://schemas.microsoft.com/office/drawing/2014/main" id="{4D3CF035-0BD8-492F-AB93-0FFB02A3D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  <p:sp>
            <p:nvSpPr>
              <p:cNvPr id="43068" name="Rectangle 328">
                <a:extLst>
                  <a:ext uri="{FF2B5EF4-FFF2-40B4-BE49-F238E27FC236}">
                    <a16:creationId xmlns:a16="http://schemas.microsoft.com/office/drawing/2014/main" id="{ED326AFB-DB09-4AB0-841A-306A2E10E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3054" name="Text Box 329">
            <a:extLst>
              <a:ext uri="{FF2B5EF4-FFF2-40B4-BE49-F238E27FC236}">
                <a16:creationId xmlns:a16="http://schemas.microsoft.com/office/drawing/2014/main" id="{EC9BB27C-B27A-403C-92B6-658B0B04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1395413"/>
            <a:ext cx="307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cs typeface="Calibri" panose="020F0502020204030204" pitchFamily="34" charset="0"/>
              </a:rPr>
              <a:t>statistical multiplexing</a:t>
            </a:r>
            <a:endParaRPr lang="en-US" altLang="en-US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3055" name="Text Box 330">
            <a:extLst>
              <a:ext uri="{FF2B5EF4-FFF2-40B4-BE49-F238E27FC236}">
                <a16:creationId xmlns:a16="http://schemas.microsoft.com/office/drawing/2014/main" id="{15F7F00F-DDB9-40C5-BC9D-ECE20C01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743200"/>
            <a:ext cx="3351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Calibri" panose="020F0502020204030204" pitchFamily="34" charset="0"/>
              </a:rPr>
              <a:t>queue of packets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Calibri" panose="020F0502020204030204" pitchFamily="34" charset="0"/>
              </a:rPr>
              <a:t>waiting for output link</a:t>
            </a:r>
            <a:endParaRPr lang="en-US" altLang="en-US" sz="240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3056" name="Line 332">
            <a:extLst>
              <a:ext uri="{FF2B5EF4-FFF2-40B4-BE49-F238E27FC236}">
                <a16:creationId xmlns:a16="http://schemas.microsoft.com/office/drawing/2014/main" id="{62C438B8-6822-450C-8FFE-D037BF0E74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22733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6C29C36-91D8-411D-BAA2-6745FEB3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40188"/>
            <a:ext cx="2724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Calibri" panose="020F0502020204030204" pitchFamily="34" charset="0"/>
              </a:rPr>
              <a:t>3G Packet-Switched</a:t>
            </a: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B2DDDB68-D896-488E-A049-DCC9DB22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3G/4G Network Architecture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2B869EB4-F813-43CA-8BBD-54CAFA813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855788"/>
          <a:ext cx="8626475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4" imgW="7137400" imgH="2959100" progId="Visio.Drawing.11">
                  <p:embed/>
                </p:oleObj>
              </mc:Choice>
              <mc:Fallback>
                <p:oleObj name="Visio" r:id="rId4" imgW="7137400" imgH="2959100" progId="Visio.Drawing.11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2B869EB4-F813-43CA-8BBD-54CAFA813F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55788"/>
                        <a:ext cx="8626475" cy="357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1" name="Group 30">
            <a:extLst>
              <a:ext uri="{FF2B5EF4-FFF2-40B4-BE49-F238E27FC236}">
                <a16:creationId xmlns:a16="http://schemas.microsoft.com/office/drawing/2014/main" id="{0E49E8E8-E1FB-41FB-9E57-458012DF714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057400"/>
            <a:ext cx="5181600" cy="1058863"/>
            <a:chOff x="2057400" y="2057400"/>
            <a:chExt cx="5181600" cy="10587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6EA943-30BD-47B1-9957-58CCE5A04186}"/>
                </a:ext>
              </a:extLst>
            </p:cNvPr>
            <p:cNvCxnSpPr/>
            <p:nvPr/>
          </p:nvCxnSpPr>
          <p:spPr>
            <a:xfrm>
              <a:off x="2057400" y="2285966"/>
              <a:ext cx="25146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E874EC-EF3A-43A0-91E1-78DB82A92808}"/>
                </a:ext>
              </a:extLst>
            </p:cNvPr>
            <p:cNvCxnSpPr/>
            <p:nvPr/>
          </p:nvCxnSpPr>
          <p:spPr>
            <a:xfrm>
              <a:off x="4572000" y="2514531"/>
              <a:ext cx="22098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F5E050-87A5-471B-B683-1A225A2DE569}"/>
                </a:ext>
              </a:extLst>
            </p:cNvPr>
            <p:cNvCxnSpPr/>
            <p:nvPr/>
          </p:nvCxnSpPr>
          <p:spPr>
            <a:xfrm>
              <a:off x="4600575" y="2057400"/>
              <a:ext cx="0" cy="457131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0A8F28-DC60-4D5B-AC15-847B28391589}"/>
                </a:ext>
              </a:extLst>
            </p:cNvPr>
            <p:cNvCxnSpPr/>
            <p:nvPr/>
          </p:nvCxnSpPr>
          <p:spPr>
            <a:xfrm>
              <a:off x="6781800" y="2057400"/>
              <a:ext cx="0" cy="457131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F2845E-1E9B-4717-9FDC-2822D13DD963}"/>
                </a:ext>
              </a:extLst>
            </p:cNvPr>
            <p:cNvCxnSpPr/>
            <p:nvPr/>
          </p:nvCxnSpPr>
          <p:spPr>
            <a:xfrm>
              <a:off x="4600575" y="2057400"/>
              <a:ext cx="22098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28BB66-61C1-4662-AE41-2FF49754699A}"/>
                </a:ext>
              </a:extLst>
            </p:cNvPr>
            <p:cNvCxnSpPr/>
            <p:nvPr/>
          </p:nvCxnSpPr>
          <p:spPr>
            <a:xfrm>
              <a:off x="6781800" y="2314536"/>
              <a:ext cx="4572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46D28C-EEBD-48F4-8E17-0F323478EAE5}"/>
                </a:ext>
              </a:extLst>
            </p:cNvPr>
            <p:cNvCxnSpPr/>
            <p:nvPr/>
          </p:nvCxnSpPr>
          <p:spPr>
            <a:xfrm>
              <a:off x="2295525" y="2714526"/>
              <a:ext cx="1209675" cy="180948"/>
            </a:xfrm>
            <a:prstGeom prst="line">
              <a:avLst/>
            </a:prstGeom>
            <a:ln w="57150">
              <a:solidFill>
                <a:srgbClr val="00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1649BE-4046-4AD4-AF57-A02B78F5BCEE}"/>
                </a:ext>
              </a:extLst>
            </p:cNvPr>
            <p:cNvCxnSpPr/>
            <p:nvPr/>
          </p:nvCxnSpPr>
          <p:spPr>
            <a:xfrm flipV="1">
              <a:off x="4552950" y="2514531"/>
              <a:ext cx="704850" cy="395229"/>
            </a:xfrm>
            <a:prstGeom prst="line">
              <a:avLst/>
            </a:prstGeom>
            <a:ln w="57150">
              <a:solidFill>
                <a:srgbClr val="00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0B4D62-6623-4A8D-9343-92D29F2B4166}"/>
                </a:ext>
              </a:extLst>
            </p:cNvPr>
            <p:cNvCxnSpPr/>
            <p:nvPr/>
          </p:nvCxnSpPr>
          <p:spPr>
            <a:xfrm>
              <a:off x="3467100" y="2666908"/>
              <a:ext cx="108585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26B7A9-A025-43A8-95FC-17E8152A1E58}"/>
                </a:ext>
              </a:extLst>
            </p:cNvPr>
            <p:cNvCxnSpPr/>
            <p:nvPr/>
          </p:nvCxnSpPr>
          <p:spPr>
            <a:xfrm>
              <a:off x="3505200" y="2665322"/>
              <a:ext cx="0" cy="450782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706F94-77D5-4CC3-A1CD-028AE3EDAC88}"/>
                </a:ext>
              </a:extLst>
            </p:cNvPr>
            <p:cNvCxnSpPr/>
            <p:nvPr/>
          </p:nvCxnSpPr>
          <p:spPr>
            <a:xfrm>
              <a:off x="3505200" y="3116104"/>
              <a:ext cx="104775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3112EF-D485-4846-8907-7B7D249C1E41}"/>
                </a:ext>
              </a:extLst>
            </p:cNvPr>
            <p:cNvCxnSpPr/>
            <p:nvPr/>
          </p:nvCxnSpPr>
          <p:spPr>
            <a:xfrm>
              <a:off x="4543425" y="2666908"/>
              <a:ext cx="0" cy="449196"/>
            </a:xfrm>
            <a:prstGeom prst="line">
              <a:avLst/>
            </a:prstGeom>
            <a:ln w="57150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A94ACC-8364-41DB-835F-30B1E90A4823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3467100"/>
            <a:ext cx="5133975" cy="517525"/>
            <a:chOff x="2105024" y="3467100"/>
            <a:chExt cx="5133976" cy="51816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2BE21A2-B0E0-4650-8F03-3FB58B04D169}"/>
                </a:ext>
              </a:extLst>
            </p:cNvPr>
            <p:cNvCxnSpPr/>
            <p:nvPr/>
          </p:nvCxnSpPr>
          <p:spPr>
            <a:xfrm>
              <a:off x="2209799" y="3734127"/>
              <a:ext cx="23622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1DB8EA8-B6AC-43CC-B582-19AA24A0291E}"/>
                </a:ext>
              </a:extLst>
            </p:cNvPr>
            <p:cNvCxnSpPr/>
            <p:nvPr/>
          </p:nvCxnSpPr>
          <p:spPr>
            <a:xfrm>
              <a:off x="4571999" y="3963008"/>
              <a:ext cx="22098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2BF9A4-D920-443B-A77A-BA3D4C3A7AF3}"/>
                </a:ext>
              </a:extLst>
            </p:cNvPr>
            <p:cNvCxnSpPr/>
            <p:nvPr/>
          </p:nvCxnSpPr>
          <p:spPr>
            <a:xfrm>
              <a:off x="4618037" y="3467100"/>
              <a:ext cx="0" cy="457761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66A9BB3-313A-401E-B3A8-BDF7AB27C886}"/>
                </a:ext>
              </a:extLst>
            </p:cNvPr>
            <p:cNvCxnSpPr/>
            <p:nvPr/>
          </p:nvCxnSpPr>
          <p:spPr>
            <a:xfrm>
              <a:off x="6781800" y="3482994"/>
              <a:ext cx="0" cy="502266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997C56-B440-40F3-A10D-B01517F2C21D}"/>
                </a:ext>
              </a:extLst>
            </p:cNvPr>
            <p:cNvCxnSpPr/>
            <p:nvPr/>
          </p:nvCxnSpPr>
          <p:spPr>
            <a:xfrm>
              <a:off x="4600574" y="3467100"/>
              <a:ext cx="22098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EB9A368-8A95-4EAD-AC0C-DF162472DEA2}"/>
                </a:ext>
              </a:extLst>
            </p:cNvPr>
            <p:cNvCxnSpPr/>
            <p:nvPr/>
          </p:nvCxnSpPr>
          <p:spPr>
            <a:xfrm>
              <a:off x="6781800" y="3686444"/>
              <a:ext cx="4572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E07CA5A-8FA8-468E-9B95-CC9532870FEE}"/>
                </a:ext>
              </a:extLst>
            </p:cNvPr>
            <p:cNvCxnSpPr/>
            <p:nvPr/>
          </p:nvCxnSpPr>
          <p:spPr>
            <a:xfrm>
              <a:off x="2105024" y="3643529"/>
              <a:ext cx="2466975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738C205B-BA4A-4887-A946-0759E95E84C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124325"/>
            <a:ext cx="4800600" cy="1066800"/>
            <a:chOff x="2438400" y="4124326"/>
            <a:chExt cx="4800600" cy="1066800"/>
          </a:xfrm>
        </p:grpSpPr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F4BF1602-BFAE-4FD1-8C25-893A60C540A3}"/>
                </a:ext>
              </a:extLst>
            </p:cNvPr>
            <p:cNvCxnSpPr/>
            <p:nvPr/>
          </p:nvCxnSpPr>
          <p:spPr>
            <a:xfrm>
              <a:off x="2438400" y="4267201"/>
              <a:ext cx="10287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5E56555-CAD2-498B-AB55-82AF944B7DCA}"/>
                </a:ext>
              </a:extLst>
            </p:cNvPr>
            <p:cNvCxnSpPr/>
            <p:nvPr/>
          </p:nvCxnSpPr>
          <p:spPr>
            <a:xfrm>
              <a:off x="2493963" y="4189414"/>
              <a:ext cx="935037" cy="346075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74661C3F-B726-4825-86FC-709619356C81}"/>
                </a:ext>
              </a:extLst>
            </p:cNvPr>
            <p:cNvSpPr/>
            <p:nvPr/>
          </p:nvSpPr>
          <p:spPr>
            <a:xfrm>
              <a:off x="3429000" y="4124326"/>
              <a:ext cx="1066800" cy="1066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0F75458-8812-48DA-9BC9-FC2A205B837A}"/>
                </a:ext>
              </a:extLst>
            </p:cNvPr>
            <p:cNvCxnSpPr/>
            <p:nvPr/>
          </p:nvCxnSpPr>
          <p:spPr>
            <a:xfrm>
              <a:off x="4487863" y="4876801"/>
              <a:ext cx="275113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DB96F4A-B036-4792-BCD1-C3F6B5D0FEDA}"/>
                </a:ext>
              </a:extLst>
            </p:cNvPr>
            <p:cNvCxnSpPr/>
            <p:nvPr/>
          </p:nvCxnSpPr>
          <p:spPr>
            <a:xfrm>
              <a:off x="4543425" y="4799014"/>
              <a:ext cx="2695575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4" name="TextBox 3">
            <a:extLst>
              <a:ext uri="{FF2B5EF4-FFF2-40B4-BE49-F238E27FC236}">
                <a16:creationId xmlns:a16="http://schemas.microsoft.com/office/drawing/2014/main" id="{4AD52A15-4895-4ABE-9DAC-F6BC7C54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377950"/>
            <a:ext cx="3209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cs typeface="Calibri" panose="020F0502020204030204" pitchFamily="34" charset="0"/>
              </a:rPr>
              <a:t>4G Packet-Switched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0708D7-8F7D-46DE-9310-DE73E30D7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5353050"/>
            <a:ext cx="32496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Calibri" panose="020F0502020204030204" pitchFamily="34" charset="0"/>
              </a:rPr>
              <a:t>3G Circuit-Switched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6277172F-F587-4F48-BE39-3AAC4DD8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Illustration of Data and Control Planes</a:t>
            </a:r>
          </a:p>
        </p:txBody>
      </p:sp>
      <p:graphicFrame>
        <p:nvGraphicFramePr>
          <p:cNvPr id="51204" name="Content Placeholder 4">
            <a:extLst>
              <a:ext uri="{FF2B5EF4-FFF2-40B4-BE49-F238E27FC236}">
                <a16:creationId xmlns:a16="http://schemas.microsoft.com/office/drawing/2014/main" id="{4951AB9E-902E-431A-9991-6B3D0F1A9F62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-128588" y="1906588"/>
          <a:ext cx="927258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13436600" imgH="5016500" progId="Visio.Drawing.11">
                  <p:embed/>
                </p:oleObj>
              </mc:Choice>
              <mc:Fallback>
                <p:oleObj name="Visio" r:id="rId3" imgW="13436600" imgH="5016500" progId="Visio.Drawing.11">
                  <p:embed/>
                  <p:pic>
                    <p:nvPicPr>
                      <p:cNvPr id="51204" name="Content Placeholder 4">
                        <a:extLst>
                          <a:ext uri="{FF2B5EF4-FFF2-40B4-BE49-F238E27FC236}">
                            <a16:creationId xmlns:a16="http://schemas.microsoft.com/office/drawing/2014/main" id="{4951AB9E-902E-431A-9991-6B3D0F1A9F6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8588" y="1906588"/>
                        <a:ext cx="9272588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E895C7-E8E7-45F4-B44B-E2A74857F0F9}"/>
              </a:ext>
            </a:extLst>
          </p:cNvPr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DBB2F71-2FFB-45CA-B405-F8D2F9C06BAF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D5674D-914C-4D9C-BF04-CFCBCFD6F640}"/>
              </a:ext>
            </a:extLst>
          </p:cNvPr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F8C7E45-BFC5-4425-A343-BDAA85586476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51207" name="TextBox 8">
            <a:extLst>
              <a:ext uri="{FF2B5EF4-FFF2-40B4-BE49-F238E27FC236}">
                <a16:creationId xmlns:a16="http://schemas.microsoft.com/office/drawing/2014/main" id="{3C292CB2-40CD-4577-96B9-42B7EA86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325"/>
            <a:ext cx="433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Calibri" panose="020F0502020204030204" pitchFamily="34" charset="0"/>
              </a:rPr>
              <a:t>EPS: Evolved Packet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Calibri" panose="020F0502020204030204" pitchFamily="34" charset="0"/>
              </a:rPr>
              <a:t>PDCP: Packet Data Convergence Protocol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Calibri" panose="020F0502020204030204" pitchFamily="34" charset="0"/>
              </a:rPr>
              <a:t>RLC: Radio Link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Calibri" panose="020F0502020204030204" pitchFamily="34" charset="0"/>
              </a:rPr>
              <a:t>MAC: Medium Access Control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E038E2F4-2276-4AB3-AE19-39326CF6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Data-Plane Protocols: IP + lower layers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37F3E2B6-1707-4647-A3DC-3F4250DC6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Packet Data Convergence Protocol (PDCP) </a:t>
            </a:r>
            <a:r>
              <a:rPr lang="en-US" altLang="en-US" sz="2400">
                <a:ea typeface="ＭＳ Ｐゴシック" panose="020B0600070205080204" pitchFamily="34" charset="-128"/>
              </a:rPr>
              <a:t>– header compression, radio encryption</a:t>
            </a: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Radio Link Control (RLC) </a:t>
            </a:r>
            <a:r>
              <a:rPr lang="en-US" altLang="en-US" sz="2400">
                <a:ea typeface="ＭＳ Ｐゴシック" panose="020B0600070205080204" pitchFamily="34" charset="-128"/>
              </a:rPr>
              <a:t>– Readies packets to be transferred over the air interface</a:t>
            </a: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Medium Access Control (MAC)</a:t>
            </a:r>
            <a:r>
              <a:rPr lang="en-US" altLang="en-US" sz="2400">
                <a:ea typeface="ＭＳ Ｐゴシック" panose="020B0600070205080204" pitchFamily="34" charset="-128"/>
              </a:rPr>
              <a:t> – Multiplexing, QoS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9DD4C-7BF4-4B51-BDD5-4AD8AC8B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1649413"/>
            <a:ext cx="2286000" cy="251936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0" name="Shape 395">
            <a:extLst>
              <a:ext uri="{FF2B5EF4-FFF2-40B4-BE49-F238E27FC236}">
                <a16:creationId xmlns:a16="http://schemas.microsoft.com/office/drawing/2014/main" id="{7B9765E3-95DA-4588-AE1A-D3B93786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2246313"/>
            <a:ext cx="2214563" cy="377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PDCP</a:t>
            </a:r>
          </a:p>
        </p:txBody>
      </p:sp>
      <p:sp>
        <p:nvSpPr>
          <p:cNvPr id="52231" name="Shape 395">
            <a:extLst>
              <a:ext uri="{FF2B5EF4-FFF2-40B4-BE49-F238E27FC236}">
                <a16:creationId xmlns:a16="http://schemas.microsoft.com/office/drawing/2014/main" id="{8E386BA4-F2C2-493F-967D-B919521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2724150"/>
            <a:ext cx="2214563" cy="377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RLC</a:t>
            </a:r>
          </a:p>
        </p:txBody>
      </p:sp>
      <p:sp>
        <p:nvSpPr>
          <p:cNvPr id="52232" name="TextBox 7">
            <a:extLst>
              <a:ext uri="{FF2B5EF4-FFF2-40B4-BE49-F238E27FC236}">
                <a16:creationId xmlns:a16="http://schemas.microsoft.com/office/drawing/2014/main" id="{F734079D-4929-4587-8BA7-10FB2EF24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1655763"/>
            <a:ext cx="2081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@eNB  (IP)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C4D939-1DD2-45E6-9C05-0535C087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1643063"/>
            <a:ext cx="2286000" cy="252571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4" name="Shape 395">
            <a:extLst>
              <a:ext uri="{FF2B5EF4-FFF2-40B4-BE49-F238E27FC236}">
                <a16:creationId xmlns:a16="http://schemas.microsoft.com/office/drawing/2014/main" id="{60515381-937E-44EE-B336-62C84199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2239963"/>
            <a:ext cx="2214562" cy="37941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PDCP</a:t>
            </a:r>
          </a:p>
        </p:txBody>
      </p:sp>
      <p:sp>
        <p:nvSpPr>
          <p:cNvPr id="52235" name="Shape 395">
            <a:extLst>
              <a:ext uri="{FF2B5EF4-FFF2-40B4-BE49-F238E27FC236}">
                <a16:creationId xmlns:a16="http://schemas.microsoft.com/office/drawing/2014/main" id="{1E4B8729-8550-401D-93A2-290DF115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2717800"/>
            <a:ext cx="2214562" cy="3794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RLC</a:t>
            </a:r>
          </a:p>
        </p:txBody>
      </p:sp>
      <p:sp>
        <p:nvSpPr>
          <p:cNvPr id="52236" name="TextBox 11">
            <a:extLst>
              <a:ext uri="{FF2B5EF4-FFF2-40B4-BE49-F238E27FC236}">
                <a16:creationId xmlns:a16="http://schemas.microsoft.com/office/drawing/2014/main" id="{76C24980-D645-423F-89C3-0F38E1D4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600200"/>
            <a:ext cx="217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@UE   (IP)</a:t>
            </a:r>
          </a:p>
        </p:txBody>
      </p:sp>
      <p:sp>
        <p:nvSpPr>
          <p:cNvPr id="52237" name="Shape 395">
            <a:extLst>
              <a:ext uri="{FF2B5EF4-FFF2-40B4-BE49-F238E27FC236}">
                <a16:creationId xmlns:a16="http://schemas.microsoft.com/office/drawing/2014/main" id="{76CE5E98-9037-48AD-800C-F9DB9D59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192463"/>
            <a:ext cx="2214563" cy="37941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MAC</a:t>
            </a:r>
          </a:p>
        </p:txBody>
      </p:sp>
      <p:sp>
        <p:nvSpPr>
          <p:cNvPr id="52238" name="Shape 395">
            <a:extLst>
              <a:ext uri="{FF2B5EF4-FFF2-40B4-BE49-F238E27FC236}">
                <a16:creationId xmlns:a16="http://schemas.microsoft.com/office/drawing/2014/main" id="{43AF2DC9-0A59-41E5-819C-9EC06354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670300"/>
            <a:ext cx="2214563" cy="377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PHY</a:t>
            </a:r>
          </a:p>
        </p:txBody>
      </p:sp>
      <p:sp>
        <p:nvSpPr>
          <p:cNvPr id="52239" name="Shape 395">
            <a:extLst>
              <a:ext uri="{FF2B5EF4-FFF2-40B4-BE49-F238E27FC236}">
                <a16:creationId xmlns:a16="http://schemas.microsoft.com/office/drawing/2014/main" id="{17701E2A-E8BC-4835-80A1-87DDA22F9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3192463"/>
            <a:ext cx="2214562" cy="37941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MAC</a:t>
            </a:r>
          </a:p>
        </p:txBody>
      </p:sp>
      <p:sp>
        <p:nvSpPr>
          <p:cNvPr id="52240" name="Shape 395">
            <a:extLst>
              <a:ext uri="{FF2B5EF4-FFF2-40B4-BE49-F238E27FC236}">
                <a16:creationId xmlns:a16="http://schemas.microsoft.com/office/drawing/2014/main" id="{3B71834E-8D54-4ACD-BDCC-339343AA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3670300"/>
            <a:ext cx="2214562" cy="377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Calibri" panose="020F0502020204030204" pitchFamily="34" charset="0"/>
              </a:rPr>
              <a:t>PHY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4EB34E-52CB-4FB3-8477-D5A535DF1F66}"/>
              </a:ext>
            </a:extLst>
          </p:cNvPr>
          <p:cNvCxnSpPr>
            <a:cxnSpLocks noChangeShapeType="1"/>
            <a:stCxn id="52234" idx="3"/>
            <a:endCxn id="52230" idx="1"/>
          </p:cNvCxnSpPr>
          <p:nvPr/>
        </p:nvCxnSpPr>
        <p:spPr bwMode="auto">
          <a:xfrm>
            <a:off x="3981450" y="2430463"/>
            <a:ext cx="1044575" cy="4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52A773-2048-495A-AB3C-6FE8D26C067D}"/>
              </a:ext>
            </a:extLst>
          </p:cNvPr>
          <p:cNvCxnSpPr>
            <a:cxnSpLocks noChangeShapeType="1"/>
            <a:stCxn id="52235" idx="3"/>
            <a:endCxn id="52231" idx="1"/>
          </p:cNvCxnSpPr>
          <p:nvPr/>
        </p:nvCxnSpPr>
        <p:spPr bwMode="auto">
          <a:xfrm>
            <a:off x="3981450" y="2908300"/>
            <a:ext cx="1044575" cy="47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8F17D4-001F-45FC-8C08-900351ACE6D6}"/>
              </a:ext>
            </a:extLst>
          </p:cNvPr>
          <p:cNvCxnSpPr>
            <a:cxnSpLocks noChangeShapeType="1"/>
            <a:stCxn id="52239" idx="3"/>
            <a:endCxn id="52237" idx="1"/>
          </p:cNvCxnSpPr>
          <p:nvPr/>
        </p:nvCxnSpPr>
        <p:spPr bwMode="auto">
          <a:xfrm>
            <a:off x="3968750" y="3381375"/>
            <a:ext cx="10572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21B942-218A-4215-9D39-A23638F63249}"/>
              </a:ext>
            </a:extLst>
          </p:cNvPr>
          <p:cNvCxnSpPr>
            <a:cxnSpLocks noChangeShapeType="1"/>
            <a:stCxn id="52240" idx="3"/>
            <a:endCxn id="52238" idx="1"/>
          </p:cNvCxnSpPr>
          <p:nvPr/>
        </p:nvCxnSpPr>
        <p:spPr bwMode="auto">
          <a:xfrm>
            <a:off x="3968750" y="3859213"/>
            <a:ext cx="10572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>
            <a:extLst>
              <a:ext uri="{FF2B5EF4-FFF2-40B4-BE49-F238E27FC236}">
                <a16:creationId xmlns:a16="http://schemas.microsoft.com/office/drawing/2014/main" id="{F794B739-4ACC-4EB5-8563-269CB3AB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Control-Plane Protocols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5EBEF6-5A1D-47E2-9715-80CE185DC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519488"/>
            <a:ext cx="5159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CBD11A-ED2C-4EC7-AB03-853946BCE943}"/>
              </a:ext>
            </a:extLst>
          </p:cNvPr>
          <p:cNvSpPr/>
          <p:nvPr/>
        </p:nvSpPr>
        <p:spPr>
          <a:xfrm>
            <a:off x="1543050" y="3294063"/>
            <a:ext cx="3284538" cy="24336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7D2390-E1D3-417E-92EA-2AAAC1A84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389563"/>
            <a:ext cx="83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84BA2B1C-F251-4846-B56E-444E0B378482}"/>
              </a:ext>
            </a:extLst>
          </p:cNvPr>
          <p:cNvSpPr/>
          <p:nvPr/>
        </p:nvSpPr>
        <p:spPr>
          <a:xfrm>
            <a:off x="3170238" y="2654300"/>
            <a:ext cx="2070100" cy="363538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Internet</a:t>
            </a:r>
            <a:endParaRPr lang="en-US" sz="2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131A3C83-5FA0-4B58-A646-A07CDA14F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275" y="4854575"/>
            <a:ext cx="8747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0B892C-CAFB-4B3A-BBDA-46980EFD1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2892">
            <a:off x="995363" y="5270500"/>
            <a:ext cx="13128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EBA114-C41B-4318-B9EC-EE0075C2D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7487" y="4217988"/>
            <a:ext cx="13509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6C862E-57CF-4BE5-BFEE-90D6445C4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4956">
            <a:off x="1951038" y="3067050"/>
            <a:ext cx="15890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9606C6-54D2-4473-BDD7-7E4BCC893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500313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E4F8053-7399-435B-9ADC-63CED350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2500313"/>
            <a:ext cx="993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Data-plane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07C794-AE4B-46B3-BA46-B660424C7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725738"/>
            <a:ext cx="1195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Control-plane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A1D539D-D186-4796-AED4-39A32D104CE5}"/>
              </a:ext>
            </a:extLst>
          </p:cNvPr>
          <p:cNvCxnSpPr/>
          <p:nvPr/>
        </p:nvCxnSpPr>
        <p:spPr>
          <a:xfrm>
            <a:off x="1231900" y="2830513"/>
            <a:ext cx="546100" cy="1587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D3AEF4-86BB-4958-8FA4-C58E454C24E3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5429250"/>
            <a:ext cx="2611438" cy="844550"/>
            <a:chOff x="8927503" y="4575436"/>
            <a:chExt cx="3482509" cy="112480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26CE345-BD93-4550-8446-F5D37D4628CE}"/>
                </a:ext>
              </a:extLst>
            </p:cNvPr>
            <p:cNvCxnSpPr/>
            <p:nvPr/>
          </p:nvCxnSpPr>
          <p:spPr>
            <a:xfrm flipV="1">
              <a:off x="8927503" y="4575436"/>
              <a:ext cx="1221525" cy="63217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5" name="TextBox 43">
              <a:extLst>
                <a:ext uri="{FF2B5EF4-FFF2-40B4-BE49-F238E27FC236}">
                  <a16:creationId xmlns:a16="http://schemas.microsoft.com/office/drawing/2014/main" id="{7CD72DC9-5A01-418C-8D11-A68B8925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60" y="5207800"/>
              <a:ext cx="330475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</a:rPr>
                <a:t>P1:</a:t>
              </a:r>
              <a:r>
                <a:rPr lang="en-US" altLang="zh-CN" sz="1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</a:rPr>
                <a:t> Radio conn. setup</a:t>
              </a:r>
              <a:endParaRPr lang="en-US" alt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4F7E9E-D696-4248-BD45-F264AD79F1E5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4922838"/>
            <a:ext cx="2901950" cy="1079500"/>
            <a:chOff x="4713787" y="4656375"/>
            <a:chExt cx="3868122" cy="1438971"/>
          </a:xfrm>
        </p:grpSpPr>
        <p:sp>
          <p:nvSpPr>
            <p:cNvPr id="62492" name="TextBox 45">
              <a:extLst>
                <a:ext uri="{FF2B5EF4-FFF2-40B4-BE49-F238E27FC236}">
                  <a16:creationId xmlns:a16="http://schemas.microsoft.com/office/drawing/2014/main" id="{BA061777-EA9D-49F8-8C87-394691B9E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539" y="4997236"/>
              <a:ext cx="206937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</a:rPr>
                <a:t>P2: </a:t>
              </a:r>
              <a:r>
                <a:rPr lang="en-US" altLang="zh-CN" sz="1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</a:rPr>
                <a:t>Location </a:t>
              </a:r>
            </a:p>
            <a:p>
              <a:r>
                <a:rPr lang="en-US" altLang="zh-CN" sz="1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</a:rPr>
                <a:t>update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5045CD8-3613-4FE8-992D-4544787EE445}"/>
                </a:ext>
              </a:extLst>
            </p:cNvPr>
            <p:cNvCxnSpPr/>
            <p:nvPr/>
          </p:nvCxnSpPr>
          <p:spPr>
            <a:xfrm flipV="1">
              <a:off x="4713787" y="4656375"/>
              <a:ext cx="3163481" cy="143897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491875-6044-4D9C-932A-241839C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3690938"/>
            <a:ext cx="1279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</a:rPr>
              <a:t>P3: </a:t>
            </a:r>
            <a:r>
              <a:rPr lang="en-US" altLang="zh-C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</a:rPr>
              <a:t>Conn. </a:t>
            </a:r>
          </a:p>
          <a:p>
            <a:r>
              <a:rPr lang="en-US" altLang="zh-C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</a:rPr>
              <a:t>context </a:t>
            </a:r>
          </a:p>
          <a:p>
            <a:r>
              <a:rPr lang="en-US" altLang="zh-C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</a:rPr>
              <a:t>(QoS)</a:t>
            </a:r>
            <a:endParaRPr lang="en-US" altLang="en-US" sz="1800">
              <a:solidFill>
                <a:srgbClr val="FF0000"/>
              </a:solidFill>
              <a:latin typeface="Helvetica Neue"/>
              <a:ea typeface="Helvetica Neue"/>
              <a:cs typeface="Helvetica Neue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CF83E5-C16F-4BDA-BF68-5066621B52D5}"/>
              </a:ext>
            </a:extLst>
          </p:cNvPr>
          <p:cNvCxnSpPr/>
          <p:nvPr/>
        </p:nvCxnSpPr>
        <p:spPr>
          <a:xfrm flipV="1">
            <a:off x="4165600" y="4070350"/>
            <a:ext cx="142875" cy="4445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15A21F0-2DD8-4DA8-8A70-3524B78C3106}"/>
              </a:ext>
            </a:extLst>
          </p:cNvPr>
          <p:cNvCxnSpPr/>
          <p:nvPr/>
        </p:nvCxnSpPr>
        <p:spPr>
          <a:xfrm flipH="1" flipV="1">
            <a:off x="2538413" y="4413250"/>
            <a:ext cx="1200150" cy="42862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2B9AD710-6A38-4E83-899E-FEAA25F77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514850"/>
            <a:ext cx="6762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E0D6469-A596-44FD-ADB3-168ACD0B33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6121400"/>
            <a:ext cx="2555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55C3B4-1925-4F5D-9442-A886E7B0A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181475"/>
            <a:ext cx="846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3A89B9-CD2A-4A43-9B59-5A77E075D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368675"/>
            <a:ext cx="846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C3D1806-E660-4F49-9AFF-E575C03B9E01}"/>
              </a:ext>
            </a:extLst>
          </p:cNvPr>
          <p:cNvSpPr/>
          <p:nvPr/>
        </p:nvSpPr>
        <p:spPr>
          <a:xfrm>
            <a:off x="4568825" y="5662613"/>
            <a:ext cx="4310063" cy="5159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Radio</a:t>
            </a:r>
            <a:r>
              <a:rPr lang="zh-CN" altLang="en-US" sz="21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Resource Control (RRC)</a:t>
            </a:r>
            <a:endParaRPr lang="en-US" sz="2100" b="1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6C9B6A4-D6B5-4971-9203-087F0BDC3E10}"/>
              </a:ext>
            </a:extLst>
          </p:cNvPr>
          <p:cNvSpPr/>
          <p:nvPr/>
        </p:nvSpPr>
        <p:spPr>
          <a:xfrm>
            <a:off x="4559300" y="5030788"/>
            <a:ext cx="4292600" cy="5111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Mobility Management (MM)</a:t>
            </a:r>
            <a:endParaRPr lang="en-US" b="1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F6054DE-5185-4C24-A037-E3E04F53A829}"/>
              </a:ext>
            </a:extLst>
          </p:cNvPr>
          <p:cNvSpPr/>
          <p:nvPr/>
        </p:nvSpPr>
        <p:spPr>
          <a:xfrm>
            <a:off x="4568825" y="4351338"/>
            <a:ext cx="4283075" cy="533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Connectivity Management  </a:t>
            </a:r>
            <a:endParaRPr lang="en-US" b="1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491" name="Content Placeholder 1">
            <a:extLst>
              <a:ext uri="{FF2B5EF4-FFF2-40B4-BE49-F238E27FC236}">
                <a16:creationId xmlns:a16="http://schemas.microsoft.com/office/drawing/2014/main" id="{214C8C2C-4883-490F-902D-40EBE6D0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0"/>
            <a:ext cx="8229600" cy="7794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Control utilities: mobile network specific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Different from Internet counterparts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C 0.00503 -0.00555 0.01007 -0.01088 0.0151 -0.01643 C 0.0191 -0.0206 0.02222 -0.02592 0.02604 -0.0294 C 0.04514 -0.04653 0.02951 -0.02639 0.04566 -0.04236 C 0.04965 -0.04629 0.0526 -0.05208 0.05642 -0.05532 C 0.08976 -0.08518 0.05208 -0.04722 0.07396 -0.06528 C 0.10069 -0.08703 0.08264 -0.07708 0.09809 -0.08472 C 0.10104 -0.08796 0.10364 -0.0919 0.10677 -0.09444 C 0.10868 -0.09629 0.11128 -0.09676 0.11337 -0.09768 C 0.11719 -0.10023 0.12083 -0.10185 0.1243 -0.10416 C 0.12674 -0.10602 0.12847 -0.10903 0.13073 -0.11065 C 0.13299 -0.11227 0.13542 -0.1125 0.13733 -0.11389 C 0.13993 -0.11574 0.14149 -0.11921 0.14392 -0.1206 C 0.14809 -0.12361 0.15694 -0.12731 0.15694 -0.12708 C 0.16476 -0.16203 0.16059 -0.13958 0.15694 -0.21828 C 0.15694 -0.22268 0.1559 -0.22708 0.15486 -0.23125 C 0.15347 -0.23773 0.15052 -0.25069 0.15052 -0.25046 C 0.15139 -0.27916 0.15087 -0.30717 0.1526 -0.33541 C 0.1533 -0.34375 0.15937 -0.35115 0.16146 -0.3581 C 0.17049 -0.38819 0.16111 -0.36759 0.17014 -0.39051 C 0.17153 -0.39398 0.17274 -0.39768 0.17448 -0.40023 C 0.17708 -0.40416 0.18055 -0.40671 0.18316 -0.40995 C 0.19375 -0.42338 0.18524 -0.41759 0.19635 -0.42315 C 0.23299 -0.4669 0.18698 -0.41389 0.21597 -0.44259 C 0.24045 -0.4669 0.21476 -0.44444 0.23559 -0.46852 C 0.23906 -0.47291 0.24288 -0.47523 0.24635 -0.47847 C 0.24948 -0.48078 0.25243 -0.48333 0.25538 -0.48495 C 0.25816 -0.48657 0.26128 -0.48703 0.26389 -0.48819 C 0.26632 -0.48912 0.26858 -0.49051 0.27066 -0.49143 C 0.28715 -0.50069 0.27569 -0.49583 0.29028 -0.50115 C 0.29236 -0.5044 0.29444 -0.50856 0.29687 -0.51088 C 0.29878 -0.51296 0.30156 -0.51203 0.3033 -0.51412 C 0.30816 -0.5199 0.30781 -0.52153 0.30781 -0.52708 " pathEditMode="relative" rAng="0" ptsTypes="AAAAAAAAAAAAAAAAAAAAAAAAAAAAAAAAA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9" grpId="0"/>
      <p:bldP spid="40" grpId="0"/>
      <p:bldP spid="48" grpId="0"/>
      <p:bldP spid="55" grpId="0" animBg="1"/>
      <p:bldP spid="56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9EBE6B5-8330-4F10-9103-6CD9A1A6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3092450"/>
            <a:ext cx="995362" cy="3081338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854EB-BFF3-4828-87D3-18C349700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092450"/>
            <a:ext cx="1077912" cy="3081338"/>
          </a:xfrm>
          <a:prstGeom prst="rect">
            <a:avLst/>
          </a:prstGeom>
          <a:solidFill>
            <a:srgbClr val="92D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3329-6BB2-4601-BE1D-3D76F850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092450"/>
            <a:ext cx="1077913" cy="3081338"/>
          </a:xfrm>
          <a:prstGeom prst="rect">
            <a:avLst/>
          </a:prstGeom>
          <a:solidFill>
            <a:srgbClr val="33CC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Title 1">
            <a:extLst>
              <a:ext uri="{FF2B5EF4-FFF2-40B4-BE49-F238E27FC236}">
                <a16:creationId xmlns:a16="http://schemas.microsoft.com/office/drawing/2014/main" id="{36509D5E-F14B-4D40-9CEF-A0263264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Control-Plane Protocols in 4G/3G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3" name="Content Placeholder 6">
            <a:extLst>
              <a:ext uri="{FF2B5EF4-FFF2-40B4-BE49-F238E27FC236}">
                <a16:creationId xmlns:a16="http://schemas.microsoft.com/office/drawing/2014/main" id="{A463D776-6B5F-412A-B945-96354921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0"/>
            <a:ext cx="8686800" cy="49657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Variants for same/similar control functions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Hybrid 4G/3G systems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Domains separated for voice (CS) and data (PS)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53256" name="Content Placeholder 4">
            <a:extLst>
              <a:ext uri="{FF2B5EF4-FFF2-40B4-BE49-F238E27FC236}">
                <a16:creationId xmlns:a16="http://schemas.microsoft.com/office/drawing/2014/main" id="{02B882B2-D89F-4326-BE0F-236792D58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63" y="3203575"/>
          <a:ext cx="9024937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4" imgW="13436600" imgH="5016500" progId="Visio.Drawing.11">
                  <p:embed/>
                </p:oleObj>
              </mc:Choice>
              <mc:Fallback>
                <p:oleObj name="Visio" r:id="rId4" imgW="13436600" imgH="5016500" progId="Visio.Drawing.11">
                  <p:embed/>
                  <p:pic>
                    <p:nvPicPr>
                      <p:cNvPr id="53256" name="Content Placeholder 4">
                        <a:extLst>
                          <a:ext uri="{FF2B5EF4-FFF2-40B4-BE49-F238E27FC236}">
                            <a16:creationId xmlns:a16="http://schemas.microsoft.com/office/drawing/2014/main" id="{02B882B2-D89F-4326-BE0F-236792D58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203575"/>
                        <a:ext cx="9024937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670BCFD-E9F6-4970-8ACE-F9F73FDB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Distributed Operations: Device, base station, core networks</a:t>
            </a:r>
          </a:p>
        </p:txBody>
      </p:sp>
      <p:graphicFrame>
        <p:nvGraphicFramePr>
          <p:cNvPr id="54274" name="Content Placeholder 4">
            <a:extLst>
              <a:ext uri="{FF2B5EF4-FFF2-40B4-BE49-F238E27FC236}">
                <a16:creationId xmlns:a16="http://schemas.microsoft.com/office/drawing/2014/main" id="{C7678E2B-FE0A-4357-AD9A-108585A70798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852613"/>
          <a:ext cx="82296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3" imgW="8826500" imgH="4470400" progId="Visio.Drawing.11">
                  <p:embed/>
                </p:oleObj>
              </mc:Choice>
              <mc:Fallback>
                <p:oleObj name="Visio" r:id="rId3" imgW="8826500" imgH="4470400" progId="Visio.Drawing.11">
                  <p:embed/>
                  <p:pic>
                    <p:nvPicPr>
                      <p:cNvPr id="54274" name="Content Placeholder 4">
                        <a:extLst>
                          <a:ext uri="{FF2B5EF4-FFF2-40B4-BE49-F238E27FC236}">
                            <a16:creationId xmlns:a16="http://schemas.microsoft.com/office/drawing/2014/main" id="{C7678E2B-FE0A-4357-AD9A-108585A707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52613"/>
                        <a:ext cx="8229600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5561C34-9AD8-4273-8379-E9FB1FB13623}"/>
              </a:ext>
            </a:extLst>
          </p:cNvPr>
          <p:cNvSpPr txBox="1">
            <a:spLocks/>
          </p:cNvSpPr>
          <p:nvPr/>
        </p:nvSpPr>
        <p:spPr bwMode="auto">
          <a:xfrm>
            <a:off x="76200" y="1219200"/>
            <a:ext cx="392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A2C604-A5C8-44FB-B009-0B616D568E04}" type="slidenum">
              <a:rPr lang="en-US" altLang="zh-TW" sz="1400" b="1">
                <a:solidFill>
                  <a:schemeClr val="bg1"/>
                </a:solidFill>
                <a:ea typeface="新細明體" panose="02020500000000000000" pitchFamily="18" charset="-120"/>
                <a:cs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b="1">
              <a:solidFill>
                <a:schemeClr val="bg1"/>
              </a:solidFill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210F3D7-DBB6-4F4F-B8A1-1954E5C6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and Control Planes in LTE</a:t>
            </a:r>
          </a:p>
        </p:txBody>
      </p:sp>
      <p:sp>
        <p:nvSpPr>
          <p:cNvPr id="67587" name="Content Placeholder 1">
            <a:extLst>
              <a:ext uri="{FF2B5EF4-FFF2-40B4-BE49-F238E27FC236}">
                <a16:creationId xmlns:a16="http://schemas.microsoft.com/office/drawing/2014/main" id="{8D42D8F7-4296-4E88-B2CB-9664508D5819}"/>
              </a:ext>
            </a:extLst>
          </p:cNvPr>
          <p:cNvSpPr txBox="1">
            <a:spLocks/>
          </p:cNvSpPr>
          <p:nvPr/>
        </p:nvSpPr>
        <p:spPr bwMode="auto">
          <a:xfrm>
            <a:off x="6100763" y="1757363"/>
            <a:ext cx="28146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cs typeface="Calibri" panose="020F0502020204030204" pitchFamily="34" charset="0"/>
              </a:rPr>
              <a:t>eNodeB, S-GW and P-GW are involved in session setup, handoff, routing</a:t>
            </a:r>
          </a:p>
        </p:txBody>
      </p:sp>
      <p:grpSp>
        <p:nvGrpSpPr>
          <p:cNvPr id="67588" name="Group 40">
            <a:extLst>
              <a:ext uri="{FF2B5EF4-FFF2-40B4-BE49-F238E27FC236}">
                <a16:creationId xmlns:a16="http://schemas.microsoft.com/office/drawing/2014/main" id="{161C8C30-6BB3-4A78-8600-34CBD1A493FB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1905000"/>
            <a:ext cx="7445375" cy="4721225"/>
            <a:chOff x="103555" y="1905000"/>
            <a:chExt cx="7445375" cy="4721881"/>
          </a:xfrm>
        </p:grpSpPr>
        <p:grpSp>
          <p:nvGrpSpPr>
            <p:cNvPr id="67589" name="Group 75">
              <a:extLst>
                <a:ext uri="{FF2B5EF4-FFF2-40B4-BE49-F238E27FC236}">
                  <a16:creationId xmlns:a16="http://schemas.microsoft.com/office/drawing/2014/main" id="{EE62A78E-40DE-453D-B091-49479B7EED10}"/>
                </a:ext>
              </a:extLst>
            </p:cNvPr>
            <p:cNvGrpSpPr>
              <a:grpSpLocks/>
            </p:cNvGrpSpPr>
            <p:nvPr/>
          </p:nvGrpSpPr>
          <p:grpSpPr bwMode="auto">
            <a:xfrm rot="-8460000" flipH="1" flipV="1">
              <a:off x="1354505" y="4845331"/>
              <a:ext cx="646113" cy="635000"/>
              <a:chOff x="5777472" y="4798637"/>
              <a:chExt cx="1366185" cy="1260568"/>
            </a:xfrm>
          </p:grpSpPr>
          <p:sp>
            <p:nvSpPr>
              <p:cNvPr id="67614" name="Arc 33">
                <a:extLst>
                  <a:ext uri="{FF2B5EF4-FFF2-40B4-BE49-F238E27FC236}">
                    <a16:creationId xmlns:a16="http://schemas.microsoft.com/office/drawing/2014/main" id="{E908614F-A5D0-49D6-B7F7-8E656494B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7472" y="545551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15" name="Arc 34">
                <a:extLst>
                  <a:ext uri="{FF2B5EF4-FFF2-40B4-BE49-F238E27FC236}">
                    <a16:creationId xmlns:a16="http://schemas.microsoft.com/office/drawing/2014/main" id="{A82E1FE4-DE54-4C32-82EB-DCCA17E44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872" y="534603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16" name="Arc 35">
                <a:extLst>
                  <a:ext uri="{FF2B5EF4-FFF2-40B4-BE49-F238E27FC236}">
                    <a16:creationId xmlns:a16="http://schemas.microsoft.com/office/drawing/2014/main" id="{01B7DF3E-70D2-4029-8C94-1B077436A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272" y="523655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17" name="Arc 36">
                <a:extLst>
                  <a:ext uri="{FF2B5EF4-FFF2-40B4-BE49-F238E27FC236}">
                    <a16:creationId xmlns:a16="http://schemas.microsoft.com/office/drawing/2014/main" id="{43F96DFD-1019-4123-9DD6-638C99FC7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672" y="512707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18" name="Arc 37">
                <a:extLst>
                  <a:ext uri="{FF2B5EF4-FFF2-40B4-BE49-F238E27FC236}">
                    <a16:creationId xmlns:a16="http://schemas.microsoft.com/office/drawing/2014/main" id="{20A26F7F-EC86-44F5-896B-70B853D12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7072" y="501759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19" name="Arc 38">
                <a:extLst>
                  <a:ext uri="{FF2B5EF4-FFF2-40B4-BE49-F238E27FC236}">
                    <a16:creationId xmlns:a16="http://schemas.microsoft.com/office/drawing/2014/main" id="{99819841-28B6-43DF-A457-040BC55B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472" y="490811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620" name="Arc 39">
                <a:extLst>
                  <a:ext uri="{FF2B5EF4-FFF2-40B4-BE49-F238E27FC236}">
                    <a16:creationId xmlns:a16="http://schemas.microsoft.com/office/drawing/2014/main" id="{848800AE-F222-479F-BE93-653FC3BD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1872" y="4798637"/>
                <a:ext cx="451785" cy="603688"/>
              </a:xfrm>
              <a:custGeom>
                <a:avLst/>
                <a:gdLst>
                  <a:gd name="T0" fmla="*/ 225892 w 451785"/>
                  <a:gd name="T1" fmla="*/ 0 h 603688"/>
                  <a:gd name="T2" fmla="*/ 225893 w 451785"/>
                  <a:gd name="T3" fmla="*/ 301844 h 603688"/>
                  <a:gd name="T4" fmla="*/ 451785 w 451785"/>
                  <a:gd name="T5" fmla="*/ 301844 h 603688"/>
                  <a:gd name="T6" fmla="*/ 0 60000 65536"/>
                  <a:gd name="T7" fmla="*/ 0 60000 65536"/>
                  <a:gd name="T8" fmla="*/ 0 60000 65536"/>
                  <a:gd name="T9" fmla="*/ 225892 w 451785"/>
                  <a:gd name="T10" fmla="*/ 0 h 603688"/>
                  <a:gd name="T11" fmla="*/ 451785 w 451785"/>
                  <a:gd name="T12" fmla="*/ 301844 h 603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785" h="603688" stroke="0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  <a:lnTo>
                      <a:pt x="225893" y="301844"/>
                    </a:lnTo>
                    <a:lnTo>
                      <a:pt x="225892" y="0"/>
                    </a:lnTo>
                    <a:close/>
                  </a:path>
                  <a:path w="451785" h="603688" fill="none">
                    <a:moveTo>
                      <a:pt x="225892" y="0"/>
                    </a:moveTo>
                    <a:lnTo>
                      <a:pt x="225891" y="0"/>
                    </a:lnTo>
                    <a:cubicBezTo>
                      <a:pt x="350649" y="0"/>
                      <a:pt x="451785" y="135140"/>
                      <a:pt x="451785" y="3018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ED8592-B821-48D4-8721-C3DE0D2971B9}"/>
                </a:ext>
              </a:extLst>
            </p:cNvPr>
            <p:cNvSpPr/>
            <p:nvPr/>
          </p:nvSpPr>
          <p:spPr>
            <a:xfrm>
              <a:off x="103555" y="4705739"/>
              <a:ext cx="1389062" cy="1166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ea typeface="Calibri" charset="0"/>
                  <a:cs typeface="Calibri" charset="0"/>
                </a:rPr>
                <a:t>User Equipment (UE)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5D86F9-8580-4BB7-8B77-2EC41307F467}"/>
                </a:ext>
              </a:extLst>
            </p:cNvPr>
            <p:cNvSpPr/>
            <p:nvPr/>
          </p:nvSpPr>
          <p:spPr>
            <a:xfrm>
              <a:off x="4054842" y="4670809"/>
              <a:ext cx="1208088" cy="1228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Gateway (S-GW)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AFD53A-E140-4F56-9595-761AE8545F2E}"/>
                </a:ext>
              </a:extLst>
            </p:cNvPr>
            <p:cNvSpPr/>
            <p:nvPr/>
          </p:nvSpPr>
          <p:spPr>
            <a:xfrm>
              <a:off x="1600567" y="3276791"/>
              <a:ext cx="1668463" cy="11368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ea typeface="Calibri" charset="0"/>
                  <a:cs typeface="Calibri" charset="0"/>
                </a:rPr>
                <a:t>Mobility Management Entity (MME)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A8631-E925-482A-89F9-5E50C52BDD0E}"/>
                </a:ext>
              </a:extLst>
            </p:cNvPr>
            <p:cNvSpPr/>
            <p:nvPr/>
          </p:nvSpPr>
          <p:spPr>
            <a:xfrm>
              <a:off x="5983655" y="4629529"/>
              <a:ext cx="1565275" cy="1270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Gateway </a:t>
              </a:r>
            </a:p>
            <a:p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(P-GW)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C67B92-D278-4851-89ED-9ED16AAF38CA}"/>
                </a:ext>
              </a:extLst>
            </p:cNvPr>
            <p:cNvSpPr/>
            <p:nvPr/>
          </p:nvSpPr>
          <p:spPr>
            <a:xfrm>
              <a:off x="3581767" y="1905000"/>
              <a:ext cx="1747838" cy="10907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ea typeface="Calibri" charset="0"/>
                  <a:cs typeface="Calibri" charset="0"/>
                </a:rPr>
                <a:t>Home Subscriber Server (HSS)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BDA162-F651-4194-A4E2-CC65E82767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4618" y="5239031"/>
              <a:ext cx="5302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BF45EF-9C1B-4E6D-A6A8-EEB5F371C5F2}"/>
                </a:ext>
              </a:extLst>
            </p:cNvPr>
            <p:cNvCxnSpPr>
              <a:cxnSpLocks noChangeShapeType="1"/>
              <a:endCxn id="17" idx="1"/>
            </p:cNvCxnSpPr>
            <p:nvPr/>
          </p:nvCxnSpPr>
          <p:spPr bwMode="auto">
            <a:xfrm>
              <a:off x="5262930" y="5264431"/>
              <a:ext cx="720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B736E7-1186-4771-A13E-2116965054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14600" y="4419600"/>
              <a:ext cx="4763" cy="741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7D3289-6359-457D-BD0A-743BE3C717E9}"/>
                </a:ext>
              </a:extLst>
            </p:cNvPr>
            <p:cNvCxnSpPr>
              <a:cxnSpLocks noChangeShapeType="1"/>
              <a:stCxn id="15" idx="0"/>
            </p:cNvCxnSpPr>
            <p:nvPr/>
          </p:nvCxnSpPr>
          <p:spPr bwMode="auto">
            <a:xfrm flipH="1" flipV="1">
              <a:off x="3227755" y="3935693"/>
              <a:ext cx="1430338" cy="735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1D184C-BAA8-4714-9B66-F6CE7C89C073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2433638" y="2590800"/>
              <a:ext cx="1147762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D18627-F71D-48D1-ACA1-7637BEB1A335}"/>
                </a:ext>
              </a:extLst>
            </p:cNvPr>
            <p:cNvSpPr/>
            <p:nvPr/>
          </p:nvSpPr>
          <p:spPr>
            <a:xfrm>
              <a:off x="2129205" y="4670809"/>
              <a:ext cx="1395412" cy="1228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ea typeface="Calibri" charset="0"/>
                  <a:cs typeface="Calibri" charset="0"/>
                </a:rPr>
                <a:t>\Station (</a:t>
              </a:r>
              <a:r>
                <a:rPr lang="en-US" sz="2000" dirty="0" err="1">
                  <a:ea typeface="Calibri" charset="0"/>
                  <a:cs typeface="Calibri" charset="0"/>
                </a:rPr>
                <a:t>eNodeB</a:t>
              </a:r>
              <a:r>
                <a:rPr lang="en-US" sz="2000" dirty="0"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CE3DA3-568C-4731-BB8A-D56516BD7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205" y="4670706"/>
              <a:ext cx="1395413" cy="6286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Base Station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BA4083-99C4-4465-83B3-37A0477D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843" y="4669118"/>
              <a:ext cx="1208087" cy="6270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Serving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CD6E04-BAB3-4BFC-AE3A-D95BF8EAA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655" y="4626256"/>
              <a:ext cx="1565275" cy="6286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Packet Data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5B3477-0E6A-43A0-8090-E1865FC13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962150"/>
              <a:ext cx="1127125" cy="3143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605" name="TextBox 120">
              <a:extLst>
                <a:ext uri="{FF2B5EF4-FFF2-40B4-BE49-F238E27FC236}">
                  <a16:creationId xmlns:a16="http://schemas.microsoft.com/office/drawing/2014/main" id="{BDCC2174-7942-424B-BF5B-ADA1EDC9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663" y="1928813"/>
              <a:ext cx="1621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cs typeface="Calibri" panose="020F0502020204030204" pitchFamily="34" charset="0"/>
                </a:rPr>
                <a:t>Control Plane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617793-3731-4F35-932F-7FAD8A6F4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2362200"/>
              <a:ext cx="1127125" cy="314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607" name="TextBox 122">
              <a:extLst>
                <a:ext uri="{FF2B5EF4-FFF2-40B4-BE49-F238E27FC236}">
                  <a16:creationId xmlns:a16="http://schemas.microsoft.com/office/drawing/2014/main" id="{4D742ACE-7472-4D60-AEDC-CCA4984B1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663" y="2362200"/>
              <a:ext cx="13342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cs typeface="Calibri" panose="020F0502020204030204" pitchFamily="34" charset="0"/>
                </a:rPr>
                <a:t>Data Plane</a:t>
              </a:r>
            </a:p>
          </p:txBody>
        </p:sp>
        <p:pic>
          <p:nvPicPr>
            <p:cNvPr id="67608" name="Picture 33">
              <a:extLst>
                <a:ext uri="{FF2B5EF4-FFF2-40B4-BE49-F238E27FC236}">
                  <a16:creationId xmlns:a16="http://schemas.microsoft.com/office/drawing/2014/main" id="{8BBF0558-0D99-450D-8D89-F30B5857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614" y="2074304"/>
              <a:ext cx="516183" cy="54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9" name="Picture 6">
              <a:extLst>
                <a:ext uri="{FF2B5EF4-FFF2-40B4-BE49-F238E27FC236}">
                  <a16:creationId xmlns:a16="http://schemas.microsoft.com/office/drawing/2014/main" id="{355215D0-6E7F-44E9-A573-49D482117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74868" y="5922275"/>
              <a:ext cx="636665" cy="63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0" name="Picture 35">
              <a:extLst>
                <a:ext uri="{FF2B5EF4-FFF2-40B4-BE49-F238E27FC236}">
                  <a16:creationId xmlns:a16="http://schemas.microsoft.com/office/drawing/2014/main" id="{92170B58-23E9-4C16-A7C3-43A2F1499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54" y="3547449"/>
              <a:ext cx="676883" cy="51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36">
              <a:extLst>
                <a:ext uri="{FF2B5EF4-FFF2-40B4-BE49-F238E27FC236}">
                  <a16:creationId xmlns:a16="http://schemas.microsoft.com/office/drawing/2014/main" id="{E73F7B5D-AD83-450C-B101-895C209F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620" y="5970713"/>
              <a:ext cx="846153" cy="5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2" name="Picture 37">
              <a:extLst>
                <a:ext uri="{FF2B5EF4-FFF2-40B4-BE49-F238E27FC236}">
                  <a16:creationId xmlns:a16="http://schemas.microsoft.com/office/drawing/2014/main" id="{581279B9-CB90-4009-B583-3C3B1B109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860" y="5970713"/>
              <a:ext cx="846153" cy="5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3" name="Picture 39">
              <a:extLst>
                <a:ext uri="{FF2B5EF4-FFF2-40B4-BE49-F238E27FC236}">
                  <a16:creationId xmlns:a16="http://schemas.microsoft.com/office/drawing/2014/main" id="{5079D1B0-C87D-47FC-8686-361A09B7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01" y="5876119"/>
              <a:ext cx="530747" cy="75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1D815EC0-A2BE-4B9E-8742-D7FFDD08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Data Service in 4G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6F1660C-B50B-4985-BA9E-86351C407137}"/>
              </a:ext>
            </a:extLst>
          </p:cNvPr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318A539-AAB8-4F26-B842-7CFCA949165F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0339B5-21CB-4438-8323-FEE10F2D5DCB}"/>
              </a:ext>
            </a:extLst>
          </p:cNvPr>
          <p:cNvSpPr/>
          <p:nvPr/>
        </p:nvSpPr>
        <p:spPr>
          <a:xfrm>
            <a:off x="304800" y="1512888"/>
            <a:ext cx="1295400" cy="5037137"/>
          </a:xfrm>
          <a:prstGeom prst="roundRect">
            <a:avLst>
              <a:gd name="adj" fmla="val 833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D96206-8B82-4736-B722-85D7E4083727}"/>
              </a:ext>
            </a:extLst>
          </p:cNvPr>
          <p:cNvSpPr/>
          <p:nvPr/>
        </p:nvSpPr>
        <p:spPr>
          <a:xfrm>
            <a:off x="4267200" y="1512888"/>
            <a:ext cx="1295400" cy="1382712"/>
          </a:xfrm>
          <a:prstGeom prst="roundRect">
            <a:avLst>
              <a:gd name="adj" fmla="val 674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8F3902-8968-4599-BB06-1DC5110C2EE1}"/>
              </a:ext>
            </a:extLst>
          </p:cNvPr>
          <p:cNvSpPr/>
          <p:nvPr/>
        </p:nvSpPr>
        <p:spPr>
          <a:xfrm>
            <a:off x="6148388" y="1508125"/>
            <a:ext cx="1295400" cy="5038725"/>
          </a:xfrm>
          <a:prstGeom prst="roundRect">
            <a:avLst>
              <a:gd name="adj" fmla="val 71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A6C7A5-2C23-4C47-A60A-830D99F8B579}"/>
              </a:ext>
            </a:extLst>
          </p:cNvPr>
          <p:cNvSpPr/>
          <p:nvPr/>
        </p:nvSpPr>
        <p:spPr>
          <a:xfrm>
            <a:off x="304800" y="1512888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User</a:t>
            </a:r>
          </a:p>
          <a:p>
            <a:pPr algn="ctr">
              <a:defRPr/>
            </a:pPr>
            <a:r>
              <a:rPr lang="en-US" sz="1600" b="1" dirty="0"/>
              <a:t>Equipment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0B9B35-716B-4483-92EA-0E3860447764}"/>
              </a:ext>
            </a:extLst>
          </p:cNvPr>
          <p:cNvSpPr/>
          <p:nvPr/>
        </p:nvSpPr>
        <p:spPr>
          <a:xfrm>
            <a:off x="4267200" y="1512888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 BS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ED8DC-C9F6-4832-9EFF-22E31E3C315B}"/>
              </a:ext>
            </a:extLst>
          </p:cNvPr>
          <p:cNvSpPr/>
          <p:nvPr/>
        </p:nvSpPr>
        <p:spPr>
          <a:xfrm>
            <a:off x="6148388" y="1508125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MME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77E438-09AE-405B-8379-A6AFE8B2C31C}"/>
              </a:ext>
            </a:extLst>
          </p:cNvPr>
          <p:cNvCxnSpPr/>
          <p:nvPr/>
        </p:nvCxnSpPr>
        <p:spPr>
          <a:xfrm>
            <a:off x="1600200" y="2071688"/>
            <a:ext cx="2654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D4645B-1490-47A5-AD1F-35199E7A8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06563"/>
            <a:ext cx="274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RRC Connection Request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CD446-98F8-4C41-A326-22B3B616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71688"/>
            <a:ext cx="259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RRC Connection Setup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506D7-1EE1-42DA-B0A4-7C2FE67B1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764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RRC Connection Complete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752E048A-0A82-4375-A15D-520379BA20BF}"/>
              </a:ext>
            </a:extLst>
          </p:cNvPr>
          <p:cNvSpPr/>
          <p:nvPr/>
        </p:nvSpPr>
        <p:spPr>
          <a:xfrm>
            <a:off x="1295400" y="2071688"/>
            <a:ext cx="228600" cy="660400"/>
          </a:xfrm>
          <a:prstGeom prst="leftBrac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9F1F8A2-1C2F-4F1B-9894-441AA586FBA0}"/>
              </a:ext>
            </a:extLst>
          </p:cNvPr>
          <p:cNvSpPr/>
          <p:nvPr/>
        </p:nvSpPr>
        <p:spPr>
          <a:xfrm>
            <a:off x="457200" y="2184400"/>
            <a:ext cx="762000" cy="5302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4G-RRC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F05086D-7FF0-411C-B29C-82EFD9AE29D2}"/>
              </a:ext>
            </a:extLst>
          </p:cNvPr>
          <p:cNvSpPr/>
          <p:nvPr/>
        </p:nvSpPr>
        <p:spPr>
          <a:xfrm>
            <a:off x="4572000" y="2184400"/>
            <a:ext cx="762000" cy="509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4G-RRC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9EBC811-33BC-447E-A07B-1E6F2F27869C}"/>
              </a:ext>
            </a:extLst>
          </p:cNvPr>
          <p:cNvSpPr/>
          <p:nvPr/>
        </p:nvSpPr>
        <p:spPr>
          <a:xfrm>
            <a:off x="4343400" y="2071688"/>
            <a:ext cx="152400" cy="660400"/>
          </a:xfrm>
          <a:prstGeom prst="rightBrac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841DA2-D915-4BA0-8F89-8EAA3B5C526B}"/>
              </a:ext>
            </a:extLst>
          </p:cNvPr>
          <p:cNvCxnSpPr/>
          <p:nvPr/>
        </p:nvCxnSpPr>
        <p:spPr>
          <a:xfrm>
            <a:off x="1600200" y="3867150"/>
            <a:ext cx="4572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FF4BF6-1969-4613-A943-73C4EB977379}"/>
              </a:ext>
            </a:extLst>
          </p:cNvPr>
          <p:cNvSpPr/>
          <p:nvPr/>
        </p:nvSpPr>
        <p:spPr>
          <a:xfrm>
            <a:off x="457200" y="4135438"/>
            <a:ext cx="762000" cy="56356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91AF64-1813-493E-BD4E-16B32873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3565525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Attach Request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11731E-302A-4DC9-B466-3E159EFD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384492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Authentication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0E6B4-0490-4F3D-9E4F-E958DB6B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35438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Authentication Response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A3B827-C078-49A0-879F-11770FD4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403725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Attach Accept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3E7FA-FE37-4AE4-ABCA-BB951D9A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632325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Attach Complete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2440AD5-852B-4D34-B6F6-ABD0F83686B7}"/>
              </a:ext>
            </a:extLst>
          </p:cNvPr>
          <p:cNvSpPr/>
          <p:nvPr/>
        </p:nvSpPr>
        <p:spPr>
          <a:xfrm>
            <a:off x="1295400" y="3870325"/>
            <a:ext cx="228600" cy="1158875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9E056F2-8A49-4608-B203-EAC53574F235}"/>
              </a:ext>
            </a:extLst>
          </p:cNvPr>
          <p:cNvSpPr/>
          <p:nvPr/>
        </p:nvSpPr>
        <p:spPr>
          <a:xfrm>
            <a:off x="6199188" y="3841750"/>
            <a:ext cx="152400" cy="1138238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2F949E6-FA47-4A6A-A936-183543B0532F}"/>
              </a:ext>
            </a:extLst>
          </p:cNvPr>
          <p:cNvSpPr/>
          <p:nvPr/>
        </p:nvSpPr>
        <p:spPr>
          <a:xfrm>
            <a:off x="6464300" y="4130675"/>
            <a:ext cx="762000" cy="542925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1264E1-3DAA-4728-8E82-56338BD17F11}"/>
              </a:ext>
            </a:extLst>
          </p:cNvPr>
          <p:cNvCxnSpPr/>
          <p:nvPr/>
        </p:nvCxnSpPr>
        <p:spPr>
          <a:xfrm flipH="1">
            <a:off x="1600200" y="4124325"/>
            <a:ext cx="457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E1B81A-CDFF-4E11-9A2D-85B3829B5C9C}"/>
              </a:ext>
            </a:extLst>
          </p:cNvPr>
          <p:cNvCxnSpPr/>
          <p:nvPr/>
        </p:nvCxnSpPr>
        <p:spPr>
          <a:xfrm>
            <a:off x="1600200" y="4438650"/>
            <a:ext cx="4572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CB848F-9C26-4D19-A3E6-DF22B30178D0}"/>
              </a:ext>
            </a:extLst>
          </p:cNvPr>
          <p:cNvCxnSpPr/>
          <p:nvPr/>
        </p:nvCxnSpPr>
        <p:spPr>
          <a:xfrm flipH="1">
            <a:off x="1600200" y="4675188"/>
            <a:ext cx="457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880A29-4CEF-49D2-9893-4FE7E862237F}"/>
              </a:ext>
            </a:extLst>
          </p:cNvPr>
          <p:cNvCxnSpPr/>
          <p:nvPr/>
        </p:nvCxnSpPr>
        <p:spPr>
          <a:xfrm>
            <a:off x="1625600" y="4908550"/>
            <a:ext cx="4572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408297-0E06-49C6-A062-34FB0B17EF19}"/>
              </a:ext>
            </a:extLst>
          </p:cNvPr>
          <p:cNvCxnSpPr/>
          <p:nvPr/>
        </p:nvCxnSpPr>
        <p:spPr>
          <a:xfrm>
            <a:off x="1600200" y="2376488"/>
            <a:ext cx="26543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44792A-85C3-416B-AA2E-D069B8C09246}"/>
              </a:ext>
            </a:extLst>
          </p:cNvPr>
          <p:cNvCxnSpPr/>
          <p:nvPr/>
        </p:nvCxnSpPr>
        <p:spPr>
          <a:xfrm>
            <a:off x="1600200" y="2667000"/>
            <a:ext cx="2654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960B4AD-589E-45FD-B536-7D7CE4B5655C}"/>
              </a:ext>
            </a:extLst>
          </p:cNvPr>
          <p:cNvCxnSpPr/>
          <p:nvPr/>
        </p:nvCxnSpPr>
        <p:spPr>
          <a:xfrm>
            <a:off x="1600200" y="5973763"/>
            <a:ext cx="5257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94D3215-5634-45A0-93D1-DA7907A64464}"/>
              </a:ext>
            </a:extLst>
          </p:cNvPr>
          <p:cNvCxnSpPr/>
          <p:nvPr/>
        </p:nvCxnSpPr>
        <p:spPr>
          <a:xfrm flipH="1">
            <a:off x="1600200" y="6230938"/>
            <a:ext cx="525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E1EBF14-B47F-425B-8256-946E5754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91188"/>
            <a:ext cx="459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Public Data Network Connectivity Request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E7051F-36B8-43B4-877F-C626E1B7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67413"/>
            <a:ext cx="518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Activate Bearer Context Request (</a:t>
            </a:r>
            <a:r>
              <a:rPr lang="en-US" altLang="en-US" sz="1600" b="1">
                <a:solidFill>
                  <a:srgbClr val="0033CC"/>
                </a:solidFill>
              </a:rPr>
              <a:t>192.168.0.199</a:t>
            </a:r>
            <a:r>
              <a:rPr lang="en-US" altLang="en-US" sz="1600"/>
              <a:t>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A5B8AA-E365-4B38-BAEB-4B1E642B1C84}"/>
              </a:ext>
            </a:extLst>
          </p:cNvPr>
          <p:cNvCxnSpPr/>
          <p:nvPr/>
        </p:nvCxnSpPr>
        <p:spPr>
          <a:xfrm>
            <a:off x="1600200" y="6507163"/>
            <a:ext cx="5257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73A529F-2EDF-41B5-9916-330D16BE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6230938"/>
            <a:ext cx="3905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Activate Bearer Context Accept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4436E731-A71D-4300-8EE5-FBF543FC6600}"/>
              </a:ext>
            </a:extLst>
          </p:cNvPr>
          <p:cNvSpPr/>
          <p:nvPr/>
        </p:nvSpPr>
        <p:spPr>
          <a:xfrm>
            <a:off x="1295400" y="5849938"/>
            <a:ext cx="228600" cy="660400"/>
          </a:xfrm>
          <a:prstGeom prst="leftBrace">
            <a:avLst/>
          </a:prstGeom>
          <a:ln>
            <a:solidFill>
              <a:srgbClr val="0033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19B7BC7C-6B26-4B9D-B955-231ECF3CBFB8}"/>
              </a:ext>
            </a:extLst>
          </p:cNvPr>
          <p:cNvSpPr/>
          <p:nvPr/>
        </p:nvSpPr>
        <p:spPr>
          <a:xfrm>
            <a:off x="6199188" y="5851525"/>
            <a:ext cx="152400" cy="655638"/>
          </a:xfrm>
          <a:prstGeom prst="rightBrace">
            <a:avLst/>
          </a:prstGeom>
          <a:ln>
            <a:solidFill>
              <a:srgbClr val="0033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A05C1C5-6651-4EEC-8997-E9E1FF128FDE}"/>
              </a:ext>
            </a:extLst>
          </p:cNvPr>
          <p:cNvSpPr/>
          <p:nvPr/>
        </p:nvSpPr>
        <p:spPr>
          <a:xfrm>
            <a:off x="457200" y="5967413"/>
            <a:ext cx="762000" cy="531812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</a:t>
            </a:r>
          </a:p>
          <a:p>
            <a:pPr algn="ctr">
              <a:defRPr/>
            </a:pPr>
            <a:r>
              <a:rPr lang="en-US" sz="1600" b="1" dirty="0"/>
              <a:t>CM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F90B871-E807-44A0-81AB-0DBED0F54E3D}"/>
              </a:ext>
            </a:extLst>
          </p:cNvPr>
          <p:cNvSpPr/>
          <p:nvPr/>
        </p:nvSpPr>
        <p:spPr>
          <a:xfrm>
            <a:off x="6464300" y="5921375"/>
            <a:ext cx="762000" cy="582613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</a:t>
            </a:r>
          </a:p>
          <a:p>
            <a:pPr algn="ctr">
              <a:defRPr/>
            </a:pPr>
            <a:r>
              <a:rPr lang="en-US" sz="1600" b="1" dirty="0"/>
              <a:t>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6306E-C74F-4579-8A63-1CA35AAC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550025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PDN: Public Data Network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9071B8-6516-4418-889C-DD556307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550025"/>
            <a:ext cx="245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EPS: Evolved Packet System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6402B5-FD5B-44D5-8277-5205B5EE7680}"/>
              </a:ext>
            </a:extLst>
          </p:cNvPr>
          <p:cNvSpPr/>
          <p:nvPr/>
        </p:nvSpPr>
        <p:spPr>
          <a:xfrm>
            <a:off x="1597025" y="1046163"/>
            <a:ext cx="4154488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Setup radio connection 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B0A47E-CC74-43CA-9F35-A0022A547369}"/>
              </a:ext>
            </a:extLst>
          </p:cNvPr>
          <p:cNvSpPr/>
          <p:nvPr/>
        </p:nvSpPr>
        <p:spPr>
          <a:xfrm>
            <a:off x="1674813" y="2779713"/>
            <a:ext cx="45481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(2) Registration (attach)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(3) Authentication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6CFD3C-2C54-4F59-8AB0-65C68329379E}"/>
              </a:ext>
            </a:extLst>
          </p:cNvPr>
          <p:cNvSpPr/>
          <p:nvPr/>
        </p:nvSpPr>
        <p:spPr>
          <a:xfrm>
            <a:off x="1582738" y="4967288"/>
            <a:ext cx="4699000" cy="757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(4) Setup Connectivity </a:t>
            </a: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Context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(e.g., IP, routing path,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QoS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F51A3F0-0811-455F-9A75-54CB57A3BA02}"/>
              </a:ext>
            </a:extLst>
          </p:cNvPr>
          <p:cNvSpPr/>
          <p:nvPr/>
        </p:nvSpPr>
        <p:spPr>
          <a:xfrm>
            <a:off x="7715250" y="1508125"/>
            <a:ext cx="1295400" cy="5038725"/>
          </a:xfrm>
          <a:prstGeom prst="roundRect">
            <a:avLst>
              <a:gd name="adj" fmla="val 71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4C8D104-8E01-4F8F-9623-606BD5E57C36}"/>
              </a:ext>
            </a:extLst>
          </p:cNvPr>
          <p:cNvSpPr/>
          <p:nvPr/>
        </p:nvSpPr>
        <p:spPr>
          <a:xfrm>
            <a:off x="7715250" y="1508125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Others</a:t>
            </a:r>
          </a:p>
          <a:p>
            <a:pPr algn="ctr">
              <a:defRPr/>
            </a:pPr>
            <a:r>
              <a:rPr lang="en-US" sz="1600" b="1" dirty="0"/>
              <a:t>(HSS, GWs)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CAB2A17-FBB6-4160-B99A-EF38503C78FC}"/>
              </a:ext>
            </a:extLst>
          </p:cNvPr>
          <p:cNvCxnSpPr/>
          <p:nvPr/>
        </p:nvCxnSpPr>
        <p:spPr>
          <a:xfrm>
            <a:off x="7296150" y="4435475"/>
            <a:ext cx="914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462809-DE94-4383-BD8D-11A4DC9BE6D3}"/>
              </a:ext>
            </a:extLst>
          </p:cNvPr>
          <p:cNvCxnSpPr/>
          <p:nvPr/>
        </p:nvCxnSpPr>
        <p:spPr>
          <a:xfrm flipH="1">
            <a:off x="7254875" y="4673600"/>
            <a:ext cx="9556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957B518-B92C-405F-85EE-6CCDF8972C30}"/>
              </a:ext>
            </a:extLst>
          </p:cNvPr>
          <p:cNvSpPr/>
          <p:nvPr/>
        </p:nvSpPr>
        <p:spPr>
          <a:xfrm>
            <a:off x="8229600" y="4200525"/>
            <a:ext cx="762000" cy="54133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HSS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7796EA8-3B19-484F-90AA-41DD424AECCC}"/>
              </a:ext>
            </a:extLst>
          </p:cNvPr>
          <p:cNvSpPr/>
          <p:nvPr/>
        </p:nvSpPr>
        <p:spPr>
          <a:xfrm>
            <a:off x="8210550" y="5918200"/>
            <a:ext cx="762000" cy="582613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P-</a:t>
            </a:r>
            <a:r>
              <a:rPr lang="en-US" sz="1600" b="1" dirty="0" err="1"/>
              <a:t>Gw</a:t>
            </a:r>
            <a:endParaRPr lang="en-US" sz="1600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7155125-D4A9-48D0-9115-EA4753D64BC2}"/>
              </a:ext>
            </a:extLst>
          </p:cNvPr>
          <p:cNvCxnSpPr/>
          <p:nvPr/>
        </p:nvCxnSpPr>
        <p:spPr>
          <a:xfrm>
            <a:off x="7281863" y="6046788"/>
            <a:ext cx="914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7B6749-261B-4EC1-8071-73B87BF80102}"/>
              </a:ext>
            </a:extLst>
          </p:cNvPr>
          <p:cNvCxnSpPr/>
          <p:nvPr/>
        </p:nvCxnSpPr>
        <p:spPr>
          <a:xfrm flipH="1">
            <a:off x="7240588" y="6284913"/>
            <a:ext cx="9556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66" grpId="0" animBg="1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8C0E645C-29E3-4BC4-A63C-E5CE5C38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Data Service in 4G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949D4C1-DCEE-41B7-BB75-4203B2225C16}"/>
              </a:ext>
            </a:extLst>
          </p:cNvPr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D054C32-2915-41E5-9311-641C793B8A1E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ADD2CE2-95F9-4573-A11B-BFEE6DD0275B}"/>
              </a:ext>
            </a:extLst>
          </p:cNvPr>
          <p:cNvSpPr/>
          <p:nvPr/>
        </p:nvSpPr>
        <p:spPr>
          <a:xfrm>
            <a:off x="304800" y="1512888"/>
            <a:ext cx="1295400" cy="5037137"/>
          </a:xfrm>
          <a:prstGeom prst="roundRect">
            <a:avLst>
              <a:gd name="adj" fmla="val 833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CABAAF-4A6C-4FAA-A242-DDAE1D1A5B97}"/>
              </a:ext>
            </a:extLst>
          </p:cNvPr>
          <p:cNvSpPr/>
          <p:nvPr/>
        </p:nvSpPr>
        <p:spPr>
          <a:xfrm>
            <a:off x="4267200" y="1512888"/>
            <a:ext cx="1295400" cy="5033962"/>
          </a:xfrm>
          <a:prstGeom prst="roundRect">
            <a:avLst>
              <a:gd name="adj" fmla="val 674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A6BBF4-3CD2-4822-8607-C5858751F5D6}"/>
              </a:ext>
            </a:extLst>
          </p:cNvPr>
          <p:cNvSpPr/>
          <p:nvPr/>
        </p:nvSpPr>
        <p:spPr>
          <a:xfrm>
            <a:off x="6148388" y="1508125"/>
            <a:ext cx="1295400" cy="5038725"/>
          </a:xfrm>
          <a:prstGeom prst="roundRect">
            <a:avLst>
              <a:gd name="adj" fmla="val 71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E033DE-117D-48B0-A09D-AEE73232BC86}"/>
              </a:ext>
            </a:extLst>
          </p:cNvPr>
          <p:cNvSpPr/>
          <p:nvPr/>
        </p:nvSpPr>
        <p:spPr>
          <a:xfrm>
            <a:off x="304800" y="1512888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User</a:t>
            </a:r>
          </a:p>
          <a:p>
            <a:pPr algn="ctr">
              <a:defRPr/>
            </a:pPr>
            <a:r>
              <a:rPr lang="en-US" sz="1600" b="1" dirty="0"/>
              <a:t>Equipment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1BBE41-C51D-4BCD-805D-AE72E64DF5F5}"/>
              </a:ext>
            </a:extLst>
          </p:cNvPr>
          <p:cNvSpPr/>
          <p:nvPr/>
        </p:nvSpPr>
        <p:spPr>
          <a:xfrm>
            <a:off x="4267200" y="1512888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 BS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112DA9-5532-48B5-8376-0D1CFEA98B46}"/>
              </a:ext>
            </a:extLst>
          </p:cNvPr>
          <p:cNvSpPr/>
          <p:nvPr/>
        </p:nvSpPr>
        <p:spPr>
          <a:xfrm>
            <a:off x="6148388" y="1508125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MME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200F30-C498-4AB6-ADDA-597D5D8DCB24}"/>
              </a:ext>
            </a:extLst>
          </p:cNvPr>
          <p:cNvSpPr/>
          <p:nvPr/>
        </p:nvSpPr>
        <p:spPr>
          <a:xfrm>
            <a:off x="457200" y="2184400"/>
            <a:ext cx="762000" cy="5302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4G-RRC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B304587-AEE2-4E77-9C64-32BD1F3150D8}"/>
              </a:ext>
            </a:extLst>
          </p:cNvPr>
          <p:cNvSpPr/>
          <p:nvPr/>
        </p:nvSpPr>
        <p:spPr>
          <a:xfrm>
            <a:off x="4572000" y="2184400"/>
            <a:ext cx="762000" cy="509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4G-RRC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A13782-DC1E-4CFF-94E0-2CAE7444F4E3}"/>
              </a:ext>
            </a:extLst>
          </p:cNvPr>
          <p:cNvSpPr/>
          <p:nvPr/>
        </p:nvSpPr>
        <p:spPr>
          <a:xfrm>
            <a:off x="439738" y="2962275"/>
            <a:ext cx="762000" cy="56356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4G-MM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021BE14-EE96-47CE-978D-2CD7020308D0}"/>
              </a:ext>
            </a:extLst>
          </p:cNvPr>
          <p:cNvSpPr/>
          <p:nvPr/>
        </p:nvSpPr>
        <p:spPr>
          <a:xfrm>
            <a:off x="6337300" y="2914650"/>
            <a:ext cx="762000" cy="54133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4G-MM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2819BB8-7C59-4F72-9F3C-D776507D5641}"/>
              </a:ext>
            </a:extLst>
          </p:cNvPr>
          <p:cNvSpPr/>
          <p:nvPr/>
        </p:nvSpPr>
        <p:spPr>
          <a:xfrm>
            <a:off x="439738" y="3875088"/>
            <a:ext cx="762000" cy="530225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</a:t>
            </a:r>
          </a:p>
          <a:p>
            <a:pPr algn="ctr">
              <a:defRPr/>
            </a:pPr>
            <a:r>
              <a:rPr lang="en-US" sz="1600" b="1" dirty="0"/>
              <a:t>CM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9BD7F66-2B95-4EB7-A115-1544CFD2586C}"/>
              </a:ext>
            </a:extLst>
          </p:cNvPr>
          <p:cNvSpPr/>
          <p:nvPr/>
        </p:nvSpPr>
        <p:spPr>
          <a:xfrm>
            <a:off x="6350000" y="3849688"/>
            <a:ext cx="762000" cy="582612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4G-</a:t>
            </a:r>
          </a:p>
          <a:p>
            <a:pPr algn="ctr">
              <a:defRPr/>
            </a:pPr>
            <a:r>
              <a:rPr lang="en-US" sz="1600" b="1" dirty="0"/>
              <a:t>CM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E16497-50FA-4335-A4C2-4FED284E9F48}"/>
              </a:ext>
            </a:extLst>
          </p:cNvPr>
          <p:cNvSpPr/>
          <p:nvPr/>
        </p:nvSpPr>
        <p:spPr>
          <a:xfrm>
            <a:off x="1687513" y="1882775"/>
            <a:ext cx="2505075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Setup radio connection 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22FD6F-52D3-44C2-A8D3-FE479125F197}"/>
              </a:ext>
            </a:extLst>
          </p:cNvPr>
          <p:cNvSpPr/>
          <p:nvPr/>
        </p:nvSpPr>
        <p:spPr>
          <a:xfrm>
            <a:off x="1674813" y="2841625"/>
            <a:ext cx="45481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(2) Registration (attach)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(3) Authentication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E6C27D8-584C-40F4-BF9A-363E4B077167}"/>
              </a:ext>
            </a:extLst>
          </p:cNvPr>
          <p:cNvSpPr/>
          <p:nvPr/>
        </p:nvSpPr>
        <p:spPr>
          <a:xfrm>
            <a:off x="1674813" y="3800475"/>
            <a:ext cx="4548187" cy="757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(4) Setup Connectivity </a:t>
            </a: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Context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(e.g., IP, routing path,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QoS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5C029DC-CDE4-4F3D-9C2F-7D90EF368F04}"/>
              </a:ext>
            </a:extLst>
          </p:cNvPr>
          <p:cNvSpPr/>
          <p:nvPr/>
        </p:nvSpPr>
        <p:spPr>
          <a:xfrm>
            <a:off x="7715250" y="1508125"/>
            <a:ext cx="1295400" cy="5038725"/>
          </a:xfrm>
          <a:prstGeom prst="roundRect">
            <a:avLst>
              <a:gd name="adj" fmla="val 71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A990841-DED5-48FF-B7E7-E0E2262E4930}"/>
              </a:ext>
            </a:extLst>
          </p:cNvPr>
          <p:cNvSpPr/>
          <p:nvPr/>
        </p:nvSpPr>
        <p:spPr>
          <a:xfrm>
            <a:off x="7715250" y="1508125"/>
            <a:ext cx="12954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Others</a:t>
            </a:r>
          </a:p>
          <a:p>
            <a:pPr algn="ctr">
              <a:defRPr/>
            </a:pPr>
            <a:r>
              <a:rPr lang="en-US" sz="1600" b="1" dirty="0"/>
              <a:t>(HSS, GWs)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E7DF617-3988-4326-AE30-A472CBDDE121}"/>
              </a:ext>
            </a:extLst>
          </p:cNvPr>
          <p:cNvSpPr/>
          <p:nvPr/>
        </p:nvSpPr>
        <p:spPr>
          <a:xfrm>
            <a:off x="8086725" y="2897188"/>
            <a:ext cx="762000" cy="542925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HSS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66825C9-461E-44B5-ABF0-F194210A00C3}"/>
              </a:ext>
            </a:extLst>
          </p:cNvPr>
          <p:cNvSpPr/>
          <p:nvPr/>
        </p:nvSpPr>
        <p:spPr>
          <a:xfrm>
            <a:off x="8086725" y="3838575"/>
            <a:ext cx="762000" cy="581025"/>
          </a:xfrm>
          <a:prstGeom prst="roundRect">
            <a:avLst/>
          </a:prstGeom>
          <a:solidFill>
            <a:srgbClr val="0033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P-</a:t>
            </a:r>
            <a:r>
              <a:rPr lang="en-US" sz="1600" b="1" dirty="0" err="1"/>
              <a:t>Gw</a:t>
            </a:r>
            <a:endParaRPr lang="en-US" sz="1600" b="1" dirty="0"/>
          </a:p>
        </p:txBody>
      </p:sp>
      <p:pic>
        <p:nvPicPr>
          <p:cNvPr id="69654" name="Picture 56">
            <a:extLst>
              <a:ext uri="{FF2B5EF4-FFF2-40B4-BE49-F238E27FC236}">
                <a16:creationId xmlns:a16="http://schemas.microsoft.com/office/drawing/2014/main" id="{3F0D714D-A050-473C-9DCA-C1247510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450" y="4919663"/>
            <a:ext cx="45132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57">
            <a:extLst>
              <a:ext uri="{FF2B5EF4-FFF2-40B4-BE49-F238E27FC236}">
                <a16:creationId xmlns:a16="http://schemas.microsoft.com/office/drawing/2014/main" id="{818AD0EC-E7F4-4DC1-8CC7-127C20A0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95775" y="4900613"/>
            <a:ext cx="4514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58">
            <a:extLst>
              <a:ext uri="{FF2B5EF4-FFF2-40B4-BE49-F238E27FC236}">
                <a16:creationId xmlns:a16="http://schemas.microsoft.com/office/drawing/2014/main" id="{13E6624F-BCFA-4051-B078-D3FF7016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39125" y="4900613"/>
            <a:ext cx="15414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63E4FF3-EC16-4879-8DD4-83D38DFE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075" y="5730875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E68F331-A84C-4917-A32C-F21B371EF769}"/>
              </a:ext>
            </a:extLst>
          </p:cNvPr>
          <p:cNvSpPr/>
          <p:nvPr/>
        </p:nvSpPr>
        <p:spPr>
          <a:xfrm>
            <a:off x="1708150" y="5243513"/>
            <a:ext cx="7593013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(5) data-plane delivery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F7C1830-D30D-416A-AEA0-18BD56996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475" y="5738813"/>
            <a:ext cx="2555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D9E5396-4F02-4850-8D85-CDEF0C567246}"/>
              </a:ext>
            </a:extLst>
          </p:cNvPr>
          <p:cNvSpPr/>
          <p:nvPr/>
        </p:nvSpPr>
        <p:spPr>
          <a:xfrm>
            <a:off x="87313" y="1162050"/>
            <a:ext cx="8969375" cy="352583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61" name="Rectangle 70">
            <a:extLst>
              <a:ext uri="{FF2B5EF4-FFF2-40B4-BE49-F238E27FC236}">
                <a16:creationId xmlns:a16="http://schemas.microsoft.com/office/drawing/2014/main" id="{B6564C4C-8081-4CEA-8B86-5F65C698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893763"/>
            <a:ext cx="3270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Control-Plane Functions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0695 L 0.86597 -0.00903 " pathEditMode="relative" ptsTypes="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0694 L 0.86597 -0.00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7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062" y="523075"/>
            <a:ext cx="329660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HSPA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631" y="2078199"/>
            <a:ext cx="7689349" cy="265457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Speed Packet Access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wireless access technology designed for increasing the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capacity of Internet connectivity from 3G mobile terminals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3G(3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Generation)Mobile Telecommunication is based on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UMTS protocols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2"/>
          <a:stretch/>
        </p:blipFill>
        <p:spPr>
          <a:xfrm>
            <a:off x="4976880" y="1215572"/>
            <a:ext cx="3086100" cy="14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686800" cy="6553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/>
              <a:t>•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Antenna</a:t>
            </a:r>
          </a:p>
          <a:p>
            <a:pPr marL="0" indent="0">
              <a:buFont typeface="Arial" charset="0"/>
              <a:buNone/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• Beam radio signals directly at a users to follow the users as they move.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•Allow the same radio frequency to be used for other users without worry of </a:t>
            </a:r>
            <a:r>
              <a:rPr lang="en-US" sz="2800" dirty="0">
                <a:solidFill>
                  <a:srgbClr val="C00000"/>
                </a:solidFill>
              </a:rPr>
              <a:t>interference</a:t>
            </a:r>
            <a:r>
              <a:rPr lang="en-US" sz="2800" dirty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•</a:t>
            </a:r>
            <a:r>
              <a:rPr lang="en-US" sz="2800" dirty="0">
                <a:solidFill>
                  <a:srgbClr val="C00000"/>
                </a:solidFill>
              </a:rPr>
              <a:t>Seamless</a:t>
            </a:r>
            <a:r>
              <a:rPr lang="en-US" sz="2800" dirty="0"/>
              <a:t> handoff between towers/access points.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•One transmit antenna, two receive antennas.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–Allows connection to two access points at once.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10" y="3152775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9684-F3D1-476A-A9FD-4DB7A7FDCA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0962" name="Picture 2" descr="C:\Users\msm127\Desktop\smar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4905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00200" y="5702378"/>
            <a:ext cx="5552054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Smart Antenna Technology</a:t>
            </a:r>
          </a:p>
          <a:p>
            <a:pPr algn="ctr"/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9530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Beam Tracking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334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Space Division </a:t>
            </a:r>
          </a:p>
          <a:p>
            <a:r>
              <a:rPr lang="en-US" sz="2000" dirty="0"/>
              <a:t>Multiple Access</a:t>
            </a:r>
          </a:p>
          <a:p>
            <a:r>
              <a:rPr lang="en-US" sz="2000" dirty="0"/>
              <a:t>(SDMA)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13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Antenna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4138612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Same time and frequency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819400" y="674132"/>
            <a:ext cx="3048000" cy="5040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86600" y="4114801"/>
            <a:ext cx="381000" cy="2762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74371" y="1295400"/>
            <a:ext cx="54429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14600" y="2850738"/>
            <a:ext cx="457200" cy="267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 rot="10531789">
            <a:off x="915247" y="1441875"/>
            <a:ext cx="381000" cy="62144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8" y="647700"/>
            <a:ext cx="4905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62000" y="7585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Past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7669" y="2476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30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Past</a:t>
            </a:r>
          </a:p>
        </p:txBody>
      </p:sp>
      <p:sp>
        <p:nvSpPr>
          <p:cNvPr id="49" name="Up Arrow 48"/>
          <p:cNvSpPr/>
          <p:nvPr/>
        </p:nvSpPr>
        <p:spPr>
          <a:xfrm rot="6332950">
            <a:off x="2262362" y="3298881"/>
            <a:ext cx="381000" cy="62144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12" idx="2"/>
          </p:cNvCxnSpPr>
          <p:nvPr/>
        </p:nvCxnSpPr>
        <p:spPr>
          <a:xfrm>
            <a:off x="4572000" y="782598"/>
            <a:ext cx="609601" cy="1294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429000" y="782598"/>
            <a:ext cx="1143000" cy="443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76575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38500" y="339513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8485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324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Orthogonal Frequency Division Modulation </a:t>
            </a:r>
            <a:r>
              <a:rPr lang="en-US" dirty="0">
                <a:solidFill>
                  <a:srgbClr val="C00000"/>
                </a:solidFill>
              </a:rPr>
              <a:t>(OFDM)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Basic idea: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Using a large number of parallel narrow-band subcarriers instead of a single wide-band carrier to transport information.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Advantages: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-Very easy and efficient in dealing with multi-path.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-Robust again narrow-band interference</a:t>
            </a:r>
          </a:p>
        </p:txBody>
      </p:sp>
    </p:spTree>
    <p:extLst>
      <p:ext uri="{BB962C8B-B14F-4D97-AF65-F5344CB8AC3E}">
        <p14:creationId xmlns:p14="http://schemas.microsoft.com/office/powerpoint/2010/main" val="45739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" y="1304925"/>
            <a:ext cx="8991600" cy="5324475"/>
          </a:xfrm>
        </p:spPr>
        <p:txBody>
          <a:bodyPr/>
          <a:lstStyle/>
          <a:p>
            <a:r>
              <a:rPr lang="en-US" dirty="0"/>
              <a:t>Earth's population stands at around 6.6 billion.</a:t>
            </a:r>
          </a:p>
          <a:p>
            <a:r>
              <a:rPr lang="en-US" dirty="0"/>
              <a:t>The Internet has a population of just 1.3 billion.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IPv6</a:t>
            </a:r>
            <a:r>
              <a:rPr lang="en-US" dirty="0"/>
              <a:t> uses </a:t>
            </a:r>
            <a:r>
              <a:rPr lang="en-US" dirty="0">
                <a:solidFill>
                  <a:srgbClr val="C00000"/>
                </a:solidFill>
              </a:rPr>
              <a:t>128</a:t>
            </a:r>
            <a:r>
              <a:rPr lang="en-US" dirty="0"/>
              <a:t> bits for IPv6 addresses which allows for </a:t>
            </a:r>
            <a:r>
              <a:rPr lang="en-US" dirty="0">
                <a:solidFill>
                  <a:srgbClr val="C00000"/>
                </a:solidFill>
              </a:rPr>
              <a:t>340 billion </a:t>
            </a:r>
            <a:r>
              <a:rPr lang="en-US" dirty="0" err="1">
                <a:solidFill>
                  <a:srgbClr val="C00000"/>
                </a:solidFill>
              </a:rPr>
              <a:t>billion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billion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billion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(3.4x10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unique addresses.</a:t>
            </a:r>
          </a:p>
        </p:txBody>
      </p:sp>
      <p:pic>
        <p:nvPicPr>
          <p:cNvPr id="378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9145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52400"/>
            <a:ext cx="1936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3581400" y="32004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22%</a:t>
            </a:r>
          </a:p>
        </p:txBody>
      </p:sp>
      <p:graphicFrame>
        <p:nvGraphicFramePr>
          <p:cNvPr id="37896" name="Chart 28"/>
          <p:cNvGraphicFramePr>
            <a:graphicFrameLocks/>
          </p:cNvGraphicFramePr>
          <p:nvPr/>
        </p:nvGraphicFramePr>
        <p:xfrm>
          <a:off x="2209800" y="2438400"/>
          <a:ext cx="4394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5" imgW="3987130" imgH="2152075" progId="Excel.Chart.8">
                  <p:embed/>
                </p:oleObj>
              </mc:Choice>
              <mc:Fallback>
                <p:oleObj r:id="rId5" imgW="3987130" imgH="2152075" progId="Excel.Chart.8">
                  <p:embed/>
                  <p:pic>
                    <p:nvPicPr>
                      <p:cNvPr id="37896" name="Char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4394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85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Rate Comparison (Kbps)</a:t>
            </a:r>
          </a:p>
        </p:txBody>
      </p:sp>
      <p:graphicFrame>
        <p:nvGraphicFramePr>
          <p:cNvPr id="39940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8327858" imgH="4901609" progId="Excel.Chart.8">
                  <p:embed/>
                </p:oleObj>
              </mc:Choice>
              <mc:Fallback>
                <p:oleObj r:id="rId3" imgW="8327858" imgH="4901609" progId="Excel.Chart.8">
                  <p:embed/>
                  <p:pic>
                    <p:nvPicPr>
                      <p:cNvPr id="3994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79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86" y="419369"/>
            <a:ext cx="54085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Architecture of HSPA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876" y="1566910"/>
            <a:ext cx="5192542" cy="30700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700" dirty="0"/>
              <a:t>amalgamation of two mobile </a:t>
            </a:r>
          </a:p>
          <a:p>
            <a:r>
              <a:rPr lang="en-US" sz="2700" dirty="0"/>
              <a:t>telephony protocols</a:t>
            </a: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HSDPA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(High Speed Downlink Packet Access)</a:t>
            </a: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HSUPA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(High Speed Uplink Packet Access)</a:t>
            </a:r>
          </a:p>
          <a:p>
            <a:r>
              <a:rPr lang="en-US" sz="2700" b="1" dirty="0">
                <a:ln w="0"/>
              </a:rPr>
              <a:t>Basic Parts: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UE(User Equipment)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B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RNC(</a:t>
            </a:r>
            <a:r>
              <a:rPr lang="en-US" dirty="0"/>
              <a:t>Radio Network Controller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9804" r="49936" b="6201"/>
          <a:stretch/>
        </p:blipFill>
        <p:spPr>
          <a:xfrm>
            <a:off x="5650637" y="1627021"/>
            <a:ext cx="2925842" cy="35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506" y="642206"/>
            <a:ext cx="15493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HSDPA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379" y="1334703"/>
            <a:ext cx="7845225" cy="263918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endParaRPr lang="en-US" sz="27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High Speed Downlink Shared Channel (HSDSCH)</a:t>
            </a:r>
          </a:p>
          <a:p>
            <a:pPr lvl="1"/>
            <a:r>
              <a:rPr lang="en-US" sz="2000" dirty="0"/>
              <a:t>High Speed Signaling Control Channel (HS-SCCH)</a:t>
            </a:r>
          </a:p>
          <a:p>
            <a:pPr lvl="1"/>
            <a:endParaRPr lang="en-US" sz="24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/>
              <a:t>High Speed Dedicated Physical Control Channel(HS-DPCCH)</a:t>
            </a:r>
          </a:p>
          <a:p>
            <a:pPr marL="1028675" lvl="2" indent="-342892">
              <a:buFont typeface="Arial" panose="020B0604020202020204" pitchFamily="34" charset="0"/>
              <a:buChar char="•"/>
            </a:pPr>
            <a:r>
              <a:rPr lang="en-US" sz="2400" dirty="0"/>
              <a:t>Channel Quality Information (CQI)</a:t>
            </a:r>
          </a:p>
          <a:p>
            <a:pPr marL="1028675" lvl="2" indent="-342892">
              <a:buFont typeface="Arial" panose="020B0604020202020204" pitchFamily="34" charset="0"/>
              <a:buChar char="•"/>
            </a:pPr>
            <a:r>
              <a:rPr lang="en-US" sz="2000" dirty="0"/>
              <a:t>HARQ ACK/NACK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22289" r="27657" b="32162"/>
          <a:stretch/>
        </p:blipFill>
        <p:spPr>
          <a:xfrm>
            <a:off x="4852118" y="4138062"/>
            <a:ext cx="3602864" cy="1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057" y="2160225"/>
            <a:ext cx="53060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700" dirty="0"/>
              <a:t>Adaptive Modulation and Coding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700" dirty="0"/>
              <a:t>Fast scheduling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700" dirty="0"/>
              <a:t>Fast retransmissions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92" y="1150920"/>
            <a:ext cx="39362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Dose it Work</a:t>
            </a:r>
          </a:p>
        </p:txBody>
      </p:sp>
      <p:pic>
        <p:nvPicPr>
          <p:cNvPr id="1028" name="Picture 4" descr="http://www.telecoms.com/files/2009/07/h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53" y="2646608"/>
            <a:ext cx="2428875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8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24" y="1083306"/>
            <a:ext cx="15637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HSUPA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 t="25249" r="22847" b="30797"/>
          <a:stretch/>
        </p:blipFill>
        <p:spPr>
          <a:xfrm>
            <a:off x="4334161" y="4155046"/>
            <a:ext cx="4417037" cy="2115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437" y="2029905"/>
            <a:ext cx="6520375" cy="177741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000" dirty="0"/>
              <a:t>Enhanced Dedicated Channel (E-DCH)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700" dirty="0"/>
              <a:t>Efficient uplink scheduling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700" dirty="0"/>
              <a:t>Fast uplink retransmissions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3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784" y="603988"/>
            <a:ext cx="257282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273" y="1694983"/>
            <a:ext cx="7630166" cy="31470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Downloading Speed-14Mbps uploading Speed-5.8 Mbps</a:t>
            </a:r>
          </a:p>
          <a:p>
            <a:pPr marL="428615" indent="-428615">
              <a:buFont typeface="Arial" panose="020B0604020202020204" pitchFamily="34" charset="0"/>
              <a:buChar char="•"/>
            </a:pPr>
            <a:endParaRPr lang="en-US" sz="2000" dirty="0">
              <a:ln w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Smooth for Transferring Large file ,live streaming and Web Browsing</a:t>
            </a:r>
          </a:p>
          <a:p>
            <a:pPr marL="428615" indent="-428615">
              <a:buFont typeface="Arial" panose="020B0604020202020204" pitchFamily="34" charset="0"/>
              <a:buChar char="•"/>
            </a:pPr>
            <a:endParaRPr lang="en-US" sz="2000" dirty="0">
              <a:ln w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Low latency below 50 m sec</a:t>
            </a:r>
          </a:p>
          <a:p>
            <a:pPr marL="428615" indent="-428615">
              <a:buFont typeface="Arial" panose="020B0604020202020204" pitchFamily="34" charset="0"/>
              <a:buChar char="•"/>
            </a:pPr>
            <a:endParaRPr lang="en-US" sz="2000" dirty="0">
              <a:ln w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It uses Shared Channel Transmissions</a:t>
            </a:r>
          </a:p>
          <a:p>
            <a:pPr marL="428615" indent="-428615">
              <a:buFont typeface="Arial" panose="020B0604020202020204" pitchFamily="34" charset="0"/>
              <a:buChar char="•"/>
            </a:pPr>
            <a:endParaRPr lang="en-US" sz="2000" dirty="0">
              <a:ln w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Recovering Losing Data by Soft Combining Method At the time of </a:t>
            </a:r>
          </a:p>
          <a:p>
            <a:r>
              <a:rPr lang="en-US" sz="2000" dirty="0">
                <a:ln w="0"/>
              </a:rPr>
              <a:t>      retransmission</a:t>
            </a:r>
          </a:p>
        </p:txBody>
      </p:sp>
      <p:pic>
        <p:nvPicPr>
          <p:cNvPr id="6" name="Picture 2" descr="http://www.topapps.net/wp-content/uploads/2013/01/speed-test-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47" y="3530516"/>
            <a:ext cx="1607344" cy="36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6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range</a:t>
            </a:r>
          </a:p>
          <a:p>
            <a:pPr marL="0" indent="0">
              <a:buNone/>
            </a:pPr>
            <a:r>
              <a:rPr lang="en-US" sz="1500" dirty="0"/>
              <a:t>     If UE is Far away from Base Station(Node B)it cannot get the total Bandwidth</a:t>
            </a:r>
          </a:p>
          <a:p>
            <a:r>
              <a:rPr lang="en-US" dirty="0"/>
              <a:t>Number of users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1500" dirty="0"/>
              <a:t>The Quality of Service is Depends upon the Users </a:t>
            </a:r>
          </a:p>
          <a:p>
            <a:r>
              <a:rPr lang="en-US" dirty="0"/>
              <a:t>Cost</a:t>
            </a:r>
          </a:p>
          <a:p>
            <a:pPr marL="0" indent="0">
              <a:buNone/>
            </a:pPr>
            <a:r>
              <a:rPr lang="en-US" sz="1500" dirty="0"/>
              <a:t>      Expense to upgrade the whole system</a:t>
            </a:r>
          </a:p>
          <a:p>
            <a:pPr marL="0" indent="0">
              <a:buNone/>
            </a:pPr>
            <a:r>
              <a:rPr lang="en-US" sz="1500" dirty="0"/>
              <a:t>      Expense to Upgrade User Equipment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075" y="468340"/>
            <a:ext cx="316272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Disadvantages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1491</TotalTime>
  <Words>1957</Words>
  <Application>Microsoft Office PowerPoint</Application>
  <PresentationFormat>On-screen Show (4:3)</PresentationFormat>
  <Paragraphs>468</Paragraphs>
  <Slides>34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Times</vt:lpstr>
      <vt:lpstr>Times New Roman</vt:lpstr>
      <vt:lpstr>Office Theme</vt:lpstr>
      <vt:lpstr>Visio</vt:lpstr>
      <vt:lpstr>Clip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Network Evolution</vt:lpstr>
      <vt:lpstr>Standards Body: 3GPP</vt:lpstr>
      <vt:lpstr>What is LTE?</vt:lpstr>
      <vt:lpstr>What is LTE?</vt:lpstr>
      <vt:lpstr>Evolution from 3G to 4G LTE</vt:lpstr>
      <vt:lpstr>Network Architecture Evolution</vt:lpstr>
      <vt:lpstr>4G Network Architecture (LTE)</vt:lpstr>
      <vt:lpstr>PowerPoint Presentation</vt:lpstr>
      <vt:lpstr>Packet Switching (PS)</vt:lpstr>
      <vt:lpstr>3G/4G Network Architecture</vt:lpstr>
      <vt:lpstr>Illustration of Data and Control Planes</vt:lpstr>
      <vt:lpstr>Data-Plane Protocols: IP + lower layers</vt:lpstr>
      <vt:lpstr>Control-Plane Protocols</vt:lpstr>
      <vt:lpstr>Control-Plane Protocols in 4G/3G</vt:lpstr>
      <vt:lpstr>Distributed Operations: Device, base station, core networks</vt:lpstr>
      <vt:lpstr>Data and Control Planes in LTE</vt:lpstr>
      <vt:lpstr>Setting Up Data Service in 4G</vt:lpstr>
      <vt:lpstr>Setting Up Data Service in 4G</vt:lpstr>
      <vt:lpstr>PowerPoint Presentation</vt:lpstr>
      <vt:lpstr>PowerPoint Presentation</vt:lpstr>
      <vt:lpstr>PowerPoint Presentation</vt:lpstr>
      <vt:lpstr>G4</vt:lpstr>
      <vt:lpstr>Data Rate Comparison (Kbps)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 ToK</dc:creator>
  <cp:lastModifiedBy>Sarah Dunham</cp:lastModifiedBy>
  <cp:revision>53</cp:revision>
  <dcterms:created xsi:type="dcterms:W3CDTF">2014-03-18T16:26:34Z</dcterms:created>
  <dcterms:modified xsi:type="dcterms:W3CDTF">2020-12-14T05:01:14Z</dcterms:modified>
</cp:coreProperties>
</file>