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6858000" cx="9144000"/>
  <p:notesSz cx="9296400" cy="7010400"/>
  <p:embeddedFontLst>
    <p:embeddedFont>
      <p:font typeface="Arial Black"/>
      <p:regular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6" roundtripDataSignature="AMtx7mgWnD68x3wBx27ki/1K2uEmGesc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b3f2343571_0_0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b3f2343571_0_0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2b3f2343571_0_0:notes"/>
          <p:cNvSpPr txBox="1"/>
          <p:nvPr>
            <p:ph idx="12" type="sldNum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3f2343571_0_8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b3f2343571_0_8:notes"/>
          <p:cNvSpPr txBox="1"/>
          <p:nvPr>
            <p:ph idx="1" type="body"/>
          </p:nvPr>
        </p:nvSpPr>
        <p:spPr>
          <a:xfrm>
            <a:off x="929640" y="3329940"/>
            <a:ext cx="7437000" cy="31548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b3f2343571_0_8:notes"/>
          <p:cNvSpPr txBox="1"/>
          <p:nvPr>
            <p:ph idx="12" type="sldNum"/>
          </p:nvPr>
        </p:nvSpPr>
        <p:spPr>
          <a:xfrm>
            <a:off x="5265809" y="6658664"/>
            <a:ext cx="4028400" cy="3504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5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 txBox="1"/>
          <p:nvPr>
            <p:ph idx="12" type="sldNum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0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2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4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5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7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7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38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8:notes"/>
          <p:cNvSpPr txBox="1"/>
          <p:nvPr>
            <p:ph idx="12" type="sldNum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9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9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0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1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1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2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3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4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5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5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6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7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2895600" y="525463"/>
            <a:ext cx="3505200" cy="262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5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5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19.jpg"/><Relationship Id="rId8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501155" y="318465"/>
            <a:ext cx="5951165" cy="25853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4E6C"/>
                </a:solidFill>
                <a:latin typeface="Calibri"/>
              </a:rPr>
              <a:t>Introduction </a:t>
            </a:r>
            <a:br>
              <a:rPr b="1" i="0">
                <a:ln>
                  <a:noFill/>
                </a:ln>
                <a:solidFill>
                  <a:srgbClr val="004E6C"/>
                </a:solidFill>
                <a:latin typeface="Calibri"/>
              </a:rPr>
            </a:br>
            <a:r>
              <a:rPr b="1" i="0">
                <a:ln>
                  <a:noFill/>
                </a:ln>
                <a:solidFill>
                  <a:srgbClr val="004E6C"/>
                </a:solidFill>
                <a:latin typeface="Calibri"/>
              </a:rPr>
              <a:t>of </a:t>
            </a:r>
            <a:br>
              <a:rPr b="1" i="0">
                <a:ln>
                  <a:noFill/>
                </a:ln>
                <a:solidFill>
                  <a:srgbClr val="004E6C"/>
                </a:solidFill>
                <a:latin typeface="Calibri"/>
              </a:rPr>
            </a:br>
            <a:r>
              <a:rPr b="1" i="0">
                <a:ln>
                  <a:noFill/>
                </a:ln>
                <a:solidFill>
                  <a:srgbClr val="004E6C"/>
                </a:solidFill>
                <a:latin typeface="Calibri"/>
              </a:rPr>
              <a:t>Hospital Pharmacy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1136766" y="5475050"/>
            <a:ext cx="6675594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BPH 315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9244" y="3246815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766" y="3168614"/>
            <a:ext cx="1779050" cy="175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15510" l="0" r="0" t="0"/>
          <a:stretch/>
        </p:blipFill>
        <p:spPr>
          <a:xfrm>
            <a:off x="5902553" y="3310452"/>
            <a:ext cx="1909807" cy="161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Black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Based on Cost</a:t>
            </a:r>
            <a:endParaRPr/>
          </a:p>
        </p:txBody>
      </p:sp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627220" y="1484784"/>
            <a:ext cx="8068149" cy="324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ELITE HOSPITALS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-These are symbols of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 technology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advance in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medical sciences,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deluxe rooms equipped with T.V,  telephones , &amp; refrigerator etc.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rate/day e.g. Hong Kong Hospital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US$3000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Apollo hospital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Deluxe BDT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9000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suite BDT </a:t>
            </a:r>
            <a:r>
              <a:rPr b="0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20000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>
            <a:off x="573744" y="5229200"/>
            <a:ext cx="8568952" cy="142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UcPeriod" startAt="2"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HOSPITALS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hospital are meant for moderate budget and low budget people eg. Charitable hospital&amp; civil hospital.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827584" y="85239"/>
            <a:ext cx="7345410" cy="1152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On the basis of </a:t>
            </a:r>
            <a:br>
              <a:rPr b="1" lang="en-US"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System of Medicine</a:t>
            </a:r>
            <a:endParaRPr/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306290" y="1778656"/>
            <a:ext cx="5686513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>
                <a:solidFill>
                  <a:srgbClr val="C00000"/>
                </a:solidFill>
              </a:rPr>
              <a:t>ALLOPATHIC</a:t>
            </a:r>
            <a:r>
              <a:rPr lang="en-US" sz="2800"/>
              <a:t> HOSPITALS</a:t>
            </a:r>
            <a:endParaRPr/>
          </a:p>
          <a:p>
            <a:pPr indent="-3937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>
                <a:solidFill>
                  <a:srgbClr val="C00000"/>
                </a:solidFill>
              </a:rPr>
              <a:t>AYURVEDIC</a:t>
            </a:r>
            <a:r>
              <a:rPr lang="en-US" sz="2800"/>
              <a:t> HOSPITALS</a:t>
            </a:r>
            <a:endParaRPr/>
          </a:p>
          <a:p>
            <a:pPr indent="-3937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>
                <a:solidFill>
                  <a:srgbClr val="C00000"/>
                </a:solidFill>
              </a:rPr>
              <a:t>HOMEOPATHIC</a:t>
            </a:r>
            <a:r>
              <a:rPr lang="en-US" sz="2800"/>
              <a:t> HOSPITALS</a:t>
            </a:r>
            <a:endParaRPr/>
          </a:p>
          <a:p>
            <a:pPr indent="-3937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romanUcPeriod"/>
            </a:pPr>
            <a:r>
              <a:rPr lang="en-US" sz="2800">
                <a:solidFill>
                  <a:srgbClr val="C00000"/>
                </a:solidFill>
              </a:rPr>
              <a:t>UNANI</a:t>
            </a:r>
            <a:r>
              <a:rPr lang="en-US" sz="2800"/>
              <a:t> HOSPITALS</a:t>
            </a:r>
            <a:endParaRPr/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7855" y="1637185"/>
            <a:ext cx="796435" cy="110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YURVEDIC hospital, clipart" id="162" name="Google Shape;1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868" y="2750310"/>
            <a:ext cx="906443" cy="120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4846" y="3821082"/>
            <a:ext cx="822402" cy="68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6">
            <a:alphaModFix/>
          </a:blip>
          <a:srcRect b="41209" l="14148" r="21474" t="0"/>
          <a:stretch/>
        </p:blipFill>
        <p:spPr>
          <a:xfrm>
            <a:off x="6684846" y="4530115"/>
            <a:ext cx="839444" cy="999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ctrTitle"/>
          </p:nvPr>
        </p:nvSpPr>
        <p:spPr>
          <a:xfrm>
            <a:off x="107504" y="116632"/>
            <a:ext cx="8311846" cy="7390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2B24"/>
              </a:buClr>
              <a:buSzPct val="100000"/>
              <a:buFont typeface="Arial Black"/>
              <a:buNone/>
            </a:pPr>
            <a:r>
              <a:rPr lang="en-US" sz="48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Organization of Hospitals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287016" y="991378"/>
            <a:ext cx="8640959" cy="216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organization can be defined as “a dynamic process, in which various managerial activities bring &amp; bind people together, for the achievement of common goals and objectives”</a:t>
            </a:r>
            <a:endParaRPr sz="20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Body of a hospital is the - Governing body/Board of Directors/Board of Trustees</a:t>
            </a:r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287015" y="3151617"/>
            <a:ext cx="8640959" cy="273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various eminent personalities in the field of :</a:t>
            </a:r>
            <a:endParaRPr/>
          </a:p>
          <a:p>
            <a:pPr indent="0" lvl="0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Medical education  b. Research  </a:t>
            </a:r>
            <a:endParaRPr/>
          </a:p>
          <a:p>
            <a:pPr indent="0" lvl="0" marL="9144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Administration  d. Politics (optional)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of Governing Body: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 of Governing body is to 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all major 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Policies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hospital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287014" y="5465828"/>
            <a:ext cx="8856984" cy="1117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Governing body appoints a hospital administrator to get various functions performed like clinical services, nursing, pharmacy services, etc.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>
            <a:off x="2015715" y="764704"/>
            <a:ext cx="6067809" cy="57606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Governing Body or Board of Trustees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3707904" y="1804348"/>
            <a:ext cx="2088232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Committees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13"/>
          <p:cNvCxnSpPr/>
          <p:nvPr/>
        </p:nvCxnSpPr>
        <p:spPr>
          <a:xfrm rot="10800000">
            <a:off x="683568" y="2717864"/>
            <a:ext cx="770859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13"/>
          <p:cNvCxnSpPr/>
          <p:nvPr/>
        </p:nvCxnSpPr>
        <p:spPr>
          <a:xfrm>
            <a:off x="4722610" y="1362421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1" name="Google Shape;181;p13"/>
          <p:cNvCxnSpPr/>
          <p:nvPr/>
        </p:nvCxnSpPr>
        <p:spPr>
          <a:xfrm>
            <a:off x="4758396" y="2230923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2" name="Google Shape;182;p13"/>
          <p:cNvCxnSpPr/>
          <p:nvPr/>
        </p:nvCxnSpPr>
        <p:spPr>
          <a:xfrm>
            <a:off x="699334" y="2702098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2989586" y="2717864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8381384" y="2694563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5004048" y="2732781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86" name="Google Shape;186;p13"/>
          <p:cNvSpPr/>
          <p:nvPr/>
        </p:nvSpPr>
        <p:spPr>
          <a:xfrm>
            <a:off x="215516" y="3112493"/>
            <a:ext cx="1800200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2335576" y="3128259"/>
            <a:ext cx="1800200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4397224" y="3143176"/>
            <a:ext cx="1980220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6633229" y="3143176"/>
            <a:ext cx="2178242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Relation</a:t>
            </a:r>
            <a:endParaRPr/>
          </a:p>
        </p:txBody>
      </p:sp>
      <p:cxnSp>
        <p:nvCxnSpPr>
          <p:cNvPr id="190" name="Google Shape;190;p13"/>
          <p:cNvCxnSpPr/>
          <p:nvPr/>
        </p:nvCxnSpPr>
        <p:spPr>
          <a:xfrm>
            <a:off x="6588224" y="1362421"/>
            <a:ext cx="0" cy="279968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1" name="Google Shape;191;p13"/>
          <p:cNvSpPr/>
          <p:nvPr/>
        </p:nvSpPr>
        <p:spPr>
          <a:xfrm>
            <a:off x="3707904" y="4186224"/>
            <a:ext cx="3816424" cy="4265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Administration</a:t>
            </a:r>
            <a:endParaRPr/>
          </a:p>
        </p:txBody>
      </p:sp>
      <p:cxnSp>
        <p:nvCxnSpPr>
          <p:cNvPr id="192" name="Google Shape;192;p13"/>
          <p:cNvCxnSpPr/>
          <p:nvPr/>
        </p:nvCxnSpPr>
        <p:spPr>
          <a:xfrm rot="10800000">
            <a:off x="683568" y="5169401"/>
            <a:ext cx="7007811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3"/>
          <p:cNvCxnSpPr/>
          <p:nvPr/>
        </p:nvCxnSpPr>
        <p:spPr>
          <a:xfrm>
            <a:off x="5220072" y="4635509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4" name="Google Shape;194;p13"/>
          <p:cNvCxnSpPr/>
          <p:nvPr/>
        </p:nvCxnSpPr>
        <p:spPr>
          <a:xfrm>
            <a:off x="680197" y="5153635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13"/>
          <p:cNvCxnSpPr/>
          <p:nvPr/>
        </p:nvCxnSpPr>
        <p:spPr>
          <a:xfrm>
            <a:off x="2970449" y="5169401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6" name="Google Shape;196;p13"/>
          <p:cNvCxnSpPr/>
          <p:nvPr/>
        </p:nvCxnSpPr>
        <p:spPr>
          <a:xfrm>
            <a:off x="7684110" y="5148988"/>
            <a:ext cx="0" cy="37308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7" name="Google Shape;197;p13"/>
          <p:cNvCxnSpPr/>
          <p:nvPr/>
        </p:nvCxnSpPr>
        <p:spPr>
          <a:xfrm>
            <a:off x="5220072" y="5184318"/>
            <a:ext cx="0" cy="41039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8" name="Google Shape;198;p13"/>
          <p:cNvSpPr/>
          <p:nvPr/>
        </p:nvSpPr>
        <p:spPr>
          <a:xfrm>
            <a:off x="215516" y="5612763"/>
            <a:ext cx="2120060" cy="62454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Services</a:t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2627784" y="5613002"/>
            <a:ext cx="1800200" cy="62454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Ambulatory Services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4788024" y="5594713"/>
            <a:ext cx="1800200" cy="62454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Nursing Services</a:t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876256" y="5613002"/>
            <a:ext cx="1800200" cy="62454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Pharmacy Services</a:t>
            </a:r>
            <a:endParaRPr/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SERVICES PERFORMED BY HOSPITAL</a:t>
            </a:r>
            <a:endParaRPr/>
          </a:p>
        </p:txBody>
      </p:sp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395536" y="2060848"/>
            <a:ext cx="78867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b="1" lang="en-US" sz="2800"/>
              <a:t>NURSING SERVICES</a:t>
            </a:r>
            <a:endParaRPr/>
          </a:p>
          <a:p>
            <a:pPr indent="-28257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1" lang="en-US" sz="2400"/>
              <a:t>Largest</a:t>
            </a:r>
            <a:r>
              <a:rPr lang="en-US" sz="2400"/>
              <a:t> part of a hospital</a:t>
            </a:r>
            <a:endParaRPr/>
          </a:p>
          <a:p>
            <a:pPr indent="-28257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They functions all </a:t>
            </a:r>
            <a:r>
              <a:rPr b="1" lang="en-US" sz="2400"/>
              <a:t>24 hours</a:t>
            </a:r>
            <a:endParaRPr/>
          </a:p>
          <a:p>
            <a:pPr indent="-28257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Nurses are assigned specific number of beds and –they have to give personal attention to patients</a:t>
            </a:r>
            <a:endParaRPr/>
          </a:p>
          <a:p>
            <a:pPr indent="-28257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Nurses are trained for </a:t>
            </a:r>
            <a:r>
              <a:rPr b="1" lang="en-US" sz="2400">
                <a:solidFill>
                  <a:srgbClr val="C00000"/>
                </a:solidFill>
              </a:rPr>
              <a:t>PRENATAL CARE</a:t>
            </a:r>
            <a:r>
              <a:rPr b="1" lang="en-US" sz="2400"/>
              <a:t>, </a:t>
            </a:r>
            <a:r>
              <a:rPr b="1" lang="en-US" sz="2400">
                <a:solidFill>
                  <a:srgbClr val="7030A0"/>
                </a:solidFill>
              </a:rPr>
              <a:t>OBSERVATION</a:t>
            </a:r>
            <a:r>
              <a:rPr b="1" lang="en-US" sz="2400"/>
              <a:t>, </a:t>
            </a:r>
            <a:r>
              <a:rPr b="1" lang="en-US" sz="2400">
                <a:solidFill>
                  <a:srgbClr val="00B0F0"/>
                </a:solidFill>
              </a:rPr>
              <a:t>PATIENT COMFORT</a:t>
            </a:r>
            <a:r>
              <a:rPr b="1" lang="en-US" sz="2400"/>
              <a:t> etc.</a:t>
            </a:r>
            <a:endParaRPr/>
          </a:p>
          <a:p>
            <a:pPr indent="-28257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1" lang="en-US" sz="2400"/>
              <a:t>NURSING DIRECTOR--- </a:t>
            </a:r>
            <a:r>
              <a:rPr lang="en-US" sz="2400"/>
              <a:t>is the </a:t>
            </a:r>
            <a:r>
              <a:rPr b="1" lang="en-US" sz="2400"/>
              <a:t>in-charge</a:t>
            </a:r>
            <a:r>
              <a:rPr lang="en-US" sz="2400"/>
              <a:t> of </a:t>
            </a:r>
            <a:r>
              <a:rPr b="1" lang="en-US" sz="2400"/>
              <a:t>NURSING SERVICES</a:t>
            </a:r>
            <a:endParaRPr/>
          </a:p>
          <a:p>
            <a:pPr indent="-141605" lvl="0" marL="574675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/>
          </a:p>
          <a:p>
            <a:pPr indent="-282575" lvl="0" marL="5746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800"/>
          </a:p>
        </p:txBody>
      </p:sp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12705" l="11238" r="16113" t="0"/>
          <a:stretch/>
        </p:blipFill>
        <p:spPr>
          <a:xfrm>
            <a:off x="6660232" y="1556792"/>
            <a:ext cx="1545473" cy="17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376237" y="1886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   SERVICES PERFORMED….</a:t>
            </a:r>
            <a:endParaRPr/>
          </a:p>
        </p:txBody>
      </p:sp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155696" y="1514203"/>
            <a:ext cx="697752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B. OUT-PATIENT SERVICES</a:t>
            </a:r>
            <a:endParaRPr/>
          </a:p>
          <a:p>
            <a:pPr indent="-282575" lvl="0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Focus on </a:t>
            </a:r>
            <a:r>
              <a:rPr b="1" lang="en-US" sz="2400"/>
              <a:t>COMFORT</a:t>
            </a:r>
            <a:r>
              <a:rPr lang="en-US" sz="2400"/>
              <a:t> for </a:t>
            </a:r>
            <a:r>
              <a:rPr b="1" lang="en-US" sz="2400"/>
              <a:t>OUT-PATIENTS</a:t>
            </a:r>
            <a:r>
              <a:rPr lang="en-US" sz="2400"/>
              <a:t>, as the approach for major/minor illnesses</a:t>
            </a:r>
            <a:endParaRPr/>
          </a:p>
          <a:p>
            <a:pPr indent="-282575" lvl="0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These services make a hospital an </a:t>
            </a:r>
            <a:r>
              <a:rPr b="1" lang="en-US" sz="2400"/>
              <a:t>IDEAL COMMUNITY INSTITUTION</a:t>
            </a:r>
            <a:endParaRPr/>
          </a:p>
          <a:p>
            <a:pPr indent="-282575" lvl="0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Hospital is duty-bound to provide </a:t>
            </a:r>
            <a:r>
              <a:rPr b="1" lang="en-US" sz="2400"/>
              <a:t>DIAGNOSTIC, PREVENTIVE &amp; CURATIVE measures to the OUT-PATIENTS</a:t>
            </a:r>
            <a:endParaRPr b="1" sz="2400"/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288" y="1124744"/>
            <a:ext cx="17621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628650" y="1886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en-US" sz="3600"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SERVICES PERFORMED….</a:t>
            </a:r>
            <a:endParaRPr/>
          </a:p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594209" y="134076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3"/>
            </a:pPr>
            <a:r>
              <a:rPr b="1" lang="en-US" sz="2800"/>
              <a:t>RADIOLOGICAL SERVICES</a:t>
            </a:r>
            <a:endParaRPr/>
          </a:p>
          <a:p>
            <a:pPr indent="-282575" lvl="0" marL="809625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Performed under direction of a competent </a:t>
            </a:r>
            <a:r>
              <a:rPr b="1" lang="en-US" sz="2400"/>
              <a:t>RADIOLOGIST</a:t>
            </a:r>
            <a:endParaRPr/>
          </a:p>
          <a:p>
            <a:pPr indent="-282575" lvl="0" marL="809625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b="1" lang="en-US" sz="2400"/>
              <a:t>CHIEF RADIOLOGIST </a:t>
            </a:r>
            <a:r>
              <a:rPr lang="en-US" sz="2400"/>
              <a:t>🡪 assisted by various </a:t>
            </a:r>
            <a:r>
              <a:rPr b="1" lang="en-US" sz="2400"/>
              <a:t>TECHNICIANS</a:t>
            </a:r>
            <a:endParaRPr/>
          </a:p>
          <a:p>
            <a:pPr indent="-282575" lvl="0" marL="809625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400"/>
              <a:t>Services include </a:t>
            </a:r>
            <a:r>
              <a:rPr b="1" lang="en-US" sz="2400"/>
              <a:t>UTILIZATION of EQUIPMENTS </a:t>
            </a:r>
            <a:r>
              <a:rPr lang="en-US" sz="2400"/>
              <a:t>like:</a:t>
            </a:r>
            <a:endParaRPr/>
          </a:p>
          <a:p>
            <a:pPr indent="-141605" lvl="0" marL="809625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  <a:p>
            <a:pPr indent="-514350" lvl="0" marL="20589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b="1" lang="en-US" sz="2400"/>
              <a:t>SONOGRAPHY</a:t>
            </a:r>
            <a:endParaRPr/>
          </a:p>
          <a:p>
            <a:pPr indent="-514350" lvl="0" marL="20589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b="1" lang="en-US" sz="2400"/>
              <a:t>X-RAY</a:t>
            </a:r>
            <a:endParaRPr/>
          </a:p>
          <a:p>
            <a:pPr indent="-514350" lvl="0" marL="20589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b="1" lang="en-US" sz="2400"/>
              <a:t>ECG</a:t>
            </a:r>
            <a:endParaRPr/>
          </a:p>
          <a:p>
            <a:pPr indent="-514350" lvl="0" marL="205898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eriod"/>
            </a:pPr>
            <a:r>
              <a:rPr b="1" lang="en-US" sz="2400"/>
              <a:t>CT-SCAN</a:t>
            </a:r>
            <a:endParaRPr/>
          </a:p>
          <a:p>
            <a:pPr indent="-165100" lvl="1" marL="108394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000"/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492" y="3799854"/>
            <a:ext cx="187642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en-US" sz="3600"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SERVICES PERFORMED….</a:t>
            </a:r>
            <a:endParaRPr/>
          </a:p>
        </p:txBody>
      </p:sp>
      <p:sp>
        <p:nvSpPr>
          <p:cNvPr id="228" name="Google Shape;228;p17"/>
          <p:cNvSpPr txBox="1"/>
          <p:nvPr>
            <p:ph idx="1" type="body"/>
          </p:nvPr>
        </p:nvSpPr>
        <p:spPr>
          <a:xfrm>
            <a:off x="120556" y="1556792"/>
            <a:ext cx="75973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 startAt="4"/>
            </a:pPr>
            <a:r>
              <a:rPr b="1" lang="en-US" sz="2800"/>
              <a:t>CENTRAL SUPPLY SERVICES</a:t>
            </a:r>
            <a:endParaRPr/>
          </a:p>
          <a:p>
            <a:pPr indent="0" lvl="0" marL="454025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-  </a:t>
            </a:r>
            <a:r>
              <a:rPr lang="en-US" sz="2400"/>
              <a:t>All the MEDICAL &amp; SURGICAL SUPPLY SERVICES are</a:t>
            </a:r>
            <a:endParaRPr/>
          </a:p>
          <a:p>
            <a:pPr indent="0" lvl="0" marL="454025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meant for diagnosis , treatment ,prevention ,     education &amp; research .</a:t>
            </a:r>
            <a:endParaRPr/>
          </a:p>
          <a:p>
            <a:pPr indent="-282575" lvl="0" marL="736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Qualified and skilled staff personnel are responsible for its maintenance</a:t>
            </a:r>
            <a:endParaRPr/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566" y="1471542"/>
            <a:ext cx="1370197" cy="212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  SERVICES PERFORMED….</a:t>
            </a:r>
            <a:endParaRPr/>
          </a:p>
        </p:txBody>
      </p:sp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251520" y="170767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 startAt="5"/>
            </a:pPr>
            <a:r>
              <a:rPr b="1" lang="en-US" sz="3300"/>
              <a:t>HOSPITAL PHARMACY SERVICES</a:t>
            </a:r>
            <a:endParaRPr/>
          </a:p>
          <a:p>
            <a:pPr indent="-228600" lvl="0" marL="2286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3200"/>
              <a:t>Controls </a:t>
            </a:r>
            <a:r>
              <a:rPr b="1" lang="en-US" sz="3200">
                <a:solidFill>
                  <a:srgbClr val="C00000"/>
                </a:solidFill>
              </a:rPr>
              <a:t>Pharmacy operation </a:t>
            </a:r>
            <a:endParaRPr/>
          </a:p>
          <a:p>
            <a:pPr indent="-228600" lvl="0" marL="2286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3200"/>
              <a:t>Fills </a:t>
            </a:r>
            <a:r>
              <a:rPr b="1" lang="en-US" sz="3200">
                <a:solidFill>
                  <a:srgbClr val="002060"/>
                </a:solidFill>
              </a:rPr>
              <a:t>Prescription</a:t>
            </a:r>
            <a:r>
              <a:rPr lang="en-US" sz="3200"/>
              <a:t> &amp;  dispense no. of </a:t>
            </a:r>
            <a:r>
              <a:rPr b="1" lang="en-US" sz="3200">
                <a:solidFill>
                  <a:srgbClr val="002060"/>
                </a:solidFill>
              </a:rPr>
              <a:t>requisitions</a:t>
            </a:r>
            <a:r>
              <a:rPr lang="en-US" sz="3200"/>
              <a:t> from  the wards.</a:t>
            </a:r>
            <a:endParaRPr/>
          </a:p>
          <a:p>
            <a:pPr indent="-228600" lvl="0" marL="228600" rtl="0" algn="l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3200"/>
              <a:t>Functions begin from </a:t>
            </a:r>
            <a:r>
              <a:rPr b="1" lang="en-US" sz="3200">
                <a:solidFill>
                  <a:srgbClr val="00B0F0"/>
                </a:solidFill>
              </a:rPr>
              <a:t>Drug procurement</a:t>
            </a:r>
            <a:r>
              <a:rPr lang="en-US" sz="3200"/>
              <a:t> to </a:t>
            </a:r>
            <a:r>
              <a:rPr b="1" lang="en-US" sz="3200">
                <a:solidFill>
                  <a:srgbClr val="00B0F0"/>
                </a:solidFill>
              </a:rPr>
              <a:t>Distribution</a:t>
            </a:r>
            <a:r>
              <a:rPr lang="en-US" sz="3200"/>
              <a:t> to I.P and O.P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3200"/>
              <a:t>Responsible for :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Proper Drug Delivery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Information system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Drug storage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Manufacture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Sterilization</a:t>
            </a:r>
            <a:endParaRPr/>
          </a:p>
          <a:p>
            <a:pPr indent="-457200" lvl="0" marL="239236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3200"/>
              <a:t>Advising patient of drug use	</a:t>
            </a:r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644" y="3645024"/>
            <a:ext cx="190500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>
            <p:ph type="title"/>
          </p:nvPr>
        </p:nvSpPr>
        <p:spPr>
          <a:xfrm>
            <a:off x="611560" y="188641"/>
            <a:ext cx="78867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en-US" sz="3600"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 SERVICES PERFORMED….</a:t>
            </a:r>
            <a:endParaRPr/>
          </a:p>
        </p:txBody>
      </p:sp>
      <p:sp>
        <p:nvSpPr>
          <p:cNvPr id="242" name="Google Shape;242;p19"/>
          <p:cNvSpPr txBox="1"/>
          <p:nvPr>
            <p:ph idx="1" type="body"/>
          </p:nvPr>
        </p:nvSpPr>
        <p:spPr>
          <a:xfrm>
            <a:off x="484634" y="1469355"/>
            <a:ext cx="7886700" cy="4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 startAt="6"/>
            </a:pPr>
            <a:r>
              <a:rPr b="1" lang="en-US" sz="2800"/>
              <a:t>MEDICAL RECORD SERVICES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-"/>
            </a:pPr>
            <a:r>
              <a:rPr b="1" lang="en-US" sz="2400">
                <a:solidFill>
                  <a:srgbClr val="FF0000"/>
                </a:solidFill>
              </a:rPr>
              <a:t> </a:t>
            </a:r>
            <a:r>
              <a:rPr b="1" lang="en-US" sz="2000"/>
              <a:t>medical records are the Valuable reference materials</a:t>
            </a:r>
            <a:r>
              <a:rPr lang="en-US" sz="2000"/>
              <a:t>, as they help </a:t>
            </a:r>
            <a:r>
              <a:rPr b="1" lang="en-US" sz="2000">
                <a:solidFill>
                  <a:srgbClr val="FF0000"/>
                </a:solidFill>
              </a:rPr>
              <a:t>MEDICAL &amp; PARA-MEDICAL STAFF for EVALUATION.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/>
              <a:t>Also useful  for </a:t>
            </a:r>
            <a:r>
              <a:rPr b="1" lang="en-US" sz="2000"/>
              <a:t>EDUCATION, RESEARCH &amp; TRAINING</a:t>
            </a:r>
            <a:endParaRPr/>
          </a:p>
        </p:txBody>
      </p:sp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48" y="3412124"/>
            <a:ext cx="1944216" cy="175639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/>
          <p:nvPr/>
        </p:nvSpPr>
        <p:spPr>
          <a:xfrm>
            <a:off x="755576" y="3412124"/>
            <a:ext cx="7632848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229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Record Services Consists of -</a:t>
            </a:r>
            <a:endParaRPr/>
          </a:p>
          <a:p>
            <a:pPr indent="-457200" lvl="0" marL="1766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history</a:t>
            </a:r>
            <a:endParaRPr/>
          </a:p>
          <a:p>
            <a:pPr indent="-457200" lvl="0" marL="1766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Lab- test reports  </a:t>
            </a:r>
            <a:endParaRPr/>
          </a:p>
          <a:p>
            <a:pPr indent="-457200" lvl="0" marL="1766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examination details </a:t>
            </a:r>
            <a:endParaRPr/>
          </a:p>
          <a:p>
            <a:pPr indent="-457200" lvl="0" marL="1766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Physician's advice  etc.</a:t>
            </a:r>
            <a:endParaRPr/>
          </a:p>
          <a:p>
            <a:pPr indent="-304800" lvl="0" marL="176688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mandatory to store medical records properly to </a:t>
            </a: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Facilitate easy access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requirement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2411760" y="354883"/>
            <a:ext cx="3079254" cy="424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ct val="1000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OUTLINE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68610" y="789482"/>
            <a:ext cx="7886700" cy="5879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Definition of Hospital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Function of a modern hospital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Classification of Hospital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Organization of a hospital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Services of a hospital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Definition of Hospital pharmacy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History of Hospital pharmacy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Functions of Hospital pharmacy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Objectives of Hospital pharmacy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Location and layout of Hospital pharmacy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Personnel and floor space requirements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en-US" sz="2400"/>
              <a:t>Requirement and Abilities required for Hospital Pharmacist</a:t>
            </a:r>
            <a:endParaRPr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1988840"/>
            <a:ext cx="23431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type="title"/>
          </p:nvPr>
        </p:nvSpPr>
        <p:spPr>
          <a:xfrm>
            <a:off x="467544" y="260648"/>
            <a:ext cx="7886700" cy="975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SERVICES PERFORMED….</a:t>
            </a:r>
            <a:endParaRPr/>
          </a:p>
        </p:txBody>
      </p:sp>
      <p:sp>
        <p:nvSpPr>
          <p:cNvPr id="250" name="Google Shape;250;p20"/>
          <p:cNvSpPr txBox="1"/>
          <p:nvPr>
            <p:ph idx="1" type="body"/>
          </p:nvPr>
        </p:nvSpPr>
        <p:spPr>
          <a:xfrm>
            <a:off x="251520" y="1415440"/>
            <a:ext cx="703969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 startAt="7"/>
            </a:pPr>
            <a:r>
              <a:rPr b="1" lang="en-US" sz="2800"/>
              <a:t>STORE SERVICES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lang="en-US" sz="2000"/>
              <a:t>RECEIVE, STORE &amp; ISSUE </a:t>
            </a:r>
            <a:r>
              <a:rPr lang="en-US" sz="2000"/>
              <a:t>materials </a:t>
            </a:r>
            <a:r>
              <a:rPr b="1" lang="en-US" sz="2000"/>
              <a:t>against REQUISITION FORMS </a:t>
            </a:r>
            <a:r>
              <a:rPr lang="en-US" sz="2000"/>
              <a:t>of various </a:t>
            </a:r>
            <a:r>
              <a:rPr b="1" lang="en-US" sz="2000"/>
              <a:t>DEPARTMENTS &amp; WARDS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A Hospital consists of:</a:t>
            </a:r>
            <a:endParaRPr/>
          </a:p>
          <a:p>
            <a:pPr indent="-457200" lvl="0" marL="2063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b="1" lang="en-US" sz="2000"/>
              <a:t>MEDICAL STORE</a:t>
            </a:r>
            <a:endParaRPr/>
          </a:p>
          <a:p>
            <a:pPr indent="-457200" lvl="0" marL="2063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b="1" lang="en-US" sz="2000"/>
              <a:t>STORE FOR GENERAL ITEMS</a:t>
            </a:r>
            <a:endParaRPr/>
          </a:p>
          <a:p>
            <a:pPr indent="-457200" lvl="0" marL="2063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LcPeriod"/>
            </a:pPr>
            <a:r>
              <a:rPr b="1" lang="en-US" sz="2000"/>
              <a:t>SURGICAL STORES, etc</a:t>
            </a:r>
            <a:endParaRPr b="1" sz="2000"/>
          </a:p>
          <a:p>
            <a:pPr indent="0" lvl="0" marL="1606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- Maintain a </a:t>
            </a:r>
            <a:r>
              <a:rPr b="1" lang="en-US" sz="2400">
                <a:solidFill>
                  <a:srgbClr val="7030A0"/>
                </a:solidFill>
              </a:rPr>
              <a:t>Buffer stock </a:t>
            </a:r>
            <a:r>
              <a:rPr lang="en-US" sz="2400"/>
              <a:t>of certain materials, including </a:t>
            </a:r>
            <a:r>
              <a:rPr b="1" lang="en-US" sz="2400">
                <a:solidFill>
                  <a:srgbClr val="FF0000"/>
                </a:solidFill>
              </a:rPr>
              <a:t>Life-saving drugs</a:t>
            </a:r>
            <a:endParaRPr b="1" sz="2400"/>
          </a:p>
        </p:txBody>
      </p:sp>
      <p:pic>
        <p:nvPicPr>
          <p:cNvPr id="251" name="Google Shape;251;p20"/>
          <p:cNvPicPr preferRelativeResize="0"/>
          <p:nvPr/>
        </p:nvPicPr>
        <p:blipFill rotWithShape="1">
          <a:blip r:embed="rId3">
            <a:alphaModFix/>
          </a:blip>
          <a:srcRect b="18679" l="9975" r="9169" t="10896"/>
          <a:stretch/>
        </p:blipFill>
        <p:spPr>
          <a:xfrm>
            <a:off x="7291214" y="1590800"/>
            <a:ext cx="1655805" cy="234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6296" y="4293095"/>
            <a:ext cx="1680519" cy="128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3f2343571_0_0"/>
          <p:cNvSpPr txBox="1"/>
          <p:nvPr>
            <p:ph type="title"/>
          </p:nvPr>
        </p:nvSpPr>
        <p:spPr>
          <a:xfrm>
            <a:off x="2183125" y="0"/>
            <a:ext cx="4528500" cy="109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980B9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Maintaining buffer stock</a:t>
            </a:r>
            <a:endParaRPr sz="5400"/>
          </a:p>
        </p:txBody>
      </p:sp>
      <p:pic>
        <p:nvPicPr>
          <p:cNvPr id="259" name="Google Shape;259;g2b3f234357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75" y="1098000"/>
            <a:ext cx="79004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3f2343571_0_8"/>
          <p:cNvSpPr txBox="1"/>
          <p:nvPr>
            <p:ph idx="1" type="body"/>
          </p:nvPr>
        </p:nvSpPr>
        <p:spPr>
          <a:xfrm>
            <a:off x="658375" y="457200"/>
            <a:ext cx="8083200" cy="601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762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23232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rgbClr val="323232"/>
                </a:solidFill>
                <a:highlight>
                  <a:srgbClr val="F5F5F5"/>
                </a:highlight>
              </a:rPr>
              <a:t>Buffer stock refers to a reserve that is used in unforeseen emergencies.</a:t>
            </a:r>
            <a:endParaRPr sz="2700">
              <a:solidFill>
                <a:srgbClr val="323232"/>
              </a:solidFill>
              <a:highlight>
                <a:srgbClr val="F5F5F5"/>
              </a:highlight>
            </a:endParaRPr>
          </a:p>
          <a:p>
            <a:pPr indent="-400050" lvl="0" marL="762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rgbClr val="323232"/>
                </a:solidFill>
                <a:highlight>
                  <a:srgbClr val="F5F5F5"/>
                </a:highlight>
              </a:rPr>
              <a:t>It is also known as strategic stock or safety stock.</a:t>
            </a:r>
            <a:endParaRPr sz="2700">
              <a:solidFill>
                <a:srgbClr val="323232"/>
              </a:solidFill>
              <a:highlight>
                <a:srgbClr val="F5F5F5"/>
              </a:highlight>
            </a:endParaRPr>
          </a:p>
          <a:p>
            <a:pPr indent="-400050" lvl="0" marL="762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rgbClr val="323232"/>
                </a:solidFill>
                <a:highlight>
                  <a:srgbClr val="F5F5F5"/>
                </a:highlight>
              </a:rPr>
              <a:t>This mandates close monitoring of drug stocks and maintaining buffer stock at all levels, following the stocking norms, to ensure an uninterrupted supply of drugs.</a:t>
            </a:r>
            <a:endParaRPr sz="2700">
              <a:solidFill>
                <a:srgbClr val="323232"/>
              </a:solidFill>
              <a:highlight>
                <a:srgbClr val="F5F5F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467544" y="404664"/>
            <a:ext cx="7886700" cy="1037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1" lang="en-US" sz="3600"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SERVICES PERFORMED….</a:t>
            </a:r>
            <a:endParaRPr/>
          </a:p>
        </p:txBody>
      </p:sp>
      <p:sp>
        <p:nvSpPr>
          <p:cNvPr id="271" name="Google Shape;271;p21"/>
          <p:cNvSpPr txBox="1"/>
          <p:nvPr>
            <p:ph idx="1" type="body"/>
          </p:nvPr>
        </p:nvSpPr>
        <p:spPr>
          <a:xfrm>
            <a:off x="312333" y="1700808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UcPeriod" startAt="8"/>
            </a:pPr>
            <a:r>
              <a:rPr b="1" lang="en-US" sz="2800"/>
              <a:t>Other services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Aimed at overall </a:t>
            </a:r>
            <a:r>
              <a:rPr b="1" lang="en-US" sz="2400"/>
              <a:t>BENEFIT &amp; PATIENT CARE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/>
              <a:t>Include: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Dietary services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Ambulatory services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Laundry services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Transport services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Mortuary services</a:t>
            </a:r>
            <a:endParaRPr/>
          </a:p>
          <a:p>
            <a:pPr indent="-457200" lvl="0" marL="19399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LcPeriod"/>
            </a:pPr>
            <a:r>
              <a:rPr b="1" lang="en-US" sz="2400"/>
              <a:t>Library services</a:t>
            </a:r>
            <a:endParaRPr/>
          </a:p>
        </p:txBody>
      </p:sp>
      <p:pic>
        <p:nvPicPr>
          <p:cNvPr id="272" name="Google Shape;2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2544885"/>
            <a:ext cx="1328520" cy="88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 rotWithShape="1">
          <a:blip r:embed="rId4">
            <a:alphaModFix/>
          </a:blip>
          <a:srcRect b="0" l="0" r="52386" t="0"/>
          <a:stretch/>
        </p:blipFill>
        <p:spPr>
          <a:xfrm>
            <a:off x="5454793" y="3429000"/>
            <a:ext cx="1328520" cy="115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5">
            <a:alphaModFix/>
          </a:blip>
          <a:srcRect b="14973" l="7402" r="7402" t="20681"/>
          <a:stretch/>
        </p:blipFill>
        <p:spPr>
          <a:xfrm>
            <a:off x="5445997" y="4602148"/>
            <a:ext cx="1308717" cy="98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3313" y="2557902"/>
            <a:ext cx="1860722" cy="904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ortuary services in hospitals" id="276" name="Google Shape;276;p21"/>
          <p:cNvPicPr preferRelativeResize="0"/>
          <p:nvPr/>
        </p:nvPicPr>
        <p:blipFill rotWithShape="1">
          <a:blip r:embed="rId7">
            <a:alphaModFix/>
          </a:blip>
          <a:srcRect b="0" l="0" r="0" t="14807"/>
          <a:stretch/>
        </p:blipFill>
        <p:spPr>
          <a:xfrm>
            <a:off x="6783313" y="3508043"/>
            <a:ext cx="1860722" cy="989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77" name="Google Shape;277;p21"/>
          <p:cNvPicPr preferRelativeResize="0"/>
          <p:nvPr/>
        </p:nvPicPr>
        <p:blipFill rotWithShape="1">
          <a:blip r:embed="rId8">
            <a:alphaModFix/>
          </a:blip>
          <a:srcRect b="0" l="54304" r="0" t="0"/>
          <a:stretch/>
        </p:blipFill>
        <p:spPr>
          <a:xfrm>
            <a:off x="6783313" y="4583557"/>
            <a:ext cx="1914897" cy="8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>
            <p:ph type="title"/>
          </p:nvPr>
        </p:nvSpPr>
        <p:spPr>
          <a:xfrm>
            <a:off x="628650" y="1886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DEFINITION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457200" y="1715680"/>
            <a:ext cx="8229600" cy="4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Department of hospital which deals with </a:t>
            </a:r>
            <a:r>
              <a:rPr b="1" lang="en-US" sz="2400">
                <a:solidFill>
                  <a:srgbClr val="387025"/>
                </a:solidFill>
              </a:rPr>
              <a:t>procurement, storage, compounding, dispensing, manufacturing, testing, packaging</a:t>
            </a:r>
            <a:r>
              <a:rPr lang="en-US" sz="2400"/>
              <a:t> and </a:t>
            </a:r>
            <a:r>
              <a:rPr b="1" lang="en-US" sz="2400">
                <a:solidFill>
                  <a:srgbClr val="387025"/>
                </a:solidFill>
              </a:rPr>
              <a:t>distribution</a:t>
            </a:r>
            <a:r>
              <a:rPr lang="en-US" sz="2400"/>
              <a:t> of drugs.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 is also concerned with </a:t>
            </a:r>
            <a:r>
              <a:rPr b="1" lang="en-US" sz="2400">
                <a:solidFill>
                  <a:srgbClr val="C00000"/>
                </a:solidFill>
              </a:rPr>
              <a:t>education and research </a:t>
            </a:r>
            <a:r>
              <a:rPr lang="en-US" sz="2400"/>
              <a:t>in pharmaceutical services.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Hospital Pharmacy is controlled by a </a:t>
            </a:r>
            <a:r>
              <a:rPr b="1" lang="en-US" sz="2400">
                <a:solidFill>
                  <a:srgbClr val="002060"/>
                </a:solidFill>
              </a:rPr>
              <a:t>professionally competent</a:t>
            </a:r>
            <a:r>
              <a:rPr lang="en-US" sz="2400"/>
              <a:t> and a </a:t>
            </a:r>
            <a:r>
              <a:rPr b="1" lang="en-US" sz="2400">
                <a:solidFill>
                  <a:srgbClr val="002060"/>
                </a:solidFill>
              </a:rPr>
              <a:t>qualified pharmacist</a:t>
            </a:r>
            <a:r>
              <a:rPr lang="en-US" sz="2400"/>
              <a:t>.</a:t>
            </a:r>
            <a:endParaRPr sz="24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HISTORY</a:t>
            </a:r>
            <a:r>
              <a:rPr lang="en-US">
                <a:solidFill>
                  <a:srgbClr val="07674D"/>
                </a:solidFill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>
                <a:solidFill>
                  <a:srgbClr val="07674D"/>
                </a:solidFill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>
                <a:solidFill>
                  <a:srgbClr val="07674D"/>
                </a:solidFill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9" name="Google Shape;289;p23"/>
          <p:cNvSpPr txBox="1"/>
          <p:nvPr>
            <p:ph idx="1" type="body"/>
          </p:nvPr>
        </p:nvSpPr>
        <p:spPr>
          <a:xfrm>
            <a:off x="592905" y="181396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development of the role of the apothecary at Americas first hospital, the </a:t>
            </a:r>
            <a:r>
              <a:rPr lang="en-US" sz="2400">
                <a:solidFill>
                  <a:srgbClr val="C00000"/>
                </a:solidFill>
              </a:rPr>
              <a:t>Pennsylvania </a:t>
            </a:r>
            <a:r>
              <a:rPr lang="en-US" sz="2400"/>
              <a:t>Hospital, is presented 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first salaried apothecary, </a:t>
            </a:r>
            <a:r>
              <a:rPr lang="en-US" sz="2400">
                <a:solidFill>
                  <a:srgbClr val="C00000"/>
                </a:solidFill>
              </a:rPr>
              <a:t>Jonathan Roberts</a:t>
            </a:r>
            <a:r>
              <a:rPr lang="en-US" sz="2400"/>
              <a:t>, was hired in </a:t>
            </a:r>
            <a:r>
              <a:rPr lang="en-US" sz="2400">
                <a:solidFill>
                  <a:srgbClr val="C00000"/>
                </a:solidFill>
              </a:rPr>
              <a:t>1752</a:t>
            </a:r>
            <a:r>
              <a:rPr lang="en-US" sz="2400"/>
              <a:t>. Subsequent apothecaries included students of medicine and surgery, some of whom worked for the benefit of experience.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an attempt to upgrade the position ,an apothecary from England, with training in chemistry, was hired in </a:t>
            </a:r>
            <a:r>
              <a:rPr lang="en-US" sz="2400">
                <a:solidFill>
                  <a:srgbClr val="C00000"/>
                </a:solidFill>
              </a:rPr>
              <a:t>1768</a:t>
            </a:r>
            <a:endParaRPr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>
            <p:ph type="title"/>
          </p:nvPr>
        </p:nvSpPr>
        <p:spPr>
          <a:xfrm>
            <a:off x="611560" y="18864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HISTORY….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5" name="Google Shape;295;p24"/>
          <p:cNvSpPr txBox="1"/>
          <p:nvPr>
            <p:ph idx="1" type="body"/>
          </p:nvPr>
        </p:nvSpPr>
        <p:spPr>
          <a:xfrm>
            <a:off x="755576" y="1556792"/>
            <a:ext cx="78867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During the colonial period, the hospital pharmacist, in addition to preparing drugs, sometimes acted as resident physician, steward and even as an instructor to the apprentices.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While the function of the apothecary was absorbed by the resident apprentices during the post-Revolution War period, the early </a:t>
            </a:r>
            <a:r>
              <a:rPr lang="en-US" sz="2400">
                <a:solidFill>
                  <a:srgbClr val="C00000"/>
                </a:solidFill>
              </a:rPr>
              <a:t>19</a:t>
            </a:r>
            <a:r>
              <a:rPr baseline="30000" lang="en-US" sz="2400">
                <a:solidFill>
                  <a:srgbClr val="C00000"/>
                </a:solidFill>
              </a:rPr>
              <a:t>th</a:t>
            </a:r>
            <a:r>
              <a:rPr lang="en-US" sz="2400">
                <a:solidFill>
                  <a:srgbClr val="C00000"/>
                </a:solidFill>
              </a:rPr>
              <a:t> century </a:t>
            </a:r>
            <a:r>
              <a:rPr lang="en-US" sz="2400"/>
              <a:t>brought the return of the professional apothecary whose sole function was to prepare prescriptions under the direction of the physicians.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/>
          <p:nvPr>
            <p:ph type="title"/>
          </p:nvPr>
        </p:nvSpPr>
        <p:spPr>
          <a:xfrm>
            <a:off x="518864" y="116632"/>
            <a:ext cx="8229600" cy="1370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FUNCTIONS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717873" y="1268760"/>
            <a:ext cx="8064896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Provide specifications for the purchase of drugs, chemicals, biological etc.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Manufacturing and distribution of medicaments such as transfusion fluids, parenteral products, tablets, capsules, ointments.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Dispensing and sterilizing parenteral preparations which are manufactured in hospital.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Dispensing of drugs as per the prescriptions of the medical staff of the hospital.</a:t>
            </a:r>
            <a:endParaRPr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/>
          <p:nvPr>
            <p:ph type="title"/>
          </p:nvPr>
        </p:nvSpPr>
        <p:spPr>
          <a:xfrm>
            <a:off x="457200" y="188640"/>
            <a:ext cx="8229600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FUNCTIONS….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7" name="Google Shape;307;p26"/>
          <p:cNvSpPr txBox="1"/>
          <p:nvPr>
            <p:ph idx="1" type="body"/>
          </p:nvPr>
        </p:nvSpPr>
        <p:spPr>
          <a:xfrm>
            <a:off x="457200" y="1268760"/>
            <a:ext cx="822960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Filling and labelling of all drug containers from which medicines are to be administered.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Management of stores which includes purchase of drugs, proper storage conditions, and maintenance of records.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Establishment and maintenance of “Drug Information Centre”.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Providing co-operation in teaching and research programs.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Discarding the expired drugs and containers worn and missing labels.</a:t>
            </a:r>
            <a:endParaRPr sz="2400"/>
          </a:p>
        </p:txBody>
      </p:sp>
    </p:spTree>
  </p:cSld>
  <p:clrMapOvr>
    <a:masterClrMapping/>
  </p:clrMapOvr>
  <p:transition>
    <p:spli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type="title"/>
          </p:nvPr>
        </p:nvSpPr>
        <p:spPr>
          <a:xfrm>
            <a:off x="314561" y="404664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OBJECTIVES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3" name="Google Shape;313;p27"/>
          <p:cNvSpPr txBox="1"/>
          <p:nvPr>
            <p:ph idx="1" type="body"/>
          </p:nvPr>
        </p:nvSpPr>
        <p:spPr>
          <a:xfrm>
            <a:off x="683568" y="1556792"/>
            <a:ext cx="8229600" cy="4879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ensure the availability of right medication, at right time, in the right dose at the minimum possible cost.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professionalize the functioning of pharmaceutical services in a hospital.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act as a counseling department for medical staff, nurses and for patient.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act as a data bank on drug utilization.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participate in research projects. 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628650" y="260649"/>
            <a:ext cx="7886700" cy="72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>
                <a:solidFill>
                  <a:srgbClr val="0070C0"/>
                </a:solidFill>
              </a:rPr>
              <a:t>        </a:t>
            </a:r>
            <a:r>
              <a:rPr b="1" lang="en-US" sz="32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DEFINITION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b="1" lang="en-US" sz="32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200">
                <a:solidFill>
                  <a:srgbClr val="07674D"/>
                </a:solidFill>
              </a:rPr>
              <a:t> </a:t>
            </a:r>
            <a:r>
              <a:rPr b="1" lang="en-US" sz="32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endParaRPr b="1" sz="32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539552" y="980728"/>
            <a:ext cx="8102724" cy="561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/>
              <a:t>Hospital can be defined as an </a:t>
            </a:r>
            <a:r>
              <a:rPr lang="en-US" sz="2800">
                <a:solidFill>
                  <a:srgbClr val="C00000"/>
                </a:solidFill>
              </a:rPr>
              <a:t>institution </a:t>
            </a:r>
            <a:r>
              <a:rPr lang="en-US" sz="2800"/>
              <a:t>of community health or a </a:t>
            </a:r>
            <a:r>
              <a:rPr lang="en-US" sz="2800">
                <a:solidFill>
                  <a:srgbClr val="C00000"/>
                </a:solidFill>
              </a:rPr>
              <a:t>specialized complex organization</a:t>
            </a:r>
            <a:r>
              <a:rPr lang="en-US" sz="2800"/>
              <a:t> which makes use of physicians, surgeons, and team of technical staff and provides facilities for 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diagnosis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therapy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rehabilitation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prevention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education 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	- research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"/>
          <p:cNvSpPr txBox="1"/>
          <p:nvPr>
            <p:ph type="title"/>
          </p:nvPr>
        </p:nvSpPr>
        <p:spPr>
          <a:xfrm>
            <a:off x="611560" y="260648"/>
            <a:ext cx="822960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4000"/>
              <a:buFont typeface="Arial Black"/>
              <a:buNone/>
            </a:pPr>
            <a:r>
              <a:rPr lang="en-US" sz="40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OBJECTIVES….</a:t>
            </a:r>
            <a:endParaRPr sz="40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9" name="Google Shape;319;p28"/>
          <p:cNvSpPr txBox="1"/>
          <p:nvPr>
            <p:ph idx="1" type="body"/>
          </p:nvPr>
        </p:nvSpPr>
        <p:spPr>
          <a:xfrm>
            <a:off x="462792" y="1672168"/>
            <a:ext cx="8229600" cy="44211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implement decisions of the pharmacy and therapeutics committee.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co-ordinate and co-operate with other departments of a hospital.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plan, organize and implement pharmacy policy procedures in keeping with established policies of the hospitals.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type="title"/>
          </p:nvPr>
        </p:nvSpPr>
        <p:spPr>
          <a:xfrm>
            <a:off x="457200" y="404664"/>
            <a:ext cx="8229600" cy="1029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LOCATION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6" name="Google Shape;326;p29"/>
          <p:cNvSpPr txBox="1"/>
          <p:nvPr>
            <p:ph idx="1" type="body"/>
          </p:nvPr>
        </p:nvSpPr>
        <p:spPr>
          <a:xfrm>
            <a:off x="628650" y="1821615"/>
            <a:ext cx="7886700" cy="4199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Located in hospital premises so that patients and staff can easily approach it.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multi-storeyed building of a hospital, the pharmacy should be preferably located on ground floor especially the dispensing unit.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 should be laid in such a way that there is a continuous flow of men and materials.</a:t>
            </a:r>
            <a:endParaRPr sz="2400"/>
          </a:p>
        </p:txBody>
      </p:sp>
    </p:spTree>
  </p:cSld>
  <p:clrMapOvr>
    <a:masterClrMapping/>
  </p:clrMapOvr>
  <p:transition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/>
          <p:nvPr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LAYOUT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2" name="Google Shape;332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429054" y="1882861"/>
            <a:ext cx="8280920" cy="43924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870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870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PASSAGE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446856" y="1784800"/>
            <a:ext cx="2448272" cy="2088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ASEPTIC AREA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6791418" y="1820537"/>
            <a:ext cx="1944216" cy="7200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MATERIAL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6777786" y="2564666"/>
            <a:ext cx="1944216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6789814" y="3171892"/>
            <a:ext cx="1944216" cy="7920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FINISHED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2890156" y="1787975"/>
            <a:ext cx="3888432" cy="20882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MANUFACTURING SECTION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513395" y="4880819"/>
            <a:ext cx="2609378" cy="12961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SECTION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3148433" y="5702724"/>
            <a:ext cx="5561541" cy="4823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 SPACE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3135604" y="4903526"/>
            <a:ext cx="5561540" cy="7920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DISPENSING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2" name="Google Shape;342;p30"/>
          <p:cNvCxnSpPr/>
          <p:nvPr/>
        </p:nvCxnSpPr>
        <p:spPr>
          <a:xfrm>
            <a:off x="5292080" y="4365104"/>
            <a:ext cx="2232248" cy="1588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3" name="Google Shape;343;p30"/>
          <p:cNvCxnSpPr/>
          <p:nvPr/>
        </p:nvCxnSpPr>
        <p:spPr>
          <a:xfrm rot="10800000">
            <a:off x="1619672" y="4365104"/>
            <a:ext cx="2376264" cy="15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/>
          <p:nvPr>
            <p:ph type="title"/>
          </p:nvPr>
        </p:nvSpPr>
        <p:spPr>
          <a:xfrm>
            <a:off x="323528" y="1772816"/>
            <a:ext cx="8305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FLOW</a:t>
            </a:r>
            <a:r>
              <a:rPr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CHARTS</a:t>
            </a:r>
            <a:r>
              <a:rPr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FOR</a:t>
            </a:r>
            <a:r>
              <a:rPr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MATERIALS</a:t>
            </a:r>
            <a:r>
              <a:rPr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AND</a:t>
            </a:r>
            <a:r>
              <a:rPr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MEN</a:t>
            </a:r>
            <a:endParaRPr b="1" sz="3600">
              <a:solidFill>
                <a:srgbClr val="00B0F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type="title"/>
          </p:nvPr>
        </p:nvSpPr>
        <p:spPr>
          <a:xfrm>
            <a:off x="395536" y="0"/>
            <a:ext cx="8229600" cy="1514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GENERAL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FLOW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CHART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FOR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OUTPATIENTS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4" name="Google Shape;354;p32"/>
          <p:cNvSpPr txBox="1"/>
          <p:nvPr>
            <p:ph idx="1" type="body"/>
          </p:nvPr>
        </p:nvSpPr>
        <p:spPr>
          <a:xfrm>
            <a:off x="382603" y="1556792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Rx written by doctor</a:t>
            </a:r>
            <a:endParaRPr/>
          </a:p>
        </p:txBody>
      </p:sp>
      <p:cxnSp>
        <p:nvCxnSpPr>
          <p:cNvPr id="355" name="Google Shape;355;p32"/>
          <p:cNvCxnSpPr/>
          <p:nvPr/>
        </p:nvCxnSpPr>
        <p:spPr>
          <a:xfrm>
            <a:off x="3491880" y="1772816"/>
            <a:ext cx="100811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32"/>
          <p:cNvCxnSpPr/>
          <p:nvPr/>
        </p:nvCxnSpPr>
        <p:spPr>
          <a:xfrm rot="5400000">
            <a:off x="4320766" y="1952042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57" name="Google Shape;357;p32"/>
          <p:cNvSpPr/>
          <p:nvPr/>
        </p:nvSpPr>
        <p:spPr>
          <a:xfrm>
            <a:off x="2483768" y="2132856"/>
            <a:ext cx="4032448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 received by pharmacist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8" name="Google Shape;358;p32"/>
          <p:cNvCxnSpPr>
            <a:stCxn id="357" idx="2"/>
          </p:cNvCxnSpPr>
          <p:nvPr/>
        </p:nvCxnSpPr>
        <p:spPr>
          <a:xfrm flipH="1">
            <a:off x="4498492" y="2708920"/>
            <a:ext cx="1500" cy="28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59" name="Google Shape;359;p32"/>
          <p:cNvSpPr/>
          <p:nvPr/>
        </p:nvSpPr>
        <p:spPr>
          <a:xfrm>
            <a:off x="2483768" y="2996952"/>
            <a:ext cx="4032448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 of prescription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0" name="Google Shape;360;p32"/>
          <p:cNvCxnSpPr/>
          <p:nvPr/>
        </p:nvCxnSpPr>
        <p:spPr>
          <a:xfrm>
            <a:off x="6516216" y="3284984"/>
            <a:ext cx="864096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1" name="Google Shape;361;p32"/>
          <p:cNvCxnSpPr/>
          <p:nvPr/>
        </p:nvCxnSpPr>
        <p:spPr>
          <a:xfrm rot="5400000">
            <a:off x="6372200" y="3284984"/>
            <a:ext cx="115212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32"/>
          <p:cNvCxnSpPr/>
          <p:nvPr/>
        </p:nvCxnSpPr>
        <p:spPr>
          <a:xfrm>
            <a:off x="6948264" y="2708920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63" name="Google Shape;363;p32"/>
          <p:cNvCxnSpPr/>
          <p:nvPr/>
        </p:nvCxnSpPr>
        <p:spPr>
          <a:xfrm>
            <a:off x="6948264" y="3861048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4" name="Google Shape;364;p32"/>
          <p:cNvSpPr txBox="1"/>
          <p:nvPr/>
        </p:nvSpPr>
        <p:spPr>
          <a:xfrm>
            <a:off x="7380312" y="2492896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2"/>
          <p:cNvSpPr txBox="1"/>
          <p:nvPr/>
        </p:nvSpPr>
        <p:spPr>
          <a:xfrm>
            <a:off x="7380312" y="3140968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2"/>
          <p:cNvSpPr txBox="1"/>
          <p:nvPr/>
        </p:nvSpPr>
        <p:spPr>
          <a:xfrm>
            <a:off x="7380312" y="3717032"/>
            <a:ext cx="10801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32"/>
          <p:cNvCxnSpPr/>
          <p:nvPr/>
        </p:nvCxnSpPr>
        <p:spPr>
          <a:xfrm rot="5400000">
            <a:off x="4320766" y="3752242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8" name="Google Shape;368;p32"/>
          <p:cNvSpPr/>
          <p:nvPr/>
        </p:nvSpPr>
        <p:spPr>
          <a:xfrm>
            <a:off x="2483768" y="3959553"/>
            <a:ext cx="4032448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Dispensed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32"/>
          <p:cNvCxnSpPr/>
          <p:nvPr/>
        </p:nvCxnSpPr>
        <p:spPr>
          <a:xfrm>
            <a:off x="1331640" y="4725144"/>
            <a:ext cx="633670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32"/>
          <p:cNvCxnSpPr/>
          <p:nvPr/>
        </p:nvCxnSpPr>
        <p:spPr>
          <a:xfrm rot="5400000">
            <a:off x="1151620" y="4905164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71" name="Google Shape;371;p32"/>
          <p:cNvCxnSpPr/>
          <p:nvPr/>
        </p:nvCxnSpPr>
        <p:spPr>
          <a:xfrm rot="5400000">
            <a:off x="7524328" y="4869160"/>
            <a:ext cx="288032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72" name="Google Shape;372;p32"/>
          <p:cNvSpPr/>
          <p:nvPr/>
        </p:nvSpPr>
        <p:spPr>
          <a:xfrm>
            <a:off x="251520" y="5085184"/>
            <a:ext cx="2376264" cy="3600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Receipt of payment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6372200" y="5013176"/>
            <a:ext cx="2520280" cy="3600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Prescription filed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p32"/>
          <p:cNvCxnSpPr/>
          <p:nvPr/>
        </p:nvCxnSpPr>
        <p:spPr>
          <a:xfrm flipH="1">
            <a:off x="539552" y="5445224"/>
            <a:ext cx="720080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32"/>
          <p:cNvCxnSpPr/>
          <p:nvPr/>
        </p:nvCxnSpPr>
        <p:spPr>
          <a:xfrm rot="5400000">
            <a:off x="1151620" y="5553236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2"/>
          <p:cNvCxnSpPr/>
          <p:nvPr/>
        </p:nvCxnSpPr>
        <p:spPr>
          <a:xfrm>
            <a:off x="1259632" y="5445224"/>
            <a:ext cx="648072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7" name="Google Shape;377;p32"/>
          <p:cNvSpPr txBox="1"/>
          <p:nvPr/>
        </p:nvSpPr>
        <p:spPr>
          <a:xfrm>
            <a:off x="179512" y="5661248"/>
            <a:ext cx="827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2"/>
          <p:cNvSpPr txBox="1"/>
          <p:nvPr/>
        </p:nvSpPr>
        <p:spPr>
          <a:xfrm>
            <a:off x="827584" y="5661248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1475656" y="5661248"/>
            <a:ext cx="93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251520" y="6309320"/>
            <a:ext cx="2376264" cy="3600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and reports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32"/>
          <p:cNvCxnSpPr/>
          <p:nvPr/>
        </p:nvCxnSpPr>
        <p:spPr>
          <a:xfrm>
            <a:off x="467544" y="6165304"/>
            <a:ext cx="151216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32"/>
          <p:cNvCxnSpPr/>
          <p:nvPr/>
        </p:nvCxnSpPr>
        <p:spPr>
          <a:xfrm rot="-5400000">
            <a:off x="1008398" y="6129300"/>
            <a:ext cx="359246" cy="79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3" name="Google Shape;383;p32"/>
          <p:cNvCxnSpPr/>
          <p:nvPr/>
        </p:nvCxnSpPr>
        <p:spPr>
          <a:xfrm rot="-5400000">
            <a:off x="1872494" y="6057292"/>
            <a:ext cx="215230" cy="79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4" name="Google Shape;384;p32"/>
          <p:cNvCxnSpPr/>
          <p:nvPr/>
        </p:nvCxnSpPr>
        <p:spPr>
          <a:xfrm rot="-5400000">
            <a:off x="360326" y="6057292"/>
            <a:ext cx="215230" cy="79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5" name="Google Shape;385;p32"/>
          <p:cNvCxnSpPr>
            <a:stCxn id="373" idx="2"/>
          </p:cNvCxnSpPr>
          <p:nvPr/>
        </p:nvCxnSpPr>
        <p:spPr>
          <a:xfrm flipH="1">
            <a:off x="6588340" y="5373216"/>
            <a:ext cx="1044000" cy="36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86" name="Google Shape;386;p32"/>
          <p:cNvSpPr txBox="1"/>
          <p:nvPr/>
        </p:nvSpPr>
        <p:spPr>
          <a:xfrm>
            <a:off x="4427984" y="5589240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 prescription  file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6804248" y="5661248"/>
            <a:ext cx="23397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Narcotic prescription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endParaRPr/>
          </a:p>
        </p:txBody>
      </p:sp>
      <p:cxnSp>
        <p:nvCxnSpPr>
          <p:cNvPr id="388" name="Google Shape;388;p32"/>
          <p:cNvCxnSpPr/>
          <p:nvPr/>
        </p:nvCxnSpPr>
        <p:spPr>
          <a:xfrm>
            <a:off x="7740352" y="5373216"/>
            <a:ext cx="504056" cy="43204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89" name="Google Shape;389;p32"/>
          <p:cNvCxnSpPr/>
          <p:nvPr/>
        </p:nvCxnSpPr>
        <p:spPr>
          <a:xfrm flipH="1">
            <a:off x="4499992" y="4509120"/>
            <a:ext cx="13894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 txBox="1"/>
          <p:nvPr>
            <p:ph type="title"/>
          </p:nvPr>
        </p:nvSpPr>
        <p:spPr>
          <a:xfrm>
            <a:off x="395536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GENERAL FLOW CHART FOR IN-PATIENTS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5" name="Google Shape;395;p33"/>
          <p:cNvSpPr/>
          <p:nvPr/>
        </p:nvSpPr>
        <p:spPr>
          <a:xfrm>
            <a:off x="3347864" y="1268760"/>
            <a:ext cx="2088232" cy="36004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7236296" y="836712"/>
            <a:ext cx="1512168" cy="7920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Copied by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nurse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3"/>
          <p:cNvSpPr/>
          <p:nvPr/>
        </p:nvSpPr>
        <p:spPr>
          <a:xfrm>
            <a:off x="7308304" y="2564904"/>
            <a:ext cx="1440160" cy="69837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Inpatient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3"/>
          <p:cNvSpPr/>
          <p:nvPr/>
        </p:nvSpPr>
        <p:spPr>
          <a:xfrm>
            <a:off x="7236296" y="3573016"/>
            <a:ext cx="1512168" cy="6263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 received by  pharmacist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3"/>
          <p:cNvSpPr/>
          <p:nvPr/>
        </p:nvSpPr>
        <p:spPr>
          <a:xfrm>
            <a:off x="7236296" y="4437112"/>
            <a:ext cx="1512168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 of order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3"/>
          <p:cNvSpPr/>
          <p:nvPr/>
        </p:nvSpPr>
        <p:spPr>
          <a:xfrm>
            <a:off x="7164288" y="5157192"/>
            <a:ext cx="1728192" cy="43204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Dispensing order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3"/>
          <p:cNvSpPr/>
          <p:nvPr/>
        </p:nvSpPr>
        <p:spPr>
          <a:xfrm>
            <a:off x="7668344" y="5877272"/>
            <a:ext cx="864096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p33"/>
          <p:cNvCxnSpPr>
            <a:stCxn id="396" idx="2"/>
            <a:endCxn id="397" idx="0"/>
          </p:cNvCxnSpPr>
          <p:nvPr/>
        </p:nvCxnSpPr>
        <p:spPr>
          <a:xfrm>
            <a:off x="7992380" y="1628800"/>
            <a:ext cx="36000" cy="93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3"/>
          <p:cNvCxnSpPr>
            <a:endCxn id="398" idx="0"/>
          </p:cNvCxnSpPr>
          <p:nvPr/>
        </p:nvCxnSpPr>
        <p:spPr>
          <a:xfrm>
            <a:off x="7992380" y="3213016"/>
            <a:ext cx="0" cy="36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33"/>
          <p:cNvCxnSpPr>
            <a:stCxn id="398" idx="2"/>
            <a:endCxn id="399" idx="0"/>
          </p:cNvCxnSpPr>
          <p:nvPr/>
        </p:nvCxnSpPr>
        <p:spPr>
          <a:xfrm>
            <a:off x="7992380" y="4199384"/>
            <a:ext cx="0" cy="237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33"/>
          <p:cNvCxnSpPr/>
          <p:nvPr/>
        </p:nvCxnSpPr>
        <p:spPr>
          <a:xfrm rot="5400000">
            <a:off x="7812360" y="5733256"/>
            <a:ext cx="28803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33"/>
          <p:cNvCxnSpPr>
            <a:stCxn id="399" idx="2"/>
            <a:endCxn id="400" idx="0"/>
          </p:cNvCxnSpPr>
          <p:nvPr/>
        </p:nvCxnSpPr>
        <p:spPr>
          <a:xfrm>
            <a:off x="7992380" y="4941168"/>
            <a:ext cx="36000" cy="21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33"/>
          <p:cNvCxnSpPr>
            <a:stCxn id="395" idx="2"/>
            <a:endCxn id="408" idx="0"/>
          </p:cNvCxnSpPr>
          <p:nvPr/>
        </p:nvCxnSpPr>
        <p:spPr>
          <a:xfrm>
            <a:off x="4391980" y="1628800"/>
            <a:ext cx="0" cy="115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8" name="Google Shape;408;p33"/>
          <p:cNvSpPr/>
          <p:nvPr/>
        </p:nvSpPr>
        <p:spPr>
          <a:xfrm>
            <a:off x="3347864" y="2780928"/>
            <a:ext cx="2088232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Returns to credit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3779912" y="4437112"/>
            <a:ext cx="1224136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issue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0" name="Google Shape;410;p33"/>
          <p:cNvCxnSpPr>
            <a:endCxn id="409" idx="0"/>
          </p:cNvCxnSpPr>
          <p:nvPr/>
        </p:nvCxnSpPr>
        <p:spPr>
          <a:xfrm>
            <a:off x="4391980" y="3285112"/>
            <a:ext cx="0" cy="1152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 rot="-5400000">
            <a:off x="5004048" y="4221088"/>
            <a:ext cx="288032" cy="28803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2" name="Google Shape;412;p33"/>
          <p:cNvCxnSpPr>
            <a:stCxn id="409" idx="3"/>
          </p:cNvCxnSpPr>
          <p:nvPr/>
        </p:nvCxnSpPr>
        <p:spPr>
          <a:xfrm flipH="1" rot="10800000">
            <a:off x="5004048" y="4653140"/>
            <a:ext cx="432000" cy="3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13" name="Google Shape;413;p33"/>
          <p:cNvCxnSpPr/>
          <p:nvPr/>
        </p:nvCxnSpPr>
        <p:spPr>
          <a:xfrm>
            <a:off x="5004048" y="4797152"/>
            <a:ext cx="360040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14" name="Google Shape;414;p33"/>
          <p:cNvSpPr txBox="1"/>
          <p:nvPr/>
        </p:nvSpPr>
        <p:spPr>
          <a:xfrm>
            <a:off x="5292080" y="4005064"/>
            <a:ext cx="107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3"/>
          <p:cNvSpPr txBox="1"/>
          <p:nvPr/>
        </p:nvSpPr>
        <p:spPr>
          <a:xfrm>
            <a:off x="5436096" y="4437112"/>
            <a:ext cx="1003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3"/>
          <p:cNvSpPr txBox="1"/>
          <p:nvPr/>
        </p:nvSpPr>
        <p:spPr>
          <a:xfrm>
            <a:off x="5436096" y="479715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3"/>
          <p:cNvSpPr/>
          <p:nvPr/>
        </p:nvSpPr>
        <p:spPr>
          <a:xfrm>
            <a:off x="327712" y="1268760"/>
            <a:ext cx="1224136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  written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doctor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148200" y="2060848"/>
            <a:ext cx="1728192" cy="6480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Inpatient discharge medications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3"/>
          <p:cNvSpPr/>
          <p:nvPr/>
        </p:nvSpPr>
        <p:spPr>
          <a:xfrm>
            <a:off x="148200" y="2996952"/>
            <a:ext cx="1763688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Rx  received by pharmacist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3"/>
          <p:cNvSpPr/>
          <p:nvPr/>
        </p:nvSpPr>
        <p:spPr>
          <a:xfrm>
            <a:off x="148200" y="3717032"/>
            <a:ext cx="1763688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 of prescription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3"/>
          <p:cNvSpPr/>
          <p:nvPr/>
        </p:nvSpPr>
        <p:spPr>
          <a:xfrm>
            <a:off x="148200" y="4437112"/>
            <a:ext cx="1763688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Dispensing prescription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148200" y="6093296"/>
            <a:ext cx="1691680" cy="576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and control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33"/>
          <p:cNvCxnSpPr/>
          <p:nvPr/>
        </p:nvCxnSpPr>
        <p:spPr>
          <a:xfrm flipH="1" rot="10800000">
            <a:off x="1911888" y="3645024"/>
            <a:ext cx="360040" cy="14401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24" name="Google Shape;424;p33"/>
          <p:cNvCxnSpPr>
            <a:stCxn id="420" idx="3"/>
          </p:cNvCxnSpPr>
          <p:nvPr/>
        </p:nvCxnSpPr>
        <p:spPr>
          <a:xfrm flipH="1" rot="10800000">
            <a:off x="1911888" y="3933060"/>
            <a:ext cx="432000" cy="3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25" name="Google Shape;425;p33"/>
          <p:cNvCxnSpPr/>
          <p:nvPr/>
        </p:nvCxnSpPr>
        <p:spPr>
          <a:xfrm>
            <a:off x="1911888" y="4149080"/>
            <a:ext cx="360040" cy="14401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26" name="Google Shape;426;p33"/>
          <p:cNvSpPr txBox="1"/>
          <p:nvPr/>
        </p:nvSpPr>
        <p:spPr>
          <a:xfrm>
            <a:off x="2271928" y="3429000"/>
            <a:ext cx="1075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3"/>
          <p:cNvSpPr txBox="1"/>
          <p:nvPr/>
        </p:nvSpPr>
        <p:spPr>
          <a:xfrm>
            <a:off x="2271928" y="3789040"/>
            <a:ext cx="10038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3"/>
          <p:cNvSpPr txBox="1"/>
          <p:nvPr/>
        </p:nvSpPr>
        <p:spPr>
          <a:xfrm>
            <a:off x="2271928" y="4149080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3"/>
          <p:cNvSpPr txBox="1"/>
          <p:nvPr/>
        </p:nvSpPr>
        <p:spPr>
          <a:xfrm>
            <a:off x="148200" y="5301208"/>
            <a:ext cx="5741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3"/>
          <p:cNvSpPr txBox="1"/>
          <p:nvPr/>
        </p:nvSpPr>
        <p:spPr>
          <a:xfrm>
            <a:off x="759760" y="5301208"/>
            <a:ext cx="6351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3"/>
          <p:cNvSpPr txBox="1"/>
          <p:nvPr/>
        </p:nvSpPr>
        <p:spPr>
          <a:xfrm>
            <a:off x="1407832" y="5301208"/>
            <a:ext cx="7729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2" name="Google Shape;432;p33"/>
          <p:cNvCxnSpPr>
            <a:endCxn id="429" idx="0"/>
          </p:cNvCxnSpPr>
          <p:nvPr/>
        </p:nvCxnSpPr>
        <p:spPr>
          <a:xfrm flipH="1">
            <a:off x="435298" y="4941208"/>
            <a:ext cx="366600" cy="360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3" name="Google Shape;433;p33"/>
          <p:cNvCxnSpPr>
            <a:stCxn id="421" idx="2"/>
          </p:cNvCxnSpPr>
          <p:nvPr/>
        </p:nvCxnSpPr>
        <p:spPr>
          <a:xfrm>
            <a:off x="1030044" y="4941168"/>
            <a:ext cx="17700" cy="504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4" name="Google Shape;434;p33"/>
          <p:cNvCxnSpPr/>
          <p:nvPr/>
        </p:nvCxnSpPr>
        <p:spPr>
          <a:xfrm flipH="1" rot="-5400000">
            <a:off x="1263816" y="5013176"/>
            <a:ext cx="432048" cy="28803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5" name="Google Shape;435;p33"/>
          <p:cNvCxnSpPr/>
          <p:nvPr/>
        </p:nvCxnSpPr>
        <p:spPr>
          <a:xfrm flipH="1" rot="-5400000">
            <a:off x="219700" y="5697252"/>
            <a:ext cx="432048" cy="2160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6" name="Google Shape;436;p33"/>
          <p:cNvCxnSpPr/>
          <p:nvPr/>
        </p:nvCxnSpPr>
        <p:spPr>
          <a:xfrm rot="5400000">
            <a:off x="907406" y="5801634"/>
            <a:ext cx="432048" cy="726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7" name="Google Shape;437;p33"/>
          <p:cNvCxnSpPr>
            <a:stCxn id="431" idx="2"/>
          </p:cNvCxnSpPr>
          <p:nvPr/>
        </p:nvCxnSpPr>
        <p:spPr>
          <a:xfrm flipH="1">
            <a:off x="1623917" y="5670540"/>
            <a:ext cx="170400" cy="350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38" name="Google Shape;438;p33"/>
          <p:cNvCxnSpPr/>
          <p:nvPr/>
        </p:nvCxnSpPr>
        <p:spPr>
          <a:xfrm rot="5400000">
            <a:off x="3707904" y="5661248"/>
            <a:ext cx="129614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33"/>
          <p:cNvCxnSpPr/>
          <p:nvPr/>
        </p:nvCxnSpPr>
        <p:spPr>
          <a:xfrm rot="10800000">
            <a:off x="1911888" y="6309320"/>
            <a:ext cx="244408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33"/>
          <p:cNvCxnSpPr>
            <a:stCxn id="401" idx="2"/>
          </p:cNvCxnSpPr>
          <p:nvPr/>
        </p:nvCxnSpPr>
        <p:spPr>
          <a:xfrm>
            <a:off x="8100392" y="6381328"/>
            <a:ext cx="0" cy="216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1" name="Google Shape;441;p33"/>
          <p:cNvCxnSpPr/>
          <p:nvPr/>
        </p:nvCxnSpPr>
        <p:spPr>
          <a:xfrm rot="10800000">
            <a:off x="1911888" y="6597352"/>
            <a:ext cx="618850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3"/>
          <p:cNvCxnSpPr/>
          <p:nvPr/>
        </p:nvCxnSpPr>
        <p:spPr>
          <a:xfrm rot="5400000">
            <a:off x="651748" y="1952836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3"/>
          <p:cNvCxnSpPr/>
          <p:nvPr/>
        </p:nvCxnSpPr>
        <p:spPr>
          <a:xfrm rot="5400000">
            <a:off x="615744" y="2852936"/>
            <a:ext cx="28803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3"/>
          <p:cNvCxnSpPr/>
          <p:nvPr/>
        </p:nvCxnSpPr>
        <p:spPr>
          <a:xfrm rot="5400000">
            <a:off x="651748" y="3609020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3"/>
          <p:cNvCxnSpPr/>
          <p:nvPr/>
        </p:nvCxnSpPr>
        <p:spPr>
          <a:xfrm rot="5400000">
            <a:off x="651748" y="4329100"/>
            <a:ext cx="21602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33"/>
          <p:cNvCxnSpPr/>
          <p:nvPr/>
        </p:nvCxnSpPr>
        <p:spPr>
          <a:xfrm flipH="1" rot="10800000">
            <a:off x="759760" y="1844824"/>
            <a:ext cx="7268624" cy="1080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4"/>
          <p:cNvSpPr/>
          <p:nvPr/>
        </p:nvSpPr>
        <p:spPr>
          <a:xfrm>
            <a:off x="3059832" y="908720"/>
            <a:ext cx="3600400" cy="57606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charts for  materials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3995936" y="1916832"/>
            <a:ext cx="1800200" cy="914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stores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4139952" y="3501008"/>
            <a:ext cx="1512168" cy="936104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Pharmacy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4139952" y="4437112"/>
            <a:ext cx="1512168" cy="864096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6948264" y="3356992"/>
            <a:ext cx="1800200" cy="72008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Inpatient department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6948264" y="4581128"/>
            <a:ext cx="1800200" cy="72008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Outpatient department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34"/>
          <p:cNvCxnSpPr>
            <a:endCxn id="455" idx="1"/>
          </p:cNvCxnSpPr>
          <p:nvPr/>
        </p:nvCxnSpPr>
        <p:spPr>
          <a:xfrm>
            <a:off x="5652264" y="3717032"/>
            <a:ext cx="1296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8" name="Google Shape;458;p34"/>
          <p:cNvSpPr txBox="1"/>
          <p:nvPr/>
        </p:nvSpPr>
        <p:spPr>
          <a:xfrm>
            <a:off x="5940152" y="3212976"/>
            <a:ext cx="822661" cy="40011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34"/>
          <p:cNvCxnSpPr/>
          <p:nvPr/>
        </p:nvCxnSpPr>
        <p:spPr>
          <a:xfrm>
            <a:off x="5652120" y="5085184"/>
            <a:ext cx="1296144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0" name="Google Shape;460;p34"/>
          <p:cNvSpPr txBox="1"/>
          <p:nvPr/>
        </p:nvSpPr>
        <p:spPr>
          <a:xfrm>
            <a:off x="5940152" y="4581128"/>
            <a:ext cx="822661" cy="40011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1187624" y="3573016"/>
            <a:ext cx="1800200" cy="72008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Parenteral manufacturing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2" name="Google Shape;462;p34"/>
          <p:cNvCxnSpPr/>
          <p:nvPr/>
        </p:nvCxnSpPr>
        <p:spPr>
          <a:xfrm>
            <a:off x="2987824" y="3717032"/>
            <a:ext cx="115212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p34"/>
          <p:cNvSpPr txBox="1"/>
          <p:nvPr/>
        </p:nvSpPr>
        <p:spPr>
          <a:xfrm>
            <a:off x="3059832" y="3212976"/>
            <a:ext cx="927754" cy="40011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receipt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1187624" y="4797152"/>
            <a:ext cx="1800200" cy="864096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of other dosage forms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5" name="Google Shape;465;p34"/>
          <p:cNvCxnSpPr/>
          <p:nvPr/>
        </p:nvCxnSpPr>
        <p:spPr>
          <a:xfrm>
            <a:off x="2987824" y="5013176"/>
            <a:ext cx="115212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6" name="Google Shape;466;p34"/>
          <p:cNvSpPr txBox="1"/>
          <p:nvPr/>
        </p:nvSpPr>
        <p:spPr>
          <a:xfrm>
            <a:off x="3131840" y="4509120"/>
            <a:ext cx="927754" cy="40011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receipt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34"/>
          <p:cNvCxnSpPr/>
          <p:nvPr/>
        </p:nvCxnSpPr>
        <p:spPr>
          <a:xfrm>
            <a:off x="1979712" y="2348880"/>
            <a:ext cx="1944216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34"/>
          <p:cNvCxnSpPr/>
          <p:nvPr/>
        </p:nvCxnSpPr>
        <p:spPr>
          <a:xfrm rot="5400000">
            <a:off x="1403648" y="2924944"/>
            <a:ext cx="115212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34"/>
          <p:cNvCxnSpPr/>
          <p:nvPr/>
        </p:nvCxnSpPr>
        <p:spPr>
          <a:xfrm>
            <a:off x="4731562" y="1467150"/>
            <a:ext cx="0" cy="44968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70" name="Google Shape;470;p34"/>
          <p:cNvCxnSpPr>
            <a:endCxn id="453" idx="0"/>
          </p:cNvCxnSpPr>
          <p:nvPr/>
        </p:nvCxnSpPr>
        <p:spPr>
          <a:xfrm>
            <a:off x="4860036" y="2831108"/>
            <a:ext cx="36000" cy="66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diamond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/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FACILITIES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REQUIRED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IN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6" name="Google Shape;476;p35"/>
          <p:cNvSpPr txBox="1"/>
          <p:nvPr>
            <p:ph idx="1" type="body"/>
          </p:nvPr>
        </p:nvSpPr>
        <p:spPr>
          <a:xfrm>
            <a:off x="395536" y="1512188"/>
            <a:ext cx="8496944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smaller hospitals, with one pharmacist only, one room is required for pharmacy, having a combination of dispensing, manufacturing, administrative and all other sections of complete pharmaceutical service. For sterile products there should be a separate room or area.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Hospitals, with 200 or more beds, departmentalization of pharmacy activities is required.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 txBox="1"/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FACILITIES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REQUIRED….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2" name="Google Shape;482;p36"/>
          <p:cNvSpPr txBox="1"/>
          <p:nvPr>
            <p:ph idx="1" type="body"/>
          </p:nvPr>
        </p:nvSpPr>
        <p:spPr>
          <a:xfrm>
            <a:off x="323528" y="1196752"/>
            <a:ext cx="8640960" cy="5328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 separate area is required for :-</a:t>
            </a:r>
            <a:endParaRPr/>
          </a:p>
          <a:p>
            <a:pPr indent="-725488" lvl="2" marL="13398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Inpatient services and unit dose dispensing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Outpatient service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An office for the chief pharmacist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 compounding room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Prepacking and labelling room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 store room</a:t>
            </a:r>
            <a:endParaRPr/>
          </a:p>
          <a:p>
            <a:pPr indent="-725488" lvl="0" marL="13398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Sterile products room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 separate area for drug information services and space assigned on various nursing units for unit dose drug administration.</a:t>
            </a:r>
            <a:endParaRPr/>
          </a:p>
        </p:txBody>
      </p:sp>
    </p:spTree>
  </p:cSld>
  <p:clrMapOvr>
    <a:masterClrMapping/>
  </p:clrMapOvr>
  <p:transition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7"/>
          <p:cNvSpPr txBox="1"/>
          <p:nvPr>
            <p:ph type="title"/>
          </p:nvPr>
        </p:nvSpPr>
        <p:spPr>
          <a:xfrm>
            <a:off x="323528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FLOOR SPACE REQUIREMENTS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8" name="Google Shape;488;p37"/>
          <p:cNvSpPr txBox="1"/>
          <p:nvPr>
            <p:ph idx="1" type="body"/>
          </p:nvPr>
        </p:nvSpPr>
        <p:spPr>
          <a:xfrm>
            <a:off x="358755" y="1253480"/>
            <a:ext cx="8229600" cy="5271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250 sq. feet is the minimum required area for any sized hospital.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10 sq. feet per bed in 100 bedded hospital.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6 sq. feet per bed in 200 bedded hospital.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Floors of pharmacy should be smooth, easily washable and acid resistant.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In manufacturing sections, drains should be provided, walls should be smooth, painted in light colour.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Wooden cabinets are laminated.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Fluorescent lamps are placed above prescription counter.</a:t>
            </a:r>
            <a:endParaRPr/>
          </a:p>
        </p:txBody>
      </p:sp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171396" y="260648"/>
            <a:ext cx="8603931" cy="975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2695575" lvl="0" marL="26955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 Black"/>
              <a:buNone/>
            </a:pPr>
            <a:r>
              <a:rPr lang="en-US" sz="40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      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FUNCTIONS OF A MODERN                                       HOSPITAL</a:t>
            </a:r>
            <a:endParaRPr/>
          </a:p>
        </p:txBody>
      </p:sp>
      <p:sp>
        <p:nvSpPr>
          <p:cNvPr id="111" name="Google Shape;111;p4"/>
          <p:cNvSpPr txBox="1"/>
          <p:nvPr>
            <p:ph idx="1" type="body"/>
          </p:nvPr>
        </p:nvSpPr>
        <p:spPr>
          <a:xfrm>
            <a:off x="566415" y="980728"/>
            <a:ext cx="8208912" cy="5361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Primary function of the hospital refers any type of care given to patient by the health team members.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provides the means and methods by which persons can work together in groups with the objects of care of hospital department, patient and community.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  works to  lowers the incidences of diseases through early detection and treatment.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estimate the need for facilities ,supplies and equipment's and then utilize these facilities for evaluation, control and maintenance.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8"/>
          <p:cNvSpPr txBox="1"/>
          <p:nvPr>
            <p:ph type="title"/>
          </p:nvPr>
        </p:nvSpPr>
        <p:spPr>
          <a:xfrm>
            <a:off x="457200" y="476672"/>
            <a:ext cx="8229600" cy="1284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Requirements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on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The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Basis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of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Bed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Strength</a:t>
            </a:r>
            <a:b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(Area in sq. feet) 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95" name="Google Shape;495;p38"/>
          <p:cNvCxnSpPr/>
          <p:nvPr/>
        </p:nvCxnSpPr>
        <p:spPr>
          <a:xfrm>
            <a:off x="539552" y="2132856"/>
            <a:ext cx="7776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38"/>
          <p:cNvCxnSpPr/>
          <p:nvPr/>
        </p:nvCxnSpPr>
        <p:spPr>
          <a:xfrm rot="5400000">
            <a:off x="8029178" y="2420094"/>
            <a:ext cx="576064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497" name="Google Shape;497;p38"/>
          <p:cNvCxnSpPr/>
          <p:nvPr/>
        </p:nvCxnSpPr>
        <p:spPr>
          <a:xfrm rot="5400000">
            <a:off x="287524" y="2384884"/>
            <a:ext cx="504056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498" name="Google Shape;498;p38"/>
          <p:cNvSpPr txBox="1"/>
          <p:nvPr/>
        </p:nvSpPr>
        <p:spPr>
          <a:xfrm>
            <a:off x="179512" y="2708920"/>
            <a:ext cx="1284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room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8"/>
          <p:cNvSpPr txBox="1"/>
          <p:nvPr/>
        </p:nvSpPr>
        <p:spPr>
          <a:xfrm>
            <a:off x="179512" y="3068960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B – 450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B – 1000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B - 2400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0" name="Google Shape;500;p38"/>
          <p:cNvCxnSpPr/>
          <p:nvPr/>
        </p:nvCxnSpPr>
        <p:spPr>
          <a:xfrm rot="5400000">
            <a:off x="3132634" y="2420094"/>
            <a:ext cx="576064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01" name="Google Shape;501;p38"/>
          <p:cNvSpPr txBox="1"/>
          <p:nvPr/>
        </p:nvSpPr>
        <p:spPr>
          <a:xfrm>
            <a:off x="2771800" y="2708920"/>
            <a:ext cx="1255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dispensary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8"/>
          <p:cNvSpPr txBox="1"/>
          <p:nvPr/>
        </p:nvSpPr>
        <p:spPr>
          <a:xfrm>
            <a:off x="2771800" y="3068960"/>
            <a:ext cx="13260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B – 350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B – 500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B - 800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3" name="Google Shape;503;p38"/>
          <p:cNvCxnSpPr/>
          <p:nvPr/>
        </p:nvCxnSpPr>
        <p:spPr>
          <a:xfrm rot="5400000">
            <a:off x="3492674" y="3284190"/>
            <a:ext cx="2304256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04" name="Google Shape;504;p38"/>
          <p:cNvSpPr txBox="1"/>
          <p:nvPr/>
        </p:nvSpPr>
        <p:spPr>
          <a:xfrm>
            <a:off x="5580112" y="2708920"/>
            <a:ext cx="737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8"/>
          <p:cNvSpPr txBox="1"/>
          <p:nvPr/>
        </p:nvSpPr>
        <p:spPr>
          <a:xfrm>
            <a:off x="5220072" y="3068960"/>
            <a:ext cx="13013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B – 110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B – 150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B - 200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6" name="Google Shape;506;p38"/>
          <p:cNvCxnSpPr/>
          <p:nvPr/>
        </p:nvCxnSpPr>
        <p:spPr>
          <a:xfrm rot="5400000">
            <a:off x="5652914" y="2420094"/>
            <a:ext cx="576064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07" name="Google Shape;507;p38"/>
          <p:cNvSpPr txBox="1"/>
          <p:nvPr/>
        </p:nvSpPr>
        <p:spPr>
          <a:xfrm>
            <a:off x="7053876" y="2708920"/>
            <a:ext cx="20901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compressed tablets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capsules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8" name="Google Shape;508;p38"/>
          <p:cNvCxnSpPr/>
          <p:nvPr/>
        </p:nvCxnSpPr>
        <p:spPr>
          <a:xfrm rot="5400000">
            <a:off x="972394" y="3284190"/>
            <a:ext cx="2304256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09" name="Google Shape;509;p38"/>
          <p:cNvSpPr txBox="1"/>
          <p:nvPr/>
        </p:nvSpPr>
        <p:spPr>
          <a:xfrm>
            <a:off x="611560" y="2204864"/>
            <a:ext cx="400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8"/>
          <p:cNvSpPr txBox="1"/>
          <p:nvPr/>
        </p:nvSpPr>
        <p:spPr>
          <a:xfrm>
            <a:off x="3419872" y="2204864"/>
            <a:ext cx="47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8"/>
          <p:cNvSpPr txBox="1"/>
          <p:nvPr/>
        </p:nvSpPr>
        <p:spPr>
          <a:xfrm>
            <a:off x="5940152" y="2132856"/>
            <a:ext cx="405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8"/>
          <p:cNvSpPr txBox="1"/>
          <p:nvPr/>
        </p:nvSpPr>
        <p:spPr>
          <a:xfrm>
            <a:off x="8316416" y="2132856"/>
            <a:ext cx="421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2123728" y="3933056"/>
            <a:ext cx="4090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8"/>
          <p:cNvSpPr txBox="1"/>
          <p:nvPr/>
        </p:nvSpPr>
        <p:spPr>
          <a:xfrm>
            <a:off x="4644008" y="3933056"/>
            <a:ext cx="4251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8"/>
          <p:cNvSpPr txBox="1"/>
          <p:nvPr/>
        </p:nvSpPr>
        <p:spPr>
          <a:xfrm>
            <a:off x="7236296" y="3717032"/>
            <a:ext cx="13734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tablets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B - 900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7164288" y="4365104"/>
            <a:ext cx="14777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capsules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700 B - 200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4067944" y="4437112"/>
            <a:ext cx="1342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Parenterals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B – 600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B - 600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467544" y="4365104"/>
            <a:ext cx="31683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under aseptic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 for eye drops, eye lotions &amp; other preparations  for external 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8"/>
          <p:cNvSpPr txBox="1"/>
          <p:nvPr/>
        </p:nvSpPr>
        <p:spPr>
          <a:xfrm>
            <a:off x="899592" y="5517232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B – 250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700 B - 250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/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EQUIPMENTS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REQUIRED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IN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PHARMACY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467544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Prescription case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Drug stock cabinets with proper shelves and drawers.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Sectional drawer cabinets with cupboards bases.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Work tables and counters for routine dispensing.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Sink with drain board.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Cabinet to store mortar and pestles.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Cabinet for glass utensils, flasks, funnels and beakers.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Refrigerator of suitable capacity.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Narcotics safe with individually locked drawers.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Office desk with telephone connection and file cabinet.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Dispensing window for nurses and outpatients.</a:t>
            </a:r>
            <a:endParaRPr/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>
            <a:off x="395536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PERSONNEL REQUIREMENT IN HOSPITAL PHARMACY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1" name="Google Shape;531;p40"/>
          <p:cNvSpPr txBox="1"/>
          <p:nvPr>
            <p:ph idx="1" type="body"/>
          </p:nvPr>
        </p:nvSpPr>
        <p:spPr>
          <a:xfrm>
            <a:off x="395536" y="1412776"/>
            <a:ext cx="8229600" cy="5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No standard rules regarding the requirement of personnel for inpatient pharmacy.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Number of pharmacists required for a hospital are calculated on the basis of workload, and the number of bed available.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For a small hospital minimum 3 pharmacist are required. As the number of bed increases, the number of pharmacist also increases.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Pharmacist should possess adequate pharmacy qualification and experience.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If manufacturing drugs is involved in pharmacy, adequate number of technicians, assistants, peons etc. required.</a:t>
            </a:r>
            <a:endParaRPr sz="2600"/>
          </a:p>
        </p:txBody>
      </p:sp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"/>
          <p:cNvSpPr/>
          <p:nvPr/>
        </p:nvSpPr>
        <p:spPr>
          <a:xfrm>
            <a:off x="3491880" y="764704"/>
            <a:ext cx="2520280" cy="5040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Administrator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3049031" y="1568314"/>
            <a:ext cx="3405978" cy="6970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A51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of pharmacy services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M.Pharm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8" name="Google Shape;538;p41"/>
          <p:cNvCxnSpPr>
            <a:stCxn id="536" idx="2"/>
            <a:endCxn id="537" idx="0"/>
          </p:cNvCxnSpPr>
          <p:nvPr/>
        </p:nvCxnSpPr>
        <p:spPr>
          <a:xfrm>
            <a:off x="4752020" y="1268760"/>
            <a:ext cx="0" cy="299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39" name="Google Shape;539;p41"/>
          <p:cNvCxnSpPr/>
          <p:nvPr/>
        </p:nvCxnSpPr>
        <p:spPr>
          <a:xfrm rot="5400000">
            <a:off x="4391980" y="2456892"/>
            <a:ext cx="50405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41"/>
          <p:cNvCxnSpPr/>
          <p:nvPr/>
        </p:nvCxnSpPr>
        <p:spPr>
          <a:xfrm>
            <a:off x="827584" y="2780928"/>
            <a:ext cx="705678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" name="Google Shape;541;p41"/>
          <p:cNvCxnSpPr/>
          <p:nvPr/>
        </p:nvCxnSpPr>
        <p:spPr>
          <a:xfrm rot="5400000">
            <a:off x="611560" y="2996952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42" name="Google Shape;542;p41"/>
          <p:cNvSpPr txBox="1"/>
          <p:nvPr/>
        </p:nvSpPr>
        <p:spPr>
          <a:xfrm>
            <a:off x="251520" y="3212976"/>
            <a:ext cx="12731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Dispensing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(D.Pharm)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41"/>
          <p:cNvCxnSpPr/>
          <p:nvPr/>
        </p:nvCxnSpPr>
        <p:spPr>
          <a:xfrm rot="5400000">
            <a:off x="575556" y="4329100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44" name="Google Shape;544;p41"/>
          <p:cNvCxnSpPr/>
          <p:nvPr/>
        </p:nvCxnSpPr>
        <p:spPr>
          <a:xfrm>
            <a:off x="323528" y="4509120"/>
            <a:ext cx="129614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41"/>
          <p:cNvCxnSpPr/>
          <p:nvPr/>
        </p:nvCxnSpPr>
        <p:spPr>
          <a:xfrm rot="5400000">
            <a:off x="1439652" y="4689140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46" name="Google Shape;546;p41"/>
          <p:cNvCxnSpPr/>
          <p:nvPr/>
        </p:nvCxnSpPr>
        <p:spPr>
          <a:xfrm rot="5400000">
            <a:off x="144302" y="4688346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47" name="Google Shape;547;p41"/>
          <p:cNvSpPr txBox="1"/>
          <p:nvPr/>
        </p:nvSpPr>
        <p:spPr>
          <a:xfrm>
            <a:off x="0" y="4869160"/>
            <a:ext cx="1052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inpatient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>
            <a:off x="1187624" y="4869160"/>
            <a:ext cx="1234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outpateint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41"/>
          <p:cNvCxnSpPr/>
          <p:nvPr/>
        </p:nvCxnSpPr>
        <p:spPr>
          <a:xfrm rot="5400000">
            <a:off x="2411760" y="2996952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50" name="Google Shape;550;p41"/>
          <p:cNvSpPr txBox="1"/>
          <p:nvPr/>
        </p:nvSpPr>
        <p:spPr>
          <a:xfrm>
            <a:off x="2009046" y="3212976"/>
            <a:ext cx="12497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(B.Pharm)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1" name="Google Shape;551;p41"/>
          <p:cNvCxnSpPr>
            <a:endCxn id="552" idx="0"/>
          </p:cNvCxnSpPr>
          <p:nvPr/>
        </p:nvCxnSpPr>
        <p:spPr>
          <a:xfrm>
            <a:off x="4284677" y="2781576"/>
            <a:ext cx="3000" cy="431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52" name="Google Shape;552;p41"/>
          <p:cNvSpPr txBox="1"/>
          <p:nvPr/>
        </p:nvSpPr>
        <p:spPr>
          <a:xfrm>
            <a:off x="3662826" y="3212976"/>
            <a:ext cx="12497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(M.Pharm)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41"/>
          <p:cNvCxnSpPr/>
          <p:nvPr/>
        </p:nvCxnSpPr>
        <p:spPr>
          <a:xfrm rot="5400000">
            <a:off x="5868144" y="2996952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54" name="Google Shape;554;p41"/>
          <p:cNvSpPr txBox="1"/>
          <p:nvPr/>
        </p:nvSpPr>
        <p:spPr>
          <a:xfrm>
            <a:off x="5465430" y="3212976"/>
            <a:ext cx="124970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(B.Pharm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D.Pharm)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5" name="Google Shape;555;p41"/>
          <p:cNvCxnSpPr/>
          <p:nvPr/>
        </p:nvCxnSpPr>
        <p:spPr>
          <a:xfrm rot="5400000">
            <a:off x="7668344" y="2996952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56" name="Google Shape;556;p41"/>
          <p:cNvSpPr txBox="1"/>
          <p:nvPr/>
        </p:nvSpPr>
        <p:spPr>
          <a:xfrm>
            <a:off x="7057365" y="3212976"/>
            <a:ext cx="16012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(M.Pharm)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41"/>
          <p:cNvCxnSpPr/>
          <p:nvPr/>
        </p:nvCxnSpPr>
        <p:spPr>
          <a:xfrm rot="5400000">
            <a:off x="7200292" y="4545124"/>
            <a:ext cx="93610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41"/>
          <p:cNvCxnSpPr/>
          <p:nvPr/>
        </p:nvCxnSpPr>
        <p:spPr>
          <a:xfrm>
            <a:off x="6372200" y="5013176"/>
            <a:ext cx="208823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9" name="Google Shape;559;p41"/>
          <p:cNvSpPr txBox="1"/>
          <p:nvPr/>
        </p:nvSpPr>
        <p:spPr>
          <a:xfrm>
            <a:off x="7450396" y="5373216"/>
            <a:ext cx="165410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(B.Pharm)</a:t>
            </a:r>
            <a:endParaRPr/>
          </a:p>
        </p:txBody>
      </p:sp>
      <p:cxnSp>
        <p:nvCxnSpPr>
          <p:cNvPr id="560" name="Google Shape;560;p41"/>
          <p:cNvCxnSpPr/>
          <p:nvPr/>
        </p:nvCxnSpPr>
        <p:spPr>
          <a:xfrm rot="5400000">
            <a:off x="8280412" y="5193196"/>
            <a:ext cx="360040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61" name="Google Shape;561;p41"/>
          <p:cNvSpPr txBox="1"/>
          <p:nvPr/>
        </p:nvSpPr>
        <p:spPr>
          <a:xfrm>
            <a:off x="5190928" y="5517232"/>
            <a:ext cx="20697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 I.V. fluids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(B.Pharm/M.Pharm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2" name="Google Shape;562;p41"/>
          <p:cNvCxnSpPr/>
          <p:nvPr/>
        </p:nvCxnSpPr>
        <p:spPr>
          <a:xfrm rot="5400000">
            <a:off x="6156176" y="5229200"/>
            <a:ext cx="432048" cy="158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PHARMACIST REQUIREMETS ON THE BASIS OF BED STRENGTH</a:t>
            </a:r>
            <a:endParaRPr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8" name="Google Shape;568;p42"/>
          <p:cNvSpPr txBox="1"/>
          <p:nvPr/>
        </p:nvSpPr>
        <p:spPr>
          <a:xfrm>
            <a:off x="539552" y="2564904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 strength                        No of pharmacist required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2"/>
          <p:cNvSpPr txBox="1"/>
          <p:nvPr/>
        </p:nvSpPr>
        <p:spPr>
          <a:xfrm>
            <a:off x="1187624" y="3026569"/>
            <a:ext cx="273630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50 beds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100 beds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200 beds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300 beds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 to 500 beds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42"/>
          <p:cNvSpPr txBox="1"/>
          <p:nvPr/>
        </p:nvSpPr>
        <p:spPr>
          <a:xfrm>
            <a:off x="6300192" y="3140968"/>
            <a:ext cx="49244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blinds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3"/>
          <p:cNvSpPr txBox="1"/>
          <p:nvPr>
            <p:ph type="title"/>
          </p:nvPr>
        </p:nvSpPr>
        <p:spPr>
          <a:xfrm>
            <a:off x="467544" y="1916832"/>
            <a:ext cx="8305800" cy="2367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REQUIREMENTS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AND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ABILITIES</a:t>
            </a:r>
            <a:r>
              <a:rPr lang="en-US">
                <a:solidFill>
                  <a:srgbClr val="0070C0"/>
                </a:solidFill>
              </a:rPr>
              <a:t> </a:t>
            </a:r>
            <a:br>
              <a:rPr lang="en-US">
                <a:solidFill>
                  <a:srgbClr val="0070C0"/>
                </a:solidFill>
              </a:rPr>
            </a:b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REQUIRED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FOR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HOSPITAL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b="1" lang="en-US" sz="36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PHARMACIST</a:t>
            </a:r>
            <a:endParaRPr b="1" sz="3600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>
    <p:checker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/>
          <p:nvPr>
            <p:ph type="title"/>
          </p:nvPr>
        </p:nvSpPr>
        <p:spPr>
          <a:xfrm>
            <a:off x="455719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REQUIREMENTS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1" name="Google Shape;581;p44"/>
          <p:cNvSpPr txBox="1"/>
          <p:nvPr>
            <p:ph idx="1" type="body"/>
          </p:nvPr>
        </p:nvSpPr>
        <p:spPr>
          <a:xfrm>
            <a:off x="455719" y="1196752"/>
            <a:ext cx="8229600" cy="4767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Head of hospital pharmacy department should be a post graduate in pharmacy preferably in pharmaceutics, pharmacology or hospital pharmacy.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Acts as a coordinator for the pharmacy and non-pharmacy staff.</a:t>
            </a:r>
            <a:endParaRPr/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Reports to the administrator and interacts with other medical departments.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/>
        </p:nvSpPr>
        <p:spPr>
          <a:xfrm>
            <a:off x="3461135" y="1041618"/>
            <a:ext cx="1221745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45"/>
          <p:cNvSpPr txBox="1"/>
          <p:nvPr/>
        </p:nvSpPr>
        <p:spPr>
          <a:xfrm>
            <a:off x="1907704" y="1772816"/>
            <a:ext cx="4736489" cy="40011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Superintendent of Pharmaceutical services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8" name="Google Shape;588;p45"/>
          <p:cNvCxnSpPr/>
          <p:nvPr/>
        </p:nvCxnSpPr>
        <p:spPr>
          <a:xfrm flipH="1">
            <a:off x="1475656" y="3580045"/>
            <a:ext cx="3695" cy="40243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89" name="Google Shape;589;p45"/>
          <p:cNvSpPr txBox="1"/>
          <p:nvPr/>
        </p:nvSpPr>
        <p:spPr>
          <a:xfrm>
            <a:off x="2483768" y="2132856"/>
            <a:ext cx="31871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pharmacist (M.Pharm)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0" name="Google Shape;590;p45"/>
          <p:cNvCxnSpPr/>
          <p:nvPr/>
        </p:nvCxnSpPr>
        <p:spPr>
          <a:xfrm rot="5400000">
            <a:off x="4211960" y="3161299"/>
            <a:ext cx="719286" cy="79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91" name="Google Shape;591;p45"/>
          <p:cNvCxnSpPr/>
          <p:nvPr/>
        </p:nvCxnSpPr>
        <p:spPr>
          <a:xfrm>
            <a:off x="1475656" y="3573016"/>
            <a:ext cx="6408712" cy="0"/>
          </a:xfrm>
          <a:prstGeom prst="straightConnector1">
            <a:avLst/>
          </a:prstGeom>
          <a:noFill/>
          <a:ln cap="flat" cmpd="sng" w="28575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2" name="Google Shape;592;p45"/>
          <p:cNvSpPr txBox="1"/>
          <p:nvPr/>
        </p:nvSpPr>
        <p:spPr>
          <a:xfrm>
            <a:off x="69378" y="4077072"/>
            <a:ext cx="25685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(drug distribution deptt.)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B.Pharm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7206639" y="4005064"/>
            <a:ext cx="16132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graduate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control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5"/>
          <p:cNvSpPr txBox="1"/>
          <p:nvPr/>
        </p:nvSpPr>
        <p:spPr>
          <a:xfrm>
            <a:off x="4974679" y="4005064"/>
            <a:ext cx="193649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B.Pharm/D.Pharm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(Dispensing)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5"/>
          <p:cNvSpPr txBox="1"/>
          <p:nvPr/>
        </p:nvSpPr>
        <p:spPr>
          <a:xfrm>
            <a:off x="3025014" y="4077072"/>
            <a:ext cx="16138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(medical store)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5"/>
          <p:cNvSpPr txBox="1"/>
          <p:nvPr/>
        </p:nvSpPr>
        <p:spPr>
          <a:xfrm>
            <a:off x="683568" y="332656"/>
            <a:ext cx="7776864" cy="46166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chart for requirements of a hospital pharmacist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45"/>
          <p:cNvCxnSpPr/>
          <p:nvPr/>
        </p:nvCxnSpPr>
        <p:spPr>
          <a:xfrm flipH="1">
            <a:off x="3825631" y="3577583"/>
            <a:ext cx="3695" cy="40243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98" name="Google Shape;598;p45"/>
          <p:cNvCxnSpPr/>
          <p:nvPr/>
        </p:nvCxnSpPr>
        <p:spPr>
          <a:xfrm flipH="1">
            <a:off x="5749754" y="3575120"/>
            <a:ext cx="3695" cy="40243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99" name="Google Shape;599;p45"/>
          <p:cNvCxnSpPr/>
          <p:nvPr/>
        </p:nvCxnSpPr>
        <p:spPr>
          <a:xfrm flipH="1">
            <a:off x="7863941" y="3575119"/>
            <a:ext cx="3695" cy="40243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4072007" y="1503283"/>
            <a:ext cx="0" cy="26953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ransition>
    <p:checker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ABILITIES</a:t>
            </a:r>
            <a:r>
              <a:rPr lang="en-US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1"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REQUIRED</a:t>
            </a:r>
            <a:endParaRPr b="1" sz="3600">
              <a:solidFill>
                <a:srgbClr val="07674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6" name="Google Shape;606;p4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Technical ability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Ability to develop a manufacturing section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Administrative ability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Ability to control inventory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Ability to conduct and participate in research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/>
              <a:t>Ability to conduct teaching programs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checker dir="vert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 txBox="1"/>
          <p:nvPr>
            <p:ph idx="1" type="subTitle"/>
          </p:nvPr>
        </p:nvSpPr>
        <p:spPr>
          <a:xfrm>
            <a:off x="1259632" y="4869160"/>
            <a:ext cx="712922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US"/>
              <a:t>Reference-Hospital and Clinical Pharmacy by Pratibha Nand , Dr. R. K. Khar</a:t>
            </a:r>
            <a:endParaRPr i="1"/>
          </a:p>
        </p:txBody>
      </p:sp>
      <p:sp>
        <p:nvSpPr>
          <p:cNvPr descr="Image result for Thank you" id="612" name="Google Shape;612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hank you" id="613" name="Google Shape;613;p4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hank you" id="614" name="Google Shape;614;p47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139" y="1113682"/>
            <a:ext cx="4990168" cy="332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611560" y="188640"/>
            <a:ext cx="7886700" cy="648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r>
              <a:rPr lang="en-US" sz="3200">
                <a:solidFill>
                  <a:srgbClr val="07674D"/>
                </a:solidFill>
                <a:latin typeface="Arial Black"/>
                <a:ea typeface="Arial Black"/>
                <a:cs typeface="Arial Black"/>
                <a:sym typeface="Arial Black"/>
              </a:rPr>
              <a:t>FUNCTIONS….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395536" y="832744"/>
            <a:ext cx="8424936" cy="583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 provides a common link between the general public and policy makers.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develop and to maintain an effective system of clinical and administrative record.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raise the quality of law and general standards of medical practice.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participate in the financial plan for the operation of hospital.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initiate, utilize and participate in research projects designed for improvement of patients of patients care and other hospital services.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395536" y="1484784"/>
            <a:ext cx="7920880" cy="259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Hospital can be classify in the following way-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/>
              <a:t>ON CLINICAL BASIS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/>
              <a:t>ON THE BASIS OF SIZE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/>
              <a:t>ON THE BASIS OF COST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/>
              <a:t>ON THE BASIS OF SYSTEM OF MEDICINE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899592" y="188640"/>
            <a:ext cx="6192688" cy="980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2B24"/>
              </a:buClr>
              <a:buSzPts val="3600"/>
              <a:buFont typeface="Arial Black"/>
              <a:buNone/>
            </a:pPr>
            <a:r>
              <a:rPr b="1" lang="en-US" sz="36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      </a:t>
            </a:r>
            <a:r>
              <a:rPr lang="en-US" sz="32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CLASSIFICATION</a:t>
            </a:r>
            <a:r>
              <a:rPr b="1" lang="en-US" sz="32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 OF HOSPITAL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11911" l="0" r="33643" t="0"/>
          <a:stretch/>
        </p:blipFill>
        <p:spPr>
          <a:xfrm>
            <a:off x="6588224" y="5292089"/>
            <a:ext cx="959622" cy="973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224" y="1353894"/>
            <a:ext cx="667169" cy="122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>
            <p:ph type="title"/>
          </p:nvPr>
        </p:nvSpPr>
        <p:spPr>
          <a:xfrm>
            <a:off x="251520" y="339310"/>
            <a:ext cx="8209770" cy="713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On Clinical Basis - 2 types</a:t>
            </a:r>
            <a:br>
              <a:rPr b="1" lang="en-US" sz="32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3200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a. Clinical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583994" y="1353894"/>
            <a:ext cx="4348046" cy="1855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AutoNum type="romanUcPeriod"/>
            </a:pPr>
            <a:r>
              <a:rPr b="1" lang="en-US" sz="2600">
                <a:solidFill>
                  <a:srgbClr val="FF0000"/>
                </a:solidFill>
              </a:rPr>
              <a:t>MEDICINE-BASED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Pediatrics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Psychiatric and nervous diseases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T. B.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2200"/>
              <a:t>General medicine</a:t>
            </a:r>
            <a:endParaRPr sz="2200"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550701" y="3340178"/>
            <a:ext cx="5173427" cy="1919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Calibri"/>
              <a:buAutoNum type="romanUcPeriod" startAt="2"/>
            </a:pP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SURGERY-BASED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Orthopedics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Gynecology &amp; obstetrics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2336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8224" y="3209172"/>
            <a:ext cx="865189" cy="1220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/>
        </p:nvSpPr>
        <p:spPr>
          <a:xfrm>
            <a:off x="583994" y="5292089"/>
            <a:ext cx="4852102" cy="142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 startAt="3"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MATERNITY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Short-term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Long-term</a:t>
            </a:r>
            <a:endParaRPr/>
          </a:p>
          <a:p>
            <a:pPr indent="-853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395536" y="260648"/>
            <a:ext cx="7886700" cy="6952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2B24"/>
              </a:buClr>
              <a:buSzPts val="3200"/>
              <a:buFont typeface="Arial Black"/>
              <a:buNone/>
            </a:pPr>
            <a:r>
              <a:rPr b="1" i="0" lang="en-US" sz="3200" u="none" cap="none" strike="noStrike">
                <a:solidFill>
                  <a:srgbClr val="6E2B24"/>
                </a:solidFill>
                <a:latin typeface="Arial Black"/>
                <a:ea typeface="Arial Black"/>
                <a:cs typeface="Arial Black"/>
                <a:sym typeface="Arial Black"/>
              </a:rPr>
              <a:t>b. Non-Clinical</a:t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467544" y="908721"/>
            <a:ext cx="78867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GOVERNMENTAL HOSPITALS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Army hospital 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hospital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Navy hospital</a:t>
            </a:r>
            <a:endParaRPr/>
          </a:p>
          <a:p>
            <a:pPr indent="-171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hospital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251520" y="3534127"/>
            <a:ext cx="8020812" cy="3323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68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NON-GOVERNMENTAL HOSPITALS</a:t>
            </a:r>
            <a:endParaRPr/>
          </a:p>
          <a:p>
            <a:pPr indent="-514350" lvl="0" marL="59664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alibri"/>
              <a:buAutoNum type="alphaU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hospitals for profit</a:t>
            </a:r>
            <a:endParaRPr/>
          </a:p>
          <a:p>
            <a:pPr indent="-514350" lvl="0" marL="59664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alibri"/>
              <a:buAutoNum type="alphaU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Non-profit hospitals 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Church hospital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hospital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Missionary hospital</a:t>
            </a:r>
            <a:endParaRPr/>
          </a:p>
          <a:p>
            <a:pPr indent="-237744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Charitable hospital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683568" y="648137"/>
            <a:ext cx="4536504" cy="656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 Black"/>
              <a:buNone/>
            </a:pPr>
            <a:r>
              <a:rPr b="1" lang="en-US"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Based on Size </a:t>
            </a:r>
            <a:endParaRPr/>
          </a:p>
        </p:txBody>
      </p:sp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395536" y="1772816"/>
            <a:ext cx="8136904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/>
            </a:pPr>
            <a:r>
              <a:rPr lang="en-US" sz="2400"/>
              <a:t>LARGE HOSPITALS  -- Beds : 1000 and above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/>
            </a:pPr>
            <a:r>
              <a:rPr lang="en-US" sz="2400"/>
              <a:t>MEDIUM HOSPITALS -- Beds : 500-1000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/>
            </a:pPr>
            <a:r>
              <a:rPr lang="en-US" sz="2400"/>
              <a:t>SMALL HOSPITALS -- Beds : 100-500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romanUcPeriod"/>
            </a:pPr>
            <a:r>
              <a:rPr lang="en-US" sz="2400"/>
              <a:t>VERY SMALL HOSPITALS -- Beds : less than 100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 b="1"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2011-03-19T14:48:07Z</dcterms:created>
  <dc:creator>PRITI</dc:creator>
</cp:coreProperties>
</file>