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9296400" cy="7010400"/>
  <p:embeddedFontLst>
    <p:embeddedFont>
      <p:font typeface="Constantia"/>
      <p:regular r:id="rId41"/>
      <p:bold r:id="rId42"/>
      <p:italic r:id="rId43"/>
      <p:boldItalic r:id="rId44"/>
    </p:embeddedFont>
    <p:embeddedFont>
      <p:font typeface="Century Gothic"/>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9" roundtripDataSignature="AMtx7mgCeuae6+gsFh9XQbW/o02JBYpk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Constantia-bold.fntdata"/><Relationship Id="rId41" Type="http://schemas.openxmlformats.org/officeDocument/2006/relationships/font" Target="fonts/Constantia-regular.fntdata"/><Relationship Id="rId44" Type="http://schemas.openxmlformats.org/officeDocument/2006/relationships/font" Target="fonts/Constantia-boldItalic.fntdata"/><Relationship Id="rId43" Type="http://schemas.openxmlformats.org/officeDocument/2006/relationships/font" Target="fonts/Constantia-italic.fntdata"/><Relationship Id="rId46" Type="http://schemas.openxmlformats.org/officeDocument/2006/relationships/font" Target="fonts/CenturyGothic-bold.fntdata"/><Relationship Id="rId45"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boldItalic.fntdata"/><Relationship Id="rId47" Type="http://schemas.openxmlformats.org/officeDocument/2006/relationships/font" Target="fonts/CenturyGothic-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028440" cy="3505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265809" y="0"/>
            <a:ext cx="4028440" cy="3505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658664"/>
            <a:ext cx="4028440" cy="3505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8" name="Google Shape;108;p1: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1" name="Google Shape;181;p10: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3" name="Google Shape;193;p12: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1" name="Google Shape;211;p15: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17" name="Google Shape;217;p16:notes"/>
          <p:cNvSpPr/>
          <p:nvPr>
            <p:ph idx="2" type="sldImg"/>
          </p:nvPr>
        </p:nvSpPr>
        <p:spPr>
          <a:xfrm>
            <a:off x="0" y="0"/>
            <a:ext cx="1588"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18" name="Google Shape;218;p16:notes"/>
          <p:cNvSpPr txBox="1"/>
          <p:nvPr>
            <p:ph idx="1" type="body"/>
          </p:nvPr>
        </p:nvSpPr>
        <p:spPr>
          <a:xfrm>
            <a:off x="1" y="1"/>
            <a:ext cx="2152" cy="1217"/>
          </a:xfrm>
          <a:prstGeom prst="rect">
            <a:avLst/>
          </a:prstGeom>
          <a:noFill/>
          <a:ln>
            <a:noFill/>
          </a:ln>
        </p:spPr>
        <p:txBody>
          <a:bodyPr anchorCtr="0" anchor="ctr" bIns="46575" lIns="93175" spcFirstLastPara="1" rIns="93175" wrap="square" tIns="46575">
            <a:noAutofit/>
          </a:bodyPr>
          <a:lstStyle/>
          <a:p>
            <a:pPr indent="0" lvl="0" marL="0" rtl="0" algn="l">
              <a:spcBef>
                <a:spcPts val="0"/>
              </a:spcBef>
              <a:spcAft>
                <a:spcPts val="0"/>
              </a:spcAft>
              <a:buNone/>
            </a:pPr>
            <a:r>
              <a:t/>
            </a:r>
            <a:endParaRPr sz="2000">
              <a:latin typeface="Arial"/>
              <a:ea typeface="Arial"/>
              <a:cs typeface="Arial"/>
              <a:sym typeface="Arial"/>
            </a:endParaRPr>
          </a:p>
        </p:txBody>
      </p:sp>
      <p:sp>
        <p:nvSpPr>
          <p:cNvPr id="219" name="Google Shape;219;p16:notes"/>
          <p:cNvSpPr txBox="1"/>
          <p:nvPr/>
        </p:nvSpPr>
        <p:spPr>
          <a:xfrm>
            <a:off x="1" y="1"/>
            <a:ext cx="2152" cy="1217"/>
          </a:xfrm>
          <a:prstGeom prst="rect">
            <a:avLst/>
          </a:prstGeom>
          <a:noFill/>
          <a:ln>
            <a:noFill/>
          </a:ln>
        </p:spPr>
        <p:txBody>
          <a:bodyPr anchorCtr="0" anchor="t" bIns="45850" lIns="91700" spcFirstLastPara="1" rIns="91700" wrap="square" tIns="45850">
            <a:noAutofit/>
          </a:bodyPr>
          <a:lstStyle/>
          <a:p>
            <a:pPr indent="0" lvl="0" marL="0" marR="0" rtl="0" algn="l">
              <a:lnSpc>
                <a:spcPct val="100000"/>
              </a:lnSpc>
              <a:spcBef>
                <a:spcPts val="0"/>
              </a:spcBef>
              <a:spcAft>
                <a:spcPts val="0"/>
              </a:spcAft>
              <a:buClr>
                <a:srgbClr val="000000"/>
              </a:buClr>
              <a:buSzPts val="1800"/>
              <a:buFont typeface="Times New Roman"/>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25" name="Google Shape;225;p17:notes"/>
          <p:cNvSpPr/>
          <p:nvPr>
            <p:ph idx="2" type="sldImg"/>
          </p:nvPr>
        </p:nvSpPr>
        <p:spPr>
          <a:xfrm>
            <a:off x="0" y="0"/>
            <a:ext cx="1588"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6" name="Google Shape;226;p17:notes"/>
          <p:cNvSpPr txBox="1"/>
          <p:nvPr>
            <p:ph idx="1" type="body"/>
          </p:nvPr>
        </p:nvSpPr>
        <p:spPr>
          <a:xfrm>
            <a:off x="1" y="1"/>
            <a:ext cx="2152" cy="1217"/>
          </a:xfrm>
          <a:prstGeom prst="rect">
            <a:avLst/>
          </a:prstGeom>
          <a:noFill/>
          <a:ln>
            <a:noFill/>
          </a:ln>
        </p:spPr>
        <p:txBody>
          <a:bodyPr anchorCtr="0" anchor="ctr" bIns="46575" lIns="93175" spcFirstLastPara="1" rIns="93175" wrap="square" tIns="46575">
            <a:noAutofit/>
          </a:bodyPr>
          <a:lstStyle/>
          <a:p>
            <a:pPr indent="0" lvl="0" marL="0" rtl="0" algn="l">
              <a:spcBef>
                <a:spcPts val="0"/>
              </a:spcBef>
              <a:spcAft>
                <a:spcPts val="0"/>
              </a:spcAft>
              <a:buNone/>
            </a:pPr>
            <a:r>
              <a:t/>
            </a:r>
            <a:endParaRPr sz="2000">
              <a:latin typeface="Arial"/>
              <a:ea typeface="Arial"/>
              <a:cs typeface="Arial"/>
              <a:sym typeface="Arial"/>
            </a:endParaRPr>
          </a:p>
        </p:txBody>
      </p:sp>
      <p:sp>
        <p:nvSpPr>
          <p:cNvPr id="227" name="Google Shape;227;p17:notes"/>
          <p:cNvSpPr txBox="1"/>
          <p:nvPr/>
        </p:nvSpPr>
        <p:spPr>
          <a:xfrm>
            <a:off x="1" y="1"/>
            <a:ext cx="2152" cy="1217"/>
          </a:xfrm>
          <a:prstGeom prst="rect">
            <a:avLst/>
          </a:prstGeom>
          <a:noFill/>
          <a:ln>
            <a:noFill/>
          </a:ln>
        </p:spPr>
        <p:txBody>
          <a:bodyPr anchorCtr="0" anchor="t" bIns="45850" lIns="91700" spcFirstLastPara="1" rIns="91700" wrap="square" tIns="45850">
            <a:noAutofit/>
          </a:bodyPr>
          <a:lstStyle/>
          <a:p>
            <a:pPr indent="0" lvl="0" marL="0" marR="0" rtl="0" algn="l">
              <a:lnSpc>
                <a:spcPct val="100000"/>
              </a:lnSpc>
              <a:spcBef>
                <a:spcPts val="0"/>
              </a:spcBef>
              <a:spcAft>
                <a:spcPts val="0"/>
              </a:spcAft>
              <a:buClr>
                <a:srgbClr val="000000"/>
              </a:buClr>
              <a:buSzPts val="1800"/>
              <a:buFont typeface="Times New Roman"/>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33" name="Google Shape;233;p18:notes"/>
          <p:cNvSpPr/>
          <p:nvPr>
            <p:ph idx="2" type="sldImg"/>
          </p:nvPr>
        </p:nvSpPr>
        <p:spPr>
          <a:xfrm>
            <a:off x="0" y="0"/>
            <a:ext cx="1588"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34" name="Google Shape;234;p18:notes"/>
          <p:cNvSpPr txBox="1"/>
          <p:nvPr>
            <p:ph idx="1" type="body"/>
          </p:nvPr>
        </p:nvSpPr>
        <p:spPr>
          <a:xfrm>
            <a:off x="1" y="1"/>
            <a:ext cx="2152" cy="1217"/>
          </a:xfrm>
          <a:prstGeom prst="rect">
            <a:avLst/>
          </a:prstGeom>
          <a:noFill/>
          <a:ln>
            <a:noFill/>
          </a:ln>
        </p:spPr>
        <p:txBody>
          <a:bodyPr anchorCtr="0" anchor="ctr" bIns="46575" lIns="93175" spcFirstLastPara="1" rIns="93175" wrap="square" tIns="46575">
            <a:noAutofit/>
          </a:bodyPr>
          <a:lstStyle/>
          <a:p>
            <a:pPr indent="0" lvl="0" marL="0" rtl="0" algn="l">
              <a:spcBef>
                <a:spcPts val="0"/>
              </a:spcBef>
              <a:spcAft>
                <a:spcPts val="0"/>
              </a:spcAft>
              <a:buNone/>
            </a:pPr>
            <a:r>
              <a:t/>
            </a:r>
            <a:endParaRPr sz="2000">
              <a:latin typeface="Arial"/>
              <a:ea typeface="Arial"/>
              <a:cs typeface="Arial"/>
              <a:sym typeface="Arial"/>
            </a:endParaRPr>
          </a:p>
        </p:txBody>
      </p:sp>
      <p:sp>
        <p:nvSpPr>
          <p:cNvPr id="235" name="Google Shape;235;p18:notes"/>
          <p:cNvSpPr txBox="1"/>
          <p:nvPr/>
        </p:nvSpPr>
        <p:spPr>
          <a:xfrm>
            <a:off x="1" y="1"/>
            <a:ext cx="2152" cy="1217"/>
          </a:xfrm>
          <a:prstGeom prst="rect">
            <a:avLst/>
          </a:prstGeom>
          <a:noFill/>
          <a:ln>
            <a:noFill/>
          </a:ln>
        </p:spPr>
        <p:txBody>
          <a:bodyPr anchorCtr="0" anchor="t" bIns="45850" lIns="91700" spcFirstLastPara="1" rIns="91700" wrap="square" tIns="45850">
            <a:noAutofit/>
          </a:bodyPr>
          <a:lstStyle/>
          <a:p>
            <a:pPr indent="0" lvl="0" marL="0" marR="0" rtl="0" algn="l">
              <a:lnSpc>
                <a:spcPct val="100000"/>
              </a:lnSpc>
              <a:spcBef>
                <a:spcPts val="0"/>
              </a:spcBef>
              <a:spcAft>
                <a:spcPts val="0"/>
              </a:spcAft>
              <a:buClr>
                <a:srgbClr val="000000"/>
              </a:buClr>
              <a:buSzPts val="1800"/>
              <a:buFont typeface="Times New Roman"/>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9: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1" name="Google Shape;241;p19: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48" name="Google Shape;248;p20:notes"/>
          <p:cNvSpPr/>
          <p:nvPr>
            <p:ph idx="2" type="sldImg"/>
          </p:nvPr>
        </p:nvSpPr>
        <p:spPr>
          <a:xfrm>
            <a:off x="0" y="0"/>
            <a:ext cx="1588"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49" name="Google Shape;249;p20:notes"/>
          <p:cNvSpPr txBox="1"/>
          <p:nvPr>
            <p:ph idx="1" type="body"/>
          </p:nvPr>
        </p:nvSpPr>
        <p:spPr>
          <a:xfrm>
            <a:off x="1" y="1"/>
            <a:ext cx="2152" cy="1217"/>
          </a:xfrm>
          <a:prstGeom prst="rect">
            <a:avLst/>
          </a:prstGeom>
          <a:noFill/>
          <a:ln>
            <a:noFill/>
          </a:ln>
        </p:spPr>
        <p:txBody>
          <a:bodyPr anchorCtr="0" anchor="ctr" bIns="46575" lIns="93175" spcFirstLastPara="1" rIns="93175" wrap="square" tIns="46575">
            <a:noAutofit/>
          </a:bodyPr>
          <a:lstStyle/>
          <a:p>
            <a:pPr indent="0" lvl="0" marL="0" rtl="0" algn="l">
              <a:spcBef>
                <a:spcPts val="0"/>
              </a:spcBef>
              <a:spcAft>
                <a:spcPts val="0"/>
              </a:spcAft>
              <a:buNone/>
            </a:pPr>
            <a:r>
              <a:t/>
            </a:r>
            <a:endParaRPr sz="2000">
              <a:latin typeface="Arial"/>
              <a:ea typeface="Arial"/>
              <a:cs typeface="Arial"/>
              <a:sym typeface="Arial"/>
            </a:endParaRPr>
          </a:p>
        </p:txBody>
      </p:sp>
      <p:sp>
        <p:nvSpPr>
          <p:cNvPr id="250" name="Google Shape;250;p20:notes"/>
          <p:cNvSpPr txBox="1"/>
          <p:nvPr/>
        </p:nvSpPr>
        <p:spPr>
          <a:xfrm>
            <a:off x="1" y="1"/>
            <a:ext cx="2152" cy="1217"/>
          </a:xfrm>
          <a:prstGeom prst="rect">
            <a:avLst/>
          </a:prstGeom>
          <a:noFill/>
          <a:ln>
            <a:noFill/>
          </a:ln>
        </p:spPr>
        <p:txBody>
          <a:bodyPr anchorCtr="0" anchor="t" bIns="45850" lIns="91700" spcFirstLastPara="1" rIns="91700" wrap="square" tIns="45850">
            <a:noAutofit/>
          </a:bodyPr>
          <a:lstStyle/>
          <a:p>
            <a:pPr indent="0" lvl="0" marL="0" marR="0" rtl="0" algn="l">
              <a:lnSpc>
                <a:spcPct val="100000"/>
              </a:lnSpc>
              <a:spcBef>
                <a:spcPts val="0"/>
              </a:spcBef>
              <a:spcAft>
                <a:spcPts val="0"/>
              </a:spcAft>
              <a:buClr>
                <a:srgbClr val="000000"/>
              </a:buClr>
              <a:buSzPts val="1800"/>
              <a:buFont typeface="Times New Roman"/>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1: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7" name="Google Shape;257;p21: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2: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3" name="Google Shape;263;p22: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3: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8" name="Google Shape;268;p23: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5" name="Google Shape;275;p24: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5: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81" name="Google Shape;281;p25:notes"/>
          <p:cNvSpPr/>
          <p:nvPr>
            <p:ph idx="2" type="sldImg"/>
          </p:nvPr>
        </p:nvSpPr>
        <p:spPr>
          <a:xfrm>
            <a:off x="0" y="0"/>
            <a:ext cx="1588"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82" name="Google Shape;282;p25:notes"/>
          <p:cNvSpPr txBox="1"/>
          <p:nvPr>
            <p:ph idx="1" type="body"/>
          </p:nvPr>
        </p:nvSpPr>
        <p:spPr>
          <a:xfrm>
            <a:off x="1" y="1"/>
            <a:ext cx="2152" cy="1217"/>
          </a:xfrm>
          <a:prstGeom prst="rect">
            <a:avLst/>
          </a:prstGeom>
          <a:noFill/>
          <a:ln>
            <a:noFill/>
          </a:ln>
        </p:spPr>
        <p:txBody>
          <a:bodyPr anchorCtr="0" anchor="ctr" bIns="46575" lIns="93175" spcFirstLastPara="1" rIns="93175" wrap="square" tIns="46575">
            <a:noAutofit/>
          </a:bodyPr>
          <a:lstStyle/>
          <a:p>
            <a:pPr indent="0" lvl="0" marL="0" rtl="0" algn="l">
              <a:spcBef>
                <a:spcPts val="0"/>
              </a:spcBef>
              <a:spcAft>
                <a:spcPts val="0"/>
              </a:spcAft>
              <a:buNone/>
            </a:pPr>
            <a:r>
              <a:t/>
            </a:r>
            <a:endParaRPr sz="2000">
              <a:latin typeface="Arial"/>
              <a:ea typeface="Arial"/>
              <a:cs typeface="Arial"/>
              <a:sym typeface="Arial"/>
            </a:endParaRPr>
          </a:p>
        </p:txBody>
      </p:sp>
      <p:sp>
        <p:nvSpPr>
          <p:cNvPr id="283" name="Google Shape;283;p25:notes"/>
          <p:cNvSpPr txBox="1"/>
          <p:nvPr/>
        </p:nvSpPr>
        <p:spPr>
          <a:xfrm>
            <a:off x="1" y="1"/>
            <a:ext cx="2152" cy="1217"/>
          </a:xfrm>
          <a:prstGeom prst="rect">
            <a:avLst/>
          </a:prstGeom>
          <a:noFill/>
          <a:ln>
            <a:noFill/>
          </a:ln>
        </p:spPr>
        <p:txBody>
          <a:bodyPr anchorCtr="0" anchor="t" bIns="45850" lIns="91700" spcFirstLastPara="1" rIns="91700" wrap="square" tIns="45850">
            <a:noAutofit/>
          </a:bodyPr>
          <a:lstStyle/>
          <a:p>
            <a:pPr indent="0" lvl="0" marL="0" marR="0" rtl="0" algn="l">
              <a:lnSpc>
                <a:spcPct val="100000"/>
              </a:lnSpc>
              <a:spcBef>
                <a:spcPts val="0"/>
              </a:spcBef>
              <a:spcAft>
                <a:spcPts val="0"/>
              </a:spcAft>
              <a:buClr>
                <a:srgbClr val="000000"/>
              </a:buClr>
              <a:buSzPts val="1800"/>
              <a:buFont typeface="Times New Roman"/>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6: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0" name="Google Shape;290;p26: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7: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6" name="Google Shape;296;p27: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8: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2" name="Google Shape;302;p28: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b966a785ac_0_0: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b966a785ac_0_0:notes"/>
          <p:cNvSpPr txBox="1"/>
          <p:nvPr>
            <p:ph idx="1" type="body"/>
          </p:nvPr>
        </p:nvSpPr>
        <p:spPr>
          <a:xfrm>
            <a:off x="929640" y="3329940"/>
            <a:ext cx="7437000" cy="31548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1" name="Google Shape;121;g2b966a785ac_0_0:notes"/>
          <p:cNvSpPr txBox="1"/>
          <p:nvPr>
            <p:ph idx="12" type="sldNum"/>
          </p:nvPr>
        </p:nvSpPr>
        <p:spPr>
          <a:xfrm>
            <a:off x="5265809" y="6658664"/>
            <a:ext cx="4028400" cy="3504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9: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8" name="Google Shape;308;p29: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0: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3" name="Google Shape;313;p30: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1: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19" name="Google Shape;319;p31:notes"/>
          <p:cNvSpPr/>
          <p:nvPr>
            <p:ph idx="2" type="sldImg"/>
          </p:nvPr>
        </p:nvSpPr>
        <p:spPr>
          <a:xfrm>
            <a:off x="0" y="0"/>
            <a:ext cx="1588" cy="15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0" name="Google Shape;320;p31:notes"/>
          <p:cNvSpPr txBox="1"/>
          <p:nvPr>
            <p:ph idx="1" type="body"/>
          </p:nvPr>
        </p:nvSpPr>
        <p:spPr>
          <a:xfrm>
            <a:off x="1" y="1"/>
            <a:ext cx="2152" cy="1217"/>
          </a:xfrm>
          <a:prstGeom prst="rect">
            <a:avLst/>
          </a:prstGeom>
          <a:noFill/>
          <a:ln>
            <a:noFill/>
          </a:ln>
        </p:spPr>
        <p:txBody>
          <a:bodyPr anchorCtr="0" anchor="ctr" bIns="46575" lIns="93175" spcFirstLastPara="1" rIns="93175" wrap="square" tIns="46575">
            <a:noAutofit/>
          </a:bodyPr>
          <a:lstStyle/>
          <a:p>
            <a:pPr indent="0" lvl="0" marL="0" rtl="0" algn="l">
              <a:spcBef>
                <a:spcPts val="0"/>
              </a:spcBef>
              <a:spcAft>
                <a:spcPts val="0"/>
              </a:spcAft>
              <a:buNone/>
            </a:pPr>
            <a:r>
              <a:t/>
            </a:r>
            <a:endParaRPr sz="2000">
              <a:latin typeface="Arial"/>
              <a:ea typeface="Arial"/>
              <a:cs typeface="Arial"/>
              <a:sym typeface="Arial"/>
            </a:endParaRPr>
          </a:p>
        </p:txBody>
      </p:sp>
      <p:sp>
        <p:nvSpPr>
          <p:cNvPr id="321" name="Google Shape;321;p31:notes"/>
          <p:cNvSpPr txBox="1"/>
          <p:nvPr/>
        </p:nvSpPr>
        <p:spPr>
          <a:xfrm>
            <a:off x="1" y="1"/>
            <a:ext cx="2152" cy="1217"/>
          </a:xfrm>
          <a:prstGeom prst="rect">
            <a:avLst/>
          </a:prstGeom>
          <a:noFill/>
          <a:ln>
            <a:noFill/>
          </a:ln>
        </p:spPr>
        <p:txBody>
          <a:bodyPr anchorCtr="0" anchor="t" bIns="45850" lIns="91700" spcFirstLastPara="1" rIns="91700" wrap="square" tIns="45850">
            <a:noAutofit/>
          </a:bodyPr>
          <a:lstStyle/>
          <a:p>
            <a:pPr indent="0" lvl="0" marL="0" marR="0" rtl="0" algn="l">
              <a:lnSpc>
                <a:spcPct val="100000"/>
              </a:lnSpc>
              <a:spcBef>
                <a:spcPts val="0"/>
              </a:spcBef>
              <a:spcAft>
                <a:spcPts val="0"/>
              </a:spcAft>
              <a:buClr>
                <a:srgbClr val="000000"/>
              </a:buClr>
              <a:buSzPts val="1800"/>
              <a:buFont typeface="Times New Roman"/>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2: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7" name="Google Shape;327;p32: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3: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3" name="Google Shape;333;p33: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4: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9" name="Google Shape;339;p34: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8: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E1DBC9"/>
            </a:gs>
            <a:gs pos="77000">
              <a:srgbClr val="C8C1B0"/>
            </a:gs>
            <a:gs pos="100000">
              <a:srgbClr val="C0BAAA"/>
            </a:gs>
          </a:gsLst>
          <a:lin ang="5400000" scaled="0"/>
        </a:gradFill>
      </p:bgPr>
    </p:bg>
    <p:spTree>
      <p:nvGrpSpPr>
        <p:cNvPr id="16" name="Shape 16"/>
        <p:cNvGrpSpPr/>
        <p:nvPr/>
      </p:nvGrpSpPr>
      <p:grpSpPr>
        <a:xfrm>
          <a:off x="0" y="0"/>
          <a:ext cx="0" cy="0"/>
          <a:chOff x="0" y="0"/>
          <a:chExt cx="0" cy="0"/>
        </a:xfrm>
      </p:grpSpPr>
      <p:sp>
        <p:nvSpPr>
          <p:cNvPr id="17" name="Google Shape;17;p36"/>
          <p:cNvSpPr/>
          <p:nvPr/>
        </p:nvSpPr>
        <p:spPr>
          <a:xfrm>
            <a:off x="0" y="0"/>
            <a:ext cx="9144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6"/>
          <p:cNvSpPr/>
          <p:nvPr/>
        </p:nvSpPr>
        <p:spPr>
          <a:xfrm>
            <a:off x="980902" y="1275025"/>
            <a:ext cx="7182197"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6"/>
          <p:cNvSpPr/>
          <p:nvPr/>
        </p:nvSpPr>
        <p:spPr>
          <a:xfrm>
            <a:off x="1088136" y="1385316"/>
            <a:ext cx="6967728" cy="4087368"/>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6"/>
          <p:cNvSpPr/>
          <p:nvPr/>
        </p:nvSpPr>
        <p:spPr>
          <a:xfrm>
            <a:off x="3794760" y="1267730"/>
            <a:ext cx="1554480" cy="64008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36"/>
          <p:cNvGrpSpPr/>
          <p:nvPr/>
        </p:nvGrpSpPr>
        <p:grpSpPr>
          <a:xfrm>
            <a:off x="3886200" y="1267731"/>
            <a:ext cx="1371600" cy="548640"/>
            <a:chOff x="5318306" y="1386268"/>
            <a:chExt cx="1567331" cy="645295"/>
          </a:xfrm>
        </p:grpSpPr>
        <p:cxnSp>
          <p:nvCxnSpPr>
            <p:cNvPr id="22" name="Google Shape;22;p36"/>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23" name="Google Shape;23;p36"/>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24" name="Google Shape;24;p36"/>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25" name="Google Shape;25;p36"/>
          <p:cNvSpPr txBox="1"/>
          <p:nvPr>
            <p:ph type="ctrTitle"/>
          </p:nvPr>
        </p:nvSpPr>
        <p:spPr>
          <a:xfrm>
            <a:off x="1171281" y="2091263"/>
            <a:ext cx="6801440"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6200"/>
              <a:buFont typeface="Century Gothic"/>
              <a:buNone/>
              <a:defRPr b="0" sz="6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6"/>
          <p:cNvSpPr txBox="1"/>
          <p:nvPr>
            <p:ph idx="1" type="subTitle"/>
          </p:nvPr>
        </p:nvSpPr>
        <p:spPr>
          <a:xfrm>
            <a:off x="1171575" y="4682062"/>
            <a:ext cx="6803136" cy="50292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500"/>
              </a:spcBef>
              <a:spcAft>
                <a:spcPts val="0"/>
              </a:spcAft>
              <a:buSzPts val="1400"/>
              <a:buNone/>
              <a:defRPr sz="1400"/>
            </a:lvl2pPr>
            <a:lvl3pPr lvl="2" algn="ctr">
              <a:lnSpc>
                <a:spcPct val="100000"/>
              </a:lnSpc>
              <a:spcBef>
                <a:spcPts val="500"/>
              </a:spcBef>
              <a:spcAft>
                <a:spcPts val="0"/>
              </a:spcAft>
              <a:buSzPts val="1400"/>
              <a:buNone/>
              <a:defRPr sz="1400"/>
            </a:lvl3pPr>
            <a:lvl4pPr lvl="3" algn="ctr">
              <a:lnSpc>
                <a:spcPct val="100000"/>
              </a:lnSpc>
              <a:spcBef>
                <a:spcPts val="500"/>
              </a:spcBef>
              <a:spcAft>
                <a:spcPts val="0"/>
              </a:spcAft>
              <a:buSzPts val="1400"/>
              <a:buNone/>
              <a:defRPr sz="1400"/>
            </a:lvl4pPr>
            <a:lvl5pPr lvl="4" algn="ctr">
              <a:lnSpc>
                <a:spcPct val="100000"/>
              </a:lnSpc>
              <a:spcBef>
                <a:spcPts val="500"/>
              </a:spcBef>
              <a:spcAft>
                <a:spcPts val="0"/>
              </a:spcAft>
              <a:buSzPts val="1400"/>
              <a:buNone/>
              <a:defRPr sz="1400"/>
            </a:lvl5pPr>
            <a:lvl6pPr lvl="5" algn="ctr">
              <a:lnSpc>
                <a:spcPct val="100000"/>
              </a:lnSpc>
              <a:spcBef>
                <a:spcPts val="500"/>
              </a:spcBef>
              <a:spcAft>
                <a:spcPts val="0"/>
              </a:spcAft>
              <a:buSzPts val="1400"/>
              <a:buNone/>
              <a:defRPr sz="1400"/>
            </a:lvl6pPr>
            <a:lvl7pPr lvl="6" algn="ctr">
              <a:lnSpc>
                <a:spcPct val="100000"/>
              </a:lnSpc>
              <a:spcBef>
                <a:spcPts val="500"/>
              </a:spcBef>
              <a:spcAft>
                <a:spcPts val="0"/>
              </a:spcAft>
              <a:buSzPts val="1400"/>
              <a:buNone/>
              <a:defRPr sz="1400"/>
            </a:lvl7pPr>
            <a:lvl8pPr lvl="7" algn="ctr">
              <a:lnSpc>
                <a:spcPct val="100000"/>
              </a:lnSpc>
              <a:spcBef>
                <a:spcPts val="500"/>
              </a:spcBef>
              <a:spcAft>
                <a:spcPts val="0"/>
              </a:spcAft>
              <a:buSzPts val="1400"/>
              <a:buNone/>
              <a:defRPr sz="1400"/>
            </a:lvl8pPr>
            <a:lvl9pPr lvl="8" algn="ctr">
              <a:lnSpc>
                <a:spcPct val="100000"/>
              </a:lnSpc>
              <a:spcBef>
                <a:spcPts val="500"/>
              </a:spcBef>
              <a:spcAft>
                <a:spcPts val="0"/>
              </a:spcAft>
              <a:buSzPts val="1400"/>
              <a:buNone/>
              <a:defRPr sz="1400"/>
            </a:lvl9pPr>
          </a:lstStyle>
          <a:p/>
        </p:txBody>
      </p:sp>
      <p:sp>
        <p:nvSpPr>
          <p:cNvPr id="27" name="Google Shape;27;p36"/>
          <p:cNvSpPr txBox="1"/>
          <p:nvPr>
            <p:ph idx="10" type="dt"/>
          </p:nvPr>
        </p:nvSpPr>
        <p:spPr>
          <a:xfrm>
            <a:off x="3931920" y="1327188"/>
            <a:ext cx="128016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1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6"/>
          <p:cNvSpPr txBox="1"/>
          <p:nvPr>
            <p:ph idx="11" type="ftr"/>
          </p:nvPr>
        </p:nvSpPr>
        <p:spPr>
          <a:xfrm>
            <a:off x="1104936" y="5211060"/>
            <a:ext cx="4429125"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9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6"/>
          <p:cNvSpPr txBox="1"/>
          <p:nvPr>
            <p:ph idx="12" type="sldNum"/>
          </p:nvPr>
        </p:nvSpPr>
        <p:spPr>
          <a:xfrm>
            <a:off x="6455190" y="5212080"/>
            <a:ext cx="158391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900" u="none" cap="none" strike="noStrike">
                <a:solidFill>
                  <a:srgbClr val="3F3F3F"/>
                </a:solidFill>
                <a:latin typeface="Century Gothic"/>
                <a:ea typeface="Century Gothic"/>
                <a:cs typeface="Century Gothic"/>
                <a:sym typeface="Century Gothic"/>
              </a:defRPr>
            </a:lvl1pPr>
            <a:lvl2pPr indent="0" lvl="1" marL="0" algn="r">
              <a:spcBef>
                <a:spcPts val="0"/>
              </a:spcBef>
              <a:buNone/>
              <a:defRPr b="0" i="0" sz="900" u="none" cap="none" strike="noStrike">
                <a:solidFill>
                  <a:srgbClr val="3F3F3F"/>
                </a:solidFill>
                <a:latin typeface="Century Gothic"/>
                <a:ea typeface="Century Gothic"/>
                <a:cs typeface="Century Gothic"/>
                <a:sym typeface="Century Gothic"/>
              </a:defRPr>
            </a:lvl2pPr>
            <a:lvl3pPr indent="0" lvl="2" marL="0" algn="r">
              <a:spcBef>
                <a:spcPts val="0"/>
              </a:spcBef>
              <a:buNone/>
              <a:defRPr b="0" i="0" sz="900" u="none" cap="none" strike="noStrike">
                <a:solidFill>
                  <a:srgbClr val="3F3F3F"/>
                </a:solidFill>
                <a:latin typeface="Century Gothic"/>
                <a:ea typeface="Century Gothic"/>
                <a:cs typeface="Century Gothic"/>
                <a:sym typeface="Century Gothic"/>
              </a:defRPr>
            </a:lvl3pPr>
            <a:lvl4pPr indent="0" lvl="3" marL="0" algn="r">
              <a:spcBef>
                <a:spcPts val="0"/>
              </a:spcBef>
              <a:buNone/>
              <a:defRPr b="0" i="0" sz="900" u="none" cap="none" strike="noStrike">
                <a:solidFill>
                  <a:srgbClr val="3F3F3F"/>
                </a:solidFill>
                <a:latin typeface="Century Gothic"/>
                <a:ea typeface="Century Gothic"/>
                <a:cs typeface="Century Gothic"/>
                <a:sym typeface="Century Gothic"/>
              </a:defRPr>
            </a:lvl4pPr>
            <a:lvl5pPr indent="0" lvl="4" marL="0" algn="r">
              <a:spcBef>
                <a:spcPts val="0"/>
              </a:spcBef>
              <a:buNone/>
              <a:defRPr b="0" i="0" sz="900" u="none" cap="none" strike="noStrike">
                <a:solidFill>
                  <a:srgbClr val="3F3F3F"/>
                </a:solidFill>
                <a:latin typeface="Century Gothic"/>
                <a:ea typeface="Century Gothic"/>
                <a:cs typeface="Century Gothic"/>
                <a:sym typeface="Century Gothic"/>
              </a:defRPr>
            </a:lvl5pPr>
            <a:lvl6pPr indent="0" lvl="5" marL="0" algn="r">
              <a:spcBef>
                <a:spcPts val="0"/>
              </a:spcBef>
              <a:buNone/>
              <a:defRPr b="0" i="0" sz="900" u="none" cap="none" strike="noStrike">
                <a:solidFill>
                  <a:srgbClr val="3F3F3F"/>
                </a:solidFill>
                <a:latin typeface="Century Gothic"/>
                <a:ea typeface="Century Gothic"/>
                <a:cs typeface="Century Gothic"/>
                <a:sym typeface="Century Gothic"/>
              </a:defRPr>
            </a:lvl6pPr>
            <a:lvl7pPr indent="0" lvl="6" marL="0" algn="r">
              <a:spcBef>
                <a:spcPts val="0"/>
              </a:spcBef>
              <a:buNone/>
              <a:defRPr b="0" i="0" sz="900" u="none" cap="none" strike="noStrike">
                <a:solidFill>
                  <a:srgbClr val="3F3F3F"/>
                </a:solidFill>
                <a:latin typeface="Century Gothic"/>
                <a:ea typeface="Century Gothic"/>
                <a:cs typeface="Century Gothic"/>
                <a:sym typeface="Century Gothic"/>
              </a:defRPr>
            </a:lvl7pPr>
            <a:lvl8pPr indent="0" lvl="7" marL="0" algn="r">
              <a:spcBef>
                <a:spcPts val="0"/>
              </a:spcBef>
              <a:buNone/>
              <a:defRPr b="0" i="0" sz="900" u="none" cap="none" strike="noStrike">
                <a:solidFill>
                  <a:srgbClr val="3F3F3F"/>
                </a:solidFill>
                <a:latin typeface="Century Gothic"/>
                <a:ea typeface="Century Gothic"/>
                <a:cs typeface="Century Gothic"/>
                <a:sym typeface="Century Gothic"/>
              </a:defRPr>
            </a:lvl8pPr>
            <a:lvl9pPr indent="0" lvl="8" marL="0" algn="r">
              <a:spcBef>
                <a:spcPts val="0"/>
              </a:spcBef>
              <a:buNone/>
              <a:defRPr b="0" i="0" sz="9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45"/>
          <p:cNvSpPr txBox="1"/>
          <p:nvPr>
            <p:ph type="title"/>
          </p:nvPr>
        </p:nvSpPr>
        <p:spPr>
          <a:xfrm>
            <a:off x="731520" y="642594"/>
            <a:ext cx="768096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5"/>
          <p:cNvSpPr txBox="1"/>
          <p:nvPr>
            <p:ph idx="1" type="body"/>
          </p:nvPr>
        </p:nvSpPr>
        <p:spPr>
          <a:xfrm rot="5400000">
            <a:off x="2606040" y="228600"/>
            <a:ext cx="3931920" cy="76809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7" name="Google Shape;97;p45"/>
          <p:cNvSpPr txBox="1"/>
          <p:nvPr>
            <p:ph idx="10" type="dt"/>
          </p:nvPr>
        </p:nvSpPr>
        <p:spPr>
          <a:xfrm>
            <a:off x="234768" y="6309360"/>
            <a:ext cx="20574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5"/>
          <p:cNvSpPr txBox="1"/>
          <p:nvPr>
            <p:ph idx="11" type="ftr"/>
          </p:nvPr>
        </p:nvSpPr>
        <p:spPr>
          <a:xfrm>
            <a:off x="2596896" y="6309360"/>
            <a:ext cx="3950208"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5"/>
          <p:cNvSpPr txBox="1"/>
          <p:nvPr>
            <p:ph idx="12" type="sldNum"/>
          </p:nvPr>
        </p:nvSpPr>
        <p:spPr>
          <a:xfrm>
            <a:off x="7823382" y="6309360"/>
            <a:ext cx="109728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46"/>
          <p:cNvSpPr txBox="1"/>
          <p:nvPr>
            <p:ph type="title"/>
          </p:nvPr>
        </p:nvSpPr>
        <p:spPr>
          <a:xfrm rot="5400000">
            <a:off x="5000625" y="2505075"/>
            <a:ext cx="5257800" cy="17716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46"/>
          <p:cNvSpPr txBox="1"/>
          <p:nvPr>
            <p:ph idx="1" type="body"/>
          </p:nvPr>
        </p:nvSpPr>
        <p:spPr>
          <a:xfrm rot="5400000">
            <a:off x="1028700" y="361950"/>
            <a:ext cx="5257800" cy="60579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03" name="Google Shape;103;p46"/>
          <p:cNvSpPr txBox="1"/>
          <p:nvPr>
            <p:ph idx="10" type="dt"/>
          </p:nvPr>
        </p:nvSpPr>
        <p:spPr>
          <a:xfrm>
            <a:off x="234768" y="6309360"/>
            <a:ext cx="20574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6"/>
          <p:cNvSpPr txBox="1"/>
          <p:nvPr>
            <p:ph idx="11" type="ftr"/>
          </p:nvPr>
        </p:nvSpPr>
        <p:spPr>
          <a:xfrm>
            <a:off x="2596896" y="6309360"/>
            <a:ext cx="3950208"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6"/>
          <p:cNvSpPr txBox="1"/>
          <p:nvPr>
            <p:ph idx="12" type="sldNum"/>
          </p:nvPr>
        </p:nvSpPr>
        <p:spPr>
          <a:xfrm>
            <a:off x="7823382" y="6309360"/>
            <a:ext cx="109728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7"/>
          <p:cNvSpPr txBox="1"/>
          <p:nvPr>
            <p:ph type="title"/>
          </p:nvPr>
        </p:nvSpPr>
        <p:spPr>
          <a:xfrm>
            <a:off x="731520" y="642594"/>
            <a:ext cx="768096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7"/>
          <p:cNvSpPr txBox="1"/>
          <p:nvPr>
            <p:ph idx="1" type="body"/>
          </p:nvPr>
        </p:nvSpPr>
        <p:spPr>
          <a:xfrm>
            <a:off x="731520" y="2103120"/>
            <a:ext cx="768096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3" name="Google Shape;33;p37"/>
          <p:cNvSpPr txBox="1"/>
          <p:nvPr>
            <p:ph idx="10" type="dt"/>
          </p:nvPr>
        </p:nvSpPr>
        <p:spPr>
          <a:xfrm>
            <a:off x="234768" y="6309360"/>
            <a:ext cx="20574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7"/>
          <p:cNvSpPr txBox="1"/>
          <p:nvPr>
            <p:ph idx="11" type="ftr"/>
          </p:nvPr>
        </p:nvSpPr>
        <p:spPr>
          <a:xfrm>
            <a:off x="2596896" y="6309360"/>
            <a:ext cx="3950208"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7"/>
          <p:cNvSpPr txBox="1"/>
          <p:nvPr>
            <p:ph idx="12" type="sldNum"/>
          </p:nvPr>
        </p:nvSpPr>
        <p:spPr>
          <a:xfrm>
            <a:off x="7823382" y="6309360"/>
            <a:ext cx="109728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38"/>
          <p:cNvSpPr txBox="1"/>
          <p:nvPr>
            <p:ph type="title"/>
          </p:nvPr>
        </p:nvSpPr>
        <p:spPr>
          <a:xfrm>
            <a:off x="731520" y="642594"/>
            <a:ext cx="768096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8"/>
          <p:cNvSpPr txBox="1"/>
          <p:nvPr>
            <p:ph idx="1" type="body"/>
          </p:nvPr>
        </p:nvSpPr>
        <p:spPr>
          <a:xfrm>
            <a:off x="731520" y="2103120"/>
            <a:ext cx="36576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39" name="Google Shape;39;p38"/>
          <p:cNvSpPr txBox="1"/>
          <p:nvPr>
            <p:ph idx="2" type="body"/>
          </p:nvPr>
        </p:nvSpPr>
        <p:spPr>
          <a:xfrm>
            <a:off x="4754880" y="2103120"/>
            <a:ext cx="36576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40" name="Google Shape;40;p38"/>
          <p:cNvSpPr txBox="1"/>
          <p:nvPr>
            <p:ph idx="10" type="dt"/>
          </p:nvPr>
        </p:nvSpPr>
        <p:spPr>
          <a:xfrm>
            <a:off x="234768" y="6309360"/>
            <a:ext cx="20574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8"/>
          <p:cNvSpPr txBox="1"/>
          <p:nvPr>
            <p:ph idx="11" type="ftr"/>
          </p:nvPr>
        </p:nvSpPr>
        <p:spPr>
          <a:xfrm>
            <a:off x="2596896" y="6309360"/>
            <a:ext cx="3950208"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8"/>
          <p:cNvSpPr txBox="1"/>
          <p:nvPr>
            <p:ph idx="12" type="sldNum"/>
          </p:nvPr>
        </p:nvSpPr>
        <p:spPr>
          <a:xfrm>
            <a:off x="7823382" y="6309360"/>
            <a:ext cx="109728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E1DBC9"/>
            </a:gs>
            <a:gs pos="77000">
              <a:srgbClr val="C8C1B0"/>
            </a:gs>
            <a:gs pos="100000">
              <a:srgbClr val="C0BAAA"/>
            </a:gs>
          </a:gsLst>
          <a:lin ang="5400000" scaled="0"/>
        </a:gradFill>
      </p:bgPr>
    </p:bg>
    <p:spTree>
      <p:nvGrpSpPr>
        <p:cNvPr id="43" name="Shape 43"/>
        <p:cNvGrpSpPr/>
        <p:nvPr/>
      </p:nvGrpSpPr>
      <p:grpSpPr>
        <a:xfrm>
          <a:off x="0" y="0"/>
          <a:ext cx="0" cy="0"/>
          <a:chOff x="0" y="0"/>
          <a:chExt cx="0" cy="0"/>
        </a:xfrm>
      </p:grpSpPr>
      <p:sp>
        <p:nvSpPr>
          <p:cNvPr id="44" name="Google Shape;44;p39"/>
          <p:cNvSpPr/>
          <p:nvPr/>
        </p:nvSpPr>
        <p:spPr>
          <a:xfrm>
            <a:off x="0" y="0"/>
            <a:ext cx="9144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9"/>
          <p:cNvSpPr/>
          <p:nvPr/>
        </p:nvSpPr>
        <p:spPr>
          <a:xfrm>
            <a:off x="980902" y="1275025"/>
            <a:ext cx="7182197"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9"/>
          <p:cNvSpPr/>
          <p:nvPr/>
        </p:nvSpPr>
        <p:spPr>
          <a:xfrm>
            <a:off x="1088136" y="1385316"/>
            <a:ext cx="6967728" cy="4087368"/>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9"/>
          <p:cNvSpPr/>
          <p:nvPr/>
        </p:nvSpPr>
        <p:spPr>
          <a:xfrm>
            <a:off x="3794760" y="1267730"/>
            <a:ext cx="1554480" cy="64008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 name="Google Shape;48;p39"/>
          <p:cNvGrpSpPr/>
          <p:nvPr/>
        </p:nvGrpSpPr>
        <p:grpSpPr>
          <a:xfrm>
            <a:off x="3886200" y="1267731"/>
            <a:ext cx="1371600" cy="548640"/>
            <a:chOff x="5318306" y="1386268"/>
            <a:chExt cx="1567331" cy="645295"/>
          </a:xfrm>
        </p:grpSpPr>
        <p:cxnSp>
          <p:nvCxnSpPr>
            <p:cNvPr id="49" name="Google Shape;49;p39"/>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50" name="Google Shape;50;p39"/>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51" name="Google Shape;51;p39"/>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52" name="Google Shape;52;p39"/>
          <p:cNvSpPr txBox="1"/>
          <p:nvPr>
            <p:ph type="title"/>
          </p:nvPr>
        </p:nvSpPr>
        <p:spPr>
          <a:xfrm>
            <a:off x="1172717" y="2094309"/>
            <a:ext cx="6803136"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6200"/>
              <a:buFont typeface="Century Gothic"/>
              <a:buNone/>
              <a:defRPr sz="6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9"/>
          <p:cNvSpPr txBox="1"/>
          <p:nvPr>
            <p:ph idx="1" type="body"/>
          </p:nvPr>
        </p:nvSpPr>
        <p:spPr>
          <a:xfrm>
            <a:off x="1172718" y="4682062"/>
            <a:ext cx="6803136" cy="50292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400"/>
              <a:buNone/>
              <a:defRPr sz="1400">
                <a:solidFill>
                  <a:srgbClr val="888888"/>
                </a:solidFill>
              </a:defRPr>
            </a:lvl2pPr>
            <a:lvl3pPr indent="-228600" lvl="2" marL="1371600" algn="l">
              <a:lnSpc>
                <a:spcPct val="100000"/>
              </a:lnSpc>
              <a:spcBef>
                <a:spcPts val="500"/>
              </a:spcBef>
              <a:spcAft>
                <a:spcPts val="0"/>
              </a:spcAft>
              <a:buSzPts val="1400"/>
              <a:buNone/>
              <a:defRPr sz="14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54" name="Google Shape;54;p39"/>
          <p:cNvSpPr txBox="1"/>
          <p:nvPr>
            <p:ph idx="10" type="dt"/>
          </p:nvPr>
        </p:nvSpPr>
        <p:spPr>
          <a:xfrm>
            <a:off x="3931920" y="1325880"/>
            <a:ext cx="128016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1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9"/>
          <p:cNvSpPr txBox="1"/>
          <p:nvPr>
            <p:ph idx="11" type="ftr"/>
          </p:nvPr>
        </p:nvSpPr>
        <p:spPr>
          <a:xfrm>
            <a:off x="1104679" y="5211060"/>
            <a:ext cx="4430268"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9"/>
          <p:cNvSpPr txBox="1"/>
          <p:nvPr>
            <p:ph idx="12" type="sldNum"/>
          </p:nvPr>
        </p:nvSpPr>
        <p:spPr>
          <a:xfrm>
            <a:off x="6453378" y="5211060"/>
            <a:ext cx="1584198"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40"/>
          <p:cNvSpPr txBox="1"/>
          <p:nvPr>
            <p:ph type="title"/>
          </p:nvPr>
        </p:nvSpPr>
        <p:spPr>
          <a:xfrm>
            <a:off x="731520" y="642594"/>
            <a:ext cx="768096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40"/>
          <p:cNvSpPr txBox="1"/>
          <p:nvPr>
            <p:ph idx="1" type="body"/>
          </p:nvPr>
        </p:nvSpPr>
        <p:spPr>
          <a:xfrm>
            <a:off x="731520" y="2074334"/>
            <a:ext cx="365760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latin typeface="Century Gothic"/>
                <a:ea typeface="Century Gothic"/>
                <a:cs typeface="Century Gothic"/>
                <a:sym typeface="Century Gothic"/>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60" name="Google Shape;60;p40"/>
          <p:cNvSpPr txBox="1"/>
          <p:nvPr>
            <p:ph idx="2" type="body"/>
          </p:nvPr>
        </p:nvSpPr>
        <p:spPr>
          <a:xfrm>
            <a:off x="731520" y="2755898"/>
            <a:ext cx="365760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1" name="Google Shape;61;p40"/>
          <p:cNvSpPr txBox="1"/>
          <p:nvPr>
            <p:ph idx="3" type="body"/>
          </p:nvPr>
        </p:nvSpPr>
        <p:spPr>
          <a:xfrm>
            <a:off x="4754880" y="2074334"/>
            <a:ext cx="365760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62" name="Google Shape;62;p40"/>
          <p:cNvSpPr txBox="1"/>
          <p:nvPr>
            <p:ph idx="4" type="body"/>
          </p:nvPr>
        </p:nvSpPr>
        <p:spPr>
          <a:xfrm>
            <a:off x="4754880" y="2756581"/>
            <a:ext cx="365760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3" name="Google Shape;63;p40"/>
          <p:cNvSpPr txBox="1"/>
          <p:nvPr>
            <p:ph idx="10" type="dt"/>
          </p:nvPr>
        </p:nvSpPr>
        <p:spPr>
          <a:xfrm>
            <a:off x="234768" y="6309360"/>
            <a:ext cx="20574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1" type="ftr"/>
          </p:nvPr>
        </p:nvSpPr>
        <p:spPr>
          <a:xfrm>
            <a:off x="2596896" y="6309360"/>
            <a:ext cx="3950208"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0"/>
          <p:cNvSpPr txBox="1"/>
          <p:nvPr>
            <p:ph idx="12" type="sldNum"/>
          </p:nvPr>
        </p:nvSpPr>
        <p:spPr>
          <a:xfrm>
            <a:off x="7823382" y="6309360"/>
            <a:ext cx="109728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41"/>
          <p:cNvSpPr txBox="1"/>
          <p:nvPr>
            <p:ph type="title"/>
          </p:nvPr>
        </p:nvSpPr>
        <p:spPr>
          <a:xfrm>
            <a:off x="731520" y="642594"/>
            <a:ext cx="768096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1"/>
          <p:cNvSpPr txBox="1"/>
          <p:nvPr>
            <p:ph idx="10" type="dt"/>
          </p:nvPr>
        </p:nvSpPr>
        <p:spPr>
          <a:xfrm>
            <a:off x="234768" y="6309360"/>
            <a:ext cx="20574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1"/>
          <p:cNvSpPr txBox="1"/>
          <p:nvPr>
            <p:ph idx="11" type="ftr"/>
          </p:nvPr>
        </p:nvSpPr>
        <p:spPr>
          <a:xfrm>
            <a:off x="2596896" y="6309360"/>
            <a:ext cx="3950208"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1"/>
          <p:cNvSpPr txBox="1"/>
          <p:nvPr>
            <p:ph idx="12" type="sldNum"/>
          </p:nvPr>
        </p:nvSpPr>
        <p:spPr>
          <a:xfrm>
            <a:off x="7823382" y="6309360"/>
            <a:ext cx="109728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42"/>
          <p:cNvSpPr txBox="1"/>
          <p:nvPr>
            <p:ph idx="10" type="dt"/>
          </p:nvPr>
        </p:nvSpPr>
        <p:spPr>
          <a:xfrm>
            <a:off x="234768" y="6309360"/>
            <a:ext cx="20574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2"/>
          <p:cNvSpPr txBox="1"/>
          <p:nvPr>
            <p:ph idx="11" type="ftr"/>
          </p:nvPr>
        </p:nvSpPr>
        <p:spPr>
          <a:xfrm>
            <a:off x="2596896" y="6309360"/>
            <a:ext cx="3950208" cy="27432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2"/>
          <p:cNvSpPr txBox="1"/>
          <p:nvPr>
            <p:ph idx="12" type="sldNum"/>
          </p:nvPr>
        </p:nvSpPr>
        <p:spPr>
          <a:xfrm>
            <a:off x="7823382" y="6309360"/>
            <a:ext cx="109728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5" name="Shape 75"/>
        <p:cNvGrpSpPr/>
        <p:nvPr/>
      </p:nvGrpSpPr>
      <p:grpSpPr>
        <a:xfrm>
          <a:off x="0" y="0"/>
          <a:ext cx="0" cy="0"/>
          <a:chOff x="0" y="0"/>
          <a:chExt cx="0" cy="0"/>
        </a:xfrm>
      </p:grpSpPr>
      <p:sp>
        <p:nvSpPr>
          <p:cNvPr id="76" name="Google Shape;76;p43"/>
          <p:cNvSpPr/>
          <p:nvPr/>
        </p:nvSpPr>
        <p:spPr>
          <a:xfrm>
            <a:off x="184147" y="173736"/>
            <a:ext cx="6398514" cy="6510528"/>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3"/>
          <p:cNvSpPr/>
          <p:nvPr/>
        </p:nvSpPr>
        <p:spPr>
          <a:xfrm>
            <a:off x="6765290" y="173736"/>
            <a:ext cx="2194560" cy="651052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3"/>
          <p:cNvSpPr txBox="1"/>
          <p:nvPr>
            <p:ph type="title"/>
          </p:nvPr>
        </p:nvSpPr>
        <p:spPr>
          <a:xfrm>
            <a:off x="6972300" y="607392"/>
            <a:ext cx="1823085"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400"/>
              <a:buFont typeface="Century Gothic"/>
              <a:buNone/>
              <a:defRPr b="0" sz="2400"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43"/>
          <p:cNvSpPr txBox="1"/>
          <p:nvPr>
            <p:ph idx="1" type="body"/>
          </p:nvPr>
        </p:nvSpPr>
        <p:spPr>
          <a:xfrm>
            <a:off x="668976" y="907143"/>
            <a:ext cx="5428856" cy="504371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0" name="Google Shape;80;p43"/>
          <p:cNvSpPr txBox="1"/>
          <p:nvPr>
            <p:ph idx="2" type="body"/>
          </p:nvPr>
        </p:nvSpPr>
        <p:spPr>
          <a:xfrm>
            <a:off x="6972300" y="2286000"/>
            <a:ext cx="1823085"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300"/>
              <a:buNone/>
              <a:defRPr sz="13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1" name="Google Shape;81;p43"/>
          <p:cNvSpPr txBox="1"/>
          <p:nvPr>
            <p:ph idx="10" type="dt"/>
          </p:nvPr>
        </p:nvSpPr>
        <p:spPr>
          <a:xfrm>
            <a:off x="234768" y="6309360"/>
            <a:ext cx="20574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3"/>
          <p:cNvSpPr txBox="1"/>
          <p:nvPr>
            <p:ph idx="11" type="ftr"/>
          </p:nvPr>
        </p:nvSpPr>
        <p:spPr>
          <a:xfrm>
            <a:off x="2596896" y="6309360"/>
            <a:ext cx="3950208" cy="27432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3"/>
          <p:cNvSpPr txBox="1"/>
          <p:nvPr>
            <p:ph idx="12" type="sldNum"/>
          </p:nvPr>
        </p:nvSpPr>
        <p:spPr>
          <a:xfrm>
            <a:off x="7795258" y="6310086"/>
            <a:ext cx="109728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900">
                <a:solidFill>
                  <a:srgbClr val="FFFFFF"/>
                </a:solidFill>
                <a:latin typeface="Century Gothic"/>
                <a:ea typeface="Century Gothic"/>
                <a:cs typeface="Century Gothic"/>
                <a:sym typeface="Century Gothic"/>
              </a:defRPr>
            </a:lvl1pPr>
            <a:lvl2pPr indent="0" lvl="1" marL="0" algn="r">
              <a:spcBef>
                <a:spcPts val="0"/>
              </a:spcBef>
              <a:buNone/>
              <a:defRPr sz="900">
                <a:solidFill>
                  <a:srgbClr val="FFFFFF"/>
                </a:solidFill>
                <a:latin typeface="Century Gothic"/>
                <a:ea typeface="Century Gothic"/>
                <a:cs typeface="Century Gothic"/>
                <a:sym typeface="Century Gothic"/>
              </a:defRPr>
            </a:lvl2pPr>
            <a:lvl3pPr indent="0" lvl="2" marL="0" algn="r">
              <a:spcBef>
                <a:spcPts val="0"/>
              </a:spcBef>
              <a:buNone/>
              <a:defRPr sz="900">
                <a:solidFill>
                  <a:srgbClr val="FFFFFF"/>
                </a:solidFill>
                <a:latin typeface="Century Gothic"/>
                <a:ea typeface="Century Gothic"/>
                <a:cs typeface="Century Gothic"/>
                <a:sym typeface="Century Gothic"/>
              </a:defRPr>
            </a:lvl3pPr>
            <a:lvl4pPr indent="0" lvl="3" marL="0" algn="r">
              <a:spcBef>
                <a:spcPts val="0"/>
              </a:spcBef>
              <a:buNone/>
              <a:defRPr sz="900">
                <a:solidFill>
                  <a:srgbClr val="FFFFFF"/>
                </a:solidFill>
                <a:latin typeface="Century Gothic"/>
                <a:ea typeface="Century Gothic"/>
                <a:cs typeface="Century Gothic"/>
                <a:sym typeface="Century Gothic"/>
              </a:defRPr>
            </a:lvl4pPr>
            <a:lvl5pPr indent="0" lvl="4" marL="0" algn="r">
              <a:spcBef>
                <a:spcPts val="0"/>
              </a:spcBef>
              <a:buNone/>
              <a:defRPr sz="900">
                <a:solidFill>
                  <a:srgbClr val="FFFFFF"/>
                </a:solidFill>
                <a:latin typeface="Century Gothic"/>
                <a:ea typeface="Century Gothic"/>
                <a:cs typeface="Century Gothic"/>
                <a:sym typeface="Century Gothic"/>
              </a:defRPr>
            </a:lvl5pPr>
            <a:lvl6pPr indent="0" lvl="5" marL="0" algn="r">
              <a:spcBef>
                <a:spcPts val="0"/>
              </a:spcBef>
              <a:buNone/>
              <a:defRPr sz="900">
                <a:solidFill>
                  <a:srgbClr val="FFFFFF"/>
                </a:solidFill>
                <a:latin typeface="Century Gothic"/>
                <a:ea typeface="Century Gothic"/>
                <a:cs typeface="Century Gothic"/>
                <a:sym typeface="Century Gothic"/>
              </a:defRPr>
            </a:lvl6pPr>
            <a:lvl7pPr indent="0" lvl="6" marL="0" algn="r">
              <a:spcBef>
                <a:spcPts val="0"/>
              </a:spcBef>
              <a:buNone/>
              <a:defRPr sz="900">
                <a:solidFill>
                  <a:srgbClr val="FFFFFF"/>
                </a:solidFill>
                <a:latin typeface="Century Gothic"/>
                <a:ea typeface="Century Gothic"/>
                <a:cs typeface="Century Gothic"/>
                <a:sym typeface="Century Gothic"/>
              </a:defRPr>
            </a:lvl7pPr>
            <a:lvl8pPr indent="0" lvl="7" marL="0" algn="r">
              <a:spcBef>
                <a:spcPts val="0"/>
              </a:spcBef>
              <a:buNone/>
              <a:defRPr sz="900">
                <a:solidFill>
                  <a:srgbClr val="FFFFFF"/>
                </a:solidFill>
                <a:latin typeface="Century Gothic"/>
                <a:ea typeface="Century Gothic"/>
                <a:cs typeface="Century Gothic"/>
                <a:sym typeface="Century Gothic"/>
              </a:defRPr>
            </a:lvl8pPr>
            <a:lvl9pPr indent="0" lvl="8" marL="0" algn="r">
              <a:spcBef>
                <a:spcPts val="0"/>
              </a:spcBef>
              <a:buNone/>
              <a:defRPr sz="900">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43"/>
          <p:cNvSpPr/>
          <p:nvPr/>
        </p:nvSpPr>
        <p:spPr>
          <a:xfrm>
            <a:off x="6868160" y="274320"/>
            <a:ext cx="1988820" cy="6309360"/>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5" name="Shape 85"/>
        <p:cNvGrpSpPr/>
        <p:nvPr/>
      </p:nvGrpSpPr>
      <p:grpSpPr>
        <a:xfrm>
          <a:off x="0" y="0"/>
          <a:ext cx="0" cy="0"/>
          <a:chOff x="0" y="0"/>
          <a:chExt cx="0" cy="0"/>
        </a:xfrm>
      </p:grpSpPr>
      <p:sp>
        <p:nvSpPr>
          <p:cNvPr id="86" name="Google Shape;86;p44"/>
          <p:cNvSpPr/>
          <p:nvPr/>
        </p:nvSpPr>
        <p:spPr>
          <a:xfrm>
            <a:off x="6765290" y="173736"/>
            <a:ext cx="2194560" cy="651052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4"/>
          <p:cNvSpPr txBox="1"/>
          <p:nvPr>
            <p:ph type="title"/>
          </p:nvPr>
        </p:nvSpPr>
        <p:spPr>
          <a:xfrm>
            <a:off x="6972300" y="603504"/>
            <a:ext cx="1824228"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2400"/>
              <a:buFont typeface="Century Gothic"/>
              <a:buNone/>
              <a:defRPr b="0" sz="2400">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4"/>
          <p:cNvSpPr/>
          <p:nvPr>
            <p:ph idx="2" type="pic"/>
          </p:nvPr>
        </p:nvSpPr>
        <p:spPr>
          <a:xfrm>
            <a:off x="171449" y="173736"/>
            <a:ext cx="6398514" cy="6510528"/>
          </a:xfrm>
          <a:prstGeom prst="rect">
            <a:avLst/>
          </a:prstGeom>
          <a:solidFill>
            <a:srgbClr val="76CEEF"/>
          </a:solidFill>
          <a:ln>
            <a:noFill/>
          </a:ln>
        </p:spPr>
      </p:sp>
      <p:sp>
        <p:nvSpPr>
          <p:cNvPr id="89" name="Google Shape;89;p44"/>
          <p:cNvSpPr txBox="1"/>
          <p:nvPr>
            <p:ph idx="1" type="body"/>
          </p:nvPr>
        </p:nvSpPr>
        <p:spPr>
          <a:xfrm>
            <a:off x="6972300" y="2286000"/>
            <a:ext cx="1824228"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300"/>
              <a:buNone/>
              <a:defRPr sz="13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90" name="Google Shape;90;p44"/>
          <p:cNvSpPr txBox="1"/>
          <p:nvPr>
            <p:ph idx="10" type="dt"/>
          </p:nvPr>
        </p:nvSpPr>
        <p:spPr>
          <a:xfrm>
            <a:off x="234768" y="6309360"/>
            <a:ext cx="2057400" cy="274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4"/>
          <p:cNvSpPr txBox="1"/>
          <p:nvPr>
            <p:ph idx="11" type="ftr"/>
          </p:nvPr>
        </p:nvSpPr>
        <p:spPr>
          <a:xfrm>
            <a:off x="2596896" y="6309360"/>
            <a:ext cx="3950208" cy="27432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9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4"/>
          <p:cNvSpPr txBox="1"/>
          <p:nvPr>
            <p:ph idx="12" type="sldNum"/>
          </p:nvPr>
        </p:nvSpPr>
        <p:spPr>
          <a:xfrm>
            <a:off x="7797546" y="6309360"/>
            <a:ext cx="109728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900">
                <a:solidFill>
                  <a:srgbClr val="FFFFFF"/>
                </a:solidFill>
                <a:latin typeface="Century Gothic"/>
                <a:ea typeface="Century Gothic"/>
                <a:cs typeface="Century Gothic"/>
                <a:sym typeface="Century Gothic"/>
              </a:defRPr>
            </a:lvl1pPr>
            <a:lvl2pPr indent="0" lvl="1" marL="0" algn="r">
              <a:spcBef>
                <a:spcPts val="0"/>
              </a:spcBef>
              <a:buNone/>
              <a:defRPr sz="900">
                <a:solidFill>
                  <a:srgbClr val="FFFFFF"/>
                </a:solidFill>
                <a:latin typeface="Century Gothic"/>
                <a:ea typeface="Century Gothic"/>
                <a:cs typeface="Century Gothic"/>
                <a:sym typeface="Century Gothic"/>
              </a:defRPr>
            </a:lvl2pPr>
            <a:lvl3pPr indent="0" lvl="2" marL="0" algn="r">
              <a:spcBef>
                <a:spcPts val="0"/>
              </a:spcBef>
              <a:buNone/>
              <a:defRPr sz="900">
                <a:solidFill>
                  <a:srgbClr val="FFFFFF"/>
                </a:solidFill>
                <a:latin typeface="Century Gothic"/>
                <a:ea typeface="Century Gothic"/>
                <a:cs typeface="Century Gothic"/>
                <a:sym typeface="Century Gothic"/>
              </a:defRPr>
            </a:lvl3pPr>
            <a:lvl4pPr indent="0" lvl="3" marL="0" algn="r">
              <a:spcBef>
                <a:spcPts val="0"/>
              </a:spcBef>
              <a:buNone/>
              <a:defRPr sz="900">
                <a:solidFill>
                  <a:srgbClr val="FFFFFF"/>
                </a:solidFill>
                <a:latin typeface="Century Gothic"/>
                <a:ea typeface="Century Gothic"/>
                <a:cs typeface="Century Gothic"/>
                <a:sym typeface="Century Gothic"/>
              </a:defRPr>
            </a:lvl4pPr>
            <a:lvl5pPr indent="0" lvl="4" marL="0" algn="r">
              <a:spcBef>
                <a:spcPts val="0"/>
              </a:spcBef>
              <a:buNone/>
              <a:defRPr sz="900">
                <a:solidFill>
                  <a:srgbClr val="FFFFFF"/>
                </a:solidFill>
                <a:latin typeface="Century Gothic"/>
                <a:ea typeface="Century Gothic"/>
                <a:cs typeface="Century Gothic"/>
                <a:sym typeface="Century Gothic"/>
              </a:defRPr>
            </a:lvl5pPr>
            <a:lvl6pPr indent="0" lvl="5" marL="0" algn="r">
              <a:spcBef>
                <a:spcPts val="0"/>
              </a:spcBef>
              <a:buNone/>
              <a:defRPr sz="900">
                <a:solidFill>
                  <a:srgbClr val="FFFFFF"/>
                </a:solidFill>
                <a:latin typeface="Century Gothic"/>
                <a:ea typeface="Century Gothic"/>
                <a:cs typeface="Century Gothic"/>
                <a:sym typeface="Century Gothic"/>
              </a:defRPr>
            </a:lvl6pPr>
            <a:lvl7pPr indent="0" lvl="6" marL="0" algn="r">
              <a:spcBef>
                <a:spcPts val="0"/>
              </a:spcBef>
              <a:buNone/>
              <a:defRPr sz="900">
                <a:solidFill>
                  <a:srgbClr val="FFFFFF"/>
                </a:solidFill>
                <a:latin typeface="Century Gothic"/>
                <a:ea typeface="Century Gothic"/>
                <a:cs typeface="Century Gothic"/>
                <a:sym typeface="Century Gothic"/>
              </a:defRPr>
            </a:lvl7pPr>
            <a:lvl8pPr indent="0" lvl="7" marL="0" algn="r">
              <a:spcBef>
                <a:spcPts val="0"/>
              </a:spcBef>
              <a:buNone/>
              <a:defRPr sz="900">
                <a:solidFill>
                  <a:srgbClr val="FFFFFF"/>
                </a:solidFill>
                <a:latin typeface="Century Gothic"/>
                <a:ea typeface="Century Gothic"/>
                <a:cs typeface="Century Gothic"/>
                <a:sym typeface="Century Gothic"/>
              </a:defRPr>
            </a:lvl8pPr>
            <a:lvl9pPr indent="0" lvl="8" marL="0" algn="r">
              <a:spcBef>
                <a:spcPts val="0"/>
              </a:spcBef>
              <a:buNone/>
              <a:defRPr sz="900">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44"/>
          <p:cNvSpPr/>
          <p:nvPr/>
        </p:nvSpPr>
        <p:spPr>
          <a:xfrm>
            <a:off x="6868160" y="274320"/>
            <a:ext cx="1988820" cy="6309360"/>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p:nvPr/>
        </p:nvSpPr>
        <p:spPr>
          <a:xfrm>
            <a:off x="176022" y="173736"/>
            <a:ext cx="8791956" cy="6510528"/>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5"/>
          <p:cNvSpPr txBox="1"/>
          <p:nvPr>
            <p:ph type="title"/>
          </p:nvPr>
        </p:nvSpPr>
        <p:spPr>
          <a:xfrm>
            <a:off x="731520" y="642594"/>
            <a:ext cx="768096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000"/>
              <a:buFont typeface="Century Gothic"/>
              <a:buNone/>
              <a:defRPr b="0" i="0" sz="4000" u="none" cap="none" strike="noStrik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5"/>
          <p:cNvSpPr txBox="1"/>
          <p:nvPr>
            <p:ph idx="1" type="body"/>
          </p:nvPr>
        </p:nvSpPr>
        <p:spPr>
          <a:xfrm>
            <a:off x="731520" y="2103120"/>
            <a:ext cx="768096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Century Gothic"/>
                <a:ea typeface="Century Gothic"/>
                <a:cs typeface="Century Gothic"/>
                <a:sym typeface="Century Gothic"/>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3" name="Google Shape;13;p35"/>
          <p:cNvSpPr txBox="1"/>
          <p:nvPr>
            <p:ph idx="10" type="dt"/>
          </p:nvPr>
        </p:nvSpPr>
        <p:spPr>
          <a:xfrm>
            <a:off x="234768" y="6309360"/>
            <a:ext cx="2057400" cy="27432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35"/>
          <p:cNvSpPr txBox="1"/>
          <p:nvPr>
            <p:ph idx="11" type="ftr"/>
          </p:nvPr>
        </p:nvSpPr>
        <p:spPr>
          <a:xfrm>
            <a:off x="2596896" y="6309360"/>
            <a:ext cx="3950208" cy="27432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35"/>
          <p:cNvSpPr txBox="1"/>
          <p:nvPr>
            <p:ph idx="12" type="sldNum"/>
          </p:nvPr>
        </p:nvSpPr>
        <p:spPr>
          <a:xfrm>
            <a:off x="7823382" y="6309360"/>
            <a:ext cx="1097280" cy="27432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900" u="none" cap="none" strike="noStrike">
                <a:solidFill>
                  <a:srgbClr val="3F3F3F"/>
                </a:solidFill>
                <a:latin typeface="Century Gothic"/>
                <a:ea typeface="Century Gothic"/>
                <a:cs typeface="Century Gothic"/>
                <a:sym typeface="Century Gothic"/>
              </a:defRPr>
            </a:lvl1pPr>
            <a:lvl2pPr indent="0" lvl="1" marL="0" marR="0" rtl="0" algn="r">
              <a:spcBef>
                <a:spcPts val="0"/>
              </a:spcBef>
              <a:buNone/>
              <a:defRPr b="0" i="0" sz="900" u="none" cap="none" strike="noStrike">
                <a:solidFill>
                  <a:srgbClr val="3F3F3F"/>
                </a:solidFill>
                <a:latin typeface="Century Gothic"/>
                <a:ea typeface="Century Gothic"/>
                <a:cs typeface="Century Gothic"/>
                <a:sym typeface="Century Gothic"/>
              </a:defRPr>
            </a:lvl2pPr>
            <a:lvl3pPr indent="0" lvl="2" marL="0" marR="0" rtl="0" algn="r">
              <a:spcBef>
                <a:spcPts val="0"/>
              </a:spcBef>
              <a:buNone/>
              <a:defRPr b="0" i="0" sz="900" u="none" cap="none" strike="noStrike">
                <a:solidFill>
                  <a:srgbClr val="3F3F3F"/>
                </a:solidFill>
                <a:latin typeface="Century Gothic"/>
                <a:ea typeface="Century Gothic"/>
                <a:cs typeface="Century Gothic"/>
                <a:sym typeface="Century Gothic"/>
              </a:defRPr>
            </a:lvl3pPr>
            <a:lvl4pPr indent="0" lvl="3" marL="0" marR="0" rtl="0" algn="r">
              <a:spcBef>
                <a:spcPts val="0"/>
              </a:spcBef>
              <a:buNone/>
              <a:defRPr b="0" i="0" sz="900" u="none" cap="none" strike="noStrike">
                <a:solidFill>
                  <a:srgbClr val="3F3F3F"/>
                </a:solidFill>
                <a:latin typeface="Century Gothic"/>
                <a:ea typeface="Century Gothic"/>
                <a:cs typeface="Century Gothic"/>
                <a:sym typeface="Century Gothic"/>
              </a:defRPr>
            </a:lvl4pPr>
            <a:lvl5pPr indent="0" lvl="4" marL="0" marR="0" rtl="0" algn="r">
              <a:spcBef>
                <a:spcPts val="0"/>
              </a:spcBef>
              <a:buNone/>
              <a:defRPr b="0" i="0" sz="900" u="none" cap="none" strike="noStrike">
                <a:solidFill>
                  <a:srgbClr val="3F3F3F"/>
                </a:solidFill>
                <a:latin typeface="Century Gothic"/>
                <a:ea typeface="Century Gothic"/>
                <a:cs typeface="Century Gothic"/>
                <a:sym typeface="Century Gothic"/>
              </a:defRPr>
            </a:lvl5pPr>
            <a:lvl6pPr indent="0" lvl="5" marL="0" marR="0" rtl="0" algn="r">
              <a:spcBef>
                <a:spcPts val="0"/>
              </a:spcBef>
              <a:buNone/>
              <a:defRPr b="0" i="0" sz="900" u="none" cap="none" strike="noStrike">
                <a:solidFill>
                  <a:srgbClr val="3F3F3F"/>
                </a:solidFill>
                <a:latin typeface="Century Gothic"/>
                <a:ea typeface="Century Gothic"/>
                <a:cs typeface="Century Gothic"/>
                <a:sym typeface="Century Gothic"/>
              </a:defRPr>
            </a:lvl6pPr>
            <a:lvl7pPr indent="0" lvl="6" marL="0" marR="0" rtl="0" algn="r">
              <a:spcBef>
                <a:spcPts val="0"/>
              </a:spcBef>
              <a:buNone/>
              <a:defRPr b="0" i="0" sz="900" u="none" cap="none" strike="noStrike">
                <a:solidFill>
                  <a:srgbClr val="3F3F3F"/>
                </a:solidFill>
                <a:latin typeface="Century Gothic"/>
                <a:ea typeface="Century Gothic"/>
                <a:cs typeface="Century Gothic"/>
                <a:sym typeface="Century Gothic"/>
              </a:defRPr>
            </a:lvl7pPr>
            <a:lvl8pPr indent="0" lvl="7" marL="0" marR="0" rtl="0" algn="r">
              <a:spcBef>
                <a:spcPts val="0"/>
              </a:spcBef>
              <a:buNone/>
              <a:defRPr b="0" i="0" sz="900" u="none" cap="none" strike="noStrike">
                <a:solidFill>
                  <a:srgbClr val="3F3F3F"/>
                </a:solidFill>
                <a:latin typeface="Century Gothic"/>
                <a:ea typeface="Century Gothic"/>
                <a:cs typeface="Century Gothic"/>
                <a:sym typeface="Century Gothic"/>
              </a:defRPr>
            </a:lvl8pPr>
            <a:lvl9pPr indent="0" lvl="8" marL="0" marR="0" rtl="0" algn="r">
              <a:spcBef>
                <a:spcPts val="0"/>
              </a:spcBef>
              <a:buNone/>
              <a:defRPr b="0" i="0" sz="9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
          <p:cNvSpPr txBox="1"/>
          <p:nvPr>
            <p:ph type="ctrTitle"/>
          </p:nvPr>
        </p:nvSpPr>
        <p:spPr>
          <a:xfrm>
            <a:off x="984328" y="2676586"/>
            <a:ext cx="7175400" cy="1793100"/>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rgbClr val="262626"/>
              </a:buClr>
              <a:buSzPts val="4000"/>
              <a:buFont typeface="Century Gothic"/>
              <a:buNone/>
            </a:pPr>
            <a:r>
              <a:rPr lang="en-US" sz="4000"/>
              <a:t>DRUG DISTRIBUTION SYSTEM</a:t>
            </a:r>
            <a:endParaRPr/>
          </a:p>
        </p:txBody>
      </p:sp>
      <p:pic>
        <p:nvPicPr>
          <p:cNvPr descr="Image result for logo daffodil international university" id="111" name="Google Shape;111;p1"/>
          <p:cNvPicPr preferRelativeResize="0"/>
          <p:nvPr/>
        </p:nvPicPr>
        <p:blipFill rotWithShape="1">
          <a:blip r:embed="rId3">
            <a:alphaModFix/>
          </a:blip>
          <a:srcRect b="0" l="0" r="0" t="0"/>
          <a:stretch/>
        </p:blipFill>
        <p:spPr>
          <a:xfrm>
            <a:off x="6156176" y="5712374"/>
            <a:ext cx="2520280" cy="6678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ph type="title"/>
          </p:nvPr>
        </p:nvSpPr>
        <p:spPr>
          <a:xfrm>
            <a:off x="395536" y="116632"/>
            <a:ext cx="8363272" cy="9756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200"/>
              <a:buFont typeface="Century Gothic"/>
              <a:buNone/>
            </a:pPr>
            <a:r>
              <a:rPr lang="en-US" sz="3200"/>
              <a:t>SCOPE OF THE ACTIVITIES OF PHARMACEUTICAL Services:</a:t>
            </a:r>
            <a:endParaRPr/>
          </a:p>
        </p:txBody>
      </p:sp>
      <p:sp>
        <p:nvSpPr>
          <p:cNvPr id="178" name="Google Shape;178;p9"/>
          <p:cNvSpPr txBox="1"/>
          <p:nvPr>
            <p:ph idx="1" type="body"/>
          </p:nvPr>
        </p:nvSpPr>
        <p:spPr>
          <a:xfrm>
            <a:off x="367606" y="1092270"/>
            <a:ext cx="8424936" cy="5577090"/>
          </a:xfrm>
          <a:prstGeom prst="rect">
            <a:avLst/>
          </a:prstGeom>
          <a:noFill/>
          <a:ln>
            <a:noFill/>
          </a:ln>
        </p:spPr>
        <p:txBody>
          <a:bodyPr anchorCtr="0" anchor="t" bIns="45700" lIns="91425" spcFirstLastPara="1" rIns="91425" wrap="square" tIns="45700">
            <a:noAutofit/>
          </a:bodyPr>
          <a:lstStyle/>
          <a:p>
            <a:pPr indent="-182880" lvl="0" marL="182880" rtl="0" algn="l">
              <a:lnSpc>
                <a:spcPct val="150000"/>
              </a:lnSpc>
              <a:spcBef>
                <a:spcPts val="0"/>
              </a:spcBef>
              <a:spcAft>
                <a:spcPts val="0"/>
              </a:spcAft>
              <a:buClr>
                <a:srgbClr val="00B0F0"/>
              </a:buClr>
              <a:buSzPts val="1800"/>
              <a:buChar char="◦"/>
            </a:pPr>
            <a:r>
              <a:rPr b="0" lang="en-US">
                <a:latin typeface="Constantia"/>
                <a:ea typeface="Constantia"/>
                <a:cs typeface="Constantia"/>
                <a:sym typeface="Constantia"/>
              </a:rPr>
              <a:t>The scope of the activities of pharmaceutical services in ambulatory care settings may vary with practice, but commonly includes-</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Obtaining and documenting patient medication histories.</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Monitoring the safety and efficacy of drug therapy through the maintenance of medication profiles</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Providing drug information to prescribers and other health care practitioners</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Assisting prescribers  in the proper selection and adjustment of the drug therapy through application of pharmacokinetic and other principles</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Utilizing assessment skills in the management of acute and chronic diseases and providing appropriate referrals to the other health care providers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txBox="1"/>
          <p:nvPr>
            <p:ph type="title"/>
          </p:nvPr>
        </p:nvSpPr>
        <p:spPr>
          <a:xfrm>
            <a:off x="467544" y="17190"/>
            <a:ext cx="5791200" cy="6876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000"/>
              <a:buFont typeface="Century Gothic"/>
              <a:buNone/>
            </a:pPr>
            <a:r>
              <a:rPr lang="en-US">
                <a:solidFill>
                  <a:srgbClr val="0070C0"/>
                </a:solidFill>
              </a:rPr>
              <a:t>Scopes….</a:t>
            </a:r>
            <a:endParaRPr/>
          </a:p>
        </p:txBody>
      </p:sp>
      <p:sp>
        <p:nvSpPr>
          <p:cNvPr id="184" name="Google Shape;184;p10"/>
          <p:cNvSpPr txBox="1"/>
          <p:nvPr>
            <p:ph idx="1" type="body"/>
          </p:nvPr>
        </p:nvSpPr>
        <p:spPr>
          <a:xfrm>
            <a:off x="323528" y="620688"/>
            <a:ext cx="8496944" cy="5976664"/>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Detecting and reporting adverse drug reactions, </a:t>
            </a:r>
            <a:endParaRPr/>
          </a:p>
          <a:p>
            <a:pPr indent="-182880" lvl="0" marL="182880" rtl="0" algn="l">
              <a:lnSpc>
                <a:spcPct val="150000"/>
              </a:lnSpc>
              <a:spcBef>
                <a:spcPts val="0"/>
              </a:spcBef>
              <a:spcAft>
                <a:spcPts val="0"/>
              </a:spcAft>
              <a:buClr>
                <a:srgbClr val="00B0F0"/>
              </a:buClr>
              <a:buSzPts val="1800"/>
              <a:buChar char="◦"/>
            </a:pPr>
            <a:r>
              <a:rPr b="0" lang="en-US">
                <a:latin typeface="Constantia"/>
                <a:ea typeface="Constantia"/>
                <a:cs typeface="Constantia"/>
                <a:sym typeface="Constantia"/>
              </a:rPr>
              <a:t>    interactions, and non-</a:t>
            </a:r>
            <a:r>
              <a:rPr lang="en-US">
                <a:latin typeface="Constantia"/>
                <a:ea typeface="Constantia"/>
                <a:cs typeface="Constantia"/>
                <a:sym typeface="Constantia"/>
              </a:rPr>
              <a:t>compliant</a:t>
            </a:r>
            <a:r>
              <a:rPr b="0" lang="en-US">
                <a:latin typeface="Constantia"/>
                <a:ea typeface="Constantia"/>
                <a:cs typeface="Constantia"/>
                <a:sym typeface="Constantia"/>
              </a:rPr>
              <a:t> patient behaviour</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Educating and counselling patients and general public in the proper use of medication</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Participating in the drug-use review, patient care audits, and clinical drug investigation</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Participating in the education program of the health care provider</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Supervising the storage, preparation, dispensing and administration of medications in the patient care area</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Developing systems for the delivery of pharmacy services in the institutional settings and the community</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Developing and  utilizing systems for fiscal managements and reimbursement</a:t>
            </a:r>
            <a:endParaRPr/>
          </a:p>
          <a:p>
            <a:pPr indent="-68579" lvl="0" marL="182880" rtl="0" algn="l">
              <a:lnSpc>
                <a:spcPct val="150000"/>
              </a:lnSpc>
              <a:spcBef>
                <a:spcPts val="0"/>
              </a:spcBef>
              <a:spcAft>
                <a:spcPts val="0"/>
              </a:spcAft>
              <a:buSzPts val="1800"/>
              <a:buNone/>
            </a:pPr>
            <a:r>
              <a:t/>
            </a:r>
            <a:endParaRPr>
              <a:latin typeface="Constantia"/>
              <a:ea typeface="Constantia"/>
              <a:cs typeface="Constantia"/>
              <a:sym typeface="Constantia"/>
            </a:endParaRPr>
          </a:p>
          <a:p>
            <a:pPr indent="-68579" lvl="0" marL="182880" rtl="0" algn="l">
              <a:lnSpc>
                <a:spcPct val="150000"/>
              </a:lnSpc>
              <a:spcBef>
                <a:spcPts val="0"/>
              </a:spcBef>
              <a:spcAft>
                <a:spcPts val="0"/>
              </a:spcAft>
              <a:buSzPts val="1800"/>
              <a:buNone/>
            </a:pPr>
            <a:r>
              <a:t/>
            </a:r>
            <a:endParaRPr>
              <a:latin typeface="Constantia"/>
              <a:ea typeface="Constantia"/>
              <a:cs typeface="Constantia"/>
              <a:sym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791580" y="0"/>
            <a:ext cx="7416824" cy="15121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3200"/>
              <a:buFont typeface="Century Gothic"/>
              <a:buNone/>
            </a:pPr>
            <a:r>
              <a:rPr lang="en-US" sz="3200"/>
              <a:t>Minimum standards for ambulatory care pharmaceutical services:</a:t>
            </a:r>
            <a:endParaRPr/>
          </a:p>
        </p:txBody>
      </p:sp>
      <p:sp>
        <p:nvSpPr>
          <p:cNvPr id="190" name="Google Shape;190;p11"/>
          <p:cNvSpPr txBox="1"/>
          <p:nvPr>
            <p:ph idx="1" type="body"/>
          </p:nvPr>
        </p:nvSpPr>
        <p:spPr>
          <a:xfrm>
            <a:off x="251520" y="1340768"/>
            <a:ext cx="8496944" cy="5400600"/>
          </a:xfrm>
          <a:prstGeom prst="rect">
            <a:avLst/>
          </a:prstGeom>
          <a:noFill/>
          <a:ln>
            <a:noFill/>
          </a:ln>
        </p:spPr>
        <p:txBody>
          <a:bodyPr anchorCtr="0" anchor="t" bIns="45700" lIns="91425" spcFirstLastPara="1" rIns="91425" wrap="square" tIns="45700">
            <a:noAutofit/>
          </a:bodyPr>
          <a:lstStyle/>
          <a:p>
            <a:pPr indent="-182880" lvl="0" marL="182880" rtl="0" algn="l">
              <a:lnSpc>
                <a:spcPct val="150000"/>
              </a:lnSpc>
              <a:spcBef>
                <a:spcPts val="0"/>
              </a:spcBef>
              <a:spcAft>
                <a:spcPts val="0"/>
              </a:spcAft>
              <a:buClr>
                <a:srgbClr val="00B0F0"/>
              </a:buClr>
              <a:buSzPts val="1800"/>
              <a:buChar char="◦"/>
            </a:pPr>
            <a:r>
              <a:rPr b="0" lang="en-US">
                <a:latin typeface="Constantia"/>
                <a:ea typeface="Constantia"/>
                <a:cs typeface="Constantia"/>
                <a:sym typeface="Constantia"/>
              </a:rPr>
              <a:t>Services to ambulatory patients are an important part of many institutional pharmacy programs. The essential elements of any ambulatory care pharmaceutical service program are as follows:</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The ambulatory care pharmacy program must be directed by a qualified pharmacist.</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All medications dispensed to patients will be completely and correctly labelled and packaged in accordance with all applicable regulations and accepted standards of practice.</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Upon dispensing a new medication, the pharmacist will ensure that the patients or his representative receives and understand all information required for proper use of drug.</a:t>
            </a:r>
            <a:endParaRPr/>
          </a:p>
          <a:p>
            <a:pPr indent="-342900" lvl="0" marL="342900" rtl="0" algn="l">
              <a:lnSpc>
                <a:spcPct val="150000"/>
              </a:lnSpc>
              <a:spcBef>
                <a:spcPts val="0"/>
              </a:spcBef>
              <a:spcAft>
                <a:spcPts val="0"/>
              </a:spcAft>
              <a:buClr>
                <a:srgbClr val="00B0F0"/>
              </a:buClr>
              <a:buSzPts val="1800"/>
              <a:buFont typeface="Noto Sans Symbols"/>
              <a:buChar char="❑"/>
            </a:pPr>
            <a:r>
              <a:rPr b="0" lang="en-US">
                <a:latin typeface="Constantia"/>
                <a:ea typeface="Constantia"/>
                <a:cs typeface="Constantia"/>
                <a:sym typeface="Constantia"/>
              </a:rPr>
              <a:t>All drugs in ambulatory care services areas will be properly controlled.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ph type="title"/>
          </p:nvPr>
        </p:nvSpPr>
        <p:spPr>
          <a:xfrm>
            <a:off x="457200" y="116632"/>
            <a:ext cx="8291264" cy="11196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200"/>
              <a:buFont typeface="Century Gothic"/>
              <a:buNone/>
            </a:pPr>
            <a:r>
              <a:rPr lang="en-US" sz="3200"/>
              <a:t>Out patients dispensing routines:</a:t>
            </a:r>
            <a:endParaRPr/>
          </a:p>
        </p:txBody>
      </p:sp>
      <p:sp>
        <p:nvSpPr>
          <p:cNvPr id="196" name="Google Shape;196;p12"/>
          <p:cNvSpPr txBox="1"/>
          <p:nvPr>
            <p:ph idx="1" type="body"/>
          </p:nvPr>
        </p:nvSpPr>
        <p:spPr>
          <a:xfrm>
            <a:off x="470370" y="1220882"/>
            <a:ext cx="8278093" cy="5112568"/>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The dispensing pattern involved in providing clinic patients as well as those patients being discharged with “take home drugs” is identical with that carried on by a community pharmacy.</a:t>
            </a:r>
            <a:endParaRPr/>
          </a:p>
          <a:p>
            <a:pPr indent="-342900" lvl="0" marL="3429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In both instances, a prescription is written by the physician and he patients takes it to the pharmacy where it is compounded by a pharmacist.</a:t>
            </a:r>
            <a:endParaRPr/>
          </a:p>
          <a:p>
            <a:pPr indent="-342900" lvl="0" marL="3429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If there is to be waiting period, the will make use of a prescription call check which numerically identified the patients, and the finished prescription.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3"/>
          <p:cNvSpPr txBox="1"/>
          <p:nvPr>
            <p:ph idx="1" type="body"/>
          </p:nvPr>
        </p:nvSpPr>
        <p:spPr>
          <a:xfrm>
            <a:off x="323528" y="1052736"/>
            <a:ext cx="8229600" cy="5369768"/>
          </a:xfrm>
          <a:prstGeom prst="rect">
            <a:avLst/>
          </a:prstGeom>
          <a:noFill/>
          <a:ln>
            <a:noFill/>
          </a:ln>
        </p:spPr>
        <p:txBody>
          <a:bodyPr anchorCtr="0" anchor="t" bIns="45700" lIns="91425" spcFirstLastPara="1" rIns="91425" wrap="square" tIns="45700">
            <a:noAutofit/>
          </a:bodyPr>
          <a:lstStyle/>
          <a:p>
            <a:pPr indent="-182880" lvl="0" marL="182880" rtl="0" algn="just">
              <a:lnSpc>
                <a:spcPct val="150000"/>
              </a:lnSpc>
              <a:spcBef>
                <a:spcPts val="0"/>
              </a:spcBef>
              <a:spcAft>
                <a:spcPts val="0"/>
              </a:spcAft>
              <a:buClr>
                <a:schemeClr val="accent3"/>
              </a:buClr>
              <a:buSzPts val="1800"/>
              <a:buChar char="◦"/>
            </a:pPr>
            <a:r>
              <a:rPr b="0" lang="en-US">
                <a:latin typeface="Constantia"/>
                <a:ea typeface="Constantia"/>
                <a:cs typeface="Constantia"/>
                <a:sym typeface="Constantia"/>
              </a:rPr>
              <a:t>                   </a:t>
            </a:r>
            <a:endParaRPr b="0" sz="2400">
              <a:latin typeface="Constantia"/>
              <a:ea typeface="Constantia"/>
              <a:cs typeface="Constantia"/>
              <a:sym typeface="Constantia"/>
            </a:endParaRPr>
          </a:p>
        </p:txBody>
      </p:sp>
      <p:pic>
        <p:nvPicPr>
          <p:cNvPr id="202" name="Google Shape;202;p13"/>
          <p:cNvPicPr preferRelativeResize="0"/>
          <p:nvPr/>
        </p:nvPicPr>
        <p:blipFill rotWithShape="1">
          <a:blip r:embed="rId3">
            <a:alphaModFix/>
          </a:blip>
          <a:srcRect b="0" l="0" r="0" t="0"/>
          <a:stretch/>
        </p:blipFill>
        <p:spPr>
          <a:xfrm>
            <a:off x="364887" y="654322"/>
            <a:ext cx="8354025" cy="55205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589620" y="188640"/>
            <a:ext cx="7355160" cy="8316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b="1" lang="en-US"/>
              <a:t>In-patient:</a:t>
            </a:r>
            <a:endParaRPr/>
          </a:p>
        </p:txBody>
      </p:sp>
      <p:sp>
        <p:nvSpPr>
          <p:cNvPr id="208" name="Google Shape;208;p14"/>
          <p:cNvSpPr txBox="1"/>
          <p:nvPr>
            <p:ph idx="1" type="body"/>
          </p:nvPr>
        </p:nvSpPr>
        <p:spPr>
          <a:xfrm>
            <a:off x="589620" y="1020262"/>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408622" lvl="0" marL="514350" rtl="0" algn="just">
              <a:lnSpc>
                <a:spcPct val="150000"/>
              </a:lnSpc>
              <a:spcBef>
                <a:spcPts val="0"/>
              </a:spcBef>
              <a:spcAft>
                <a:spcPts val="0"/>
              </a:spcAft>
              <a:buClr>
                <a:schemeClr val="accent3"/>
              </a:buClr>
              <a:buSzPct val="100000"/>
              <a:buNone/>
            </a:pPr>
            <a:r>
              <a:t/>
            </a:r>
            <a:endParaRPr b="0">
              <a:latin typeface="Constantia"/>
              <a:ea typeface="Constantia"/>
              <a:cs typeface="Constantia"/>
              <a:sym typeface="Constantia"/>
            </a:endParaRPr>
          </a:p>
          <a:p>
            <a:pPr indent="-514350" lvl="0" marL="514350" rtl="0" algn="just">
              <a:lnSpc>
                <a:spcPct val="150000"/>
              </a:lnSpc>
              <a:spcBef>
                <a:spcPts val="0"/>
              </a:spcBef>
              <a:spcAft>
                <a:spcPts val="0"/>
              </a:spcAft>
              <a:buClr>
                <a:schemeClr val="accent3"/>
              </a:buClr>
              <a:buSzPct val="100000"/>
              <a:buChar char="◦"/>
            </a:pPr>
            <a:r>
              <a:rPr b="0" lang="en-US">
                <a:latin typeface="Constantia"/>
                <a:ea typeface="Constantia"/>
                <a:cs typeface="Constantia"/>
                <a:sym typeface="Constantia"/>
              </a:rPr>
              <a:t>In-patients are those patients ,who require hospitalization i.e get themselves admitted in the hospital, stay there for treatment till they are discharged.</a:t>
            </a:r>
            <a:endParaRPr/>
          </a:p>
          <a:p>
            <a:pPr indent="-514350" lvl="0" marL="514350" rtl="0" algn="just">
              <a:lnSpc>
                <a:spcPct val="150000"/>
              </a:lnSpc>
              <a:spcBef>
                <a:spcPts val="0"/>
              </a:spcBef>
              <a:spcAft>
                <a:spcPts val="0"/>
              </a:spcAft>
              <a:buClr>
                <a:schemeClr val="accent3"/>
              </a:buClr>
              <a:buSzPct val="100000"/>
              <a:buChar char="◦"/>
            </a:pPr>
            <a:r>
              <a:rPr b="0" lang="en-US">
                <a:latin typeface="Constantia"/>
                <a:ea typeface="Constantia"/>
                <a:cs typeface="Constantia"/>
                <a:sym typeface="Constantia"/>
              </a:rPr>
              <a:t>They are four systems in general use for dispensing drugs for inpatients. They may be classified as follows;</a:t>
            </a:r>
            <a:endParaRPr/>
          </a:p>
          <a:p>
            <a:pPr indent="-514350" lvl="0" marL="1885950" rtl="0" algn="just">
              <a:lnSpc>
                <a:spcPct val="150000"/>
              </a:lnSpc>
              <a:spcBef>
                <a:spcPts val="0"/>
              </a:spcBef>
              <a:spcAft>
                <a:spcPts val="0"/>
              </a:spcAft>
              <a:buClr>
                <a:schemeClr val="dk1"/>
              </a:buClr>
              <a:buSzPct val="100000"/>
              <a:buFont typeface="Century Gothic"/>
              <a:buAutoNum type="arabicPeriod"/>
            </a:pPr>
            <a:r>
              <a:rPr b="0" lang="en-US">
                <a:latin typeface="Constantia"/>
                <a:ea typeface="Constantia"/>
                <a:cs typeface="Constantia"/>
                <a:sym typeface="Constantia"/>
              </a:rPr>
              <a:t>Individual prescription order</a:t>
            </a:r>
            <a:endParaRPr/>
          </a:p>
          <a:p>
            <a:pPr indent="-514350" lvl="0" marL="1885950" rtl="0" algn="just">
              <a:lnSpc>
                <a:spcPct val="150000"/>
              </a:lnSpc>
              <a:spcBef>
                <a:spcPts val="0"/>
              </a:spcBef>
              <a:spcAft>
                <a:spcPts val="0"/>
              </a:spcAft>
              <a:buClr>
                <a:schemeClr val="dk1"/>
              </a:buClr>
              <a:buSzPct val="100000"/>
              <a:buFont typeface="Century Gothic"/>
              <a:buAutoNum type="arabicPeriod"/>
            </a:pPr>
            <a:r>
              <a:rPr b="0" lang="en-US">
                <a:latin typeface="Constantia"/>
                <a:ea typeface="Constantia"/>
                <a:cs typeface="Constantia"/>
                <a:sym typeface="Constantia"/>
              </a:rPr>
              <a:t>Complete floor stock system</a:t>
            </a:r>
            <a:endParaRPr/>
          </a:p>
          <a:p>
            <a:pPr indent="-514350" lvl="0" marL="1885950" rtl="0" algn="just">
              <a:lnSpc>
                <a:spcPct val="150000"/>
              </a:lnSpc>
              <a:spcBef>
                <a:spcPts val="0"/>
              </a:spcBef>
              <a:spcAft>
                <a:spcPts val="0"/>
              </a:spcAft>
              <a:buClr>
                <a:schemeClr val="dk1"/>
              </a:buClr>
              <a:buSzPct val="100000"/>
              <a:buFont typeface="Century Gothic"/>
              <a:buAutoNum type="arabicPeriod"/>
            </a:pPr>
            <a:r>
              <a:rPr b="0" lang="en-US">
                <a:latin typeface="Constantia"/>
                <a:ea typeface="Constantia"/>
                <a:cs typeface="Constantia"/>
                <a:sym typeface="Constantia"/>
              </a:rPr>
              <a:t>Combination of individual &amp; floor stock system</a:t>
            </a:r>
            <a:endParaRPr/>
          </a:p>
          <a:p>
            <a:pPr indent="-514350" lvl="0" marL="1885950" rtl="0" algn="just">
              <a:lnSpc>
                <a:spcPct val="150000"/>
              </a:lnSpc>
              <a:spcBef>
                <a:spcPts val="0"/>
              </a:spcBef>
              <a:spcAft>
                <a:spcPts val="0"/>
              </a:spcAft>
              <a:buClr>
                <a:schemeClr val="dk1"/>
              </a:buClr>
              <a:buSzPct val="100000"/>
              <a:buFont typeface="Century Gothic"/>
              <a:buAutoNum type="arabicPeriod"/>
            </a:pPr>
            <a:r>
              <a:rPr b="0" lang="en-US">
                <a:latin typeface="Constantia"/>
                <a:ea typeface="Constantia"/>
                <a:cs typeface="Constantia"/>
                <a:sym typeface="Constantia"/>
              </a:rPr>
              <a:t>Unit dose system</a:t>
            </a:r>
            <a:endParaRPr/>
          </a:p>
          <a:p>
            <a:pPr indent="-514350" lvl="0" marL="514350" rtl="0" algn="l">
              <a:lnSpc>
                <a:spcPct val="150000"/>
              </a:lnSpc>
              <a:spcBef>
                <a:spcPts val="0"/>
              </a:spcBef>
              <a:spcAft>
                <a:spcPts val="0"/>
              </a:spcAft>
              <a:buClr>
                <a:schemeClr val="accent3"/>
              </a:buClr>
              <a:buSzPct val="100000"/>
              <a:buChar char="◦"/>
            </a:pPr>
            <a:r>
              <a:rPr b="0" lang="en-US" sz="2400">
                <a:latin typeface="Constantia"/>
                <a:ea typeface="Constantia"/>
                <a:cs typeface="Constantia"/>
                <a:sym typeface="Constantia"/>
              </a:rPr>
              <a:t>   </a:t>
            </a:r>
            <a:endParaRPr/>
          </a:p>
          <a:p>
            <a:pPr indent="-77152" lvl="0" marL="182880" rtl="0" algn="l">
              <a:lnSpc>
                <a:spcPct val="100000"/>
              </a:lnSpc>
              <a:spcBef>
                <a:spcPts val="900"/>
              </a:spcBef>
              <a:spcAft>
                <a:spcPts val="0"/>
              </a:spcAft>
              <a:buSzPct val="10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ph type="title"/>
          </p:nvPr>
        </p:nvSpPr>
        <p:spPr>
          <a:xfrm>
            <a:off x="457200" y="18864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200"/>
              <a:buFont typeface="Century Gothic"/>
              <a:buNone/>
            </a:pPr>
            <a:r>
              <a:rPr b="1" lang="en-US" sz="3200">
                <a:solidFill>
                  <a:srgbClr val="0070C0"/>
                </a:solidFill>
              </a:rPr>
              <a:t>1. </a:t>
            </a:r>
            <a:r>
              <a:rPr lang="en-US" sz="3200">
                <a:solidFill>
                  <a:srgbClr val="0070C0"/>
                </a:solidFill>
              </a:rPr>
              <a:t>Individual prescription order system:</a:t>
            </a:r>
            <a:endParaRPr/>
          </a:p>
        </p:txBody>
      </p:sp>
      <p:sp>
        <p:nvSpPr>
          <p:cNvPr id="214" name="Google Shape;214;p15"/>
          <p:cNvSpPr txBox="1"/>
          <p:nvPr>
            <p:ph idx="1" type="body"/>
          </p:nvPr>
        </p:nvSpPr>
        <p:spPr>
          <a:xfrm>
            <a:off x="457200" y="1340768"/>
            <a:ext cx="8229600" cy="5256584"/>
          </a:xfrm>
          <a:prstGeom prst="rect">
            <a:avLst/>
          </a:prstGeom>
          <a:noFill/>
          <a:ln>
            <a:noFill/>
          </a:ln>
        </p:spPr>
        <p:txBody>
          <a:bodyPr anchorCtr="0" anchor="t" bIns="45700" lIns="91425" spcFirstLastPara="1" rIns="91425" wrap="square" tIns="45700">
            <a:noAutofit/>
          </a:bodyPr>
          <a:lstStyle/>
          <a:p>
            <a:pPr indent="-182880" lvl="0" marL="182880" rtl="0" algn="just">
              <a:lnSpc>
                <a:spcPct val="150000"/>
              </a:lnSpc>
              <a:spcBef>
                <a:spcPts val="0"/>
              </a:spcBef>
              <a:spcAft>
                <a:spcPts val="0"/>
              </a:spcAft>
              <a:buSzPts val="1800"/>
              <a:buFont typeface="Noto Sans Symbols"/>
              <a:buNone/>
            </a:pPr>
            <a:r>
              <a:rPr b="0" lang="en-US">
                <a:solidFill>
                  <a:srgbClr val="04617B"/>
                </a:solidFill>
                <a:latin typeface="Constantia"/>
                <a:ea typeface="Constantia"/>
                <a:cs typeface="Constantia"/>
                <a:sym typeface="Constantia"/>
              </a:rPr>
              <a:t>      </a:t>
            </a:r>
            <a:r>
              <a:rPr b="0" lang="en-US">
                <a:solidFill>
                  <a:srgbClr val="000000"/>
                </a:solidFill>
                <a:latin typeface="Constantia"/>
                <a:ea typeface="Constantia"/>
                <a:cs typeface="Constantia"/>
                <a:sym typeface="Constantia"/>
              </a:rPr>
              <a:t>It is a type of prescription system where the physician writes the prescription for individual patient who obtains the drug prescribed from any medical store or hospital dispensary by paying own charges.</a:t>
            </a:r>
            <a:endParaRPr/>
          </a:p>
          <a:p>
            <a:pPr indent="-182880" lvl="0" marL="182880" rtl="0" algn="just">
              <a:lnSpc>
                <a:spcPct val="150000"/>
              </a:lnSpc>
              <a:spcBef>
                <a:spcPts val="900"/>
              </a:spcBef>
              <a:spcAft>
                <a:spcPts val="0"/>
              </a:spcAft>
              <a:buSzPts val="1800"/>
              <a:buFont typeface="Noto Sans Symbols"/>
              <a:buNone/>
            </a:pPr>
            <a:r>
              <a:rPr lang="en-US">
                <a:solidFill>
                  <a:srgbClr val="000000"/>
                </a:solidFill>
                <a:latin typeface="Constantia"/>
                <a:ea typeface="Constantia"/>
                <a:cs typeface="Constantia"/>
                <a:sym typeface="Constantia"/>
              </a:rPr>
              <a:t>Advantages:</a:t>
            </a:r>
            <a:endParaRPr/>
          </a:p>
          <a:p>
            <a:pPr indent="-182880" lvl="1" marL="457200" rtl="0" algn="just">
              <a:lnSpc>
                <a:spcPct val="150000"/>
              </a:lnSpc>
              <a:spcBef>
                <a:spcPts val="500"/>
              </a:spcBef>
              <a:spcAft>
                <a:spcPts val="0"/>
              </a:spcAft>
              <a:buSzPts val="1600"/>
              <a:buFont typeface="Noto Sans Symbols"/>
              <a:buChar char="❑"/>
            </a:pPr>
            <a:r>
              <a:rPr lang="en-US">
                <a:solidFill>
                  <a:srgbClr val="000000"/>
                </a:solidFill>
                <a:latin typeface="Constantia"/>
                <a:ea typeface="Constantia"/>
                <a:cs typeface="Constantia"/>
                <a:sym typeface="Constantia"/>
              </a:rPr>
              <a:t> All medication orders are directly reviewed by pharmacists</a:t>
            </a:r>
            <a:endParaRPr/>
          </a:p>
          <a:p>
            <a:pPr indent="-182880" lvl="1" marL="457200" rtl="0" algn="just">
              <a:lnSpc>
                <a:spcPct val="150000"/>
              </a:lnSpc>
              <a:spcBef>
                <a:spcPts val="500"/>
              </a:spcBef>
              <a:spcAft>
                <a:spcPts val="0"/>
              </a:spcAft>
              <a:buSzPts val="1600"/>
              <a:buFont typeface="Noto Sans Symbols"/>
              <a:buChar char="❑"/>
            </a:pPr>
            <a:r>
              <a:rPr lang="en-US">
                <a:solidFill>
                  <a:srgbClr val="000000"/>
                </a:solidFill>
                <a:latin typeface="Constantia"/>
                <a:ea typeface="Constantia"/>
                <a:cs typeface="Constantia"/>
                <a:sym typeface="Constantia"/>
              </a:rPr>
              <a:t> It provides the interaction of pharmacist-doctor, nurse and the patient</a:t>
            </a:r>
            <a:endParaRPr/>
          </a:p>
          <a:p>
            <a:pPr indent="-182880" lvl="1" marL="457200" rtl="0" algn="just">
              <a:lnSpc>
                <a:spcPct val="150000"/>
              </a:lnSpc>
              <a:spcBef>
                <a:spcPts val="500"/>
              </a:spcBef>
              <a:spcAft>
                <a:spcPts val="0"/>
              </a:spcAft>
              <a:buSzPts val="1600"/>
              <a:buFont typeface="Noto Sans Symbols"/>
              <a:buChar char="❑"/>
            </a:pPr>
            <a:r>
              <a:rPr lang="en-US">
                <a:solidFill>
                  <a:srgbClr val="000000"/>
                </a:solidFill>
                <a:latin typeface="Constantia"/>
                <a:ea typeface="Constantia"/>
                <a:cs typeface="Constantia"/>
                <a:sym typeface="Constantia"/>
              </a:rPr>
              <a:t> It provides clear control of inventory</a:t>
            </a:r>
            <a:endParaRPr/>
          </a:p>
          <a:p>
            <a:pPr indent="-182880" lvl="1" marL="457200" rtl="0" algn="just">
              <a:lnSpc>
                <a:spcPct val="150000"/>
              </a:lnSpc>
              <a:spcBef>
                <a:spcPts val="500"/>
              </a:spcBef>
              <a:spcAft>
                <a:spcPts val="0"/>
              </a:spcAft>
              <a:buSzPts val="1600"/>
              <a:buFont typeface="Noto Sans Symbols"/>
              <a:buNone/>
            </a:pPr>
            <a:r>
              <a:rPr lang="en-US">
                <a:solidFill>
                  <a:srgbClr val="000000"/>
                </a:solidFill>
                <a:latin typeface="Constantia"/>
                <a:ea typeface="Constantia"/>
                <a:cs typeface="Constantia"/>
                <a:sym typeface="Constantia"/>
              </a:rPr>
              <a:t>                   </a:t>
            </a:r>
            <a:endParaRPr/>
          </a:p>
          <a:p>
            <a:pPr indent="-182880" lvl="0" marL="182880" rtl="0" algn="just">
              <a:lnSpc>
                <a:spcPct val="100000"/>
              </a:lnSpc>
              <a:spcBef>
                <a:spcPts val="900"/>
              </a:spcBef>
              <a:spcAft>
                <a:spcPts val="0"/>
              </a:spcAft>
              <a:buSzPts val="2400"/>
              <a:buFont typeface="Noto Sans Symbols"/>
              <a:buNone/>
            </a:pPr>
            <a:r>
              <a:t/>
            </a:r>
            <a:endParaRPr sz="2400">
              <a:solidFill>
                <a:srgbClr val="C00000"/>
              </a:solidFill>
              <a:latin typeface="Constantia"/>
              <a:ea typeface="Constantia"/>
              <a:cs typeface="Constantia"/>
              <a:sym typeface="Constant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6"/>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entury Gothic"/>
              <a:buNone/>
            </a:pPr>
            <a:r>
              <a:rPr b="1" lang="en-US" sz="3600">
                <a:solidFill>
                  <a:srgbClr val="0070C0"/>
                </a:solidFill>
              </a:rPr>
              <a:t>2. </a:t>
            </a:r>
            <a:r>
              <a:rPr lang="en-US" sz="3600">
                <a:solidFill>
                  <a:srgbClr val="0070C0"/>
                </a:solidFill>
              </a:rPr>
              <a:t>Complete floor stock system:</a:t>
            </a:r>
            <a:endParaRPr/>
          </a:p>
        </p:txBody>
      </p:sp>
      <p:sp>
        <p:nvSpPr>
          <p:cNvPr id="222" name="Google Shape;222;p16"/>
          <p:cNvSpPr txBox="1"/>
          <p:nvPr/>
        </p:nvSpPr>
        <p:spPr>
          <a:xfrm>
            <a:off x="457200" y="1600200"/>
            <a:ext cx="8229600" cy="4781128"/>
          </a:xfrm>
          <a:prstGeom prst="rect">
            <a:avLst/>
          </a:prstGeom>
          <a:noFill/>
          <a:ln>
            <a:noFill/>
          </a:ln>
        </p:spPr>
        <p:txBody>
          <a:bodyPr anchorCtr="0" anchor="t" bIns="45000" lIns="90000" spcFirstLastPara="1" rIns="90000" wrap="square" tIns="45000">
            <a:noAutofit/>
          </a:bodyPr>
          <a:lstStyle/>
          <a:p>
            <a:pPr indent="-571500" lvl="0" marL="571500" marR="0" rtl="0" algn="l">
              <a:lnSpc>
                <a:spcPct val="150000"/>
              </a:lnSpc>
              <a:spcBef>
                <a:spcPts val="0"/>
              </a:spcBef>
              <a:spcAft>
                <a:spcPts val="0"/>
              </a:spcAft>
              <a:buNone/>
            </a:pPr>
            <a:r>
              <a:rPr b="0" i="0" lang="en-US" sz="2400" u="none" cap="none" strike="noStrike">
                <a:solidFill>
                  <a:srgbClr val="000000"/>
                </a:solidFill>
                <a:latin typeface="Constantia"/>
                <a:ea typeface="Constantia"/>
                <a:cs typeface="Constantia"/>
                <a:sym typeface="Constantia"/>
              </a:rPr>
              <a:t>       </a:t>
            </a:r>
            <a:r>
              <a:rPr b="0" i="0" lang="en-US" sz="2000" u="none" cap="none" strike="noStrike">
                <a:solidFill>
                  <a:srgbClr val="000000"/>
                </a:solidFill>
                <a:latin typeface="Constantia"/>
                <a:ea typeface="Constantia"/>
                <a:cs typeface="Constantia"/>
                <a:sym typeface="Constantia"/>
              </a:rPr>
              <a:t>Under this system, the drugs are given to the patient through the nursing station and the pharmacy supplies from the </a:t>
            </a:r>
            <a:r>
              <a:rPr lang="en-US" sz="2000">
                <a:latin typeface="Constantia"/>
                <a:ea typeface="Constantia"/>
                <a:cs typeface="Constantia"/>
                <a:sym typeface="Constantia"/>
              </a:rPr>
              <a:t>drugstore</a:t>
            </a:r>
            <a:r>
              <a:rPr b="0" i="0" lang="en-US" sz="2000" u="none" cap="none" strike="noStrike">
                <a:solidFill>
                  <a:srgbClr val="000000"/>
                </a:solidFill>
                <a:latin typeface="Constantia"/>
                <a:ea typeface="Constantia"/>
                <a:cs typeface="Constantia"/>
                <a:sym typeface="Constantia"/>
              </a:rPr>
              <a:t> of a hospital. </a:t>
            </a:r>
            <a:endParaRPr/>
          </a:p>
          <a:p>
            <a:pPr indent="-571500" lvl="1" marL="1314450" marR="0" rtl="0" algn="l">
              <a:lnSpc>
                <a:spcPct val="150000"/>
              </a:lnSpc>
              <a:spcBef>
                <a:spcPts val="1950"/>
              </a:spcBef>
              <a:spcAft>
                <a:spcPts val="0"/>
              </a:spcAft>
              <a:buClr>
                <a:srgbClr val="000000"/>
              </a:buClr>
              <a:buSzPts val="2000"/>
              <a:buFont typeface="Arial"/>
              <a:buChar char="•"/>
            </a:pPr>
            <a:r>
              <a:rPr b="0" i="0" lang="en-US" sz="2000" u="none" cap="none" strike="noStrike">
                <a:solidFill>
                  <a:srgbClr val="000000"/>
                </a:solidFill>
                <a:latin typeface="Constantia"/>
                <a:ea typeface="Constantia"/>
                <a:cs typeface="Constantia"/>
                <a:sym typeface="Constantia"/>
              </a:rPr>
              <a:t>Drugs on the nursing station or ward may be divided in to-</a:t>
            </a:r>
            <a:endParaRPr/>
          </a:p>
          <a:p>
            <a:pPr indent="-571500" lvl="1" marL="1314450" marR="0" rtl="0" algn="l">
              <a:lnSpc>
                <a:spcPct val="150000"/>
              </a:lnSpc>
              <a:spcBef>
                <a:spcPts val="1950"/>
              </a:spcBef>
              <a:spcAft>
                <a:spcPts val="0"/>
              </a:spcAft>
              <a:buNone/>
            </a:pPr>
            <a:r>
              <a:rPr b="0" i="0" lang="en-US" sz="2000" u="none" cap="none" strike="noStrike">
                <a:solidFill>
                  <a:srgbClr val="094252"/>
                </a:solidFill>
                <a:latin typeface="Constantia"/>
                <a:ea typeface="Constantia"/>
                <a:cs typeface="Constantia"/>
                <a:sym typeface="Constantia"/>
              </a:rPr>
              <a:t>           </a:t>
            </a:r>
            <a:r>
              <a:rPr b="1" i="0" lang="en-US" sz="2000" u="none" cap="none" strike="noStrike">
                <a:solidFill>
                  <a:srgbClr val="094252"/>
                </a:solidFill>
                <a:latin typeface="Constantia"/>
                <a:ea typeface="Constantia"/>
                <a:cs typeface="Constantia"/>
                <a:sym typeface="Constantia"/>
              </a:rPr>
              <a:t>A . Charge floor stock drugs</a:t>
            </a:r>
            <a:endParaRPr/>
          </a:p>
          <a:p>
            <a:pPr indent="-571500" lvl="1" marL="1314450" marR="0" rtl="0" algn="l">
              <a:lnSpc>
                <a:spcPct val="150000"/>
              </a:lnSpc>
              <a:spcBef>
                <a:spcPts val="1950"/>
              </a:spcBef>
              <a:spcAft>
                <a:spcPts val="0"/>
              </a:spcAft>
              <a:buNone/>
            </a:pPr>
            <a:r>
              <a:rPr b="1" i="0" lang="en-US" sz="2000" u="none" cap="none" strike="noStrike">
                <a:solidFill>
                  <a:srgbClr val="094252"/>
                </a:solidFill>
                <a:latin typeface="Constantia"/>
                <a:ea typeface="Constantia"/>
                <a:cs typeface="Constantia"/>
                <a:sym typeface="Constantia"/>
              </a:rPr>
              <a:t>          B . Non charge floor stock drugs</a:t>
            </a:r>
            <a:r>
              <a:rPr b="0" i="0" lang="en-US" sz="2000" u="none" cap="none" strike="noStrike">
                <a:solidFill>
                  <a:srgbClr val="000000"/>
                </a:solidFill>
                <a:latin typeface="Constantia"/>
                <a:ea typeface="Constantia"/>
                <a:cs typeface="Constantia"/>
                <a:sym typeface="Constantia"/>
              </a:rPr>
              <a:t>. </a:t>
            </a:r>
            <a:endParaRPr/>
          </a:p>
          <a:p>
            <a:pPr indent="-571500" lvl="1" marL="1314450" marR="0" rtl="0" algn="l">
              <a:lnSpc>
                <a:spcPct val="150000"/>
              </a:lnSpc>
              <a:spcBef>
                <a:spcPts val="1950"/>
              </a:spcBef>
              <a:spcAft>
                <a:spcPts val="0"/>
              </a:spcAft>
              <a:buNone/>
            </a:pPr>
            <a:r>
              <a:t/>
            </a:r>
            <a:endParaRPr b="0" i="0" sz="2400" u="none" cap="none" strike="noStrike">
              <a:solidFill>
                <a:srgbClr val="000000"/>
              </a:solidFill>
              <a:latin typeface="Constantia"/>
              <a:ea typeface="Constantia"/>
              <a:cs typeface="Constantia"/>
              <a:sym typeface="Constantia"/>
            </a:endParaRPr>
          </a:p>
          <a:p>
            <a:pPr indent="-571500" lvl="1" marL="1314450" marR="0" rtl="0" algn="l">
              <a:lnSpc>
                <a:spcPct val="150000"/>
              </a:lnSpc>
              <a:spcBef>
                <a:spcPts val="1950"/>
              </a:spcBef>
              <a:spcAft>
                <a:spcPts val="0"/>
              </a:spcAft>
              <a:buNone/>
            </a:pPr>
            <a:r>
              <a:rPr b="0" i="0" lang="en-US" sz="2400" u="none" cap="none" strike="noStrike">
                <a:solidFill>
                  <a:srgbClr val="000000"/>
                </a:solidFill>
                <a:latin typeface="Constantia"/>
                <a:ea typeface="Constantia"/>
                <a:cs typeface="Constantia"/>
                <a:sym typeface="Constantia"/>
              </a:rPr>
              <a:t>                </a:t>
            </a:r>
            <a:endParaRPr/>
          </a:p>
          <a:p>
            <a:pPr indent="-571500" lvl="0" marL="571500" marR="0" rtl="0" algn="l">
              <a:lnSpc>
                <a:spcPct val="150000"/>
              </a:lnSpc>
              <a:spcBef>
                <a:spcPts val="1950"/>
              </a:spcBef>
              <a:spcAft>
                <a:spcPts val="0"/>
              </a:spcAft>
              <a:buNone/>
            </a:pPr>
            <a:r>
              <a:t/>
            </a:r>
            <a:endParaRPr b="0" i="0" sz="2400" u="none" cap="none" strike="noStrike">
              <a:solidFill>
                <a:srgbClr val="000000"/>
              </a:solidFill>
              <a:latin typeface="Constantia"/>
              <a:ea typeface="Constantia"/>
              <a:cs typeface="Constantia"/>
              <a:sym typeface="Constantia"/>
            </a:endParaRPr>
          </a:p>
          <a:p>
            <a:pPr indent="0" lvl="0" marL="0" marR="0" rtl="0" algn="l">
              <a:lnSpc>
                <a:spcPct val="150000"/>
              </a:lnSpc>
              <a:spcBef>
                <a:spcPts val="1950"/>
              </a:spcBef>
              <a:spcAft>
                <a:spcPts val="0"/>
              </a:spcAft>
              <a:buNone/>
            </a:pPr>
            <a:r>
              <a:t/>
            </a:r>
            <a:endParaRPr b="0" i="0" sz="2400" u="none" cap="none" strike="noStrike">
              <a:solidFill>
                <a:srgbClr val="000000"/>
              </a:solidFill>
              <a:latin typeface="Constantia"/>
              <a:ea typeface="Constantia"/>
              <a:cs typeface="Constantia"/>
              <a:sym typeface="Constantia"/>
            </a:endParaRPr>
          </a:p>
          <a:p>
            <a:pPr indent="0" lvl="0" marL="0" marR="0" rtl="0" algn="l">
              <a:lnSpc>
                <a:spcPct val="100000"/>
              </a:lnSpc>
              <a:spcBef>
                <a:spcPts val="1950"/>
              </a:spcBef>
              <a:spcAft>
                <a:spcPts val="0"/>
              </a:spcAft>
              <a:buNone/>
            </a:pPr>
            <a:r>
              <a:rPr b="0" i="0" lang="en-US" sz="2400" u="none" cap="none" strike="noStrike">
                <a:solidFill>
                  <a:srgbClr val="000000"/>
                </a:solidFill>
                <a:latin typeface="Constantia"/>
                <a:ea typeface="Constantia"/>
                <a:cs typeface="Constantia"/>
                <a:sym typeface="Constantia"/>
              </a:rPr>
              <a:t>       </a:t>
            </a:r>
            <a:endParaRPr/>
          </a:p>
          <a:p>
            <a:pPr indent="0" lvl="0" marL="0" marR="0" rtl="0" algn="l">
              <a:lnSpc>
                <a:spcPct val="100000"/>
              </a:lnSpc>
              <a:spcBef>
                <a:spcPts val="1950"/>
              </a:spcBef>
              <a:spcAft>
                <a:spcPts val="0"/>
              </a:spcAft>
              <a:buNone/>
            </a:pPr>
            <a:r>
              <a:rPr b="0" i="0" lang="en-US" sz="2400" u="none" cap="none" strike="noStrike">
                <a:solidFill>
                  <a:srgbClr val="000000"/>
                </a:solidFill>
                <a:latin typeface="Constantia"/>
                <a:ea typeface="Constantia"/>
                <a:cs typeface="Constantia"/>
                <a:sym typeface="Constantia"/>
              </a:rPr>
              <a:t>               </a:t>
            </a:r>
            <a:endParaRPr/>
          </a:p>
          <a:p>
            <a:pPr indent="0" lvl="0" marL="0" marR="0" rtl="0" algn="l">
              <a:lnSpc>
                <a:spcPct val="100000"/>
              </a:lnSpc>
              <a:spcBef>
                <a:spcPts val="1950"/>
              </a:spcBef>
              <a:spcAft>
                <a:spcPts val="0"/>
              </a:spcAft>
              <a:buNone/>
            </a:pPr>
            <a:r>
              <a:rPr b="0" i="0" lang="en-US" sz="2400" u="none" cap="none" strike="noStrike">
                <a:solidFill>
                  <a:srgbClr val="000000"/>
                </a:solidFill>
                <a:latin typeface="Constantia"/>
                <a:ea typeface="Constantia"/>
                <a:cs typeface="Constantia"/>
                <a:sym typeface="Constantia"/>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7"/>
          <p:cNvSpPr txBox="1"/>
          <p:nvPr/>
        </p:nvSpPr>
        <p:spPr>
          <a:xfrm>
            <a:off x="467543" y="1340768"/>
            <a:ext cx="8390537" cy="5040560"/>
          </a:xfrm>
          <a:prstGeom prst="rect">
            <a:avLst/>
          </a:prstGeom>
          <a:noFill/>
          <a:ln>
            <a:noFill/>
          </a:ln>
        </p:spPr>
        <p:txBody>
          <a:bodyPr anchorCtr="0" anchor="t" bIns="45000" lIns="90000" spcFirstLastPara="1" rIns="90000" wrap="square" tIns="45000">
            <a:noAutofit/>
          </a:bodyPr>
          <a:lstStyle/>
          <a:p>
            <a:pPr indent="0" lvl="0" marL="0" marR="0" rtl="0" algn="l">
              <a:lnSpc>
                <a:spcPct val="150000"/>
              </a:lnSpc>
              <a:spcBef>
                <a:spcPts val="0"/>
              </a:spcBef>
              <a:spcAft>
                <a:spcPts val="0"/>
              </a:spcAft>
              <a:buNone/>
            </a:pPr>
            <a:r>
              <a:t/>
            </a:r>
            <a:endParaRPr/>
          </a:p>
          <a:p>
            <a:pPr indent="-209550" lvl="3" marL="1187450" marR="0" rtl="0" algn="l">
              <a:lnSpc>
                <a:spcPct val="150000"/>
              </a:lnSpc>
              <a:spcBef>
                <a:spcPts val="1825"/>
              </a:spcBef>
              <a:spcAft>
                <a:spcPts val="0"/>
              </a:spcAft>
              <a:buClr>
                <a:srgbClr val="0BD0D9"/>
              </a:buClr>
              <a:buSzPts val="1300"/>
              <a:buFont typeface="Noto Sans Symbols"/>
              <a:buChar char="⮚"/>
            </a:pPr>
            <a:r>
              <a:rPr b="0" i="0" lang="en-US" sz="2000" u="none" cap="none" strike="noStrike">
                <a:solidFill>
                  <a:srgbClr val="000000"/>
                </a:solidFill>
                <a:latin typeface="Constantia"/>
                <a:ea typeface="Constantia"/>
                <a:cs typeface="Constantia"/>
                <a:sym typeface="Constantia"/>
              </a:rPr>
              <a:t>  These are medicines that are kept stocked at all times in the nursing station.</a:t>
            </a:r>
            <a:endParaRPr sz="2000">
              <a:latin typeface="Constantia"/>
              <a:ea typeface="Constantia"/>
              <a:cs typeface="Constantia"/>
              <a:sym typeface="Constantia"/>
            </a:endParaRPr>
          </a:p>
          <a:p>
            <a:pPr indent="-209550" lvl="3" marL="1187450" marR="0" rtl="0" algn="l">
              <a:lnSpc>
                <a:spcPct val="150000"/>
              </a:lnSpc>
              <a:spcBef>
                <a:spcPts val="1825"/>
              </a:spcBef>
              <a:spcAft>
                <a:spcPts val="0"/>
              </a:spcAft>
              <a:buClr>
                <a:srgbClr val="0BD0D9"/>
              </a:buClr>
              <a:buSzPts val="1300"/>
              <a:buFont typeface="Noto Sans Symbols"/>
              <a:buChar char="⮚"/>
            </a:pPr>
            <a:r>
              <a:rPr lang="en-US" sz="2000">
                <a:latin typeface="Constantia"/>
                <a:ea typeface="Constantia"/>
                <a:cs typeface="Constantia"/>
                <a:sym typeface="Constantia"/>
              </a:rPr>
              <a:t>The patient gets charged for each dose of medicine they receive.</a:t>
            </a:r>
            <a:endParaRPr sz="2000">
              <a:latin typeface="Constantia"/>
              <a:ea typeface="Constantia"/>
              <a:cs typeface="Constantia"/>
              <a:sym typeface="Constantia"/>
            </a:endParaRPr>
          </a:p>
          <a:p>
            <a:pPr indent="-209550" lvl="3" marL="1187450" marR="0" rtl="0" algn="l">
              <a:lnSpc>
                <a:spcPct val="150000"/>
              </a:lnSpc>
              <a:spcBef>
                <a:spcPts val="1825"/>
              </a:spcBef>
              <a:spcAft>
                <a:spcPts val="0"/>
              </a:spcAft>
              <a:buClr>
                <a:srgbClr val="0BD0D9"/>
              </a:buClr>
              <a:buSzPts val="1300"/>
              <a:buFont typeface="Noto Sans Symbols"/>
              <a:buChar char="⮚"/>
            </a:pPr>
            <a:r>
              <a:rPr lang="en-US" sz="2000">
                <a:latin typeface="Constantia"/>
                <a:ea typeface="Constantia"/>
                <a:cs typeface="Constantia"/>
                <a:sym typeface="Constantia"/>
              </a:rPr>
              <a:t>The hospital's Pharmacy and Therapeutics Committee (PTC) decides which medicines will be included in this stock for different wards.</a:t>
            </a:r>
            <a:endParaRPr sz="2000">
              <a:latin typeface="Constantia"/>
              <a:ea typeface="Constantia"/>
              <a:cs typeface="Constantia"/>
              <a:sym typeface="Constantia"/>
            </a:endParaRPr>
          </a:p>
          <a:p>
            <a:pPr indent="-209550" lvl="3" marL="1187450" marR="0" rtl="0" algn="l">
              <a:lnSpc>
                <a:spcPct val="150000"/>
              </a:lnSpc>
              <a:spcBef>
                <a:spcPts val="1825"/>
              </a:spcBef>
              <a:spcAft>
                <a:spcPts val="0"/>
              </a:spcAft>
              <a:buClr>
                <a:srgbClr val="0BD0D9"/>
              </a:buClr>
              <a:buSzPts val="1300"/>
              <a:buFont typeface="Noto Sans Symbols"/>
              <a:buChar char="⮚"/>
            </a:pPr>
            <a:r>
              <a:rPr lang="en-US" sz="2000">
                <a:latin typeface="Constantia"/>
                <a:ea typeface="Constantia"/>
                <a:cs typeface="Constantia"/>
                <a:sym typeface="Constantia"/>
              </a:rPr>
              <a:t>Once the list is made, it's the hospital pharmacist's job to ensure these medicines are always available.</a:t>
            </a:r>
            <a:endParaRPr sz="2000">
              <a:latin typeface="Constantia"/>
              <a:ea typeface="Constantia"/>
              <a:cs typeface="Constantia"/>
              <a:sym typeface="Constantia"/>
            </a:endParaRPr>
          </a:p>
          <a:p>
            <a:pPr indent="0" lvl="0" marL="0" marR="0" rtl="0" algn="l">
              <a:lnSpc>
                <a:spcPct val="100000"/>
              </a:lnSpc>
              <a:spcBef>
                <a:spcPts val="1425"/>
              </a:spcBef>
              <a:spcAft>
                <a:spcPts val="0"/>
              </a:spcAft>
              <a:buClr>
                <a:srgbClr val="000000"/>
              </a:buClr>
              <a:buSzPts val="2400"/>
              <a:buFont typeface="Constantia"/>
              <a:buNone/>
            </a:pPr>
            <a:r>
              <a:rPr b="0" i="0" lang="en-US" sz="2400" u="none" cap="none" strike="noStrike">
                <a:solidFill>
                  <a:srgbClr val="000000"/>
                </a:solidFill>
                <a:latin typeface="Constantia"/>
                <a:ea typeface="Constantia"/>
                <a:cs typeface="Constantia"/>
                <a:sym typeface="Constantia"/>
              </a:rPr>
              <a:t>                  </a:t>
            </a:r>
            <a:endParaRPr/>
          </a:p>
          <a:p>
            <a:pPr indent="-209550" lvl="3" marL="1187450" marR="0" rtl="0" algn="l">
              <a:lnSpc>
                <a:spcPct val="100000"/>
              </a:lnSpc>
              <a:spcBef>
                <a:spcPts val="1825"/>
              </a:spcBef>
              <a:spcAft>
                <a:spcPts val="0"/>
              </a:spcAft>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1425"/>
              </a:spcBef>
              <a:spcAft>
                <a:spcPts val="0"/>
              </a:spcAft>
              <a:buClr>
                <a:schemeClr val="dk1"/>
              </a:buClr>
              <a:buSzPts val="2400"/>
              <a:buFont typeface="Arial"/>
              <a:buNone/>
            </a:pPr>
            <a:r>
              <a:t/>
            </a:r>
            <a:endParaRPr b="0" i="0" sz="2400" u="none" cap="none" strike="noStrike">
              <a:solidFill>
                <a:srgbClr val="000000"/>
              </a:solidFill>
              <a:latin typeface="Constantia"/>
              <a:ea typeface="Constantia"/>
              <a:cs typeface="Constantia"/>
              <a:sym typeface="Constantia"/>
            </a:endParaRPr>
          </a:p>
        </p:txBody>
      </p:sp>
      <p:sp>
        <p:nvSpPr>
          <p:cNvPr id="230" name="Google Shape;230;p17"/>
          <p:cNvSpPr txBox="1"/>
          <p:nvPr>
            <p:ph type="title"/>
          </p:nvPr>
        </p:nvSpPr>
        <p:spPr>
          <a:xfrm>
            <a:off x="267950" y="861071"/>
            <a:ext cx="8229600" cy="479700"/>
          </a:xfrm>
          <a:prstGeom prst="rect">
            <a:avLst/>
          </a:prstGeom>
          <a:noFill/>
          <a:ln>
            <a:noFill/>
          </a:ln>
        </p:spPr>
        <p:txBody>
          <a:bodyPr anchorCtr="0" anchor="ctr" bIns="45700" lIns="91425" spcFirstLastPara="1" rIns="91425" wrap="square" tIns="45700">
            <a:noAutofit/>
          </a:bodyPr>
          <a:lstStyle/>
          <a:p>
            <a:pPr indent="0" lvl="1" marL="0" rtl="0" algn="l">
              <a:spcBef>
                <a:spcPts val="0"/>
              </a:spcBef>
              <a:spcAft>
                <a:spcPts val="0"/>
              </a:spcAft>
              <a:buNone/>
            </a:pPr>
            <a:r>
              <a:rPr b="1" lang="en-US" sz="2800">
                <a:solidFill>
                  <a:srgbClr val="094252"/>
                </a:solidFill>
                <a:latin typeface="Times New Roman"/>
                <a:ea typeface="Times New Roman"/>
                <a:cs typeface="Times New Roman"/>
                <a:sym typeface="Times New Roman"/>
              </a:rPr>
              <a:t>A</a:t>
            </a:r>
            <a:r>
              <a:rPr b="1" lang="en-US" sz="2800">
                <a:solidFill>
                  <a:srgbClr val="094252"/>
                </a:solidFill>
                <a:latin typeface="Times New Roman"/>
                <a:ea typeface="Times New Roman"/>
                <a:cs typeface="Times New Roman"/>
                <a:sym typeface="Times New Roman"/>
              </a:rPr>
              <a:t>. Charge floor stock drugs</a:t>
            </a:r>
            <a:r>
              <a:rPr lang="en-US" sz="2800">
                <a:solidFill>
                  <a:srgbClr val="094252"/>
                </a:solidFill>
                <a:latin typeface="Times New Roman"/>
                <a:ea typeface="Times New Roman"/>
                <a:cs typeface="Times New Roman"/>
                <a:sym typeface="Times New Roman"/>
              </a:rPr>
              <a:t>. </a:t>
            </a:r>
            <a:endParaRPr b="1" sz="4000">
              <a:solidFill>
                <a:srgbClr val="094252"/>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8"/>
          <p:cNvSpPr txBox="1"/>
          <p:nvPr>
            <p:ph type="title"/>
          </p:nvPr>
        </p:nvSpPr>
        <p:spPr>
          <a:xfrm>
            <a:off x="381000" y="692696"/>
            <a:ext cx="8229600" cy="479648"/>
          </a:xfrm>
          <a:prstGeom prst="rect">
            <a:avLst/>
          </a:prstGeom>
          <a:noFill/>
          <a:ln>
            <a:noFill/>
          </a:ln>
        </p:spPr>
        <p:txBody>
          <a:bodyPr anchorCtr="0" anchor="ctr" bIns="45700" lIns="91425" spcFirstLastPara="1" rIns="91425" wrap="square" tIns="45700">
            <a:noAutofit/>
          </a:bodyPr>
          <a:lstStyle/>
          <a:p>
            <a:pPr indent="0" lvl="1" marL="0" rtl="0" algn="l">
              <a:spcBef>
                <a:spcPts val="0"/>
              </a:spcBef>
              <a:spcAft>
                <a:spcPts val="0"/>
              </a:spcAft>
              <a:buNone/>
            </a:pPr>
            <a:r>
              <a:rPr b="1" lang="en-US" sz="2800">
                <a:solidFill>
                  <a:srgbClr val="094252"/>
                </a:solidFill>
                <a:latin typeface="Times New Roman"/>
                <a:ea typeface="Times New Roman"/>
                <a:cs typeface="Times New Roman"/>
                <a:sym typeface="Times New Roman"/>
              </a:rPr>
              <a:t>B. Non charge floor stock drugs</a:t>
            </a:r>
            <a:r>
              <a:rPr lang="en-US" sz="2800">
                <a:solidFill>
                  <a:srgbClr val="094252"/>
                </a:solidFill>
                <a:latin typeface="Times New Roman"/>
                <a:ea typeface="Times New Roman"/>
                <a:cs typeface="Times New Roman"/>
                <a:sym typeface="Times New Roman"/>
              </a:rPr>
              <a:t>. </a:t>
            </a:r>
            <a:endParaRPr b="1" sz="4000">
              <a:solidFill>
                <a:srgbClr val="094252"/>
              </a:solidFill>
              <a:latin typeface="Times New Roman"/>
              <a:ea typeface="Times New Roman"/>
              <a:cs typeface="Times New Roman"/>
              <a:sym typeface="Times New Roman"/>
            </a:endParaRPr>
          </a:p>
        </p:txBody>
      </p:sp>
      <p:sp>
        <p:nvSpPr>
          <p:cNvPr id="238" name="Google Shape;238;p18"/>
          <p:cNvSpPr txBox="1"/>
          <p:nvPr/>
        </p:nvSpPr>
        <p:spPr>
          <a:xfrm>
            <a:off x="289150" y="1268749"/>
            <a:ext cx="8471700" cy="5155800"/>
          </a:xfrm>
          <a:prstGeom prst="rect">
            <a:avLst/>
          </a:prstGeom>
          <a:noFill/>
          <a:ln>
            <a:noFill/>
          </a:ln>
        </p:spPr>
        <p:txBody>
          <a:bodyPr anchorCtr="0" anchor="t" bIns="45000" lIns="90000" spcFirstLastPara="1" rIns="90000" wrap="square" tIns="45000">
            <a:noAutofit/>
          </a:bodyPr>
          <a:lstStyle/>
          <a:p>
            <a:pPr indent="-569912" lvl="0" marL="571500" marR="0" rtl="0" algn="l">
              <a:lnSpc>
                <a:spcPct val="150000"/>
              </a:lnSpc>
              <a:spcBef>
                <a:spcPts val="0"/>
              </a:spcBef>
              <a:spcAft>
                <a:spcPts val="0"/>
              </a:spcAft>
              <a:buNone/>
            </a:pPr>
            <a:r>
              <a:rPr b="0" i="0" lang="en-US" sz="2400" u="none" cap="none" strike="noStrike">
                <a:solidFill>
                  <a:srgbClr val="000000"/>
                </a:solidFill>
                <a:latin typeface="Constantia"/>
                <a:ea typeface="Constantia"/>
                <a:cs typeface="Constantia"/>
                <a:sym typeface="Constantia"/>
              </a:rPr>
              <a:t>       </a:t>
            </a:r>
            <a:r>
              <a:rPr b="0" i="0" lang="en-US" sz="2000" u="none" cap="none" strike="noStrike">
                <a:solidFill>
                  <a:srgbClr val="000000"/>
                </a:solidFill>
                <a:latin typeface="Constantia"/>
                <a:ea typeface="Constantia"/>
                <a:cs typeface="Constantia"/>
                <a:sym typeface="Constantia"/>
              </a:rPr>
              <a:t>Non charge floor stock drugs are the </a:t>
            </a:r>
            <a:r>
              <a:rPr lang="en-US" sz="2000">
                <a:latin typeface="Constantia"/>
                <a:ea typeface="Constantia"/>
                <a:cs typeface="Constantia"/>
                <a:sym typeface="Constantia"/>
              </a:rPr>
              <a:t>medications</a:t>
            </a:r>
            <a:r>
              <a:rPr b="0" i="0" lang="en-US" sz="2000" u="none" cap="none" strike="noStrike">
                <a:solidFill>
                  <a:srgbClr val="000000"/>
                </a:solidFill>
                <a:latin typeface="Constantia"/>
                <a:ea typeface="Constantia"/>
                <a:cs typeface="Constantia"/>
                <a:sym typeface="Constantia"/>
              </a:rPr>
              <a:t>  that are placed at the nursing station  for the use of all patients on the floor.</a:t>
            </a:r>
            <a:endParaRPr sz="2000">
              <a:latin typeface="Constantia"/>
              <a:ea typeface="Constantia"/>
              <a:cs typeface="Constantia"/>
              <a:sym typeface="Constantia"/>
            </a:endParaRPr>
          </a:p>
          <a:p>
            <a:pPr indent="-569912" lvl="0" marL="571500" marR="0" rtl="0" algn="l">
              <a:lnSpc>
                <a:spcPct val="150000"/>
              </a:lnSpc>
              <a:spcBef>
                <a:spcPts val="0"/>
              </a:spcBef>
              <a:spcAft>
                <a:spcPts val="0"/>
              </a:spcAft>
              <a:buNone/>
            </a:pPr>
            <a:r>
              <a:rPr b="0" i="0" lang="en-US" sz="2000" u="none" cap="none" strike="noStrike">
                <a:solidFill>
                  <a:srgbClr val="000000"/>
                </a:solidFill>
                <a:latin typeface="Constantia"/>
                <a:ea typeface="Constantia"/>
                <a:cs typeface="Constantia"/>
                <a:sym typeface="Constantia"/>
              </a:rPr>
              <a:t>       It is divided into two methods. </a:t>
            </a:r>
            <a:endParaRPr/>
          </a:p>
          <a:p>
            <a:pPr indent="-569912" lvl="3" marL="2171700" marR="0" rtl="0" algn="l">
              <a:lnSpc>
                <a:spcPct val="150000"/>
              </a:lnSpc>
              <a:spcBef>
                <a:spcPts val="1950"/>
              </a:spcBef>
              <a:spcAft>
                <a:spcPts val="0"/>
              </a:spcAft>
              <a:buClr>
                <a:srgbClr val="0BD0D9"/>
              </a:buClr>
              <a:buSzPts val="1900"/>
              <a:buFont typeface="Calibri"/>
              <a:buAutoNum type="alphaLcPeriod"/>
            </a:pPr>
            <a:r>
              <a:rPr b="1" i="0" lang="en-US" sz="2000" u="none" cap="none" strike="noStrike">
                <a:solidFill>
                  <a:srgbClr val="FF0000"/>
                </a:solidFill>
                <a:latin typeface="Constantia"/>
                <a:ea typeface="Constantia"/>
                <a:cs typeface="Constantia"/>
                <a:sym typeface="Constantia"/>
              </a:rPr>
              <a:t>Drug basket method.</a:t>
            </a:r>
            <a:endParaRPr/>
          </a:p>
          <a:p>
            <a:pPr indent="-569912" lvl="3" marL="2171700" marR="0" rtl="0" algn="l">
              <a:lnSpc>
                <a:spcPct val="150000"/>
              </a:lnSpc>
              <a:spcBef>
                <a:spcPts val="1950"/>
              </a:spcBef>
              <a:spcAft>
                <a:spcPts val="0"/>
              </a:spcAft>
              <a:buClr>
                <a:srgbClr val="0BD0D9"/>
              </a:buClr>
              <a:buSzPts val="1900"/>
              <a:buFont typeface="Calibri"/>
              <a:buAutoNum type="alphaLcPeriod"/>
            </a:pPr>
            <a:r>
              <a:rPr b="1" i="0" lang="en-US" sz="2000" u="none" cap="none" strike="noStrike">
                <a:solidFill>
                  <a:srgbClr val="FF0000"/>
                </a:solidFill>
                <a:latin typeface="Constantia"/>
                <a:ea typeface="Constantia"/>
                <a:cs typeface="Constantia"/>
                <a:sym typeface="Constantia"/>
              </a:rPr>
              <a:t>Mobile dispensary unit.           </a:t>
            </a:r>
            <a:r>
              <a:rPr b="1" i="0" lang="en-US" sz="2400" u="none" cap="none" strike="noStrike">
                <a:solidFill>
                  <a:srgbClr val="FF0000"/>
                </a:solidFill>
                <a:latin typeface="Constantia"/>
                <a:ea typeface="Constantia"/>
                <a:cs typeface="Constantia"/>
                <a:sym typeface="Constantia"/>
              </a:rPr>
              <a:t> </a:t>
            </a:r>
            <a:endParaRPr b="1" i="0" sz="2400" u="none" cap="none" strike="noStrike">
              <a:solidFill>
                <a:srgbClr val="FF0000"/>
              </a:solidFill>
              <a:latin typeface="Constantia"/>
              <a:ea typeface="Constantia"/>
              <a:cs typeface="Constantia"/>
              <a:sym typeface="Constantia"/>
            </a:endParaRPr>
          </a:p>
          <a:p>
            <a:pPr indent="0" lvl="0" marL="0" marR="0" rtl="0" algn="l">
              <a:lnSpc>
                <a:spcPct val="150000"/>
              </a:lnSpc>
              <a:spcBef>
                <a:spcPts val="1950"/>
              </a:spcBef>
              <a:spcAft>
                <a:spcPts val="0"/>
              </a:spcAft>
              <a:buNone/>
            </a:pPr>
            <a:r>
              <a:rPr lang="en-US" sz="2000">
                <a:solidFill>
                  <a:schemeClr val="dk1"/>
                </a:solidFill>
                <a:latin typeface="Constantia"/>
                <a:ea typeface="Constantia"/>
                <a:cs typeface="Constantia"/>
                <a:sym typeface="Constantia"/>
              </a:rPr>
              <a:t>In simple terms, charge floor stock drugs are those for which patients are billed individually for each dose they receive, while no charge floor stock drugs are available for all patients on the floor to use without direct billing.</a:t>
            </a:r>
            <a:endParaRPr sz="2000">
              <a:solidFill>
                <a:schemeClr val="dk1"/>
              </a:solidFill>
              <a:latin typeface="Constantia"/>
              <a:ea typeface="Constantia"/>
              <a:cs typeface="Constantia"/>
              <a:sym typeface="Constantia"/>
            </a:endParaRPr>
          </a:p>
          <a:p>
            <a:pPr indent="0" lvl="0" marL="0" marR="0" rtl="0" algn="l">
              <a:lnSpc>
                <a:spcPct val="150000"/>
              </a:lnSpc>
              <a:spcBef>
                <a:spcPts val="1950"/>
              </a:spcBef>
              <a:spcAft>
                <a:spcPts val="0"/>
              </a:spcAft>
              <a:buNone/>
            </a:pPr>
            <a:r>
              <a:rPr b="0" i="0" lang="en-US" sz="2400" u="none" cap="none" strike="noStrike">
                <a:solidFill>
                  <a:srgbClr val="000000"/>
                </a:solidFill>
                <a:latin typeface="Constantia"/>
                <a:ea typeface="Constantia"/>
                <a:cs typeface="Constantia"/>
                <a:sym typeface="Constantia"/>
              </a:rPr>
              <a:t>	</a:t>
            </a:r>
            <a:endParaRPr/>
          </a:p>
          <a:p>
            <a:pPr indent="-569913" lvl="3" marL="2171700" marR="0" rtl="0" algn="l">
              <a:lnSpc>
                <a:spcPct val="150000"/>
              </a:lnSpc>
              <a:spcBef>
                <a:spcPts val="1950"/>
              </a:spcBef>
              <a:spcAft>
                <a:spcPts val="0"/>
              </a:spcAft>
              <a:buNone/>
            </a:pPr>
            <a:r>
              <a:rPr b="0" i="0" lang="en-US" sz="2400" u="none" cap="none" strike="noStrike">
                <a:solidFill>
                  <a:srgbClr val="000000"/>
                </a:solidFill>
                <a:latin typeface="Constantia"/>
                <a:ea typeface="Constantia"/>
                <a:cs typeface="Constantia"/>
                <a:sym typeface="Constantia"/>
              </a:rPr>
              <a:t>                                        </a:t>
            </a:r>
            <a:endParaRPr/>
          </a:p>
          <a:p>
            <a:pPr indent="-569913" lvl="0" marL="571500" marR="0" rtl="0" algn="l">
              <a:lnSpc>
                <a:spcPct val="100000"/>
              </a:lnSpc>
              <a:spcBef>
                <a:spcPts val="1950"/>
              </a:spcBef>
              <a:spcAft>
                <a:spcPts val="0"/>
              </a:spcAft>
              <a:buNone/>
            </a:pPr>
            <a:r>
              <a:rPr b="0" i="0" lang="en-US" sz="2400" u="none" cap="none" strike="noStrike">
                <a:solidFill>
                  <a:srgbClr val="000000"/>
                </a:solidFill>
                <a:latin typeface="Constantia"/>
                <a:ea typeface="Constantia"/>
                <a:cs typeface="Constantia"/>
                <a:sym typeface="Constantia"/>
              </a:rPr>
              <a:t>                      </a:t>
            </a:r>
            <a:endParaRPr/>
          </a:p>
          <a:p>
            <a:pPr indent="-569913" lvl="0" marL="571500" marR="0" rtl="0" algn="l">
              <a:lnSpc>
                <a:spcPct val="100000"/>
              </a:lnSpc>
              <a:spcBef>
                <a:spcPts val="1950"/>
              </a:spcBef>
              <a:spcAft>
                <a:spcPts val="0"/>
              </a:spcAft>
              <a:buClr>
                <a:srgbClr val="000000"/>
              </a:buClr>
              <a:buSzPts val="2400"/>
              <a:buFont typeface="Constantia"/>
              <a:buNone/>
            </a:pPr>
            <a:r>
              <a:rPr b="0" i="0" lang="en-US" sz="2400" u="none" cap="none" strike="noStrike">
                <a:solidFill>
                  <a:srgbClr val="000000"/>
                </a:solidFill>
                <a:latin typeface="Constantia"/>
                <a:ea typeface="Constantia"/>
                <a:cs typeface="Constantia"/>
                <a:sym typeface="Constantia"/>
              </a:rPr>
              <a:t>   </a:t>
            </a:r>
            <a:endParaRPr/>
          </a:p>
          <a:p>
            <a:pPr indent="-569913" lvl="0" marL="571500" marR="0" rtl="0" algn="l">
              <a:lnSpc>
                <a:spcPct val="100000"/>
              </a:lnSpc>
              <a:spcBef>
                <a:spcPts val="1950"/>
              </a:spcBef>
              <a:spcAft>
                <a:spcPts val="0"/>
              </a:spcAft>
              <a:buClr>
                <a:srgbClr val="000000"/>
              </a:buClr>
              <a:buSzPts val="2400"/>
              <a:buFont typeface="Constantia"/>
              <a:buNone/>
            </a:pPr>
            <a:r>
              <a:rPr b="0" i="0" lang="en-US" sz="2400" u="none" cap="none" strike="noStrike">
                <a:solidFill>
                  <a:srgbClr val="000000"/>
                </a:solidFill>
                <a:latin typeface="Constantia"/>
                <a:ea typeface="Constantia"/>
                <a:cs typeface="Constantia"/>
                <a:sym typeface="Constantia"/>
              </a:rPr>
              <a:t>                              </a:t>
            </a:r>
            <a:endParaRPr/>
          </a:p>
          <a:p>
            <a:pPr indent="-569913" lvl="0" marL="571500" marR="0" rtl="0" algn="l">
              <a:lnSpc>
                <a:spcPct val="100000"/>
              </a:lnSpc>
              <a:spcBef>
                <a:spcPts val="1950"/>
              </a:spcBef>
              <a:spcAft>
                <a:spcPts val="0"/>
              </a:spcAft>
              <a:buClr>
                <a:srgbClr val="000000"/>
              </a:buClr>
              <a:buSzPts val="2400"/>
              <a:buFont typeface="Constantia"/>
              <a:buNone/>
            </a:pPr>
            <a:r>
              <a:rPr b="0" i="0" lang="en-US" sz="2400" u="none" cap="none" strike="noStrike">
                <a:solidFill>
                  <a:srgbClr val="000000"/>
                </a:solidFill>
                <a:latin typeface="Constantia"/>
                <a:ea typeface="Constantia"/>
                <a:cs typeface="Constantia"/>
                <a:sym typeface="Constantia"/>
              </a:rPr>
              <a:t> </a:t>
            </a:r>
            <a:endParaRPr/>
          </a:p>
          <a:p>
            <a:pPr indent="-569913" lvl="0" marL="571500" marR="0" rtl="0" algn="l">
              <a:lnSpc>
                <a:spcPct val="100000"/>
              </a:lnSpc>
              <a:spcBef>
                <a:spcPts val="1950"/>
              </a:spcBef>
              <a:spcAft>
                <a:spcPts val="0"/>
              </a:spcAft>
              <a:buClr>
                <a:srgbClr val="000000"/>
              </a:buClr>
              <a:buSzPts val="2400"/>
              <a:buFont typeface="Constantia"/>
              <a:buNone/>
            </a:pPr>
            <a:r>
              <a:rPr b="0" i="0" lang="en-US" sz="2400" u="none" cap="none" strike="noStrike">
                <a:solidFill>
                  <a:srgbClr val="000000"/>
                </a:solidFill>
                <a:latin typeface="Constantia"/>
                <a:ea typeface="Constantia"/>
                <a:cs typeface="Constantia"/>
                <a:sym typeface="Constantia"/>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ph type="title"/>
          </p:nvPr>
        </p:nvSpPr>
        <p:spPr>
          <a:xfrm>
            <a:off x="539552" y="114922"/>
            <a:ext cx="5791200" cy="9584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62626"/>
              </a:buClr>
              <a:buSzPct val="100000"/>
              <a:buFont typeface="Century Gothic"/>
              <a:buNone/>
            </a:pPr>
            <a:r>
              <a:rPr lang="en-US"/>
              <a:t>Outline</a:t>
            </a:r>
            <a:r>
              <a:rPr lang="en-US"/>
              <a:t>:</a:t>
            </a:r>
            <a:br>
              <a:rPr lang="en-US"/>
            </a:br>
            <a:endParaRPr/>
          </a:p>
        </p:txBody>
      </p:sp>
      <p:sp>
        <p:nvSpPr>
          <p:cNvPr id="117" name="Google Shape;117;p2"/>
          <p:cNvSpPr txBox="1"/>
          <p:nvPr>
            <p:ph idx="1" type="body"/>
          </p:nvPr>
        </p:nvSpPr>
        <p:spPr>
          <a:xfrm>
            <a:off x="323528" y="594134"/>
            <a:ext cx="8424936" cy="6003217"/>
          </a:xfrm>
          <a:prstGeom prst="rect">
            <a:avLst/>
          </a:prstGeom>
          <a:noFill/>
          <a:ln>
            <a:noFill/>
          </a:ln>
        </p:spPr>
        <p:txBody>
          <a:bodyPr anchorCtr="0" anchor="t" bIns="45700" lIns="91425" spcFirstLastPara="1" rIns="91425" wrap="square" tIns="45700">
            <a:noAutofit/>
          </a:bodyPr>
          <a:lstStyle/>
          <a:p>
            <a:pPr indent="-182880" lvl="0" marL="182880" rtl="0" algn="l">
              <a:lnSpc>
                <a:spcPct val="150000"/>
              </a:lnSpc>
              <a:spcBef>
                <a:spcPts val="0"/>
              </a:spcBef>
              <a:spcAft>
                <a:spcPts val="0"/>
              </a:spcAft>
              <a:buSzPts val="1800"/>
              <a:buChar char="◦"/>
            </a:pPr>
            <a:r>
              <a:rPr lang="en-US" u="sng">
                <a:latin typeface="Constantia"/>
                <a:ea typeface="Constantia"/>
                <a:cs typeface="Constantia"/>
                <a:sym typeface="Constantia"/>
              </a:rPr>
              <a:t>OUT PATIENTS</a:t>
            </a:r>
            <a:r>
              <a:rPr lang="en-US">
                <a:latin typeface="Constantia"/>
                <a:ea typeface="Constantia"/>
                <a:cs typeface="Constantia"/>
                <a:sym typeface="Constantia"/>
              </a:rPr>
              <a:t>:</a:t>
            </a:r>
            <a:endParaRPr/>
          </a:p>
          <a:p>
            <a:pPr indent="-342900" lvl="0" marL="342900" rtl="0" algn="l">
              <a:lnSpc>
                <a:spcPct val="150000"/>
              </a:lnSpc>
              <a:spcBef>
                <a:spcPts val="0"/>
              </a:spcBef>
              <a:spcAft>
                <a:spcPts val="0"/>
              </a:spcAft>
              <a:buSzPts val="1800"/>
              <a:buFont typeface="Noto Sans Symbols"/>
              <a:buChar char="✔"/>
            </a:pPr>
            <a:r>
              <a:rPr b="0" lang="en-US">
                <a:latin typeface="Constantia"/>
                <a:ea typeface="Constantia"/>
                <a:cs typeface="Constantia"/>
                <a:sym typeface="Constantia"/>
              </a:rPr>
              <a:t>Definition and types of </a:t>
            </a:r>
            <a:r>
              <a:rPr lang="en-US">
                <a:latin typeface="Constantia"/>
                <a:ea typeface="Constantia"/>
                <a:cs typeface="Constantia"/>
                <a:sym typeface="Constantia"/>
              </a:rPr>
              <a:t>Outpatient</a:t>
            </a:r>
            <a:endParaRPr/>
          </a:p>
          <a:p>
            <a:pPr indent="-182880" lvl="0" marL="182880" rtl="0" algn="l">
              <a:lnSpc>
                <a:spcPct val="150000"/>
              </a:lnSpc>
              <a:spcBef>
                <a:spcPts val="0"/>
              </a:spcBef>
              <a:spcAft>
                <a:spcPts val="0"/>
              </a:spcAft>
              <a:buSzPts val="1800"/>
              <a:buChar char="◦"/>
            </a:pPr>
            <a:r>
              <a:rPr b="0" lang="en-US">
                <a:solidFill>
                  <a:srgbClr val="04617B"/>
                </a:solidFill>
                <a:latin typeface="Constantia"/>
                <a:ea typeface="Constantia"/>
                <a:cs typeface="Constantia"/>
                <a:sym typeface="Constantia"/>
              </a:rPr>
              <a:t>     </a:t>
            </a:r>
            <a:r>
              <a:rPr b="0" lang="en-US">
                <a:latin typeface="Constantia"/>
                <a:ea typeface="Constantia"/>
                <a:cs typeface="Constantia"/>
                <a:sym typeface="Constantia"/>
              </a:rPr>
              <a:t> 1. Emergency, 2.Tertiary care, 3. Primary care</a:t>
            </a:r>
            <a:endParaRPr/>
          </a:p>
          <a:p>
            <a:pPr indent="-342900" lvl="0" marL="342900" rtl="0" algn="l">
              <a:lnSpc>
                <a:spcPct val="150000"/>
              </a:lnSpc>
              <a:spcBef>
                <a:spcPts val="0"/>
              </a:spcBef>
              <a:spcAft>
                <a:spcPts val="0"/>
              </a:spcAft>
              <a:buSzPts val="1800"/>
              <a:buFont typeface="Noto Sans Symbols"/>
              <a:buChar char="✔"/>
            </a:pPr>
            <a:r>
              <a:rPr b="0" lang="en-US">
                <a:latin typeface="Constantia"/>
                <a:ea typeface="Constantia"/>
                <a:cs typeface="Constantia"/>
                <a:sym typeface="Constantia"/>
              </a:rPr>
              <a:t>Location and layout of out –patient dispensing</a:t>
            </a:r>
            <a:endParaRPr/>
          </a:p>
          <a:p>
            <a:pPr indent="-342900" lvl="0" marL="342900" rtl="0" algn="l">
              <a:lnSpc>
                <a:spcPct val="150000"/>
              </a:lnSpc>
              <a:spcBef>
                <a:spcPts val="0"/>
              </a:spcBef>
              <a:spcAft>
                <a:spcPts val="0"/>
              </a:spcAft>
              <a:buSzPts val="1800"/>
              <a:buFont typeface="Noto Sans Symbols"/>
              <a:buChar char="✔"/>
            </a:pPr>
            <a:r>
              <a:rPr b="0" lang="en-US">
                <a:latin typeface="Constantia"/>
                <a:ea typeface="Constantia"/>
                <a:cs typeface="Constantia"/>
                <a:sym typeface="Constantia"/>
              </a:rPr>
              <a:t>Scope of the activities of pharmaceutical services</a:t>
            </a:r>
            <a:endParaRPr/>
          </a:p>
          <a:p>
            <a:pPr indent="-342900" lvl="0" marL="342900" rtl="0" algn="l">
              <a:lnSpc>
                <a:spcPct val="150000"/>
              </a:lnSpc>
              <a:spcBef>
                <a:spcPts val="0"/>
              </a:spcBef>
              <a:spcAft>
                <a:spcPts val="0"/>
              </a:spcAft>
              <a:buSzPts val="1800"/>
              <a:buFont typeface="Noto Sans Symbols"/>
              <a:buChar char="✔"/>
            </a:pPr>
            <a:r>
              <a:rPr b="0" lang="en-US">
                <a:latin typeface="Constantia"/>
                <a:ea typeface="Constantia"/>
                <a:cs typeface="Constantia"/>
                <a:sym typeface="Constantia"/>
              </a:rPr>
              <a:t>Minimum standards for ambulatory care pharmaceutical services</a:t>
            </a:r>
            <a:endParaRPr/>
          </a:p>
          <a:p>
            <a:pPr indent="-342900" lvl="0" marL="342900" rtl="0" algn="l">
              <a:lnSpc>
                <a:spcPct val="150000"/>
              </a:lnSpc>
              <a:spcBef>
                <a:spcPts val="0"/>
              </a:spcBef>
              <a:spcAft>
                <a:spcPts val="0"/>
              </a:spcAft>
              <a:buSzPts val="1800"/>
              <a:buFont typeface="Noto Sans Symbols"/>
              <a:buChar char="✔"/>
            </a:pPr>
            <a:r>
              <a:rPr b="0" lang="en-US">
                <a:latin typeface="Constantia"/>
                <a:ea typeface="Constantia"/>
                <a:cs typeface="Constantia"/>
                <a:sym typeface="Constantia"/>
              </a:rPr>
              <a:t>Out patients dispensing routines</a:t>
            </a:r>
            <a:endParaRPr/>
          </a:p>
          <a:p>
            <a:pPr indent="-68579" lvl="0" marL="182880" rtl="0" algn="l">
              <a:lnSpc>
                <a:spcPct val="150000"/>
              </a:lnSpc>
              <a:spcBef>
                <a:spcPts val="0"/>
              </a:spcBef>
              <a:spcAft>
                <a:spcPts val="0"/>
              </a:spcAft>
              <a:buSzPts val="1800"/>
              <a:buNone/>
            </a:pPr>
            <a:r>
              <a:t/>
            </a:r>
            <a:endParaRPr>
              <a:latin typeface="Constantia"/>
              <a:ea typeface="Constantia"/>
              <a:cs typeface="Constantia"/>
              <a:sym typeface="Constantia"/>
            </a:endParaRPr>
          </a:p>
          <a:p>
            <a:pPr indent="-182880" lvl="0" marL="182880" rtl="0" algn="l">
              <a:lnSpc>
                <a:spcPct val="150000"/>
              </a:lnSpc>
              <a:spcBef>
                <a:spcPts val="0"/>
              </a:spcBef>
              <a:spcAft>
                <a:spcPts val="0"/>
              </a:spcAft>
              <a:buSzPts val="1800"/>
              <a:buChar char="◦"/>
            </a:pPr>
            <a:r>
              <a:rPr lang="en-US" u="sng">
                <a:latin typeface="Constantia"/>
                <a:ea typeface="Constantia"/>
                <a:cs typeface="Constantia"/>
                <a:sym typeface="Constantia"/>
              </a:rPr>
              <a:t>IN PATIENTS:</a:t>
            </a:r>
            <a:endParaRPr/>
          </a:p>
          <a:p>
            <a:pPr indent="-342900" lvl="0" marL="342900" rtl="0" algn="l">
              <a:lnSpc>
                <a:spcPct val="150000"/>
              </a:lnSpc>
              <a:spcBef>
                <a:spcPts val="0"/>
              </a:spcBef>
              <a:spcAft>
                <a:spcPts val="0"/>
              </a:spcAft>
              <a:buSzPts val="1800"/>
              <a:buFont typeface="Noto Sans Symbols"/>
              <a:buChar char="✔"/>
            </a:pPr>
            <a:r>
              <a:rPr b="0" lang="en-US">
                <a:latin typeface="Constantia"/>
                <a:ea typeface="Constantia"/>
                <a:cs typeface="Constantia"/>
                <a:sym typeface="Constantia"/>
              </a:rPr>
              <a:t>Definition and types of in-patients services  </a:t>
            </a:r>
            <a:endParaRPr/>
          </a:p>
          <a:p>
            <a:pPr indent="-182880" lvl="0" marL="182880" rtl="0" algn="l">
              <a:lnSpc>
                <a:spcPct val="150000"/>
              </a:lnSpc>
              <a:spcBef>
                <a:spcPts val="0"/>
              </a:spcBef>
              <a:spcAft>
                <a:spcPts val="0"/>
              </a:spcAft>
              <a:buSzPts val="1800"/>
              <a:buChar char="◦"/>
            </a:pPr>
            <a:r>
              <a:rPr b="0" lang="en-US">
                <a:latin typeface="Constantia"/>
                <a:ea typeface="Constantia"/>
                <a:cs typeface="Constantia"/>
                <a:sym typeface="Constantia"/>
              </a:rPr>
              <a:t>1. Individual prescription order system,</a:t>
            </a:r>
            <a:r>
              <a:rPr b="0" lang="en-US">
                <a:solidFill>
                  <a:srgbClr val="FF0000"/>
                </a:solidFill>
                <a:latin typeface="Constantia"/>
                <a:ea typeface="Constantia"/>
                <a:cs typeface="Constantia"/>
                <a:sym typeface="Constantia"/>
              </a:rPr>
              <a:t> </a:t>
            </a:r>
            <a:r>
              <a:rPr b="0" lang="en-US">
                <a:latin typeface="Constantia"/>
                <a:ea typeface="Constantia"/>
                <a:cs typeface="Constantia"/>
                <a:sym typeface="Constantia"/>
              </a:rPr>
              <a:t>2. Complete floor stock system, 3. Combination of individual and floor stock system,</a:t>
            </a:r>
            <a:r>
              <a:rPr b="0" lang="en-US">
                <a:solidFill>
                  <a:srgbClr val="FF0000"/>
                </a:solidFill>
                <a:latin typeface="Constantia"/>
                <a:ea typeface="Constantia"/>
                <a:cs typeface="Constantia"/>
                <a:sym typeface="Constantia"/>
              </a:rPr>
              <a:t> </a:t>
            </a:r>
            <a:r>
              <a:rPr b="0" lang="en-US">
                <a:latin typeface="Constantia"/>
                <a:ea typeface="Constantia"/>
                <a:cs typeface="Constantia"/>
                <a:sym typeface="Constantia"/>
              </a:rPr>
              <a:t>4. Unit dose dispensing</a:t>
            </a:r>
            <a:endParaRPr b="0">
              <a:latin typeface="Constantia"/>
              <a:ea typeface="Constantia"/>
              <a:cs typeface="Constantia"/>
              <a:sym typeface="Constantia"/>
            </a:endParaRPr>
          </a:p>
          <a:p>
            <a:pPr indent="-342900" lvl="0" marL="342900" rtl="0" algn="l">
              <a:lnSpc>
                <a:spcPct val="150000"/>
              </a:lnSpc>
              <a:spcBef>
                <a:spcPts val="0"/>
              </a:spcBef>
              <a:spcAft>
                <a:spcPts val="0"/>
              </a:spcAft>
              <a:buSzPts val="1800"/>
              <a:buFont typeface="Noto Sans Symbols"/>
              <a:buChar char="✔"/>
            </a:pPr>
            <a:r>
              <a:rPr b="0" lang="en-US">
                <a:latin typeface="Constantia"/>
                <a:ea typeface="Constantia"/>
                <a:cs typeface="Constantia"/>
                <a:sym typeface="Constantia"/>
              </a:rPr>
              <a:t>Step by step outline of unit dose procedure</a:t>
            </a:r>
            <a:endParaRPr/>
          </a:p>
          <a:p>
            <a:pPr indent="-68579" lvl="0" marL="182880" rtl="0" algn="l">
              <a:lnSpc>
                <a:spcPct val="150000"/>
              </a:lnSpc>
              <a:spcBef>
                <a:spcPts val="0"/>
              </a:spcBef>
              <a:spcAft>
                <a:spcPts val="0"/>
              </a:spcAft>
              <a:buSzPts val="1800"/>
              <a:buNone/>
            </a:pPr>
            <a:r>
              <a:t/>
            </a:r>
            <a:endParaRPr>
              <a:latin typeface="Constantia"/>
              <a:ea typeface="Constantia"/>
              <a:cs typeface="Constantia"/>
              <a:sym typeface="Constant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9"/>
          <p:cNvSpPr txBox="1"/>
          <p:nvPr>
            <p:ph type="title"/>
          </p:nvPr>
        </p:nvSpPr>
        <p:spPr>
          <a:xfrm>
            <a:off x="251520" y="548680"/>
            <a:ext cx="8003232" cy="867544"/>
          </a:xfrm>
          <a:prstGeom prst="rect">
            <a:avLst/>
          </a:prstGeom>
          <a:noFill/>
          <a:ln>
            <a:noFill/>
          </a:ln>
        </p:spPr>
        <p:txBody>
          <a:bodyPr anchorCtr="0" anchor="ctr" bIns="45700" lIns="91425" spcFirstLastPara="1" rIns="91425" wrap="square" tIns="45700">
            <a:normAutofit/>
          </a:bodyPr>
          <a:lstStyle/>
          <a:p>
            <a:pPr indent="-914400" lvl="0" marL="914400" rtl="0" algn="l">
              <a:lnSpc>
                <a:spcPct val="90000"/>
              </a:lnSpc>
              <a:spcBef>
                <a:spcPts val="0"/>
              </a:spcBef>
              <a:spcAft>
                <a:spcPts val="0"/>
              </a:spcAft>
              <a:buClr>
                <a:srgbClr val="0070C0"/>
              </a:buClr>
              <a:buSzPts val="3200"/>
              <a:buFont typeface="Century Gothic"/>
              <a:buNone/>
            </a:pPr>
            <a:r>
              <a:rPr b="1" lang="en-US" sz="3200">
                <a:solidFill>
                  <a:srgbClr val="0070C0"/>
                </a:solidFill>
              </a:rPr>
              <a:t>Drug basket method:</a:t>
            </a:r>
            <a:endParaRPr/>
          </a:p>
        </p:txBody>
      </p:sp>
      <p:sp>
        <p:nvSpPr>
          <p:cNvPr id="244" name="Google Shape;244;p19"/>
          <p:cNvSpPr txBox="1"/>
          <p:nvPr>
            <p:ph idx="1" type="body"/>
          </p:nvPr>
        </p:nvSpPr>
        <p:spPr>
          <a:xfrm>
            <a:off x="731520" y="2103120"/>
            <a:ext cx="7680960" cy="3931920"/>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Clr>
                <a:srgbClr val="00B0F0"/>
              </a:buClr>
              <a:buSzPts val="1800"/>
              <a:buFont typeface="Arial"/>
              <a:buChar char="•"/>
            </a:pPr>
            <a:r>
              <a:rPr b="0" lang="en-US">
                <a:latin typeface="Constantia"/>
                <a:ea typeface="Constantia"/>
                <a:cs typeface="Constantia"/>
                <a:sym typeface="Constantia"/>
              </a:rPr>
              <a:t>Nurse fill a requisition form for delivery of drugs at their floor;</a:t>
            </a:r>
            <a:endParaRPr/>
          </a:p>
          <a:p>
            <a:pPr indent="-342900" lvl="0" marL="342900" rtl="0" algn="l">
              <a:lnSpc>
                <a:spcPct val="100000"/>
              </a:lnSpc>
              <a:spcBef>
                <a:spcPts val="900"/>
              </a:spcBef>
              <a:spcAft>
                <a:spcPts val="0"/>
              </a:spcAft>
              <a:buClr>
                <a:srgbClr val="00B0F0"/>
              </a:buClr>
              <a:buSzPts val="1800"/>
              <a:buFont typeface="Arial"/>
              <a:buChar char="•"/>
            </a:pPr>
            <a:r>
              <a:rPr b="0" lang="en-US">
                <a:latin typeface="Constantia"/>
                <a:ea typeface="Constantia"/>
                <a:cs typeface="Constantia"/>
                <a:sym typeface="Constantia"/>
              </a:rPr>
              <a:t>When there is an empty container, the nurse place it in the drug basket.</a:t>
            </a:r>
            <a:endParaRPr/>
          </a:p>
          <a:p>
            <a:pPr indent="-342900" lvl="0" marL="342900" rtl="0" algn="l">
              <a:lnSpc>
                <a:spcPct val="100000"/>
              </a:lnSpc>
              <a:spcBef>
                <a:spcPts val="900"/>
              </a:spcBef>
              <a:spcAft>
                <a:spcPts val="0"/>
              </a:spcAft>
              <a:buClr>
                <a:srgbClr val="00B0F0"/>
              </a:buClr>
              <a:buSzPts val="1800"/>
              <a:buFont typeface="Arial"/>
              <a:buChar char="•"/>
            </a:pPr>
            <a:r>
              <a:rPr b="0" lang="en-US">
                <a:latin typeface="Constantia"/>
                <a:ea typeface="Constantia"/>
                <a:cs typeface="Constantia"/>
                <a:sym typeface="Constantia"/>
              </a:rPr>
              <a:t>Once the basket is completed, it then deliver</a:t>
            </a:r>
            <a:r>
              <a:rPr lang="en-US">
                <a:latin typeface="Constantia"/>
                <a:ea typeface="Constantia"/>
                <a:cs typeface="Constantia"/>
                <a:sym typeface="Constantia"/>
              </a:rPr>
              <a:t>ed</a:t>
            </a:r>
            <a:r>
              <a:rPr b="0" lang="en-US">
                <a:latin typeface="Constantia"/>
                <a:ea typeface="Constantia"/>
                <a:cs typeface="Constantia"/>
                <a:sym typeface="Constantia"/>
              </a:rPr>
              <a:t> to the floor via messenger service.</a:t>
            </a:r>
            <a:endParaRPr/>
          </a:p>
        </p:txBody>
      </p:sp>
      <p:pic>
        <p:nvPicPr>
          <p:cNvPr descr="C:\Users\VENKAT\Desktop\high-capacity-washers-disinfectors-with-automatic-vertical-sliding-doors-67766-131617.jpg" id="245" name="Google Shape;245;p19"/>
          <p:cNvPicPr preferRelativeResize="0"/>
          <p:nvPr/>
        </p:nvPicPr>
        <p:blipFill rotWithShape="1">
          <a:blip r:embed="rId3">
            <a:alphaModFix/>
          </a:blip>
          <a:srcRect b="0" l="0" r="0" t="0"/>
          <a:stretch/>
        </p:blipFill>
        <p:spPr>
          <a:xfrm>
            <a:off x="3203848" y="4077072"/>
            <a:ext cx="1777297" cy="162918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0"/>
          <p:cNvSpPr txBox="1"/>
          <p:nvPr>
            <p:ph type="title"/>
          </p:nvPr>
        </p:nvSpPr>
        <p:spPr>
          <a:xfrm>
            <a:off x="444649" y="188640"/>
            <a:ext cx="5791200" cy="8316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200"/>
              <a:buFont typeface="Century Gothic"/>
              <a:buNone/>
            </a:pPr>
            <a:r>
              <a:rPr lang="en-US" sz="3200">
                <a:solidFill>
                  <a:srgbClr val="0070C0"/>
                </a:solidFill>
              </a:rPr>
              <a:t>Mobile dispensary:</a:t>
            </a:r>
            <a:endParaRPr/>
          </a:p>
        </p:txBody>
      </p:sp>
      <p:sp>
        <p:nvSpPr>
          <p:cNvPr id="253" name="Google Shape;253;p20"/>
          <p:cNvSpPr txBox="1"/>
          <p:nvPr/>
        </p:nvSpPr>
        <p:spPr>
          <a:xfrm>
            <a:off x="426963" y="1259830"/>
            <a:ext cx="8229600" cy="4389437"/>
          </a:xfrm>
          <a:prstGeom prst="rect">
            <a:avLst/>
          </a:prstGeom>
          <a:noFill/>
          <a:ln>
            <a:noFill/>
          </a:ln>
        </p:spPr>
        <p:txBody>
          <a:bodyPr anchorCtr="0" anchor="t" bIns="45000" lIns="90000" spcFirstLastPara="1" rIns="90000" wrap="square" tIns="45000">
            <a:noAutofit/>
          </a:bodyPr>
          <a:lstStyle/>
          <a:p>
            <a:pPr indent="-273050" lvl="0" marL="273050" marR="0" rtl="0" algn="l">
              <a:lnSpc>
                <a:spcPct val="150000"/>
              </a:lnSpc>
              <a:spcBef>
                <a:spcPts val="0"/>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Alternately drug mobile dispensary can be use.</a:t>
            </a:r>
            <a:endParaRPr/>
          </a:p>
          <a:p>
            <a:pPr indent="-273050" lvl="0" marL="273050" marR="0" rtl="0" algn="l">
              <a:lnSpc>
                <a:spcPct val="150000"/>
              </a:lnSpc>
              <a:spcBef>
                <a:spcPts val="1950"/>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It is specially constructed stainless steel</a:t>
            </a:r>
            <a:endParaRPr/>
          </a:p>
          <a:p>
            <a:pPr indent="-273050" lvl="0" marL="273050" marR="0" rtl="0" algn="l">
              <a:lnSpc>
                <a:spcPct val="150000"/>
              </a:lnSpc>
              <a:spcBef>
                <a:spcPts val="1950"/>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60 inches high</a:t>
            </a:r>
            <a:endParaRPr/>
          </a:p>
          <a:p>
            <a:pPr indent="-273050" lvl="0" marL="273050" marR="0" rtl="0" algn="l">
              <a:lnSpc>
                <a:spcPct val="150000"/>
              </a:lnSpc>
              <a:spcBef>
                <a:spcPts val="1950"/>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48 inches wide and 25 inches deep</a:t>
            </a:r>
            <a:endParaRPr/>
          </a:p>
          <a:p>
            <a:pPr indent="-273050" lvl="0" marL="273050" marR="0" rtl="0" algn="l">
              <a:lnSpc>
                <a:spcPct val="150000"/>
              </a:lnSpc>
              <a:spcBef>
                <a:spcPts val="1950"/>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It is mounted on bottom tires</a:t>
            </a:r>
            <a:endParaRPr/>
          </a:p>
          <a:p>
            <a:pPr indent="-273050" lvl="0" marL="273050" marR="0" rtl="0" algn="l">
              <a:lnSpc>
                <a:spcPct val="100000"/>
              </a:lnSpc>
              <a:spcBef>
                <a:spcPts val="1950"/>
              </a:spcBef>
              <a:spcAft>
                <a:spcPts val="0"/>
              </a:spcAft>
              <a:buClr>
                <a:schemeClr val="dk1"/>
              </a:buClr>
              <a:buSzPts val="2600"/>
              <a:buFont typeface="Arial"/>
              <a:buNone/>
            </a:pPr>
            <a:r>
              <a:t/>
            </a:r>
            <a:endParaRPr b="0" i="0" sz="2600" u="none" cap="none" strike="noStrike">
              <a:solidFill>
                <a:srgbClr val="000000"/>
              </a:solidFill>
              <a:latin typeface="Constantia"/>
              <a:ea typeface="Constantia"/>
              <a:cs typeface="Constantia"/>
              <a:sym typeface="Constantia"/>
            </a:endParaRPr>
          </a:p>
          <a:p>
            <a:pPr indent="-273050" lvl="0" marL="273050" marR="0" rtl="0" algn="l">
              <a:lnSpc>
                <a:spcPct val="100000"/>
              </a:lnSpc>
              <a:spcBef>
                <a:spcPts val="1950"/>
              </a:spcBef>
              <a:spcAft>
                <a:spcPts val="0"/>
              </a:spcAft>
              <a:buClr>
                <a:schemeClr val="dk1"/>
              </a:buClr>
              <a:buSzPts val="2600"/>
              <a:buFont typeface="Arial"/>
              <a:buNone/>
            </a:pPr>
            <a:r>
              <a:t/>
            </a:r>
            <a:endParaRPr b="0" i="0" sz="2600" u="none" cap="none" strike="noStrike">
              <a:solidFill>
                <a:srgbClr val="000000"/>
              </a:solidFill>
              <a:latin typeface="Constantia"/>
              <a:ea typeface="Constantia"/>
              <a:cs typeface="Constantia"/>
              <a:sym typeface="Constantia"/>
            </a:endParaRPr>
          </a:p>
        </p:txBody>
      </p:sp>
      <p:pic>
        <p:nvPicPr>
          <p:cNvPr id="254" name="Google Shape;254;p20"/>
          <p:cNvPicPr preferRelativeResize="0"/>
          <p:nvPr/>
        </p:nvPicPr>
        <p:blipFill rotWithShape="1">
          <a:blip r:embed="rId3">
            <a:alphaModFix/>
          </a:blip>
          <a:srcRect b="0" l="0" r="0" t="0"/>
          <a:stretch/>
        </p:blipFill>
        <p:spPr>
          <a:xfrm>
            <a:off x="5911784" y="1556792"/>
            <a:ext cx="2756189" cy="30243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1"/>
          <p:cNvSpPr txBox="1"/>
          <p:nvPr>
            <p:ph type="title"/>
          </p:nvPr>
        </p:nvSpPr>
        <p:spPr>
          <a:xfrm>
            <a:off x="457200" y="152718"/>
            <a:ext cx="8291264"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000"/>
              <a:buFont typeface="Century Gothic"/>
              <a:buNone/>
            </a:pPr>
            <a:r>
              <a:rPr lang="en-US">
                <a:solidFill>
                  <a:srgbClr val="0070C0"/>
                </a:solidFill>
              </a:rPr>
              <a:t>Advantages / Disadvantages of complete floor stock system</a:t>
            </a:r>
            <a:endParaRPr/>
          </a:p>
        </p:txBody>
      </p:sp>
      <p:sp>
        <p:nvSpPr>
          <p:cNvPr id="260" name="Google Shape;260;p21"/>
          <p:cNvSpPr txBox="1"/>
          <p:nvPr>
            <p:ph idx="1" type="body"/>
          </p:nvPr>
        </p:nvSpPr>
        <p:spPr>
          <a:xfrm>
            <a:off x="457200" y="1700808"/>
            <a:ext cx="7620000" cy="3600400"/>
          </a:xfrm>
          <a:prstGeom prst="rect">
            <a:avLst/>
          </a:prstGeom>
          <a:noFill/>
          <a:ln>
            <a:noFill/>
          </a:ln>
        </p:spPr>
        <p:txBody>
          <a:bodyPr anchorCtr="0" anchor="t" bIns="45700" lIns="91425" spcFirstLastPara="1" rIns="91425" wrap="square" tIns="45700">
            <a:noAutofit/>
          </a:bodyPr>
          <a:lstStyle/>
          <a:p>
            <a:pPr indent="-182880" lvl="0" marL="182880" rtl="0" algn="l">
              <a:lnSpc>
                <a:spcPct val="150000"/>
              </a:lnSpc>
              <a:spcBef>
                <a:spcPts val="0"/>
              </a:spcBef>
              <a:spcAft>
                <a:spcPts val="0"/>
              </a:spcAft>
              <a:buSzPts val="1800"/>
              <a:buChar char="◦"/>
            </a:pPr>
            <a:r>
              <a:rPr lang="en-US">
                <a:latin typeface="Constantia"/>
                <a:ea typeface="Constantia"/>
                <a:cs typeface="Constantia"/>
                <a:sym typeface="Constantia"/>
              </a:rPr>
              <a:t>Advantages:</a:t>
            </a:r>
            <a:endParaRPr/>
          </a:p>
          <a:p>
            <a:pPr indent="-457200" lvl="0" marL="457200" rtl="0" algn="l">
              <a:lnSpc>
                <a:spcPct val="150000"/>
              </a:lnSpc>
              <a:spcBef>
                <a:spcPts val="900"/>
              </a:spcBef>
              <a:spcAft>
                <a:spcPts val="0"/>
              </a:spcAft>
              <a:buSzPts val="1800"/>
              <a:buFont typeface="Century Gothic"/>
              <a:buAutoNum type="arabicPeriod"/>
            </a:pPr>
            <a:r>
              <a:rPr b="0" lang="en-US">
                <a:latin typeface="Constantia"/>
                <a:ea typeface="Constantia"/>
                <a:cs typeface="Constantia"/>
                <a:sym typeface="Constantia"/>
              </a:rPr>
              <a:t>Ready availability of the required drugs</a:t>
            </a:r>
            <a:endParaRPr/>
          </a:p>
          <a:p>
            <a:pPr indent="-457200" lvl="0" marL="457200" rtl="0" algn="l">
              <a:lnSpc>
                <a:spcPct val="150000"/>
              </a:lnSpc>
              <a:spcBef>
                <a:spcPts val="900"/>
              </a:spcBef>
              <a:spcAft>
                <a:spcPts val="0"/>
              </a:spcAft>
              <a:buSzPts val="1800"/>
              <a:buFont typeface="Century Gothic"/>
              <a:buAutoNum type="arabicPeriod"/>
            </a:pPr>
            <a:r>
              <a:rPr b="0" lang="en-US">
                <a:latin typeface="Constantia"/>
                <a:ea typeface="Constantia"/>
                <a:cs typeface="Constantia"/>
                <a:sym typeface="Constantia"/>
              </a:rPr>
              <a:t>Elimination of drug returns</a:t>
            </a:r>
            <a:endParaRPr/>
          </a:p>
          <a:p>
            <a:pPr indent="-457200" lvl="0" marL="457200" rtl="0" algn="l">
              <a:lnSpc>
                <a:spcPct val="150000"/>
              </a:lnSpc>
              <a:spcBef>
                <a:spcPts val="900"/>
              </a:spcBef>
              <a:spcAft>
                <a:spcPts val="0"/>
              </a:spcAft>
              <a:buSzPts val="1800"/>
              <a:buFont typeface="Century Gothic"/>
              <a:buAutoNum type="arabicPeriod"/>
            </a:pPr>
            <a:r>
              <a:rPr b="0" lang="en-US">
                <a:latin typeface="Constantia"/>
                <a:ea typeface="Constantia"/>
                <a:cs typeface="Constantia"/>
                <a:sym typeface="Constantia"/>
              </a:rPr>
              <a:t>Reduction in the number of drug order transcriptions for the pharmacy</a:t>
            </a:r>
            <a:endParaRPr/>
          </a:p>
          <a:p>
            <a:pPr indent="-457200" lvl="0" marL="457200" rtl="0" algn="l">
              <a:lnSpc>
                <a:spcPct val="150000"/>
              </a:lnSpc>
              <a:spcBef>
                <a:spcPts val="900"/>
              </a:spcBef>
              <a:spcAft>
                <a:spcPts val="0"/>
              </a:spcAft>
              <a:buSzPts val="1800"/>
              <a:buFont typeface="Century Gothic"/>
              <a:buAutoNum type="arabicPeriod"/>
            </a:pPr>
            <a:r>
              <a:rPr b="0" lang="en-US">
                <a:latin typeface="Constantia"/>
                <a:ea typeface="Constantia"/>
                <a:cs typeface="Constantia"/>
                <a:sym typeface="Constantia"/>
              </a:rPr>
              <a:t>Reduction the number of pharmacy personnel required</a:t>
            </a:r>
            <a:endParaRPr/>
          </a:p>
          <a:p>
            <a:pPr indent="-17779" lvl="0" marL="182880" rtl="0" algn="l">
              <a:lnSpc>
                <a:spcPct val="100000"/>
              </a:lnSpc>
              <a:spcBef>
                <a:spcPts val="900"/>
              </a:spcBef>
              <a:spcAft>
                <a:spcPts val="0"/>
              </a:spcAft>
              <a:buSzPts val="2600"/>
              <a:buNone/>
            </a:pPr>
            <a:r>
              <a:t/>
            </a:r>
            <a:endParaRPr sz="2600">
              <a:latin typeface="Constantia"/>
              <a:ea typeface="Constantia"/>
              <a:cs typeface="Constantia"/>
              <a:sym typeface="Constant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2"/>
          <p:cNvSpPr txBox="1"/>
          <p:nvPr>
            <p:ph idx="1" type="body"/>
          </p:nvPr>
        </p:nvSpPr>
        <p:spPr>
          <a:xfrm>
            <a:off x="323528" y="620688"/>
            <a:ext cx="7620000" cy="5184576"/>
          </a:xfrm>
          <a:prstGeom prst="rect">
            <a:avLst/>
          </a:prstGeom>
          <a:noFill/>
          <a:ln>
            <a:noFill/>
          </a:ln>
        </p:spPr>
        <p:txBody>
          <a:bodyPr anchorCtr="0" anchor="t" bIns="45700" lIns="91425" spcFirstLastPara="1" rIns="91425" wrap="square" tIns="45700">
            <a:noAutofit/>
          </a:bodyPr>
          <a:lstStyle/>
          <a:p>
            <a:pPr indent="0" lvl="0" marL="182880" rtl="0" algn="l">
              <a:lnSpc>
                <a:spcPct val="100000"/>
              </a:lnSpc>
              <a:spcBef>
                <a:spcPts val="0"/>
              </a:spcBef>
              <a:spcAft>
                <a:spcPts val="0"/>
              </a:spcAft>
              <a:buNone/>
            </a:pPr>
            <a:r>
              <a:rPr lang="en-US" sz="2400">
                <a:latin typeface="Constantia"/>
                <a:ea typeface="Constantia"/>
                <a:cs typeface="Constantia"/>
                <a:sym typeface="Constantia"/>
              </a:rPr>
              <a:t>Disadvantages:</a:t>
            </a:r>
            <a:endParaRPr/>
          </a:p>
          <a:p>
            <a:pPr indent="-457200" lvl="0" marL="457200" rtl="0" algn="l">
              <a:lnSpc>
                <a:spcPct val="150000"/>
              </a:lnSpc>
              <a:spcBef>
                <a:spcPts val="900"/>
              </a:spcBef>
              <a:spcAft>
                <a:spcPts val="0"/>
              </a:spcAft>
              <a:buSzPts val="1800"/>
              <a:buFont typeface="Century Gothic"/>
              <a:buAutoNum type="arabicPeriod"/>
            </a:pPr>
            <a:r>
              <a:rPr b="0" lang="en-US">
                <a:latin typeface="Constantia"/>
                <a:ea typeface="Constantia"/>
                <a:cs typeface="Constantia"/>
                <a:sym typeface="Constantia"/>
              </a:rPr>
              <a:t>Medication errors may increases because the review of medication orders is eliminated</a:t>
            </a:r>
            <a:endParaRPr/>
          </a:p>
          <a:p>
            <a:pPr indent="-457200" lvl="0" marL="457200" rtl="0" algn="l">
              <a:lnSpc>
                <a:spcPct val="150000"/>
              </a:lnSpc>
              <a:spcBef>
                <a:spcPts val="900"/>
              </a:spcBef>
              <a:spcAft>
                <a:spcPts val="0"/>
              </a:spcAft>
              <a:buSzPts val="1800"/>
              <a:buFont typeface="Century Gothic"/>
              <a:buAutoNum type="arabicPeriod"/>
            </a:pPr>
            <a:r>
              <a:rPr b="0" lang="en-US">
                <a:latin typeface="Constantia"/>
                <a:ea typeface="Constantia"/>
                <a:cs typeface="Constantia"/>
                <a:sym typeface="Constantia"/>
              </a:rPr>
              <a:t>Increased drug inventory on the pavilions</a:t>
            </a:r>
            <a:endParaRPr/>
          </a:p>
          <a:p>
            <a:pPr indent="-457200" lvl="0" marL="457200" rtl="0" algn="l">
              <a:lnSpc>
                <a:spcPct val="150000"/>
              </a:lnSpc>
              <a:spcBef>
                <a:spcPts val="900"/>
              </a:spcBef>
              <a:spcAft>
                <a:spcPts val="0"/>
              </a:spcAft>
              <a:buSzPts val="1800"/>
              <a:buFont typeface="Century Gothic"/>
              <a:buAutoNum type="arabicPeriod"/>
            </a:pPr>
            <a:r>
              <a:rPr b="0" lang="en-US">
                <a:latin typeface="Constantia"/>
                <a:ea typeface="Constantia"/>
                <a:cs typeface="Constantia"/>
                <a:sym typeface="Constantia"/>
              </a:rPr>
              <a:t>Greater opportunity for pilferage</a:t>
            </a:r>
            <a:endParaRPr/>
          </a:p>
          <a:p>
            <a:pPr indent="-457200" lvl="0" marL="457200" rtl="0" algn="l">
              <a:lnSpc>
                <a:spcPct val="150000"/>
              </a:lnSpc>
              <a:spcBef>
                <a:spcPts val="900"/>
              </a:spcBef>
              <a:spcAft>
                <a:spcPts val="0"/>
              </a:spcAft>
              <a:buSzPts val="1800"/>
              <a:buFont typeface="Century Gothic"/>
              <a:buAutoNum type="arabicPeriod"/>
            </a:pPr>
            <a:r>
              <a:rPr b="0" lang="en-US">
                <a:latin typeface="Constantia"/>
                <a:ea typeface="Constantia"/>
                <a:cs typeface="Constantia"/>
                <a:sym typeface="Constantia"/>
              </a:rPr>
              <a:t>Increased hazards associated with drug deterioration</a:t>
            </a:r>
            <a:endParaRPr/>
          </a:p>
          <a:p>
            <a:pPr indent="-457200" lvl="0" marL="457200" rtl="0" algn="l">
              <a:lnSpc>
                <a:spcPct val="150000"/>
              </a:lnSpc>
              <a:spcBef>
                <a:spcPts val="900"/>
              </a:spcBef>
              <a:spcAft>
                <a:spcPts val="0"/>
              </a:spcAft>
              <a:buSzPts val="1800"/>
              <a:buFont typeface="Century Gothic"/>
              <a:buAutoNum type="arabicPeriod"/>
            </a:pPr>
            <a:r>
              <a:rPr b="0" lang="en-US">
                <a:latin typeface="Constantia"/>
                <a:ea typeface="Constantia"/>
                <a:cs typeface="Constantia"/>
                <a:sym typeface="Constantia"/>
              </a:rPr>
              <a:t>Lack of proper storage facilities on the ward may require capital layout to provide them and</a:t>
            </a:r>
            <a:endParaRPr/>
          </a:p>
          <a:p>
            <a:pPr indent="-457200" lvl="0" marL="457200" rtl="0" algn="l">
              <a:lnSpc>
                <a:spcPct val="150000"/>
              </a:lnSpc>
              <a:spcBef>
                <a:spcPts val="900"/>
              </a:spcBef>
              <a:spcAft>
                <a:spcPts val="0"/>
              </a:spcAft>
              <a:buSzPts val="1800"/>
              <a:buFont typeface="Century Gothic"/>
              <a:buAutoNum type="arabicPeriod"/>
            </a:pPr>
            <a:r>
              <a:rPr b="0" lang="en-US">
                <a:latin typeface="Constantia"/>
                <a:ea typeface="Constantia"/>
                <a:cs typeface="Constantia"/>
                <a:sym typeface="Constantia"/>
              </a:rPr>
              <a:t>Greater inroads are made upon the nurses time.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3"/>
          <p:cNvSpPr txBox="1"/>
          <p:nvPr>
            <p:ph type="title"/>
          </p:nvPr>
        </p:nvSpPr>
        <p:spPr>
          <a:xfrm>
            <a:off x="457200" y="152718"/>
            <a:ext cx="8147248" cy="13716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262626"/>
              </a:buClr>
              <a:buSzPts val="3200"/>
              <a:buFont typeface="Century Gothic"/>
              <a:buNone/>
            </a:pPr>
            <a:r>
              <a:rPr lang="en-US" sz="3200"/>
              <a:t>Difference between Charge floor stock system Non-charge floor stock</a:t>
            </a:r>
            <a:endParaRPr/>
          </a:p>
        </p:txBody>
      </p:sp>
      <p:sp>
        <p:nvSpPr>
          <p:cNvPr id="271" name="Google Shape;271;p23"/>
          <p:cNvSpPr txBox="1"/>
          <p:nvPr>
            <p:ph idx="1" type="body"/>
          </p:nvPr>
        </p:nvSpPr>
        <p:spPr>
          <a:xfrm>
            <a:off x="457200" y="1524318"/>
            <a:ext cx="3950256" cy="5283200"/>
          </a:xfrm>
          <a:prstGeom prst="rect">
            <a:avLst/>
          </a:prstGeom>
          <a:noFill/>
          <a:ln>
            <a:noFill/>
          </a:ln>
        </p:spPr>
        <p:txBody>
          <a:bodyPr anchorCtr="0" anchor="t" bIns="45700" lIns="91425" spcFirstLastPara="1" rIns="91425" wrap="square" tIns="45700">
            <a:noAutofit/>
          </a:bodyPr>
          <a:lstStyle/>
          <a:p>
            <a:pPr indent="-182880" lvl="0" marL="182880" rtl="0" algn="l">
              <a:lnSpc>
                <a:spcPct val="100000"/>
              </a:lnSpc>
              <a:spcBef>
                <a:spcPts val="0"/>
              </a:spcBef>
              <a:spcAft>
                <a:spcPts val="0"/>
              </a:spcAft>
              <a:buSzPts val="2000"/>
              <a:buChar char="◦"/>
            </a:pPr>
            <a:r>
              <a:rPr lang="en-US" sz="2000">
                <a:solidFill>
                  <a:srgbClr val="0070C0"/>
                </a:solidFill>
                <a:latin typeface="Constantia"/>
                <a:ea typeface="Constantia"/>
                <a:cs typeface="Constantia"/>
                <a:sym typeface="Constantia"/>
              </a:rPr>
              <a:t>Charge floor stock system</a:t>
            </a:r>
            <a:endParaRPr/>
          </a:p>
          <a:p>
            <a:pPr indent="-285750" lvl="0" marL="285750" rtl="0" algn="l">
              <a:lnSpc>
                <a:spcPct val="100000"/>
              </a:lnSpc>
              <a:spcBef>
                <a:spcPts val="900"/>
              </a:spcBef>
              <a:spcAft>
                <a:spcPts val="0"/>
              </a:spcAft>
              <a:buSzPts val="1800"/>
              <a:buFont typeface="Arial"/>
              <a:buChar char="•"/>
            </a:pPr>
            <a:r>
              <a:rPr b="0" lang="en-US" sz="1800">
                <a:latin typeface="Constantia"/>
                <a:ea typeface="Constantia"/>
                <a:cs typeface="Constantia"/>
                <a:sym typeface="Constantia"/>
              </a:rPr>
              <a:t>The charges are made in the system patients account after the have been administered from the stock drugs.  </a:t>
            </a:r>
            <a:endParaRPr/>
          </a:p>
          <a:p>
            <a:pPr indent="-285750" lvl="0" marL="285750" rtl="0" algn="l">
              <a:lnSpc>
                <a:spcPct val="100000"/>
              </a:lnSpc>
              <a:spcBef>
                <a:spcPts val="900"/>
              </a:spcBef>
              <a:spcAft>
                <a:spcPts val="0"/>
              </a:spcAft>
              <a:buSzPts val="1800"/>
              <a:buFont typeface="Arial"/>
              <a:buChar char="•"/>
            </a:pPr>
            <a:r>
              <a:rPr b="0" lang="en-US" sz="1800">
                <a:latin typeface="Constantia"/>
                <a:ea typeface="Constantia"/>
                <a:cs typeface="Constantia"/>
                <a:sym typeface="Constantia"/>
              </a:rPr>
              <a:t>Every dose of the drug administered to the patients are charged . </a:t>
            </a:r>
            <a:endParaRPr/>
          </a:p>
          <a:p>
            <a:pPr indent="-285750" lvl="0" marL="285750" rtl="0" algn="l">
              <a:lnSpc>
                <a:spcPct val="100000"/>
              </a:lnSpc>
              <a:spcBef>
                <a:spcPts val="900"/>
              </a:spcBef>
              <a:spcAft>
                <a:spcPts val="0"/>
              </a:spcAft>
              <a:buSzPts val="1800"/>
              <a:buFont typeface="Arial"/>
              <a:buChar char="•"/>
            </a:pPr>
            <a:r>
              <a:rPr b="0" lang="en-US" sz="1800">
                <a:latin typeface="Constantia"/>
                <a:ea typeface="Constantia"/>
                <a:cs typeface="Constantia"/>
                <a:sym typeface="Constantia"/>
              </a:rPr>
              <a:t>Only those dose are charged which are expansive can rarely used. </a:t>
            </a:r>
            <a:endParaRPr/>
          </a:p>
          <a:p>
            <a:pPr indent="-285750" lvl="0" marL="285750" rtl="0" algn="l">
              <a:lnSpc>
                <a:spcPct val="100000"/>
              </a:lnSpc>
              <a:spcBef>
                <a:spcPts val="900"/>
              </a:spcBef>
              <a:spcAft>
                <a:spcPts val="0"/>
              </a:spcAft>
              <a:buSzPts val="1800"/>
              <a:buFont typeface="Arial"/>
              <a:buChar char="•"/>
            </a:pPr>
            <a:r>
              <a:rPr b="0" lang="en-US" sz="1800">
                <a:latin typeface="Constantia"/>
                <a:ea typeface="Constantia"/>
                <a:cs typeface="Constantia"/>
                <a:sym typeface="Constantia"/>
              </a:rPr>
              <a:t>Floor stock list is prepared which is sent to make the drugs available to all the nursing station drug have been administered</a:t>
            </a:r>
            <a:endParaRPr/>
          </a:p>
        </p:txBody>
      </p:sp>
      <p:sp>
        <p:nvSpPr>
          <p:cNvPr id="272" name="Google Shape;272;p23"/>
          <p:cNvSpPr txBox="1"/>
          <p:nvPr>
            <p:ph idx="2" type="body"/>
          </p:nvPr>
        </p:nvSpPr>
        <p:spPr>
          <a:xfrm>
            <a:off x="4407456" y="1574800"/>
            <a:ext cx="4196992" cy="5022552"/>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200"/>
              <a:buChar char="◦"/>
            </a:pPr>
            <a:r>
              <a:rPr lang="en-US" sz="2200">
                <a:solidFill>
                  <a:srgbClr val="0070C0"/>
                </a:solidFill>
                <a:latin typeface="Constantia"/>
                <a:ea typeface="Constantia"/>
                <a:cs typeface="Constantia"/>
                <a:sym typeface="Constantia"/>
              </a:rPr>
              <a:t>Non-charge floor stock system</a:t>
            </a:r>
            <a:endParaRPr/>
          </a:p>
          <a:p>
            <a:pPr indent="-457200" lvl="0" marL="800100" rtl="0" algn="l">
              <a:lnSpc>
                <a:spcPct val="100000"/>
              </a:lnSpc>
              <a:spcBef>
                <a:spcPts val="900"/>
              </a:spcBef>
              <a:spcAft>
                <a:spcPts val="0"/>
              </a:spcAft>
              <a:buSzPts val="1800"/>
              <a:buFont typeface="Arial"/>
              <a:buChar char="•"/>
            </a:pPr>
            <a:r>
              <a:rPr b="0" lang="en-US" sz="1800">
                <a:latin typeface="Constantia"/>
                <a:ea typeface="Constantia"/>
                <a:cs typeface="Constantia"/>
                <a:sym typeface="Constantia"/>
              </a:rPr>
              <a:t>The charges are not made    in  the account directly even after the drug have been administered.</a:t>
            </a:r>
            <a:endParaRPr/>
          </a:p>
          <a:p>
            <a:pPr indent="-457200" lvl="0" marL="742950" rtl="0" algn="l">
              <a:lnSpc>
                <a:spcPct val="100000"/>
              </a:lnSpc>
              <a:spcBef>
                <a:spcPts val="900"/>
              </a:spcBef>
              <a:spcAft>
                <a:spcPts val="0"/>
              </a:spcAft>
              <a:buSzPts val="1800"/>
              <a:buFont typeface="Arial"/>
              <a:buChar char="•"/>
            </a:pPr>
            <a:r>
              <a:rPr b="0" lang="en-US" sz="1800">
                <a:latin typeface="Constantia"/>
                <a:ea typeface="Constantia"/>
                <a:cs typeface="Constantia"/>
                <a:sym typeface="Constantia"/>
              </a:rPr>
              <a:t> This system charges are made indirectly to the patients. </a:t>
            </a:r>
            <a:endParaRPr/>
          </a:p>
          <a:p>
            <a:pPr indent="-457200" lvl="0" marL="742950" rtl="0" algn="l">
              <a:lnSpc>
                <a:spcPct val="100000"/>
              </a:lnSpc>
              <a:spcBef>
                <a:spcPts val="900"/>
              </a:spcBef>
              <a:spcAft>
                <a:spcPts val="0"/>
              </a:spcAft>
              <a:buSzPts val="1800"/>
              <a:buFont typeface="Arial"/>
              <a:buChar char="•"/>
            </a:pPr>
            <a:r>
              <a:rPr b="0" lang="en-US" sz="1800">
                <a:latin typeface="Constantia"/>
                <a:ea typeface="Constantia"/>
                <a:cs typeface="Constantia"/>
                <a:sym typeface="Constantia"/>
              </a:rPr>
              <a:t>The cost of the drugs are not high as they are mostly used in tablets, capsules. </a:t>
            </a:r>
            <a:endParaRPr/>
          </a:p>
          <a:p>
            <a:pPr indent="-457200" lvl="0" marL="742950" rtl="0" algn="l">
              <a:lnSpc>
                <a:spcPct val="100000"/>
              </a:lnSpc>
              <a:spcBef>
                <a:spcPts val="900"/>
              </a:spcBef>
              <a:spcAft>
                <a:spcPts val="0"/>
              </a:spcAft>
              <a:buSzPts val="1800"/>
              <a:buFont typeface="Arial"/>
              <a:buChar char="•"/>
            </a:pPr>
            <a:r>
              <a:rPr b="0" lang="en-US" sz="1800">
                <a:latin typeface="Constantia"/>
                <a:ea typeface="Constantia"/>
                <a:cs typeface="Constantia"/>
                <a:sym typeface="Constantia"/>
              </a:rPr>
              <a:t>A pre-determined list is prepared by nursing station. </a:t>
            </a:r>
            <a:endParaRPr/>
          </a:p>
          <a:p>
            <a:pPr indent="-68579" lvl="0" marL="182880" rtl="0" algn="l">
              <a:lnSpc>
                <a:spcPct val="100000"/>
              </a:lnSpc>
              <a:spcBef>
                <a:spcPts val="90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4"/>
          <p:cNvSpPr txBox="1"/>
          <p:nvPr>
            <p:ph type="title"/>
          </p:nvPr>
        </p:nvSpPr>
        <p:spPr>
          <a:xfrm>
            <a:off x="457200" y="533400"/>
            <a:ext cx="8229600" cy="838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62626"/>
              </a:buClr>
              <a:buSzPct val="100000"/>
              <a:buFont typeface="Times New Roman"/>
              <a:buNone/>
            </a:pPr>
            <a:r>
              <a:rPr b="1" lang="en-US" sz="3600">
                <a:latin typeface="Times New Roman"/>
                <a:ea typeface="Times New Roman"/>
                <a:cs typeface="Times New Roman"/>
                <a:sym typeface="Times New Roman"/>
              </a:rPr>
              <a:t>3. Combination of individual and floor stock system:</a:t>
            </a:r>
            <a:endParaRPr b="1" sz="3600">
              <a:latin typeface="Times New Roman"/>
              <a:ea typeface="Times New Roman"/>
              <a:cs typeface="Times New Roman"/>
              <a:sym typeface="Times New Roman"/>
            </a:endParaRPr>
          </a:p>
        </p:txBody>
      </p:sp>
      <p:sp>
        <p:nvSpPr>
          <p:cNvPr id="278" name="Google Shape;278;p24"/>
          <p:cNvSpPr txBox="1"/>
          <p:nvPr>
            <p:ph idx="1" type="body"/>
          </p:nvPr>
        </p:nvSpPr>
        <p:spPr>
          <a:xfrm>
            <a:off x="457200" y="1371600"/>
            <a:ext cx="8229600" cy="4953000"/>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Clr>
                <a:srgbClr val="00B0F0"/>
              </a:buClr>
              <a:buSzPts val="1998"/>
              <a:buFont typeface="Arial"/>
              <a:buChar char="•"/>
            </a:pPr>
            <a:r>
              <a:rPr b="0" lang="en-US">
                <a:latin typeface="Constantia"/>
                <a:ea typeface="Constantia"/>
                <a:cs typeface="Constantia"/>
                <a:sym typeface="Constantia"/>
              </a:rPr>
              <a:t>This system is fallowed in the government and also in private hospital who run on the basis of no profit and no loss.</a:t>
            </a:r>
            <a:endParaRPr/>
          </a:p>
          <a:p>
            <a:pPr indent="-342900" lvl="0" marL="342900" rtl="0" algn="l">
              <a:lnSpc>
                <a:spcPct val="150000"/>
              </a:lnSpc>
              <a:spcBef>
                <a:spcPts val="900"/>
              </a:spcBef>
              <a:spcAft>
                <a:spcPts val="0"/>
              </a:spcAft>
              <a:buClr>
                <a:srgbClr val="00B0F0"/>
              </a:buClr>
              <a:buSzPts val="1998"/>
              <a:buFont typeface="Arial"/>
              <a:buChar char="•"/>
            </a:pPr>
            <a:r>
              <a:rPr b="0" lang="en-US">
                <a:latin typeface="Constantia"/>
                <a:ea typeface="Constantia"/>
                <a:cs typeface="Constantia"/>
                <a:sym typeface="Constantia"/>
              </a:rPr>
              <a:t>Individual prescription or medication system is prepared as a major means.</a:t>
            </a:r>
            <a:endParaRPr/>
          </a:p>
          <a:p>
            <a:pPr indent="-342900" lvl="0" marL="342900" rtl="0" algn="l">
              <a:lnSpc>
                <a:spcPct val="150000"/>
              </a:lnSpc>
              <a:spcBef>
                <a:spcPts val="900"/>
              </a:spcBef>
              <a:spcAft>
                <a:spcPts val="0"/>
              </a:spcAft>
              <a:buClr>
                <a:srgbClr val="00B0F0"/>
              </a:buClr>
              <a:buSzPts val="1998"/>
              <a:buFont typeface="Arial"/>
              <a:buChar char="•"/>
            </a:pPr>
            <a:r>
              <a:rPr b="0" lang="en-US">
                <a:latin typeface="Constantia"/>
                <a:ea typeface="Constantia"/>
                <a:cs typeface="Constantia"/>
                <a:sym typeface="Constantia"/>
              </a:rPr>
              <a:t>Requirement of drugs or surgical items are given to the patient who purchase and deposit these items in hospital wards or rooms under supervision of registered nurse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5"/>
          <p:cNvSpPr txBox="1"/>
          <p:nvPr>
            <p:ph type="title"/>
          </p:nvPr>
        </p:nvSpPr>
        <p:spPr>
          <a:xfrm>
            <a:off x="457200" y="609600"/>
            <a:ext cx="8229600" cy="60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600"/>
              <a:buFont typeface="Times New Roman"/>
              <a:buNone/>
            </a:pPr>
            <a:r>
              <a:rPr b="1" lang="en-US" sz="3600">
                <a:solidFill>
                  <a:srgbClr val="FF0000"/>
                </a:solidFill>
                <a:latin typeface="Times New Roman"/>
                <a:ea typeface="Times New Roman"/>
                <a:cs typeface="Times New Roman"/>
                <a:sym typeface="Times New Roman"/>
              </a:rPr>
              <a:t>4. Unit dose dispensing:</a:t>
            </a:r>
            <a:endParaRPr/>
          </a:p>
        </p:txBody>
      </p:sp>
      <p:sp>
        <p:nvSpPr>
          <p:cNvPr id="286" name="Google Shape;286;p25"/>
          <p:cNvSpPr txBox="1"/>
          <p:nvPr/>
        </p:nvSpPr>
        <p:spPr>
          <a:xfrm>
            <a:off x="457200" y="1219200"/>
            <a:ext cx="8229600" cy="5181600"/>
          </a:xfrm>
          <a:prstGeom prst="rect">
            <a:avLst/>
          </a:prstGeom>
          <a:noFill/>
          <a:ln>
            <a:noFill/>
          </a:ln>
        </p:spPr>
        <p:txBody>
          <a:bodyPr anchorCtr="0" anchor="t" bIns="45000" lIns="90000" spcFirstLastPara="1" rIns="90000" wrap="square" tIns="45000">
            <a:noAutofit/>
          </a:bodyPr>
          <a:lstStyle/>
          <a:p>
            <a:pPr indent="-273050" lvl="0" marL="273050" marR="0" rtl="0" algn="just">
              <a:lnSpc>
                <a:spcPct val="150000"/>
              </a:lnSpc>
              <a:spcBef>
                <a:spcPts val="0"/>
              </a:spcBef>
              <a:spcAft>
                <a:spcPts val="0"/>
              </a:spcAft>
              <a:buNone/>
            </a:pPr>
            <a:r>
              <a:rPr b="0" i="0" lang="en-US" sz="2000" u="none" cap="none" strike="noStrike">
                <a:solidFill>
                  <a:srgbClr val="000000"/>
                </a:solidFill>
                <a:latin typeface="Constantia"/>
                <a:ea typeface="Constantia"/>
                <a:cs typeface="Constantia"/>
                <a:sym typeface="Constantia"/>
              </a:rPr>
              <a:t>    Those medications which are ordered ,packed ,handled administered and charged in multiples of single dose units containing a predetermined amount of drug or supply sufficient for one regular dose</a:t>
            </a:r>
            <a:endParaRPr/>
          </a:p>
          <a:p>
            <a:pPr indent="-273050" lvl="0" marL="273050" marR="0" rtl="0" algn="just">
              <a:lnSpc>
                <a:spcPct val="150000"/>
              </a:lnSpc>
              <a:spcBef>
                <a:spcPts val="1950"/>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  A single unit package is one </a:t>
            </a:r>
            <a:r>
              <a:rPr lang="en-US" sz="2000">
                <a:latin typeface="Constantia"/>
                <a:ea typeface="Constantia"/>
                <a:cs typeface="Constantia"/>
                <a:sym typeface="Constantia"/>
              </a:rPr>
              <a:t>which</a:t>
            </a:r>
            <a:r>
              <a:rPr b="0" i="0" lang="en-US" sz="2000" u="none" cap="none" strike="noStrike">
                <a:solidFill>
                  <a:srgbClr val="000000"/>
                </a:solidFill>
                <a:latin typeface="Constantia"/>
                <a:ea typeface="Constantia"/>
                <a:cs typeface="Constantia"/>
                <a:sym typeface="Constantia"/>
              </a:rPr>
              <a:t> contains one complete pharmaceutical dosage forms </a:t>
            </a:r>
            <a:endParaRPr/>
          </a:p>
          <a:p>
            <a:pPr indent="-273050" lvl="0" marL="273050" marR="0" rtl="0" algn="just">
              <a:lnSpc>
                <a:spcPct val="150000"/>
              </a:lnSpc>
              <a:spcBef>
                <a:spcPts val="1950"/>
              </a:spcBef>
              <a:spcAft>
                <a:spcPts val="0"/>
              </a:spcAft>
              <a:buClr>
                <a:srgbClr val="000000"/>
              </a:buClr>
              <a:buSzPts val="2000"/>
              <a:buFont typeface="Constantia"/>
              <a:buNone/>
            </a:pPr>
            <a:r>
              <a:rPr b="0" i="0" lang="en-US" sz="2000" u="none" cap="none" strike="noStrike">
                <a:solidFill>
                  <a:srgbClr val="000000"/>
                </a:solidFill>
                <a:latin typeface="Constantia"/>
                <a:ea typeface="Constantia"/>
                <a:cs typeface="Constantia"/>
                <a:sym typeface="Constantia"/>
              </a:rPr>
              <a:t>                   e.g.- tablet, capsule.</a:t>
            </a:r>
            <a:endParaRPr/>
          </a:p>
          <a:p>
            <a:pPr indent="-273050" lvl="0" marL="273050" marR="0" rtl="0" algn="just">
              <a:lnSpc>
                <a:spcPct val="100000"/>
              </a:lnSpc>
              <a:spcBef>
                <a:spcPts val="1950"/>
              </a:spcBef>
              <a:spcAft>
                <a:spcPts val="0"/>
              </a:spcAft>
              <a:buClr>
                <a:schemeClr val="dk1"/>
              </a:buClr>
              <a:buSzPts val="2400"/>
              <a:buFont typeface="Arial"/>
              <a:buNone/>
            </a:pPr>
            <a:r>
              <a:t/>
            </a:r>
            <a:endParaRPr b="0" i="0" sz="2400" u="none" cap="none" strike="noStrike">
              <a:solidFill>
                <a:srgbClr val="000000"/>
              </a:solidFill>
              <a:latin typeface="Constantia"/>
              <a:ea typeface="Constantia"/>
              <a:cs typeface="Constantia"/>
              <a:sym typeface="Constantia"/>
            </a:endParaRPr>
          </a:p>
          <a:p>
            <a:pPr indent="-273050" lvl="0" marL="273050" marR="0" rtl="0" algn="just">
              <a:lnSpc>
                <a:spcPct val="100000"/>
              </a:lnSpc>
              <a:spcBef>
                <a:spcPts val="1950"/>
              </a:spcBef>
              <a:spcAft>
                <a:spcPts val="0"/>
              </a:spcAft>
              <a:buClr>
                <a:schemeClr val="dk1"/>
              </a:buClr>
              <a:buSzPts val="2400"/>
              <a:buFont typeface="Arial"/>
              <a:buNone/>
            </a:pPr>
            <a:r>
              <a:t/>
            </a:r>
            <a:endParaRPr b="0" i="0" sz="2400" u="none" cap="none" strike="noStrike">
              <a:solidFill>
                <a:srgbClr val="000000"/>
              </a:solidFill>
              <a:latin typeface="Constantia"/>
              <a:ea typeface="Constantia"/>
              <a:cs typeface="Constantia"/>
              <a:sym typeface="Constantia"/>
            </a:endParaRPr>
          </a:p>
          <a:p>
            <a:pPr indent="-273050" lvl="0" marL="273050" marR="0" rtl="0" algn="just">
              <a:lnSpc>
                <a:spcPct val="100000"/>
              </a:lnSpc>
              <a:spcBef>
                <a:spcPts val="1950"/>
              </a:spcBef>
              <a:spcAft>
                <a:spcPts val="0"/>
              </a:spcAft>
              <a:buClr>
                <a:schemeClr val="dk1"/>
              </a:buClr>
              <a:buSzPts val="2400"/>
              <a:buFont typeface="Arial"/>
              <a:buNone/>
            </a:pPr>
            <a:r>
              <a:t/>
            </a:r>
            <a:endParaRPr b="0" i="0" sz="2400" u="none" cap="none" strike="noStrike">
              <a:solidFill>
                <a:srgbClr val="000000"/>
              </a:solidFill>
              <a:latin typeface="Constantia"/>
              <a:ea typeface="Constantia"/>
              <a:cs typeface="Constantia"/>
              <a:sym typeface="Constantia"/>
            </a:endParaRPr>
          </a:p>
        </p:txBody>
      </p:sp>
      <p:pic>
        <p:nvPicPr>
          <p:cNvPr descr="C:\Users\VENKAT\Desktop\mm-uc100.jpg" id="287" name="Google Shape;287;p25"/>
          <p:cNvPicPr preferRelativeResize="0"/>
          <p:nvPr/>
        </p:nvPicPr>
        <p:blipFill rotWithShape="1">
          <a:blip r:embed="rId3">
            <a:alphaModFix/>
          </a:blip>
          <a:srcRect b="0" l="0" r="0" t="0"/>
          <a:stretch/>
        </p:blipFill>
        <p:spPr>
          <a:xfrm>
            <a:off x="5004048" y="4653136"/>
            <a:ext cx="3400661" cy="226710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6"/>
          <p:cNvSpPr txBox="1"/>
          <p:nvPr>
            <p:ph type="title"/>
          </p:nvPr>
        </p:nvSpPr>
        <p:spPr>
          <a:xfrm>
            <a:off x="395536" y="2902"/>
            <a:ext cx="7992888" cy="129614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62626"/>
              </a:buClr>
              <a:buSzPct val="100000"/>
              <a:buFont typeface="Century Gothic"/>
              <a:buNone/>
            </a:pPr>
            <a:br>
              <a:rPr lang="en-US"/>
            </a:br>
            <a:br>
              <a:rPr lang="en-US"/>
            </a:br>
            <a:r>
              <a:rPr lang="en-US">
                <a:solidFill>
                  <a:srgbClr val="0070C0"/>
                </a:solidFill>
              </a:rPr>
              <a:t>Advantages of unit dose system:</a:t>
            </a:r>
            <a:br>
              <a:rPr lang="en-US"/>
            </a:br>
            <a:endParaRPr/>
          </a:p>
        </p:txBody>
      </p:sp>
      <p:sp>
        <p:nvSpPr>
          <p:cNvPr id="293" name="Google Shape;293;p26"/>
          <p:cNvSpPr txBox="1"/>
          <p:nvPr>
            <p:ph idx="1" type="body"/>
          </p:nvPr>
        </p:nvSpPr>
        <p:spPr>
          <a:xfrm>
            <a:off x="395536" y="1411474"/>
            <a:ext cx="7992900" cy="4680600"/>
          </a:xfrm>
          <a:prstGeom prst="rect">
            <a:avLst/>
          </a:prstGeom>
          <a:noFill/>
          <a:ln>
            <a:noFill/>
          </a:ln>
        </p:spPr>
        <p:txBody>
          <a:bodyPr anchorCtr="0" anchor="t" bIns="45700" lIns="91425" spcFirstLastPara="1" rIns="91425" wrap="square" tIns="45700">
            <a:noAutofit/>
          </a:bodyPr>
          <a:lstStyle/>
          <a:p>
            <a:pPr indent="-457200" lvl="0" marL="4572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Patients received improved services round the clock and are charged for only those dosages which are administered to them</a:t>
            </a:r>
            <a:endParaRPr/>
          </a:p>
          <a:p>
            <a:pPr indent="-457200" lvl="0" marL="4572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All doses of medications required at the nursing station are prepared by the pharmacy, thus allowing nurses more time for direct patient care</a:t>
            </a:r>
            <a:endParaRPr/>
          </a:p>
          <a:p>
            <a:pPr indent="-457200" lvl="0" marL="4572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Medication errors are decreased because of direct check by the pharmacist</a:t>
            </a:r>
            <a:endParaRPr/>
          </a:p>
          <a:p>
            <a:pPr indent="-457200" lvl="0" marL="4572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Excessive duplication of orders and paper work at the nursing station and pharmacy are eliminated</a:t>
            </a:r>
            <a:endParaRPr/>
          </a:p>
          <a:p>
            <a:pPr indent="-457200" lvl="0" marL="4572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A decrease in the total cost of medication related activities</a:t>
            </a:r>
            <a:endParaRPr/>
          </a:p>
          <a:p>
            <a:pPr indent="-228600" lvl="0" marL="342900" rtl="0" algn="l">
              <a:lnSpc>
                <a:spcPct val="150000"/>
              </a:lnSpc>
              <a:spcBef>
                <a:spcPts val="900"/>
              </a:spcBef>
              <a:spcAft>
                <a:spcPts val="0"/>
              </a:spcAft>
              <a:buSzPts val="1800"/>
              <a:buFont typeface="Arial"/>
              <a:buNone/>
            </a:pPr>
            <a:r>
              <a:t/>
            </a:r>
            <a:endParaRPr b="0">
              <a:latin typeface="Constantia"/>
              <a:ea typeface="Constantia"/>
              <a:cs typeface="Constantia"/>
              <a:sym typeface="Constant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7"/>
          <p:cNvSpPr txBox="1"/>
          <p:nvPr>
            <p:ph type="title"/>
          </p:nvPr>
        </p:nvSpPr>
        <p:spPr>
          <a:xfrm>
            <a:off x="467544" y="116632"/>
            <a:ext cx="5791200" cy="6876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000"/>
              <a:buFont typeface="Century Gothic"/>
              <a:buNone/>
            </a:pPr>
            <a:r>
              <a:rPr lang="en-US">
                <a:solidFill>
                  <a:srgbClr val="0070C0"/>
                </a:solidFill>
              </a:rPr>
              <a:t>Advantages….</a:t>
            </a:r>
            <a:endParaRPr/>
          </a:p>
        </p:txBody>
      </p:sp>
      <p:sp>
        <p:nvSpPr>
          <p:cNvPr id="299" name="Google Shape;299;p27"/>
          <p:cNvSpPr txBox="1"/>
          <p:nvPr>
            <p:ph idx="1" type="body"/>
          </p:nvPr>
        </p:nvSpPr>
        <p:spPr>
          <a:xfrm>
            <a:off x="436141" y="804238"/>
            <a:ext cx="8568952" cy="5865122"/>
          </a:xfrm>
          <a:prstGeom prst="rect">
            <a:avLst/>
          </a:prstGeom>
          <a:noFill/>
          <a:ln>
            <a:noFill/>
          </a:ln>
        </p:spPr>
        <p:txBody>
          <a:bodyPr anchorCtr="0" anchor="t" bIns="45700" lIns="91425" spcFirstLastPara="1" rIns="91425" wrap="square" tIns="45700">
            <a:noAutofit/>
          </a:bodyPr>
          <a:lstStyle/>
          <a:p>
            <a:pPr indent="-457200" lvl="0" marL="4572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Improved overall drug control and drug use monitoring</a:t>
            </a:r>
            <a:endParaRPr/>
          </a:p>
          <a:p>
            <a:pPr indent="-457200" lvl="0" marL="4572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More accurate patient billing for drugs</a:t>
            </a:r>
            <a:endParaRPr/>
          </a:p>
          <a:p>
            <a:pPr indent="-457200" lvl="0" marL="4572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The elimination and minimization of drug credits</a:t>
            </a:r>
            <a:endParaRPr/>
          </a:p>
          <a:p>
            <a:pPr indent="-457200" lvl="0" marL="4572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Greater control by the pharmacist over pharmacy workload patterns and staff scheduling</a:t>
            </a:r>
            <a:endParaRPr/>
          </a:p>
          <a:p>
            <a:pPr indent="-457200" lvl="0" marL="4572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Greater adaptability to computerized and automated procedure regarding medication orders and delivery system.</a:t>
            </a:r>
            <a:endParaRPr/>
          </a:p>
          <a:p>
            <a:pPr indent="-457200" lvl="0" marL="4572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The pharmacist can get out of the pharmacy and onto the wards where they can perform their intended function as drug consultants and help providing the team effort that is needed for better patient care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8"/>
          <p:cNvSpPr txBox="1"/>
          <p:nvPr>
            <p:ph type="title"/>
          </p:nvPr>
        </p:nvSpPr>
        <p:spPr>
          <a:xfrm>
            <a:off x="457200" y="260648"/>
            <a:ext cx="5791200" cy="7596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000"/>
              <a:buFont typeface="Century Gothic"/>
              <a:buNone/>
            </a:pPr>
            <a:r>
              <a:rPr lang="en-US">
                <a:solidFill>
                  <a:srgbClr val="0070C0"/>
                </a:solidFill>
              </a:rPr>
              <a:t>Disadvantages:</a:t>
            </a:r>
            <a:endParaRPr/>
          </a:p>
        </p:txBody>
      </p:sp>
      <p:sp>
        <p:nvSpPr>
          <p:cNvPr id="305" name="Google Shape;305;p28"/>
          <p:cNvSpPr txBox="1"/>
          <p:nvPr>
            <p:ph idx="1" type="body"/>
          </p:nvPr>
        </p:nvSpPr>
        <p:spPr>
          <a:xfrm>
            <a:off x="457200" y="1196752"/>
            <a:ext cx="7620000"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It requires more space since packaging material increases the bulk of dosage forms</a:t>
            </a:r>
            <a:endParaRPr/>
          </a:p>
          <a:p>
            <a:pPr indent="-342900" lvl="0" marL="3429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It requires increased number of skilled and lay personnel in the pharmacy</a:t>
            </a:r>
            <a:endParaRPr/>
          </a:p>
          <a:p>
            <a:pPr indent="-342900" lvl="0" marL="3429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The cost of medication is increased to the patient due to increased handling charges.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g2b966a785ac_0_0"/>
          <p:cNvPicPr preferRelativeResize="0"/>
          <p:nvPr/>
        </p:nvPicPr>
        <p:blipFill>
          <a:blip r:embed="rId3">
            <a:alphaModFix/>
          </a:blip>
          <a:stretch>
            <a:fillRect/>
          </a:stretch>
        </p:blipFill>
        <p:spPr>
          <a:xfrm>
            <a:off x="152400" y="222300"/>
            <a:ext cx="8740399" cy="6409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9"/>
          <p:cNvSpPr txBox="1"/>
          <p:nvPr>
            <p:ph idx="1" type="body"/>
          </p:nvPr>
        </p:nvSpPr>
        <p:spPr>
          <a:xfrm>
            <a:off x="457200" y="1295400"/>
            <a:ext cx="8229600" cy="5105400"/>
          </a:xfrm>
          <a:prstGeom prst="rect">
            <a:avLst/>
          </a:prstGeom>
          <a:noFill/>
          <a:ln>
            <a:noFill/>
          </a:ln>
        </p:spPr>
        <p:txBody>
          <a:bodyPr anchorCtr="0" anchor="t" bIns="45700" lIns="91425" spcFirstLastPara="1" rIns="91425" wrap="square" tIns="45700">
            <a:noAutofit/>
          </a:bodyPr>
          <a:lstStyle/>
          <a:p>
            <a:pPr indent="-571500" lvl="0" marL="571500" rtl="0" algn="l">
              <a:lnSpc>
                <a:spcPct val="150000"/>
              </a:lnSpc>
              <a:spcBef>
                <a:spcPts val="0"/>
              </a:spcBef>
              <a:spcAft>
                <a:spcPts val="0"/>
              </a:spcAft>
              <a:buClr>
                <a:schemeClr val="accent3"/>
              </a:buClr>
              <a:buSzPts val="2600"/>
              <a:buFont typeface="Noto Sans Symbols"/>
              <a:buChar char="❑"/>
            </a:pPr>
            <a:r>
              <a:rPr lang="en-US" sz="2600">
                <a:latin typeface="Constantia"/>
                <a:ea typeface="Constantia"/>
                <a:cs typeface="Constantia"/>
                <a:sym typeface="Constantia"/>
              </a:rPr>
              <a:t>Two methods of dispensing unit doses are:  </a:t>
            </a:r>
            <a:endParaRPr/>
          </a:p>
          <a:p>
            <a:pPr indent="-17779" lvl="0" marL="182880" rtl="0" algn="l">
              <a:lnSpc>
                <a:spcPct val="150000"/>
              </a:lnSpc>
              <a:spcBef>
                <a:spcPts val="900"/>
              </a:spcBef>
              <a:spcAft>
                <a:spcPts val="0"/>
              </a:spcAft>
              <a:buClr>
                <a:schemeClr val="accent3"/>
              </a:buClr>
              <a:buSzPts val="2600"/>
              <a:buNone/>
            </a:pPr>
            <a:r>
              <a:t/>
            </a:r>
            <a:endParaRPr sz="2600">
              <a:latin typeface="Constantia"/>
              <a:ea typeface="Constantia"/>
              <a:cs typeface="Constantia"/>
              <a:sym typeface="Constantia"/>
            </a:endParaRPr>
          </a:p>
          <a:p>
            <a:pPr indent="-571500" lvl="1" marL="937260" rtl="0" algn="just">
              <a:lnSpc>
                <a:spcPct val="150000"/>
              </a:lnSpc>
              <a:spcBef>
                <a:spcPts val="500"/>
              </a:spcBef>
              <a:spcAft>
                <a:spcPts val="0"/>
              </a:spcAft>
              <a:buSzPts val="1600"/>
              <a:buFont typeface="Century Gothic"/>
              <a:buAutoNum type="arabicPeriod"/>
            </a:pPr>
            <a:r>
              <a:rPr lang="en-US">
                <a:latin typeface="Constantia"/>
                <a:ea typeface="Constantia"/>
                <a:cs typeface="Constantia"/>
                <a:sym typeface="Constantia"/>
              </a:rPr>
              <a:t>Centralized unit-dose drug distribution system </a:t>
            </a:r>
            <a:r>
              <a:rPr lang="en-US">
                <a:solidFill>
                  <a:srgbClr val="FF0000"/>
                </a:solidFill>
                <a:latin typeface="Constantia"/>
                <a:ea typeface="Constantia"/>
                <a:cs typeface="Constantia"/>
                <a:sym typeface="Constantia"/>
              </a:rPr>
              <a:t>(CUDD) </a:t>
            </a:r>
            <a:endParaRPr/>
          </a:p>
          <a:p>
            <a:pPr indent="-457200" lvl="1" marL="822325" rtl="0" algn="just">
              <a:lnSpc>
                <a:spcPct val="150000"/>
              </a:lnSpc>
              <a:spcBef>
                <a:spcPts val="500"/>
              </a:spcBef>
              <a:spcAft>
                <a:spcPts val="0"/>
              </a:spcAft>
              <a:buSzPts val="1600"/>
              <a:buFont typeface="Century Gothic"/>
              <a:buAutoNum type="arabicPeriod"/>
            </a:pPr>
            <a:r>
              <a:rPr lang="en-US">
                <a:latin typeface="Constantia"/>
                <a:ea typeface="Constantia"/>
                <a:cs typeface="Constantia"/>
                <a:sym typeface="Constantia"/>
              </a:rPr>
              <a:t> Decentralized unit dose drug distribution system </a:t>
            </a:r>
            <a:r>
              <a:rPr lang="en-US">
                <a:solidFill>
                  <a:srgbClr val="FF0000"/>
                </a:solidFill>
                <a:latin typeface="Constantia"/>
                <a:ea typeface="Constantia"/>
                <a:cs typeface="Constantia"/>
                <a:sym typeface="Constantia"/>
              </a:rPr>
              <a:t>(DUDD)    </a:t>
            </a:r>
            <a:endParaRPr>
              <a:latin typeface="Constantia"/>
              <a:ea typeface="Constantia"/>
              <a:cs typeface="Constantia"/>
              <a:sym typeface="Constantia"/>
            </a:endParaRPr>
          </a:p>
          <a:p>
            <a:pPr indent="-514350" lvl="0" marL="514350" rtl="0" algn="l">
              <a:lnSpc>
                <a:spcPct val="150000"/>
              </a:lnSpc>
              <a:spcBef>
                <a:spcPts val="900"/>
              </a:spcBef>
              <a:spcAft>
                <a:spcPts val="0"/>
              </a:spcAft>
              <a:buClr>
                <a:schemeClr val="accent3"/>
              </a:buClr>
              <a:buSzPts val="1800"/>
              <a:buFont typeface="Noto Sans Symbols"/>
              <a:buNone/>
            </a:pPr>
            <a:r>
              <a:rPr b="0" lang="en-US">
                <a:latin typeface="Constantia"/>
                <a:ea typeface="Constantia"/>
                <a:cs typeface="Constantia"/>
                <a:sym typeface="Constantia"/>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0"/>
          <p:cNvSpPr txBox="1"/>
          <p:nvPr/>
        </p:nvSpPr>
        <p:spPr>
          <a:xfrm>
            <a:off x="457200" y="1828800"/>
            <a:ext cx="8077200" cy="4495800"/>
          </a:xfrm>
          <a:prstGeom prst="rect">
            <a:avLst/>
          </a:prstGeom>
          <a:noFill/>
          <a:ln>
            <a:noFill/>
          </a:ln>
        </p:spPr>
        <p:txBody>
          <a:bodyPr anchorCtr="0" anchor="t" bIns="45000" lIns="90000" spcFirstLastPara="1" rIns="90000" wrap="square" tIns="45000">
            <a:noAutofit/>
          </a:bodyPr>
          <a:lstStyle/>
          <a:p>
            <a:pPr indent="-273050" lvl="0" marL="273050" marR="0" rtl="0" algn="just">
              <a:lnSpc>
                <a:spcPct val="150000"/>
              </a:lnSpc>
              <a:spcBef>
                <a:spcPts val="0"/>
              </a:spcBef>
              <a:spcAft>
                <a:spcPts val="0"/>
              </a:spcAft>
              <a:buClr>
                <a:srgbClr val="0BD0D9"/>
              </a:buClr>
              <a:buSzPts val="2470"/>
              <a:buFont typeface="Noto Sans Symbols"/>
              <a:buChar char="❑"/>
            </a:pPr>
            <a:r>
              <a:rPr b="0" i="0" lang="en-US" sz="2600" u="none" cap="none" strike="noStrike">
                <a:solidFill>
                  <a:srgbClr val="000000"/>
                </a:solidFill>
                <a:latin typeface="Constantia"/>
                <a:ea typeface="Constantia"/>
                <a:cs typeface="Constantia"/>
                <a:sym typeface="Constantia"/>
              </a:rPr>
              <a:t> </a:t>
            </a:r>
            <a:r>
              <a:rPr b="0" i="0" lang="en-US" sz="2000" u="none" cap="none" strike="noStrike">
                <a:solidFill>
                  <a:srgbClr val="000000"/>
                </a:solidFill>
                <a:latin typeface="Constantia"/>
                <a:ea typeface="Constantia"/>
                <a:cs typeface="Constantia"/>
                <a:sym typeface="Constantia"/>
              </a:rPr>
              <a:t>All in-patient drugs  are dispensed in unit doses and all the drugs are stored in central area of the pharmacy and dispensed at the time the dose is due to be given to the patient</a:t>
            </a:r>
            <a:endParaRPr/>
          </a:p>
          <a:p>
            <a:pPr indent="-273050" lvl="0" marL="273050" marR="0" rtl="0" algn="just">
              <a:lnSpc>
                <a:spcPct val="150000"/>
              </a:lnSpc>
              <a:spcBef>
                <a:spcPts val="1950"/>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Drugs re transferred from the pharmacy to the indoor patient by medication cards</a:t>
            </a:r>
            <a:endParaRPr/>
          </a:p>
          <a:p>
            <a:pPr indent="-273050" lvl="0" marL="273050" marR="0" rtl="0" algn="just">
              <a:lnSpc>
                <a:spcPct val="150000"/>
              </a:lnSpc>
              <a:spcBef>
                <a:spcPts val="1950"/>
              </a:spcBef>
              <a:spcAft>
                <a:spcPts val="0"/>
              </a:spcAft>
              <a:buNone/>
            </a:pPr>
            <a:r>
              <a:t/>
            </a:r>
            <a:endParaRPr b="0" i="0" sz="2600" u="none" cap="none" strike="noStrike">
              <a:solidFill>
                <a:srgbClr val="000000"/>
              </a:solidFill>
              <a:latin typeface="Constantia"/>
              <a:ea typeface="Constantia"/>
              <a:cs typeface="Constantia"/>
              <a:sym typeface="Constantia"/>
            </a:endParaRPr>
          </a:p>
          <a:p>
            <a:pPr indent="-116204" lvl="0" marL="273050" marR="0" rtl="0" algn="just">
              <a:lnSpc>
                <a:spcPct val="150000"/>
              </a:lnSpc>
              <a:spcBef>
                <a:spcPts val="1950"/>
              </a:spcBef>
              <a:spcAft>
                <a:spcPts val="0"/>
              </a:spcAft>
              <a:buClr>
                <a:srgbClr val="0BD0D9"/>
              </a:buClr>
              <a:buSzPts val="2470"/>
              <a:buFont typeface="Noto Sans Symbols"/>
              <a:buNone/>
            </a:pPr>
            <a:r>
              <a:t/>
            </a:r>
            <a:endParaRPr b="0" i="0" sz="2600" u="none" cap="none" strike="noStrike">
              <a:solidFill>
                <a:srgbClr val="000000"/>
              </a:solidFill>
              <a:latin typeface="Constantia"/>
              <a:ea typeface="Constantia"/>
              <a:cs typeface="Constantia"/>
              <a:sym typeface="Constantia"/>
            </a:endParaRPr>
          </a:p>
        </p:txBody>
      </p:sp>
      <p:sp>
        <p:nvSpPr>
          <p:cNvPr id="316" name="Google Shape;316;p30"/>
          <p:cNvSpPr txBox="1"/>
          <p:nvPr>
            <p:ph type="title"/>
          </p:nvPr>
        </p:nvSpPr>
        <p:spPr>
          <a:xfrm>
            <a:off x="457200" y="152718"/>
            <a:ext cx="77152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000"/>
              <a:buFont typeface="Times New Roman"/>
              <a:buNone/>
            </a:pPr>
            <a:r>
              <a:rPr b="1" lang="en-US">
                <a:solidFill>
                  <a:srgbClr val="002060"/>
                </a:solidFill>
                <a:latin typeface="Times New Roman"/>
                <a:ea typeface="Times New Roman"/>
                <a:cs typeface="Times New Roman"/>
                <a:sym typeface="Times New Roman"/>
              </a:rPr>
              <a:t>1.</a:t>
            </a:r>
            <a:r>
              <a:rPr b="1" lang="en-US" sz="3600">
                <a:solidFill>
                  <a:srgbClr val="002060"/>
                </a:solidFill>
                <a:latin typeface="Times New Roman"/>
                <a:ea typeface="Times New Roman"/>
                <a:cs typeface="Times New Roman"/>
                <a:sym typeface="Times New Roman"/>
              </a:rPr>
              <a:t>Centralised unit-dose drug distribution system(CUDD):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1"/>
          <p:cNvSpPr txBox="1"/>
          <p:nvPr>
            <p:ph type="title"/>
          </p:nvPr>
        </p:nvSpPr>
        <p:spPr>
          <a:xfrm>
            <a:off x="457200" y="188640"/>
            <a:ext cx="8229600" cy="954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4617B"/>
              </a:buClr>
              <a:buSzPts val="3600"/>
              <a:buFont typeface="Times New Roman"/>
              <a:buNone/>
            </a:pPr>
            <a:r>
              <a:rPr b="1" lang="en-US" sz="3600">
                <a:solidFill>
                  <a:srgbClr val="04617B"/>
                </a:solidFill>
                <a:latin typeface="Times New Roman"/>
                <a:ea typeface="Times New Roman"/>
                <a:cs typeface="Times New Roman"/>
                <a:sym typeface="Times New Roman"/>
              </a:rPr>
              <a:t>2. Decentralized unit dose dispensing:</a:t>
            </a:r>
            <a:endParaRPr/>
          </a:p>
        </p:txBody>
      </p:sp>
      <p:sp>
        <p:nvSpPr>
          <p:cNvPr id="324" name="Google Shape;324;p31"/>
          <p:cNvSpPr txBox="1"/>
          <p:nvPr/>
        </p:nvSpPr>
        <p:spPr>
          <a:xfrm>
            <a:off x="457200" y="1124744"/>
            <a:ext cx="8435280" cy="5544616"/>
          </a:xfrm>
          <a:prstGeom prst="rect">
            <a:avLst/>
          </a:prstGeom>
          <a:noFill/>
          <a:ln>
            <a:noFill/>
          </a:ln>
        </p:spPr>
        <p:txBody>
          <a:bodyPr anchorCtr="0" anchor="t" bIns="45000" lIns="90000" spcFirstLastPara="1" rIns="90000" wrap="square" tIns="45000">
            <a:noAutofit/>
          </a:bodyPr>
          <a:lstStyle/>
          <a:p>
            <a:pPr indent="-273050" lvl="0" marL="273050" marR="0" rtl="0" algn="l">
              <a:lnSpc>
                <a:spcPct val="150000"/>
              </a:lnSpc>
              <a:spcBef>
                <a:spcPts val="0"/>
              </a:spcBef>
              <a:spcAft>
                <a:spcPts val="0"/>
              </a:spcAft>
              <a:buNone/>
            </a:pPr>
            <a:r>
              <a:rPr b="0" i="0" lang="en-US" sz="2000" u="none" cap="none" strike="noStrike">
                <a:solidFill>
                  <a:srgbClr val="000000"/>
                </a:solidFill>
                <a:latin typeface="Constantia"/>
                <a:ea typeface="Constantia"/>
                <a:cs typeface="Constantia"/>
                <a:sym typeface="Constantia"/>
              </a:rPr>
              <a:t>This operates through small satellite pharmacies located on each floor of the hospital.</a:t>
            </a:r>
            <a:endParaRPr/>
          </a:p>
          <a:p>
            <a:pPr indent="-273050" lvl="0" marL="273050" marR="0" rtl="0" algn="l">
              <a:lnSpc>
                <a:spcPct val="150000"/>
              </a:lnSpc>
              <a:spcBef>
                <a:spcPts val="1125"/>
              </a:spcBef>
              <a:spcAft>
                <a:spcPts val="0"/>
              </a:spcAft>
              <a:buNone/>
            </a:pPr>
            <a:r>
              <a:rPr b="0" i="0" lang="en-US" sz="2000" u="none" cap="none" strike="noStrike">
                <a:solidFill>
                  <a:srgbClr val="000000"/>
                </a:solidFill>
                <a:latin typeface="Constantia"/>
                <a:ea typeface="Constantia"/>
                <a:cs typeface="Constantia"/>
                <a:sym typeface="Constantia"/>
              </a:rPr>
              <a:t>Procedure:</a:t>
            </a:r>
            <a:endParaRPr/>
          </a:p>
          <a:p>
            <a:pPr indent="-273050" lvl="0" marL="273050" marR="0" rtl="0" algn="l">
              <a:lnSpc>
                <a:spcPct val="150000"/>
              </a:lnSpc>
              <a:spcBef>
                <a:spcPts val="1125"/>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Patient profile card containing full date, disease , diagnosis is prepared</a:t>
            </a:r>
            <a:endParaRPr/>
          </a:p>
          <a:p>
            <a:pPr indent="-273050" lvl="0" marL="273050" marR="0" rtl="0" algn="l">
              <a:lnSpc>
                <a:spcPct val="150000"/>
              </a:lnSpc>
              <a:spcBef>
                <a:spcPts val="1125"/>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Prescription are sent directly to the pharmacist witch are then entered in the patient profile card</a:t>
            </a:r>
            <a:endParaRPr/>
          </a:p>
          <a:p>
            <a:pPr indent="-273050" lvl="0" marL="273050" marR="0" rtl="0" algn="l">
              <a:lnSpc>
                <a:spcPct val="150000"/>
              </a:lnSpc>
              <a:spcBef>
                <a:spcPts val="1125"/>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Pharmacist checks medication order</a:t>
            </a:r>
            <a:endParaRPr/>
          </a:p>
          <a:p>
            <a:pPr indent="-273050" lvl="0" marL="273050" marR="0" rtl="0" algn="l">
              <a:lnSpc>
                <a:spcPct val="150000"/>
              </a:lnSpc>
              <a:spcBef>
                <a:spcPts val="1125"/>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Patient profile card and prescription order is filled by pharmacy technicians</a:t>
            </a:r>
            <a:endParaRPr/>
          </a:p>
          <a:p>
            <a:pPr indent="-273050" lvl="0" marL="273050" marR="0" rtl="0" algn="l">
              <a:lnSpc>
                <a:spcPct val="150000"/>
              </a:lnSpc>
              <a:spcBef>
                <a:spcPts val="1125"/>
              </a:spcBef>
              <a:spcAft>
                <a:spcPts val="0"/>
              </a:spcAft>
              <a:buClr>
                <a:srgbClr val="0BD0D9"/>
              </a:buClr>
              <a:buSzPts val="1900"/>
              <a:buFont typeface="Noto Sans Symbols"/>
              <a:buChar char="▪"/>
            </a:pPr>
            <a:r>
              <a:rPr b="0" i="0" lang="en-US" sz="2000" u="none" cap="none" strike="noStrike">
                <a:solidFill>
                  <a:srgbClr val="000000"/>
                </a:solidFill>
                <a:latin typeface="Constantia"/>
                <a:ea typeface="Constantia"/>
                <a:cs typeface="Constantia"/>
                <a:sym typeface="Constantia"/>
              </a:rPr>
              <a:t>The nurses administer the drugs and make the entry in their records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2"/>
          <p:cNvSpPr txBox="1"/>
          <p:nvPr>
            <p:ph type="title"/>
          </p:nvPr>
        </p:nvSpPr>
        <p:spPr>
          <a:xfrm>
            <a:off x="457200" y="-27384"/>
            <a:ext cx="77152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a:t>Step–by step outline of unit dose procedure</a:t>
            </a:r>
            <a:endParaRPr/>
          </a:p>
        </p:txBody>
      </p:sp>
      <p:sp>
        <p:nvSpPr>
          <p:cNvPr id="330" name="Google Shape;330;p32"/>
          <p:cNvSpPr txBox="1"/>
          <p:nvPr>
            <p:ph idx="1" type="body"/>
          </p:nvPr>
        </p:nvSpPr>
        <p:spPr>
          <a:xfrm>
            <a:off x="457200" y="1392560"/>
            <a:ext cx="8291264" cy="4988768"/>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Upon admission to the hospital, the patient is entered into the system. Diagnosis, allergies and other pertinent data are entered on to the patient profile card</a:t>
            </a:r>
            <a:endParaRPr/>
          </a:p>
          <a:p>
            <a:pPr indent="-342900" lvl="0" marL="3429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Direct copies of medication orders are sent to the pharmacist</a:t>
            </a:r>
            <a:endParaRPr/>
          </a:p>
          <a:p>
            <a:pPr indent="-342900" lvl="0" marL="3429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The medication order are entered on to the patient profile card</a:t>
            </a:r>
            <a:endParaRPr/>
          </a:p>
          <a:p>
            <a:pPr indent="-342900" lvl="0" marL="3429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The pharmacist checks medication order for allergies, drug interactions etc.</a:t>
            </a:r>
            <a:endParaRPr/>
          </a:p>
          <a:p>
            <a:pPr indent="-342900" lvl="0" marL="3429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Dosage schedule is coordinated with the nursing station.</a:t>
            </a:r>
            <a:endParaRPr/>
          </a:p>
          <a:p>
            <a:pPr indent="-342900" lvl="0" marL="3429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Pharmacy technician picks medication orders, placing drugs in bins of transfer cart per dosage schedule</a:t>
            </a:r>
            <a:endParaRPr/>
          </a:p>
          <a:p>
            <a:pPr indent="-342900" lvl="0" marL="3429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Medication cart is filled for particular dosage schedule delivery</a:t>
            </a:r>
            <a:endParaRPr/>
          </a:p>
          <a:p>
            <a:pPr indent="-228600" lvl="0" marL="342900" rtl="0" algn="l">
              <a:lnSpc>
                <a:spcPct val="150000"/>
              </a:lnSpc>
              <a:spcBef>
                <a:spcPts val="0"/>
              </a:spcBef>
              <a:spcAft>
                <a:spcPts val="0"/>
              </a:spcAft>
              <a:buSzPts val="1800"/>
              <a:buFont typeface="Arial"/>
              <a:buNone/>
            </a:pPr>
            <a:r>
              <a:t/>
            </a:r>
            <a:endParaRPr>
              <a:latin typeface="Constantia"/>
              <a:ea typeface="Constantia"/>
              <a:cs typeface="Constantia"/>
              <a:sym typeface="Constant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3"/>
          <p:cNvSpPr txBox="1"/>
          <p:nvPr>
            <p:ph type="title"/>
          </p:nvPr>
        </p:nvSpPr>
        <p:spPr>
          <a:xfrm>
            <a:off x="464691" y="260648"/>
            <a:ext cx="8003232" cy="6876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a:t>Step by step outline….</a:t>
            </a:r>
            <a:endParaRPr/>
          </a:p>
        </p:txBody>
      </p:sp>
      <p:sp>
        <p:nvSpPr>
          <p:cNvPr id="336" name="Google Shape;336;p33"/>
          <p:cNvSpPr txBox="1"/>
          <p:nvPr>
            <p:ph idx="1" type="body"/>
          </p:nvPr>
        </p:nvSpPr>
        <p:spPr>
          <a:xfrm>
            <a:off x="464691" y="975713"/>
            <a:ext cx="8136904"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SzPts val="1800"/>
              <a:buFont typeface="Arial"/>
              <a:buChar char="•"/>
            </a:pPr>
            <a:r>
              <a:rPr b="0" lang="en-US">
                <a:latin typeface="Constantia"/>
                <a:ea typeface="Constantia"/>
                <a:cs typeface="Constantia"/>
                <a:sym typeface="Constantia"/>
              </a:rPr>
              <a:t>Pharmacist checks cart prior to release</a:t>
            </a:r>
            <a:endParaRPr/>
          </a:p>
          <a:p>
            <a:pPr indent="-342900" lvl="0" marL="3429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The nurse administers the medication and makes appropriate entry on the medication record.</a:t>
            </a:r>
            <a:endParaRPr/>
          </a:p>
          <a:p>
            <a:pPr indent="-342900" lvl="0" marL="3429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Upon return to pharmacy, the cart is rechecked.</a:t>
            </a:r>
            <a:endParaRPr/>
          </a:p>
          <a:p>
            <a:pPr indent="-342900" lvl="0" marL="342900" rtl="0" algn="l">
              <a:lnSpc>
                <a:spcPct val="150000"/>
              </a:lnSpc>
              <a:spcBef>
                <a:spcPts val="900"/>
              </a:spcBef>
              <a:spcAft>
                <a:spcPts val="0"/>
              </a:spcAft>
              <a:buSzPts val="1800"/>
              <a:buFont typeface="Arial"/>
              <a:buChar char="•"/>
            </a:pPr>
            <a:r>
              <a:rPr b="0" lang="en-US">
                <a:latin typeface="Constantia"/>
                <a:ea typeface="Constantia"/>
                <a:cs typeface="Constantia"/>
                <a:sym typeface="Constantia"/>
              </a:rPr>
              <a:t>Throughout the entire sequence, the pharmacist is available for consultation by the doctors and nurses. In addition he/she is maintaining surveillance for discontinued orders.</a:t>
            </a:r>
            <a:endParaRPr/>
          </a:p>
          <a:p>
            <a:pPr indent="-17779" lvl="0" marL="182880" rtl="0" algn="l">
              <a:lnSpc>
                <a:spcPct val="100000"/>
              </a:lnSpc>
              <a:spcBef>
                <a:spcPts val="900"/>
              </a:spcBef>
              <a:spcAft>
                <a:spcPts val="0"/>
              </a:spcAft>
              <a:buSzPts val="2600"/>
              <a:buNone/>
            </a:pPr>
            <a:r>
              <a:t/>
            </a:r>
            <a:endParaRPr sz="2600">
              <a:latin typeface="Constantia"/>
              <a:ea typeface="Constantia"/>
              <a:cs typeface="Constantia"/>
              <a:sym typeface="Constanti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descr="Image result for Thank you" id="341" name="Google Shape;341;p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descr="Image result for Thank you" id="342" name="Google Shape;342;p34"/>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descr="Image result for Thank you" id="343" name="Google Shape;343;p34"/>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344" name="Google Shape;344;p34"/>
          <p:cNvPicPr preferRelativeResize="0"/>
          <p:nvPr/>
        </p:nvPicPr>
        <p:blipFill rotWithShape="1">
          <a:blip r:embed="rId3">
            <a:alphaModFix/>
          </a:blip>
          <a:srcRect b="0" l="0" r="0" t="0"/>
          <a:stretch/>
        </p:blipFill>
        <p:spPr>
          <a:xfrm>
            <a:off x="1713485" y="1948719"/>
            <a:ext cx="5717030" cy="2011680"/>
          </a:xfrm>
          <a:prstGeom prst="rect">
            <a:avLst/>
          </a:prstGeom>
          <a:noFill/>
          <a:ln>
            <a:noFill/>
          </a:ln>
        </p:spPr>
      </p:pic>
      <p:sp>
        <p:nvSpPr>
          <p:cNvPr id="345" name="Google Shape;345;p34"/>
          <p:cNvSpPr/>
          <p:nvPr/>
        </p:nvSpPr>
        <p:spPr>
          <a:xfrm>
            <a:off x="1721024" y="4653136"/>
            <a:ext cx="571702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Reference-Hospital and Clinical Pharmacy by Pratibha Nand , Dr. R. K. Khar</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323528" y="260648"/>
            <a:ext cx="8075240" cy="8316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a:t>Out-patient:</a:t>
            </a:r>
            <a:endParaRPr/>
          </a:p>
        </p:txBody>
      </p:sp>
      <p:sp>
        <p:nvSpPr>
          <p:cNvPr id="129" name="Google Shape;129;p3"/>
          <p:cNvSpPr txBox="1"/>
          <p:nvPr>
            <p:ph idx="1" type="body"/>
          </p:nvPr>
        </p:nvSpPr>
        <p:spPr>
          <a:xfrm>
            <a:off x="551148" y="1340768"/>
            <a:ext cx="7620000" cy="4373563"/>
          </a:xfrm>
          <a:prstGeom prst="rect">
            <a:avLst/>
          </a:prstGeom>
          <a:noFill/>
          <a:ln>
            <a:noFill/>
          </a:ln>
        </p:spPr>
        <p:txBody>
          <a:bodyPr anchorCtr="0" anchor="t" bIns="45700" lIns="91425" spcFirstLastPara="1" rIns="91425" wrap="square" tIns="45700">
            <a:normAutofit/>
          </a:bodyPr>
          <a:lstStyle/>
          <a:p>
            <a:pPr indent="-182880" lvl="0" marL="182880" rtl="0" algn="l">
              <a:lnSpc>
                <a:spcPct val="150000"/>
              </a:lnSpc>
              <a:spcBef>
                <a:spcPts val="0"/>
              </a:spcBef>
              <a:spcAft>
                <a:spcPts val="0"/>
              </a:spcAft>
              <a:buSzPts val="1800"/>
              <a:buChar char="◦"/>
            </a:pPr>
            <a:r>
              <a:rPr b="0" lang="en-US">
                <a:solidFill>
                  <a:srgbClr val="000000"/>
                </a:solidFill>
                <a:latin typeface="Constantia"/>
                <a:ea typeface="Constantia"/>
                <a:cs typeface="Constantia"/>
                <a:sym typeface="Constantia"/>
              </a:rPr>
              <a:t>Out patient refers to patients not occupying beds in a  hospital or in clinics, health centers and other places .</a:t>
            </a:r>
            <a:endParaRPr/>
          </a:p>
          <a:p>
            <a:pPr indent="-182880" lvl="0" marL="182880" rtl="0" algn="l">
              <a:lnSpc>
                <a:spcPct val="100000"/>
              </a:lnSpc>
              <a:spcBef>
                <a:spcPts val="1950"/>
              </a:spcBef>
              <a:spcAft>
                <a:spcPts val="0"/>
              </a:spcAft>
              <a:buSzPts val="1800"/>
              <a:buChar char="◦"/>
            </a:pPr>
            <a:r>
              <a:rPr b="0" lang="en-US">
                <a:solidFill>
                  <a:srgbClr val="000000"/>
                </a:solidFill>
                <a:latin typeface="Constantia"/>
                <a:ea typeface="Constantia"/>
                <a:cs typeface="Constantia"/>
                <a:sym typeface="Constantia"/>
              </a:rPr>
              <a:t> out patient load into three categories.</a:t>
            </a:r>
            <a:endParaRPr/>
          </a:p>
          <a:p>
            <a:pPr indent="-514350" lvl="0" marL="1944688" rtl="0" algn="l">
              <a:lnSpc>
                <a:spcPct val="100000"/>
              </a:lnSpc>
              <a:spcBef>
                <a:spcPts val="2325"/>
              </a:spcBef>
              <a:spcAft>
                <a:spcPts val="0"/>
              </a:spcAft>
              <a:buSzPts val="1800"/>
              <a:buFont typeface="Century Gothic"/>
              <a:buAutoNum type="arabicPeriod"/>
            </a:pPr>
            <a:r>
              <a:rPr b="0" lang="en-US">
                <a:latin typeface="Constantia"/>
                <a:ea typeface="Constantia"/>
                <a:cs typeface="Constantia"/>
                <a:sym typeface="Constantia"/>
              </a:rPr>
              <a:t>Emergency</a:t>
            </a:r>
            <a:endParaRPr/>
          </a:p>
          <a:p>
            <a:pPr indent="-514350" lvl="0" marL="1944688" rtl="0" algn="l">
              <a:lnSpc>
                <a:spcPct val="100000"/>
              </a:lnSpc>
              <a:spcBef>
                <a:spcPts val="900"/>
              </a:spcBef>
              <a:spcAft>
                <a:spcPts val="0"/>
              </a:spcAft>
              <a:buSzPts val="1800"/>
              <a:buFont typeface="Century Gothic"/>
              <a:buAutoNum type="arabicPeriod"/>
            </a:pPr>
            <a:r>
              <a:rPr b="0" lang="en-US">
                <a:latin typeface="Constantia"/>
                <a:ea typeface="Constantia"/>
                <a:cs typeface="Constantia"/>
                <a:sym typeface="Constantia"/>
              </a:rPr>
              <a:t>Tertiary</a:t>
            </a:r>
            <a:endParaRPr/>
          </a:p>
          <a:p>
            <a:pPr indent="-514350" lvl="0" marL="1944688" rtl="0" algn="l">
              <a:lnSpc>
                <a:spcPct val="100000"/>
              </a:lnSpc>
              <a:spcBef>
                <a:spcPts val="900"/>
              </a:spcBef>
              <a:spcAft>
                <a:spcPts val="0"/>
              </a:spcAft>
              <a:buSzPts val="1800"/>
              <a:buFont typeface="Century Gothic"/>
              <a:buAutoNum type="arabicPeriod"/>
            </a:pPr>
            <a:r>
              <a:rPr b="0" lang="en-US">
                <a:latin typeface="Constantia"/>
                <a:ea typeface="Constantia"/>
                <a:cs typeface="Constantia"/>
                <a:sym typeface="Constantia"/>
              </a:rPr>
              <a:t>Primary care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type="title"/>
          </p:nvPr>
        </p:nvSpPr>
        <p:spPr>
          <a:xfrm>
            <a:off x="731520" y="642594"/>
            <a:ext cx="768096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4617B"/>
              </a:buClr>
              <a:buSzPts val="4000"/>
              <a:buFont typeface="Century Gothic"/>
              <a:buNone/>
            </a:pPr>
            <a:r>
              <a:rPr lang="en-US">
                <a:solidFill>
                  <a:srgbClr val="04617B"/>
                </a:solidFill>
              </a:rPr>
              <a:t>1. Emergency:</a:t>
            </a:r>
            <a:endParaRPr/>
          </a:p>
        </p:txBody>
      </p:sp>
      <p:sp>
        <p:nvSpPr>
          <p:cNvPr id="135" name="Google Shape;135;p4"/>
          <p:cNvSpPr txBox="1"/>
          <p:nvPr>
            <p:ph idx="1" type="body"/>
          </p:nvPr>
        </p:nvSpPr>
        <p:spPr>
          <a:xfrm>
            <a:off x="755576" y="1752600"/>
            <a:ext cx="7920880" cy="4373563"/>
          </a:xfrm>
          <a:prstGeom prst="rect">
            <a:avLst/>
          </a:prstGeom>
          <a:noFill/>
          <a:ln>
            <a:noFill/>
          </a:ln>
        </p:spPr>
        <p:txBody>
          <a:bodyPr anchorCtr="0" anchor="t" bIns="45700" lIns="91425" spcFirstLastPara="1" rIns="91425" wrap="square" tIns="45700">
            <a:normAutofit/>
          </a:bodyPr>
          <a:lstStyle/>
          <a:p>
            <a:pPr indent="-182880" lvl="0" marL="182880" rtl="0" algn="l">
              <a:lnSpc>
                <a:spcPct val="150000"/>
              </a:lnSpc>
              <a:spcBef>
                <a:spcPts val="0"/>
              </a:spcBef>
              <a:spcAft>
                <a:spcPts val="0"/>
              </a:spcAft>
              <a:buClr>
                <a:srgbClr val="0BD0D9"/>
              </a:buClr>
              <a:buSzPts val="2470"/>
              <a:buFont typeface="Noto Sans Symbols"/>
              <a:buChar char="❑"/>
            </a:pPr>
            <a:r>
              <a:rPr lang="en-US" sz="2600">
                <a:solidFill>
                  <a:srgbClr val="000000"/>
                </a:solidFill>
                <a:latin typeface="Constantia"/>
                <a:ea typeface="Constantia"/>
                <a:cs typeface="Constantia"/>
                <a:sym typeface="Constantia"/>
              </a:rPr>
              <a:t> </a:t>
            </a:r>
            <a:r>
              <a:rPr b="0" lang="en-US">
                <a:solidFill>
                  <a:srgbClr val="000000"/>
                </a:solidFill>
                <a:latin typeface="Constantia"/>
                <a:ea typeface="Constantia"/>
                <a:cs typeface="Constantia"/>
                <a:sym typeface="Constantia"/>
              </a:rPr>
              <a:t>A person given emergency or accidental care for conditions which require immediate medical attention</a:t>
            </a:r>
            <a:endParaRPr/>
          </a:p>
          <a:p>
            <a:pPr indent="-182880" lvl="0" marL="182880" rtl="0" algn="l">
              <a:lnSpc>
                <a:spcPct val="150000"/>
              </a:lnSpc>
              <a:spcBef>
                <a:spcPts val="1950"/>
              </a:spcBef>
              <a:spcAft>
                <a:spcPts val="0"/>
              </a:spcAft>
              <a:buClr>
                <a:srgbClr val="0BD0D9"/>
              </a:buClr>
              <a:buSzPts val="1710"/>
              <a:buFont typeface="Noto Sans Symbols"/>
              <a:buChar char="❑"/>
            </a:pPr>
            <a:r>
              <a:rPr b="0" lang="en-US">
                <a:solidFill>
                  <a:srgbClr val="000000"/>
                </a:solidFill>
                <a:latin typeface="Constantia"/>
                <a:ea typeface="Constantia"/>
                <a:cs typeface="Constantia"/>
                <a:sym typeface="Constantia"/>
              </a:rPr>
              <a:t> Suffering from serious health conditions or illness</a:t>
            </a:r>
            <a:endParaRPr/>
          </a:p>
          <a:p>
            <a:pPr indent="-182880" lvl="0" marL="182880" rtl="0" algn="l">
              <a:lnSpc>
                <a:spcPct val="150000"/>
              </a:lnSpc>
              <a:spcBef>
                <a:spcPts val="1950"/>
              </a:spcBef>
              <a:spcAft>
                <a:spcPts val="0"/>
              </a:spcAft>
              <a:buClr>
                <a:srgbClr val="0BD0D9"/>
              </a:buClr>
              <a:buSzPts val="1710"/>
              <a:buFont typeface="Noto Sans Symbols"/>
              <a:buChar char="❑"/>
            </a:pPr>
            <a:r>
              <a:rPr b="0" lang="en-US">
                <a:solidFill>
                  <a:srgbClr val="000000"/>
                </a:solidFill>
                <a:latin typeface="Constantia"/>
                <a:ea typeface="Constantia"/>
                <a:cs typeface="Constantia"/>
                <a:sym typeface="Constantia"/>
              </a:rPr>
              <a:t>Such as RTA, MI or any kind of emergency</a:t>
            </a:r>
            <a:endParaRPr b="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475357" y="260648"/>
            <a:ext cx="5791200" cy="7596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4617B"/>
              </a:buClr>
              <a:buSzPts val="4000"/>
              <a:buFont typeface="Century Gothic"/>
              <a:buNone/>
            </a:pPr>
            <a:r>
              <a:rPr lang="en-US">
                <a:solidFill>
                  <a:srgbClr val="04617B"/>
                </a:solidFill>
              </a:rPr>
              <a:t>2. Tertiary care:</a:t>
            </a:r>
            <a:endParaRPr/>
          </a:p>
        </p:txBody>
      </p:sp>
      <p:sp>
        <p:nvSpPr>
          <p:cNvPr id="141" name="Google Shape;141;p5"/>
          <p:cNvSpPr txBox="1"/>
          <p:nvPr>
            <p:ph idx="1" type="body"/>
          </p:nvPr>
        </p:nvSpPr>
        <p:spPr>
          <a:xfrm>
            <a:off x="475357" y="1268760"/>
            <a:ext cx="8229600" cy="3890579"/>
          </a:xfrm>
          <a:prstGeom prst="rect">
            <a:avLst/>
          </a:prstGeom>
          <a:noFill/>
          <a:ln>
            <a:noFill/>
          </a:ln>
        </p:spPr>
        <p:txBody>
          <a:bodyPr anchorCtr="0" anchor="t" bIns="45700" lIns="91425" spcFirstLastPara="1" rIns="91425" wrap="square" tIns="45700">
            <a:normAutofit/>
          </a:bodyPr>
          <a:lstStyle/>
          <a:p>
            <a:pPr indent="-457200" lvl="0" marL="457200" rtl="0" algn="l">
              <a:lnSpc>
                <a:spcPct val="150000"/>
              </a:lnSpc>
              <a:spcBef>
                <a:spcPts val="0"/>
              </a:spcBef>
              <a:spcAft>
                <a:spcPts val="0"/>
              </a:spcAft>
              <a:buClr>
                <a:srgbClr val="00B0F0"/>
              </a:buClr>
              <a:buSzPts val="1800"/>
              <a:buFont typeface="Noto Sans Symbols"/>
              <a:buChar char="❑"/>
            </a:pPr>
            <a:r>
              <a:rPr b="0" lang="en-US">
                <a:solidFill>
                  <a:srgbClr val="000000"/>
                </a:solidFill>
                <a:latin typeface="Constantia"/>
                <a:ea typeface="Constantia"/>
                <a:cs typeface="Constantia"/>
                <a:sym typeface="Constantia"/>
              </a:rPr>
              <a:t>He is directly to outpatient department by his attending medical practitioner for specific treatment other than an emergency treatment</a:t>
            </a:r>
            <a:endParaRPr/>
          </a:p>
          <a:p>
            <a:pPr indent="-68579" lvl="0" marL="182880" rtl="0" algn="l">
              <a:lnSpc>
                <a:spcPct val="150000"/>
              </a:lnSpc>
              <a:spcBef>
                <a:spcPts val="900"/>
              </a:spcBef>
              <a:spcAft>
                <a:spcPts val="0"/>
              </a:spcAft>
              <a:buClr>
                <a:srgbClr val="00B0F0"/>
              </a:buClr>
              <a:buSzPts val="1800"/>
              <a:buNone/>
            </a:pPr>
            <a:r>
              <a:t/>
            </a:r>
            <a:endParaRPr b="0">
              <a:solidFill>
                <a:srgbClr val="000000"/>
              </a:solidFill>
              <a:latin typeface="Constantia"/>
              <a:ea typeface="Constantia"/>
              <a:cs typeface="Constantia"/>
              <a:sym typeface="Constantia"/>
            </a:endParaRPr>
          </a:p>
          <a:p>
            <a:pPr indent="-457200" lvl="0" marL="457200" rtl="0" algn="l">
              <a:lnSpc>
                <a:spcPct val="150000"/>
              </a:lnSpc>
              <a:spcBef>
                <a:spcPts val="900"/>
              </a:spcBef>
              <a:spcAft>
                <a:spcPts val="0"/>
              </a:spcAft>
              <a:buClr>
                <a:srgbClr val="00B0F0"/>
              </a:buClr>
              <a:buSzPts val="1800"/>
              <a:buFont typeface="Noto Sans Symbols"/>
              <a:buChar char="❑"/>
            </a:pPr>
            <a:r>
              <a:rPr b="0" lang="en-US">
                <a:solidFill>
                  <a:srgbClr val="000000"/>
                </a:solidFill>
                <a:latin typeface="Constantia"/>
                <a:ea typeface="Constantia"/>
                <a:cs typeface="Constantia"/>
                <a:sym typeface="Constantia"/>
              </a:rPr>
              <a:t>Such as patient suffering from chronic diseases like carcinogenesis, cardiovascular problems, arthritis, asthmatic etc.</a:t>
            </a:r>
            <a:endParaRPr/>
          </a:p>
          <a:p>
            <a:pPr indent="-68579" lvl="0" marL="182880" rtl="0" algn="l">
              <a:lnSpc>
                <a:spcPct val="150000"/>
              </a:lnSpc>
              <a:spcBef>
                <a:spcPts val="900"/>
              </a:spcBef>
              <a:spcAft>
                <a:spcPts val="0"/>
              </a:spcAft>
              <a:buSzPts val="1800"/>
              <a:buNone/>
            </a:pPr>
            <a:r>
              <a:t/>
            </a:r>
            <a:endParaRPr b="0">
              <a:solidFill>
                <a:srgbClr val="000000"/>
              </a:solidFill>
              <a:latin typeface="Constantia"/>
              <a:ea typeface="Constantia"/>
              <a:cs typeface="Constantia"/>
              <a:sym typeface="Constantia"/>
            </a:endParaRPr>
          </a:p>
          <a:p>
            <a:pPr indent="-68579" lvl="0" marL="182880" rtl="0" algn="l">
              <a:lnSpc>
                <a:spcPct val="150000"/>
              </a:lnSpc>
              <a:spcBef>
                <a:spcPts val="900"/>
              </a:spcBef>
              <a:spcAft>
                <a:spcPts val="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467544" y="404664"/>
            <a:ext cx="5791200" cy="75600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4617B"/>
              </a:buClr>
              <a:buSzPts val="3600"/>
              <a:buFont typeface="Century Gothic"/>
              <a:buNone/>
            </a:pPr>
            <a:r>
              <a:rPr b="0" i="0" lang="en-US" sz="3600" u="none" cap="none" strike="noStrike">
                <a:solidFill>
                  <a:srgbClr val="04617B"/>
                </a:solidFill>
                <a:latin typeface="Century Gothic"/>
                <a:ea typeface="Century Gothic"/>
                <a:cs typeface="Century Gothic"/>
                <a:sym typeface="Century Gothic"/>
              </a:rPr>
              <a:t>3. PRIMARY CARE:</a:t>
            </a:r>
            <a:endParaRPr/>
          </a:p>
        </p:txBody>
      </p:sp>
      <p:sp>
        <p:nvSpPr>
          <p:cNvPr id="147" name="Google Shape;147;p6"/>
          <p:cNvSpPr txBox="1"/>
          <p:nvPr>
            <p:ph idx="1" type="body"/>
          </p:nvPr>
        </p:nvSpPr>
        <p:spPr>
          <a:xfrm>
            <a:off x="179512" y="1412914"/>
            <a:ext cx="8507288" cy="4007251"/>
          </a:xfrm>
          <a:prstGeom prst="rect">
            <a:avLst/>
          </a:prstGeom>
          <a:noFill/>
          <a:ln>
            <a:noFill/>
          </a:ln>
        </p:spPr>
        <p:txBody>
          <a:bodyPr anchorCtr="0" anchor="t" bIns="45700" lIns="91425" spcFirstLastPara="1" rIns="91425" wrap="square" tIns="45700">
            <a:spAutoFit/>
          </a:bodyPr>
          <a:lstStyle/>
          <a:p>
            <a:pPr indent="-457200" lvl="0" marL="457200" rtl="0" algn="l">
              <a:lnSpc>
                <a:spcPct val="150000"/>
              </a:lnSpc>
              <a:spcBef>
                <a:spcPts val="0"/>
              </a:spcBef>
              <a:spcAft>
                <a:spcPts val="0"/>
              </a:spcAft>
              <a:buClr>
                <a:srgbClr val="0BD0D9"/>
              </a:buClr>
              <a:buSzPts val="1710"/>
              <a:buFont typeface="Noto Sans Symbols"/>
              <a:buChar char="❑"/>
            </a:pPr>
            <a:r>
              <a:rPr b="0" lang="en-US">
                <a:solidFill>
                  <a:srgbClr val="000000"/>
                </a:solidFill>
                <a:latin typeface="Constantia"/>
                <a:ea typeface="Constantia"/>
                <a:cs typeface="Constantia"/>
                <a:sym typeface="Constantia"/>
              </a:rPr>
              <a:t>Primary care is majority care</a:t>
            </a:r>
            <a:endParaRPr/>
          </a:p>
          <a:p>
            <a:pPr indent="-457200" lvl="0" marL="457200" rtl="0" algn="l">
              <a:lnSpc>
                <a:spcPct val="150000"/>
              </a:lnSpc>
              <a:spcBef>
                <a:spcPts val="1950"/>
              </a:spcBef>
              <a:spcAft>
                <a:spcPts val="0"/>
              </a:spcAft>
              <a:buClr>
                <a:srgbClr val="0BD0D9"/>
              </a:buClr>
              <a:buSzPts val="1710"/>
              <a:buFont typeface="Noto Sans Symbols"/>
              <a:buChar char="❑"/>
            </a:pPr>
            <a:r>
              <a:rPr b="0" lang="en-US">
                <a:solidFill>
                  <a:srgbClr val="000000"/>
                </a:solidFill>
                <a:latin typeface="Constantia"/>
                <a:ea typeface="Constantia"/>
                <a:cs typeface="Constantia"/>
                <a:sym typeface="Constantia"/>
              </a:rPr>
              <a:t> It describe for meeting the great majority of daily personal health needs</a:t>
            </a:r>
            <a:endParaRPr/>
          </a:p>
          <a:p>
            <a:pPr indent="-457200" lvl="0" marL="457200" rtl="0" algn="l">
              <a:lnSpc>
                <a:spcPct val="150000"/>
              </a:lnSpc>
              <a:spcBef>
                <a:spcPts val="1950"/>
              </a:spcBef>
              <a:spcAft>
                <a:spcPts val="0"/>
              </a:spcAft>
              <a:buClr>
                <a:srgbClr val="0BD0D9"/>
              </a:buClr>
              <a:buSzPts val="1710"/>
              <a:buFont typeface="Noto Sans Symbols"/>
              <a:buChar char="❑"/>
            </a:pPr>
            <a:r>
              <a:rPr b="0" lang="en-US">
                <a:solidFill>
                  <a:srgbClr val="000000"/>
                </a:solidFill>
                <a:latin typeface="Constantia"/>
                <a:ea typeface="Constantia"/>
                <a:cs typeface="Constantia"/>
                <a:sym typeface="Constantia"/>
              </a:rPr>
              <a:t>Most primary care is used by patients who are ambulatory i.e. are able to move about freely</a:t>
            </a:r>
            <a:endParaRPr/>
          </a:p>
          <a:p>
            <a:pPr indent="-457200" lvl="0" marL="457200" rtl="0" algn="l">
              <a:lnSpc>
                <a:spcPct val="150000"/>
              </a:lnSpc>
              <a:spcBef>
                <a:spcPts val="1950"/>
              </a:spcBef>
              <a:spcAft>
                <a:spcPts val="0"/>
              </a:spcAft>
              <a:buClr>
                <a:srgbClr val="0BD0D9"/>
              </a:buClr>
              <a:buSzPts val="1710"/>
              <a:buFont typeface="Noto Sans Symbols"/>
              <a:buChar char="❑"/>
            </a:pPr>
            <a:r>
              <a:rPr b="0" lang="en-US">
                <a:solidFill>
                  <a:srgbClr val="000000"/>
                </a:solidFill>
                <a:latin typeface="Constantia"/>
                <a:ea typeface="Constantia"/>
                <a:cs typeface="Constantia"/>
                <a:sym typeface="Constantia"/>
              </a:rPr>
              <a:t>This majority includes the needs for preventive health maintenance and evaluation and management on continuing basis of general discomfort, early complaints, symptoms, problems, and chronic aspect of diseases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txBox="1"/>
          <p:nvPr>
            <p:ph type="title"/>
          </p:nvPr>
        </p:nvSpPr>
        <p:spPr>
          <a:xfrm>
            <a:off x="467544" y="332656"/>
            <a:ext cx="7931224"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200"/>
              <a:buFont typeface="Century Gothic"/>
              <a:buNone/>
            </a:pPr>
            <a:r>
              <a:rPr lang="en-US" sz="3200"/>
              <a:t>Location of out-patient dispensing:</a:t>
            </a:r>
            <a:endParaRPr/>
          </a:p>
        </p:txBody>
      </p:sp>
      <p:sp>
        <p:nvSpPr>
          <p:cNvPr id="153" name="Google Shape;153;p7"/>
          <p:cNvSpPr txBox="1"/>
          <p:nvPr>
            <p:ph idx="1" type="body"/>
          </p:nvPr>
        </p:nvSpPr>
        <p:spPr>
          <a:xfrm>
            <a:off x="457200" y="2079773"/>
            <a:ext cx="7620000" cy="4373563"/>
          </a:xfrm>
          <a:prstGeom prst="rect">
            <a:avLst/>
          </a:prstGeom>
          <a:noFill/>
          <a:ln>
            <a:noFill/>
          </a:ln>
        </p:spPr>
        <p:txBody>
          <a:bodyPr anchorCtr="0" anchor="t" bIns="45000" lIns="90000" spcFirstLastPara="1" rIns="90000" wrap="square" tIns="45000">
            <a:noAutofit/>
          </a:bodyPr>
          <a:lstStyle/>
          <a:p>
            <a:pPr indent="-457200" lvl="0" marL="457200" marR="0" rtl="0" algn="l">
              <a:lnSpc>
                <a:spcPct val="150000"/>
              </a:lnSpc>
              <a:spcBef>
                <a:spcPts val="0"/>
              </a:spcBef>
              <a:spcAft>
                <a:spcPts val="0"/>
              </a:spcAft>
              <a:buClr>
                <a:srgbClr val="0BD0D9"/>
              </a:buClr>
              <a:buSzPts val="1710"/>
              <a:buFont typeface="Noto Sans Symbols"/>
              <a:buChar char="❑"/>
            </a:pPr>
            <a:r>
              <a:rPr b="0" i="0" lang="en-US" sz="1800" u="none" cap="none" strike="noStrike">
                <a:solidFill>
                  <a:srgbClr val="000000"/>
                </a:solidFill>
                <a:latin typeface="Constantia"/>
                <a:ea typeface="Constantia"/>
                <a:cs typeface="Constantia"/>
                <a:sym typeface="Constantia"/>
              </a:rPr>
              <a:t>It should be located on the ground floor of the building.</a:t>
            </a:r>
            <a:endParaRPr/>
          </a:p>
          <a:p>
            <a:pPr indent="-457200" lvl="0" marL="457200" marR="0" rtl="0" algn="l">
              <a:lnSpc>
                <a:spcPct val="150000"/>
              </a:lnSpc>
              <a:spcBef>
                <a:spcPts val="1950"/>
              </a:spcBef>
              <a:spcAft>
                <a:spcPts val="0"/>
              </a:spcAft>
              <a:buClr>
                <a:srgbClr val="0BD0D9"/>
              </a:buClr>
              <a:buSzPts val="1710"/>
              <a:buFont typeface="Noto Sans Symbols"/>
              <a:buChar char="❑"/>
            </a:pPr>
            <a:r>
              <a:rPr b="0" i="0" lang="en-US" sz="1800" u="none" cap="none" strike="noStrike">
                <a:solidFill>
                  <a:srgbClr val="000000"/>
                </a:solidFill>
                <a:latin typeface="Constantia"/>
                <a:ea typeface="Constantia"/>
                <a:cs typeface="Constantia"/>
                <a:sym typeface="Constantia"/>
              </a:rPr>
              <a:t> The out patient dispensing area should be provided with proper seating arrangement.</a:t>
            </a:r>
            <a:endParaRPr/>
          </a:p>
          <a:p>
            <a:pPr indent="-457200" lvl="0" marL="457200" marR="0" rtl="0" algn="l">
              <a:lnSpc>
                <a:spcPct val="150000"/>
              </a:lnSpc>
              <a:spcBef>
                <a:spcPts val="1950"/>
              </a:spcBef>
              <a:spcAft>
                <a:spcPts val="0"/>
              </a:spcAft>
              <a:buClr>
                <a:srgbClr val="0BD0D9"/>
              </a:buClr>
              <a:buSzPts val="1710"/>
              <a:buFont typeface="Noto Sans Symbols"/>
              <a:buChar char="❑"/>
            </a:pPr>
            <a:r>
              <a:rPr b="0" i="0" lang="en-US" sz="1800" u="none" cap="none" strike="noStrike">
                <a:solidFill>
                  <a:srgbClr val="000000"/>
                </a:solidFill>
                <a:latin typeface="Constantia"/>
                <a:ea typeface="Constantia"/>
                <a:cs typeface="Constantia"/>
                <a:sym typeface="Constantia"/>
              </a:rPr>
              <a:t>The pharmacy receives its supplies from medical stores weekly but emergency supplies can be obtained at any time.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type="title"/>
          </p:nvPr>
        </p:nvSpPr>
        <p:spPr>
          <a:xfrm>
            <a:off x="457200" y="152718"/>
            <a:ext cx="8163272" cy="1371600"/>
          </a:xfrm>
          <a:prstGeom prst="rect">
            <a:avLst/>
          </a:prstGeom>
          <a:solidFill>
            <a:schemeClr val="lt1"/>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200"/>
              <a:buFont typeface="Century Gothic"/>
              <a:buNone/>
            </a:pPr>
            <a:r>
              <a:rPr lang="en-US" sz="3200">
                <a:solidFill>
                  <a:schemeClr val="dk2"/>
                </a:solidFill>
                <a:latin typeface="Century Gothic"/>
                <a:ea typeface="Century Gothic"/>
                <a:cs typeface="Century Gothic"/>
                <a:sym typeface="Century Gothic"/>
              </a:rPr>
              <a:t>Layout of out-patient department(OPD)</a:t>
            </a:r>
            <a:endParaRPr sz="3200">
              <a:solidFill>
                <a:schemeClr val="dk2"/>
              </a:solidFill>
              <a:latin typeface="Century Gothic"/>
              <a:ea typeface="Century Gothic"/>
              <a:cs typeface="Century Gothic"/>
              <a:sym typeface="Century Gothic"/>
            </a:endParaRPr>
          </a:p>
        </p:txBody>
      </p:sp>
      <p:sp>
        <p:nvSpPr>
          <p:cNvPr id="159" name="Google Shape;159;p8"/>
          <p:cNvSpPr txBox="1"/>
          <p:nvPr>
            <p:ph idx="1" type="body"/>
          </p:nvPr>
        </p:nvSpPr>
        <p:spPr>
          <a:xfrm>
            <a:off x="610663" y="1628800"/>
            <a:ext cx="8153400" cy="4495800"/>
          </a:xfrm>
          <a:prstGeom prst="rect">
            <a:avLst/>
          </a:prstGeom>
          <a:gradFill>
            <a:gsLst>
              <a:gs pos="0">
                <a:srgbClr val="B8E8ED"/>
              </a:gs>
              <a:gs pos="100000">
                <a:srgbClr val="9FE1E6"/>
              </a:gs>
            </a:gsLst>
            <a:lin ang="5400000" scaled="0"/>
          </a:gradFill>
          <a:ln cap="flat" cmpd="sng" w="9525">
            <a:solidFill>
              <a:schemeClr val="accent3"/>
            </a:solidFill>
            <a:prstDash val="solid"/>
            <a:round/>
            <a:headEnd len="sm" w="sm" type="none"/>
            <a:tailEnd len="sm" w="sm" type="none"/>
          </a:ln>
        </p:spPr>
        <p:txBody>
          <a:bodyPr anchorCtr="0" anchor="t" bIns="45700" lIns="91425" spcFirstLastPara="1" rIns="91425" wrap="square" tIns="45700">
            <a:normAutofit fontScale="62500" lnSpcReduction="20000"/>
          </a:bodyPr>
          <a:lstStyle/>
          <a:p>
            <a:pPr indent="-182880" lvl="0" marL="182880" rtl="0" algn="l">
              <a:lnSpc>
                <a:spcPct val="100000"/>
              </a:lnSpc>
              <a:spcBef>
                <a:spcPts val="0"/>
              </a:spcBef>
              <a:spcAft>
                <a:spcPts val="0"/>
              </a:spcAft>
              <a:buSzPct val="100000"/>
              <a:buChar char="◦"/>
            </a:pPr>
            <a:r>
              <a:rPr lang="en-US">
                <a:solidFill>
                  <a:srgbClr val="FFFF00"/>
                </a:solidFill>
                <a:latin typeface="Century Gothic"/>
                <a:ea typeface="Century Gothic"/>
                <a:cs typeface="Century Gothic"/>
                <a:sym typeface="Century Gothic"/>
              </a:rPr>
              <a:t>                                      </a:t>
            </a:r>
            <a:endParaRPr/>
          </a:p>
          <a:p>
            <a:pPr indent="-182880" lvl="0" marL="182880" rtl="0" algn="l">
              <a:lnSpc>
                <a:spcPct val="100000"/>
              </a:lnSpc>
              <a:spcBef>
                <a:spcPts val="900"/>
              </a:spcBef>
              <a:spcAft>
                <a:spcPts val="0"/>
              </a:spcAft>
              <a:buSzPct val="100000"/>
              <a:buChar char="◦"/>
            </a:pPr>
            <a:r>
              <a:rPr lang="en-US">
                <a:solidFill>
                  <a:srgbClr val="FFFF00"/>
                </a:solidFill>
                <a:latin typeface="Century Gothic"/>
                <a:ea typeface="Century Gothic"/>
                <a:cs typeface="Century Gothic"/>
                <a:sym typeface="Century Gothic"/>
              </a:rPr>
              <a:t>                                                     </a:t>
            </a:r>
            <a:endParaRPr>
              <a:solidFill>
                <a:schemeClr val="dk2"/>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82880" lvl="0" marL="182880" rtl="0" algn="l">
              <a:lnSpc>
                <a:spcPct val="100000"/>
              </a:lnSpc>
              <a:spcBef>
                <a:spcPts val="900"/>
              </a:spcBef>
              <a:spcAft>
                <a:spcPts val="0"/>
              </a:spcAft>
              <a:buSzPct val="100000"/>
              <a:buChar char="◦"/>
            </a:pPr>
            <a:r>
              <a:rPr lang="en-US">
                <a:solidFill>
                  <a:srgbClr val="FFFF00"/>
                </a:solidFill>
                <a:latin typeface="Century Gothic"/>
                <a:ea typeface="Century Gothic"/>
                <a:cs typeface="Century Gothic"/>
                <a:sym typeface="Century Gothic"/>
              </a:rPr>
              <a:t>           </a:t>
            </a:r>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11442" lvl="0" marL="182880" rtl="0" algn="l">
              <a:lnSpc>
                <a:spcPct val="100000"/>
              </a:lnSpc>
              <a:spcBef>
                <a:spcPts val="900"/>
              </a:spcBef>
              <a:spcAft>
                <a:spcPts val="0"/>
              </a:spcAft>
              <a:buSzPct val="100000"/>
              <a:buNone/>
            </a:pPr>
            <a:r>
              <a:t/>
            </a:r>
            <a:endParaRPr>
              <a:solidFill>
                <a:srgbClr val="FFFF00"/>
              </a:solidFill>
            </a:endParaRPr>
          </a:p>
          <a:p>
            <a:pPr indent="-182880" lvl="0" marL="182880" rtl="0" algn="l">
              <a:lnSpc>
                <a:spcPct val="100000"/>
              </a:lnSpc>
              <a:spcBef>
                <a:spcPts val="900"/>
              </a:spcBef>
              <a:spcAft>
                <a:spcPts val="0"/>
              </a:spcAft>
              <a:buSzPct val="100000"/>
              <a:buChar char="◦"/>
            </a:pPr>
            <a:r>
              <a:rPr lang="en-US">
                <a:solidFill>
                  <a:srgbClr val="FFFF00"/>
                </a:solidFill>
                <a:latin typeface="Century Gothic"/>
                <a:ea typeface="Century Gothic"/>
                <a:cs typeface="Century Gothic"/>
                <a:sym typeface="Century Gothic"/>
              </a:rPr>
              <a:t>                                                       </a:t>
            </a:r>
            <a:endParaRPr>
              <a:solidFill>
                <a:schemeClr val="dk2"/>
              </a:solidFill>
            </a:endParaRPr>
          </a:p>
        </p:txBody>
      </p:sp>
      <p:sp>
        <p:nvSpPr>
          <p:cNvPr id="160" name="Google Shape;160;p8"/>
          <p:cNvSpPr txBox="1"/>
          <p:nvPr/>
        </p:nvSpPr>
        <p:spPr>
          <a:xfrm>
            <a:off x="3554753" y="1916830"/>
            <a:ext cx="2819400" cy="378565"/>
          </a:xfrm>
          <a:prstGeom prst="rect">
            <a:avLst/>
          </a:prstGeom>
          <a:gradFill>
            <a:gsLst>
              <a:gs pos="0">
                <a:srgbClr val="B6C9BA"/>
              </a:gs>
              <a:gs pos="100000">
                <a:srgbClr val="A4BCA9"/>
              </a:gs>
            </a:gsLst>
            <a:lin ang="5400000" scaled="0"/>
          </a:gradFill>
          <a:ln cap="flat" cmpd="sng" w="9525">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Century Gothic"/>
                <a:ea typeface="Century Gothic"/>
                <a:cs typeface="Century Gothic"/>
                <a:sym typeface="Century Gothic"/>
              </a:rPr>
              <a:t>Racks of storing drugs</a:t>
            </a:r>
            <a:endParaRPr b="0" i="0" sz="2000" u="none" cap="none" strike="noStrike">
              <a:solidFill>
                <a:schemeClr val="dk1"/>
              </a:solidFill>
              <a:latin typeface="Century Gothic"/>
              <a:ea typeface="Century Gothic"/>
              <a:cs typeface="Century Gothic"/>
              <a:sym typeface="Century Gothic"/>
            </a:endParaRPr>
          </a:p>
        </p:txBody>
      </p:sp>
      <p:sp>
        <p:nvSpPr>
          <p:cNvPr id="161" name="Google Shape;161;p8"/>
          <p:cNvSpPr/>
          <p:nvPr/>
        </p:nvSpPr>
        <p:spPr>
          <a:xfrm>
            <a:off x="1485900" y="2593258"/>
            <a:ext cx="2286000" cy="685800"/>
          </a:xfrm>
          <a:prstGeom prst="rect">
            <a:avLst/>
          </a:prstGeom>
          <a:gradFill>
            <a:gsLst>
              <a:gs pos="0">
                <a:srgbClr val="B9E0D1"/>
              </a:gs>
              <a:gs pos="100000">
                <a:srgbClr val="A5D5C3"/>
              </a:gs>
            </a:gsLst>
            <a:lin ang="5400000" scaled="0"/>
          </a:gra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        Refrigeration</a:t>
            </a:r>
            <a:endParaRPr/>
          </a:p>
        </p:txBody>
      </p:sp>
      <p:sp>
        <p:nvSpPr>
          <p:cNvPr id="162" name="Google Shape;162;p8"/>
          <p:cNvSpPr/>
          <p:nvPr/>
        </p:nvSpPr>
        <p:spPr>
          <a:xfrm>
            <a:off x="6444208" y="2593258"/>
            <a:ext cx="1981200" cy="685800"/>
          </a:xfrm>
          <a:prstGeom prst="rect">
            <a:avLst/>
          </a:prstGeom>
          <a:gradFill>
            <a:gsLst>
              <a:gs pos="0">
                <a:srgbClr val="B8E8ED"/>
              </a:gs>
              <a:gs pos="100000">
                <a:srgbClr val="9FE1E6"/>
              </a:gs>
            </a:gsLst>
            <a:lin ang="5400000" scaled="0"/>
          </a:gradFill>
          <a:ln cap="flat"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     Dispensary</a:t>
            </a:r>
            <a:endParaRPr/>
          </a:p>
        </p:txBody>
      </p:sp>
      <p:sp>
        <p:nvSpPr>
          <p:cNvPr id="163" name="Google Shape;163;p8"/>
          <p:cNvSpPr/>
          <p:nvPr/>
        </p:nvSpPr>
        <p:spPr>
          <a:xfrm>
            <a:off x="1485900" y="4531351"/>
            <a:ext cx="1600200" cy="533400"/>
          </a:xfrm>
          <a:prstGeom prst="rect">
            <a:avLst/>
          </a:prstGeom>
          <a:gradFill>
            <a:gsLst>
              <a:gs pos="0">
                <a:srgbClr val="B9E0D1"/>
              </a:gs>
              <a:gs pos="100000">
                <a:srgbClr val="A5D5C3"/>
              </a:gs>
            </a:gsLst>
            <a:lin ang="5400000" scaled="0"/>
          </a:gra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64" name="Google Shape;164;p8"/>
          <p:cNvSpPr/>
          <p:nvPr/>
        </p:nvSpPr>
        <p:spPr>
          <a:xfrm>
            <a:off x="3314700" y="4525253"/>
            <a:ext cx="1600200" cy="533400"/>
          </a:xfrm>
          <a:prstGeom prst="rect">
            <a:avLst/>
          </a:prstGeom>
          <a:gradFill>
            <a:gsLst>
              <a:gs pos="0">
                <a:srgbClr val="B9E0D1"/>
              </a:gs>
              <a:gs pos="100000">
                <a:srgbClr val="A5D5C3"/>
              </a:gs>
            </a:gsLst>
            <a:lin ang="5400000" scaled="0"/>
          </a:gra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65" name="Google Shape;165;p8"/>
          <p:cNvSpPr/>
          <p:nvPr/>
        </p:nvSpPr>
        <p:spPr>
          <a:xfrm>
            <a:off x="5220072" y="4489611"/>
            <a:ext cx="1600200" cy="533400"/>
          </a:xfrm>
          <a:prstGeom prst="rect">
            <a:avLst/>
          </a:prstGeom>
          <a:gradFill>
            <a:gsLst>
              <a:gs pos="0">
                <a:srgbClr val="B9E0D1"/>
              </a:gs>
              <a:gs pos="100000">
                <a:srgbClr val="A5D5C3"/>
              </a:gs>
            </a:gsLst>
            <a:lin ang="5400000" scaled="0"/>
          </a:gra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66" name="Google Shape;166;p8"/>
          <p:cNvSpPr/>
          <p:nvPr/>
        </p:nvSpPr>
        <p:spPr>
          <a:xfrm>
            <a:off x="7020272" y="4476135"/>
            <a:ext cx="1600200" cy="533400"/>
          </a:xfrm>
          <a:prstGeom prst="rect">
            <a:avLst/>
          </a:prstGeom>
          <a:gradFill>
            <a:gsLst>
              <a:gs pos="0">
                <a:srgbClr val="B9E0D1"/>
              </a:gs>
              <a:gs pos="100000">
                <a:srgbClr val="A5D5C3"/>
              </a:gs>
            </a:gsLst>
            <a:lin ang="5400000" scaled="0"/>
          </a:gra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167" name="Google Shape;167;p8"/>
          <p:cNvCxnSpPr/>
          <p:nvPr/>
        </p:nvCxnSpPr>
        <p:spPr>
          <a:xfrm flipH="1" rot="10800000">
            <a:off x="611560" y="5067303"/>
            <a:ext cx="8208912" cy="1"/>
          </a:xfrm>
          <a:prstGeom prst="straightConnector1">
            <a:avLst/>
          </a:prstGeom>
          <a:noFill/>
          <a:ln cap="flat" cmpd="sng" w="9525">
            <a:solidFill>
              <a:schemeClr val="dk1"/>
            </a:solidFill>
            <a:prstDash val="solid"/>
            <a:round/>
            <a:headEnd len="med" w="med" type="none"/>
            <a:tailEnd len="med" w="med" type="none"/>
          </a:ln>
        </p:spPr>
      </p:cxnSp>
      <p:cxnSp>
        <p:nvCxnSpPr>
          <p:cNvPr id="168" name="Google Shape;168;p8"/>
          <p:cNvCxnSpPr/>
          <p:nvPr/>
        </p:nvCxnSpPr>
        <p:spPr>
          <a:xfrm>
            <a:off x="610663" y="5589240"/>
            <a:ext cx="8209809" cy="1588"/>
          </a:xfrm>
          <a:prstGeom prst="straightConnector1">
            <a:avLst/>
          </a:prstGeom>
          <a:noFill/>
          <a:ln cap="flat" cmpd="sng" w="9525">
            <a:solidFill>
              <a:schemeClr val="dk1"/>
            </a:solidFill>
            <a:prstDash val="solid"/>
            <a:round/>
            <a:headEnd len="med" w="med" type="none"/>
            <a:tailEnd len="med" w="med" type="none"/>
          </a:ln>
        </p:spPr>
      </p:cxnSp>
      <p:sp>
        <p:nvSpPr>
          <p:cNvPr id="169" name="Google Shape;169;p8"/>
          <p:cNvSpPr txBox="1"/>
          <p:nvPr/>
        </p:nvSpPr>
        <p:spPr>
          <a:xfrm>
            <a:off x="3352800" y="5105400"/>
            <a:ext cx="2895600" cy="369332"/>
          </a:xfrm>
          <a:prstGeom prst="rect">
            <a:avLst/>
          </a:prstGeom>
          <a:gradFill>
            <a:gsLst>
              <a:gs pos="0">
                <a:srgbClr val="B9E0D1"/>
              </a:gs>
              <a:gs pos="100000">
                <a:srgbClr val="A5D5C3"/>
              </a:gs>
            </a:gsLst>
            <a:lin ang="5400000" scaled="0"/>
          </a:gradFill>
          <a:ln cap="flat" cmpd="sng" w="952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Windows for dispensing</a:t>
            </a:r>
            <a:endParaRPr b="0" i="0" sz="1800" u="none" cap="none" strike="noStrike">
              <a:solidFill>
                <a:schemeClr val="dk1"/>
              </a:solidFill>
              <a:latin typeface="Century Gothic"/>
              <a:ea typeface="Century Gothic"/>
              <a:cs typeface="Century Gothic"/>
              <a:sym typeface="Century Gothic"/>
            </a:endParaRPr>
          </a:p>
        </p:txBody>
      </p:sp>
      <p:sp>
        <p:nvSpPr>
          <p:cNvPr id="170" name="Google Shape;170;p8"/>
          <p:cNvSpPr txBox="1"/>
          <p:nvPr/>
        </p:nvSpPr>
        <p:spPr>
          <a:xfrm>
            <a:off x="2064544" y="5655904"/>
            <a:ext cx="5257800" cy="349250"/>
          </a:xfrm>
          <a:prstGeom prst="rect">
            <a:avLst/>
          </a:prstGeom>
          <a:gradFill>
            <a:gsLst>
              <a:gs pos="0">
                <a:srgbClr val="B6C9BA"/>
              </a:gs>
              <a:gs pos="100000">
                <a:srgbClr val="A4BCA9"/>
              </a:gs>
            </a:gsLst>
            <a:lin ang="5400000" scaled="0"/>
          </a:gradFill>
          <a:ln cap="flat" cmpd="sng" w="9525">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                     Seating arrangement for patients</a:t>
            </a:r>
            <a:endParaRPr/>
          </a:p>
        </p:txBody>
      </p:sp>
      <p:cxnSp>
        <p:nvCxnSpPr>
          <p:cNvPr id="171" name="Google Shape;171;p8"/>
          <p:cNvCxnSpPr/>
          <p:nvPr/>
        </p:nvCxnSpPr>
        <p:spPr>
          <a:xfrm flipH="1">
            <a:off x="1342048" y="1543408"/>
            <a:ext cx="46824" cy="4621187"/>
          </a:xfrm>
          <a:prstGeom prst="straightConnector1">
            <a:avLst/>
          </a:prstGeom>
          <a:noFill/>
          <a:ln cap="flat" cmpd="sng" w="9525">
            <a:solidFill>
              <a:schemeClr val="dk1"/>
            </a:solidFill>
            <a:prstDash val="solid"/>
            <a:round/>
            <a:headEnd len="med" w="med" type="none"/>
            <a:tailEnd len="med" w="med" type="none"/>
          </a:ln>
        </p:spPr>
      </p:cxnSp>
      <p:sp>
        <p:nvSpPr>
          <p:cNvPr id="172" name="Google Shape;172;p8"/>
          <p:cNvSpPr txBox="1"/>
          <p:nvPr/>
        </p:nvSpPr>
        <p:spPr>
          <a:xfrm>
            <a:off x="609600" y="3352800"/>
            <a:ext cx="838200" cy="349250"/>
          </a:xfrm>
          <a:prstGeom prst="rect">
            <a:avLst/>
          </a:prstGeom>
          <a:gradFill>
            <a:gsLst>
              <a:gs pos="0">
                <a:srgbClr val="B9E0D1"/>
              </a:gs>
              <a:gs pos="100000">
                <a:srgbClr val="A5D5C3"/>
              </a:gs>
            </a:gsLst>
            <a:lin ang="5400000" scaled="0"/>
          </a:gradFill>
          <a:ln cap="flat" cmpd="sng" w="952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Office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2017-02-01T14:38:23Z</dcterms:created>
  <dc:creator>marufhasib@gmail.com</dc:creator>
</cp:coreProperties>
</file>