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handoutMasterIdLst>
    <p:handoutMasterId r:id="rId23"/>
  </p:handoutMasterIdLst>
  <p:sldIdLst>
    <p:sldId id="256" r:id="rId2"/>
    <p:sldId id="257" r:id="rId3"/>
    <p:sldId id="291" r:id="rId4"/>
    <p:sldId id="259" r:id="rId5"/>
    <p:sldId id="263" r:id="rId6"/>
    <p:sldId id="265" r:id="rId7"/>
    <p:sldId id="266" r:id="rId8"/>
    <p:sldId id="270" r:id="rId9"/>
    <p:sldId id="271" r:id="rId10"/>
    <p:sldId id="274" r:id="rId11"/>
    <p:sldId id="275" r:id="rId12"/>
    <p:sldId id="288" r:id="rId13"/>
    <p:sldId id="290" r:id="rId14"/>
    <p:sldId id="278" r:id="rId15"/>
    <p:sldId id="281" r:id="rId16"/>
    <p:sldId id="282" r:id="rId17"/>
    <p:sldId id="283" r:id="rId18"/>
    <p:sldId id="284" r:id="rId19"/>
    <p:sldId id="285" r:id="rId20"/>
    <p:sldId id="286" r:id="rId21"/>
    <p:sldId id="289" r:id="rId22"/>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8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D478A8A9-030C-484E-8740-51C57ED4F4D2}" type="datetimeFigureOut">
              <a:rPr lang="en-US" smtClean="0"/>
              <a:t>2/19/2018</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CF94CDCC-9FBA-4AFB-86F4-6B328B000893}" type="slidenum">
              <a:rPr lang="en-US" smtClean="0"/>
              <a:t>‹#›</a:t>
            </a:fld>
            <a:endParaRPr lang="en-US"/>
          </a:p>
        </p:txBody>
      </p:sp>
    </p:spTree>
    <p:extLst>
      <p:ext uri="{BB962C8B-B14F-4D97-AF65-F5344CB8AC3E}">
        <p14:creationId xmlns:p14="http://schemas.microsoft.com/office/powerpoint/2010/main" val="23102293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3C84D0-F6E8-46A2-B286-8C05D7376E03}"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7930B02-C004-45D9-B390-53FE292857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C84D0-F6E8-46A2-B286-8C05D7376E03}"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30B02-C004-45D9-B390-53FE292857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C84D0-F6E8-46A2-B286-8C05D7376E03}"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30B02-C004-45D9-B390-53FE292857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3C84D0-F6E8-46A2-B286-8C05D7376E03}"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30B02-C004-45D9-B390-53FE292857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F3C84D0-F6E8-46A2-B286-8C05D7376E03}" type="datetimeFigureOut">
              <a:rPr lang="en-US" smtClean="0"/>
              <a:pPr/>
              <a:t>2/19/2018</a:t>
            </a:fld>
            <a:endParaRPr lang="en-US"/>
          </a:p>
        </p:txBody>
      </p:sp>
      <p:sp>
        <p:nvSpPr>
          <p:cNvPr id="8" name="Slide Number Placeholder 7"/>
          <p:cNvSpPr>
            <a:spLocks noGrp="1"/>
          </p:cNvSpPr>
          <p:nvPr>
            <p:ph type="sldNum" sz="quarter" idx="11"/>
          </p:nvPr>
        </p:nvSpPr>
        <p:spPr/>
        <p:txBody>
          <a:bodyPr/>
          <a:lstStyle/>
          <a:p>
            <a:fld id="{A7930B02-C004-45D9-B390-53FE2928570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3C84D0-F6E8-46A2-B286-8C05D7376E03}" type="datetimeFigureOut">
              <a:rPr lang="en-US" smtClean="0"/>
              <a:pPr/>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930B02-C004-45D9-B390-53FE292857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3C84D0-F6E8-46A2-B286-8C05D7376E03}" type="datetimeFigureOut">
              <a:rPr lang="en-US" smtClean="0"/>
              <a:pPr/>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930B02-C004-45D9-B390-53FE292857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3C84D0-F6E8-46A2-B286-8C05D7376E03}" type="datetimeFigureOut">
              <a:rPr lang="en-US" smtClean="0"/>
              <a:pPr/>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930B02-C004-45D9-B390-53FE292857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C84D0-F6E8-46A2-B286-8C05D7376E03}" type="datetimeFigureOut">
              <a:rPr lang="en-US" smtClean="0"/>
              <a:pPr/>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930B02-C004-45D9-B390-53FE292857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84D0-F6E8-46A2-B286-8C05D7376E03}" type="datetimeFigureOut">
              <a:rPr lang="en-US" smtClean="0"/>
              <a:pPr/>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930B02-C004-45D9-B390-53FE2928570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84D0-F6E8-46A2-B286-8C05D7376E03}" type="datetimeFigureOut">
              <a:rPr lang="en-US" smtClean="0"/>
              <a:pPr/>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7930B02-C004-45D9-B390-53FE2928570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F3C84D0-F6E8-46A2-B286-8C05D7376E03}" type="datetimeFigureOut">
              <a:rPr lang="en-US" smtClean="0"/>
              <a:pPr/>
              <a:t>2/19/2018</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7930B02-C004-45D9-B390-53FE2928570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543800" cy="2460625"/>
          </a:xfrm>
        </p:spPr>
        <p:txBody>
          <a:bodyPr/>
          <a:lstStyle/>
          <a:p>
            <a:r>
              <a:rPr lang="en-US" sz="3600" dirty="0" smtClean="0"/>
              <a:t>Pharmacy and Therapeutic </a:t>
            </a:r>
            <a:br>
              <a:rPr lang="en-US" sz="3600" dirty="0" smtClean="0"/>
            </a:br>
            <a:r>
              <a:rPr lang="en-US" sz="3600" dirty="0" smtClean="0"/>
              <a:t>Committee (PTC)</a:t>
            </a:r>
            <a:endParaRPr lang="en-US" sz="3600" dirty="0"/>
          </a:p>
        </p:txBody>
      </p:sp>
      <p:sp>
        <p:nvSpPr>
          <p:cNvPr id="3" name="Subtitle 2"/>
          <p:cNvSpPr>
            <a:spLocks noGrp="1"/>
          </p:cNvSpPr>
          <p:nvPr>
            <p:ph type="subTitle" idx="1"/>
          </p:nvPr>
        </p:nvSpPr>
        <p:spPr/>
        <p:txBody>
          <a:bodyPr/>
          <a:lstStyle/>
          <a:p>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just"/>
            <a:r>
              <a:rPr lang="en-US" b="0" dirty="0" smtClean="0"/>
              <a:t>      </a:t>
            </a:r>
            <a:r>
              <a:rPr lang="en-US" b="0" dirty="0"/>
              <a:t> D . To define categories of drugs used in the hospital and assign each drug to a specified categories . </a:t>
            </a:r>
            <a:endParaRPr lang="en-US" b="0" dirty="0" smtClean="0"/>
          </a:p>
          <a:p>
            <a:pPr algn="just">
              <a:buNone/>
            </a:pPr>
            <a:r>
              <a:rPr lang="en-US" b="0" dirty="0"/>
              <a:t> </a:t>
            </a:r>
            <a:r>
              <a:rPr lang="en-US" b="0" dirty="0" smtClean="0"/>
              <a:t>     E . To review drug utilization in the hospital and promote optimum standards for rational drug therapy .</a:t>
            </a:r>
          </a:p>
          <a:p>
            <a:pPr algn="just">
              <a:buNone/>
            </a:pPr>
            <a:r>
              <a:rPr lang="en-US" b="0" dirty="0" smtClean="0"/>
              <a:t>      F . To collect and review adverse drug reaction reports .</a:t>
            </a:r>
          </a:p>
          <a:p>
            <a:pPr algn="just">
              <a:buNone/>
            </a:pPr>
            <a:r>
              <a:rPr lang="en-US" b="0" dirty="0" smtClean="0"/>
              <a:t>      G . To develop and disseminate pertinent educational materials and programs regarding to the members of the Medical and Nursing staffs .</a:t>
            </a:r>
          </a:p>
          <a:p>
            <a:pPr algn="just"/>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Committee’s role in drug Safety </a:t>
            </a:r>
            <a:endParaRPr lang="en-US" b="1" dirty="0"/>
          </a:p>
        </p:txBody>
      </p:sp>
      <p:sp>
        <p:nvSpPr>
          <p:cNvPr id="3" name="Content Placeholder 2"/>
          <p:cNvSpPr>
            <a:spLocks noGrp="1"/>
          </p:cNvSpPr>
          <p:nvPr>
            <p:ph idx="1"/>
          </p:nvPr>
        </p:nvSpPr>
        <p:spPr>
          <a:xfrm>
            <a:off x="457200" y="1524000"/>
            <a:ext cx="8229600" cy="4708525"/>
          </a:xfrm>
        </p:spPr>
        <p:txBody>
          <a:bodyPr>
            <a:normAutofit/>
          </a:bodyPr>
          <a:lstStyle/>
          <a:p>
            <a:pPr marL="342900" indent="-342900" algn="just">
              <a:buFont typeface="Wingdings" pitchFamily="2" charset="2"/>
              <a:buChar char="q"/>
            </a:pPr>
            <a:r>
              <a:rPr lang="en-US" sz="2200" b="0" dirty="0" smtClean="0"/>
              <a:t>With advent of each new class of therapeutic agents, the scope, knowledge and responsibility of the hospital pharmacist increases commensurately . Hand-in-hand with this increased responsibility goes the moral, legal, and professional obligation of insuring safely in the handing and administration of drugs . </a:t>
            </a:r>
          </a:p>
          <a:p>
            <a:pPr marL="342900" indent="-342900" algn="just">
              <a:buFont typeface="Wingdings" pitchFamily="2" charset="2"/>
              <a:buChar char="q"/>
            </a:pPr>
            <a:r>
              <a:rPr lang="en-US" sz="2200" b="0" dirty="0" smtClean="0"/>
              <a:t>So the function and responsibility of the pharmacy and Therapeutics Committee and should be an on-going program. </a:t>
            </a:r>
          </a:p>
          <a:p>
            <a:pPr algn="just">
              <a:buNone/>
            </a:pPr>
            <a:r>
              <a:rPr lang="en-US" sz="2200" dirty="0" smtClean="0"/>
              <a:t> </a:t>
            </a: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81000"/>
            <a:ext cx="8229600" cy="1020762"/>
          </a:xfrm>
        </p:spPr>
        <p:txBody>
          <a:bodyPr>
            <a:normAutofit fontScale="90000"/>
          </a:bodyPr>
          <a:lstStyle/>
          <a:p>
            <a:r>
              <a:rPr lang="en-US" b="1" dirty="0" smtClean="0"/>
              <a:t>Committee’s role in drug Safety </a:t>
            </a:r>
            <a:endParaRPr lang="en-US" b="1" dirty="0"/>
          </a:p>
        </p:txBody>
      </p:sp>
      <p:sp>
        <p:nvSpPr>
          <p:cNvPr id="3" name="Content Placeholder 2"/>
          <p:cNvSpPr>
            <a:spLocks noGrp="1"/>
          </p:cNvSpPr>
          <p:nvPr>
            <p:ph idx="1"/>
          </p:nvPr>
        </p:nvSpPr>
        <p:spPr>
          <a:xfrm>
            <a:off x="304800" y="1600200"/>
            <a:ext cx="8229600" cy="5075238"/>
          </a:xfrm>
        </p:spPr>
        <p:txBody>
          <a:bodyPr>
            <a:noAutofit/>
          </a:bodyPr>
          <a:lstStyle/>
          <a:p>
            <a:pPr>
              <a:buNone/>
            </a:pPr>
            <a:r>
              <a:rPr lang="en-US" dirty="0" smtClean="0"/>
              <a:t>      </a:t>
            </a:r>
            <a:r>
              <a:rPr lang="en-US" b="0" dirty="0" smtClean="0"/>
              <a:t>The following may be serve as a guide to this Committee in ascertaining the safeness of  the hospital pharmacy. </a:t>
            </a:r>
          </a:p>
          <a:p>
            <a:pPr>
              <a:buNone/>
            </a:pPr>
            <a:r>
              <a:rPr lang="en-US" b="0" dirty="0" smtClean="0"/>
              <a:t>      1. Does the hospital employ a qualified registered pharmacist  to supervise the pharmacy ?</a:t>
            </a:r>
          </a:p>
          <a:p>
            <a:pPr>
              <a:buNone/>
            </a:pPr>
            <a:r>
              <a:rPr lang="en-US" b="0" dirty="0" smtClean="0"/>
              <a:t>      2. Does the hospital permit non-pharmacist personnel to dispense drugs and allied materials ?</a:t>
            </a:r>
          </a:p>
          <a:p>
            <a:pPr>
              <a:buNone/>
            </a:pPr>
            <a:r>
              <a:rPr lang="en-US" b="0" dirty="0" smtClean="0"/>
              <a:t>      3. Does the hospital employ a sufficient number of qualified personnel to allow for adequate coverage of pharmacy seven days per week or 24 hr of the day ?</a:t>
            </a:r>
          </a:p>
          <a:p>
            <a:pPr>
              <a:buNone/>
            </a:pPr>
            <a:r>
              <a:rPr lang="en-US" b="0" dirty="0" smtClean="0"/>
              <a:t>      4. Does the hospital provide adequate, safe work space, and safe storage facilities for the pharmacy ?</a:t>
            </a:r>
          </a:p>
          <a:p>
            <a:pPr>
              <a:buNone/>
            </a:pPr>
            <a:r>
              <a:rPr lang="en-US" b="0" dirty="0" smtClean="0"/>
              <a:t>      5. Does the hospital have an adequate stop order regulation for dangerous drugs such as narcotics, hypnotics and anticoagulants ?</a:t>
            </a:r>
          </a:p>
          <a:p>
            <a:pPr>
              <a:buNone/>
            </a:pPr>
            <a:r>
              <a:rPr lang="en-US" dirty="0"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05800" cy="4373563"/>
          </a:xfrm>
        </p:spPr>
        <p:txBody>
          <a:bodyPr/>
          <a:lstStyle/>
          <a:p>
            <a:r>
              <a:rPr lang="en-US" b="0" dirty="0"/>
              <a:t> </a:t>
            </a:r>
            <a:r>
              <a:rPr lang="en-US" b="0" dirty="0" smtClean="0"/>
              <a:t>     6</a:t>
            </a:r>
            <a:r>
              <a:rPr lang="en-US" b="0" dirty="0"/>
              <a:t>. Does the hospital have a drug formulary ? If so , is it periodically revised and kept up-to-date?</a:t>
            </a:r>
          </a:p>
          <a:p>
            <a:r>
              <a:rPr lang="en-US" b="0" dirty="0"/>
              <a:t>      7.  Are internal use preparations adequately separated from non-internal use medications ?</a:t>
            </a:r>
          </a:p>
          <a:p>
            <a:r>
              <a:rPr lang="en-US" b="0" dirty="0"/>
              <a:t>      8. Are all nursing stations periodically inspected for the purpose of removing deteriorated and outdated drugs as well as to check all labels for legibility?</a:t>
            </a:r>
          </a:p>
          <a:p>
            <a:r>
              <a:rPr lang="en-US" b="0" dirty="0"/>
              <a:t>      9. Does the pharmacy have an adequate reference library which contains texts on pharmacology, toxicology and physiology?    </a:t>
            </a:r>
            <a:endParaRPr lang="en-AU" b="0" dirty="0"/>
          </a:p>
        </p:txBody>
      </p:sp>
    </p:spTree>
    <p:extLst>
      <p:ext uri="{BB962C8B-B14F-4D97-AF65-F5344CB8AC3E}">
        <p14:creationId xmlns:p14="http://schemas.microsoft.com/office/powerpoint/2010/main" val="2487005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fontScale="90000"/>
          </a:bodyPr>
          <a:lstStyle/>
          <a:p>
            <a:r>
              <a:rPr lang="en-US" b="1" dirty="0" smtClean="0"/>
              <a:t>Committee’s role in the adverse drug reaction program</a:t>
            </a:r>
            <a:endParaRPr lang="en-US" b="1" dirty="0"/>
          </a:p>
        </p:txBody>
      </p:sp>
      <p:sp>
        <p:nvSpPr>
          <p:cNvPr id="3" name="Content Placeholder 2"/>
          <p:cNvSpPr>
            <a:spLocks noGrp="1"/>
          </p:cNvSpPr>
          <p:nvPr>
            <p:ph idx="1"/>
          </p:nvPr>
        </p:nvSpPr>
        <p:spPr>
          <a:xfrm>
            <a:off x="457200" y="1600200"/>
            <a:ext cx="8229600" cy="5105400"/>
          </a:xfrm>
        </p:spPr>
        <p:txBody>
          <a:bodyPr>
            <a:noAutofit/>
          </a:bodyPr>
          <a:lstStyle/>
          <a:p>
            <a:r>
              <a:rPr lang="en-US" sz="1800" b="0" dirty="0" smtClean="0"/>
              <a:t>Adverse drug reaction may be define as-</a:t>
            </a:r>
          </a:p>
          <a:p>
            <a:r>
              <a:rPr lang="en-US" sz="1800" b="0" dirty="0" smtClean="0"/>
              <a:t>       An adverse drug reaction includes any pathological condition precipitated by a drug regardless of its nature or the circumstances of its occurrence, i.e. toxicity caused by overdose ,hypersensitivity , allergy, or injury from improper technique of administration, use of the wrong drug , error in compounding, labeling or packaging or from other error in the manufacture of the drug or its preparation for use in the hospital.</a:t>
            </a:r>
          </a:p>
          <a:p>
            <a:pPr marL="285750" indent="-285750">
              <a:buFont typeface="Wingdings" pitchFamily="2" charset="2"/>
              <a:buChar char="q"/>
            </a:pPr>
            <a:r>
              <a:rPr lang="en-US" sz="1800" b="0" dirty="0"/>
              <a:t>A consequence of recent advances in drug therapy is the proportionate increase in drug reactions. In order to gain an understanding of these problems and to formulate competent options as the best type of prevention and treatment, the </a:t>
            </a:r>
            <a:r>
              <a:rPr lang="en-US" sz="1800" b="0" dirty="0" smtClean="0"/>
              <a:t>PTC </a:t>
            </a:r>
            <a:r>
              <a:rPr lang="en-US" sz="1800" b="0" dirty="0"/>
              <a:t>must assume the responsibility for developing and instituting a procedure for the prompt reporting of an adverse drug reaction</a:t>
            </a:r>
            <a:r>
              <a:rPr lang="en-US" sz="1800" b="0" dirty="0" smtClean="0"/>
              <a:t>.</a:t>
            </a:r>
          </a:p>
          <a:p>
            <a:pPr marL="285750" indent="-285750">
              <a:buFont typeface="Wingdings" pitchFamily="2" charset="2"/>
              <a:buChar char="q"/>
            </a:pPr>
            <a:r>
              <a:rPr lang="en-US" sz="1800" b="0" dirty="0" smtClean="0"/>
              <a:t>Reaction caused by blood and plasma products need to be reported unless a chemical agent other than the basic substance is responsible.</a:t>
            </a:r>
          </a:p>
          <a:p>
            <a:pPr marL="285750" indent="-285750">
              <a:buFont typeface="Wingdings" pitchFamily="2" charset="2"/>
              <a:buChar char="q"/>
            </a:pPr>
            <a:r>
              <a:rPr lang="en-US" sz="1800" b="0" dirty="0" smtClean="0"/>
              <a:t>An adverse Drug Reaction(ADR) Report From, should be prepared by the PTC and made available on every nursing station.</a:t>
            </a:r>
          </a:p>
          <a:p>
            <a:pPr>
              <a:buNone/>
            </a:pPr>
            <a:endParaRPr lang="en-US" sz="1800" dirty="0" smtClean="0"/>
          </a:p>
          <a:p>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03597268"/>
              </p:ext>
            </p:extLst>
          </p:nvPr>
        </p:nvGraphicFramePr>
        <p:xfrm>
          <a:off x="609600" y="914400"/>
          <a:ext cx="8077200" cy="5105399"/>
        </p:xfrm>
        <a:graphic>
          <a:graphicData uri="http://schemas.openxmlformats.org/drawingml/2006/table">
            <a:tbl>
              <a:tblPr/>
              <a:tblGrid>
                <a:gridCol w="8077200"/>
              </a:tblGrid>
              <a:tr h="770186">
                <a:tc>
                  <a:txBody>
                    <a:bodyPr/>
                    <a:lstStyle/>
                    <a:p>
                      <a:pPr marL="0" marR="0" algn="r">
                        <a:lnSpc>
                          <a:spcPct val="115000"/>
                        </a:lnSpc>
                        <a:spcBef>
                          <a:spcPts val="0"/>
                        </a:spcBef>
                        <a:spcAft>
                          <a:spcPts val="0"/>
                        </a:spcAft>
                      </a:pPr>
                      <a:r>
                        <a:rPr lang="en-US" sz="2000" dirty="0">
                          <a:latin typeface="+mn-lt"/>
                          <a:ea typeface="Calibri"/>
                          <a:cs typeface="Times New Roman"/>
                        </a:rPr>
                        <a:t>Name of the hospital</a:t>
                      </a:r>
                    </a:p>
                    <a:p>
                      <a:pPr marL="0" marR="0">
                        <a:lnSpc>
                          <a:spcPct val="115000"/>
                        </a:lnSpc>
                        <a:spcBef>
                          <a:spcPts val="0"/>
                        </a:spcBef>
                        <a:spcAft>
                          <a:spcPts val="0"/>
                        </a:spcAft>
                      </a:pPr>
                      <a:r>
                        <a:rPr lang="en-US" sz="2000" b="1" dirty="0">
                          <a:latin typeface="+mn-lt"/>
                          <a:ea typeface="Calibri"/>
                          <a:cs typeface="Times New Roman"/>
                        </a:rPr>
                        <a:t>Adverse Drug Reaction Report</a:t>
                      </a:r>
                      <a:endParaRPr lang="en-US" sz="20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4469">
                <a:tc>
                  <a:txBody>
                    <a:bodyPr/>
                    <a:lstStyle/>
                    <a:p>
                      <a:pPr marL="0" marR="0">
                        <a:lnSpc>
                          <a:spcPct val="115000"/>
                        </a:lnSpc>
                        <a:spcBef>
                          <a:spcPts val="0"/>
                        </a:spcBef>
                        <a:spcAft>
                          <a:spcPts val="0"/>
                        </a:spcAft>
                      </a:pPr>
                      <a:r>
                        <a:rPr lang="en-US" sz="2000">
                          <a:latin typeface="+mn-lt"/>
                          <a:ea typeface="Calibri"/>
                          <a:cs typeface="Times New Roman"/>
                        </a:rPr>
                        <a:t>1. Drug or agent involved: ………………….</a:t>
                      </a:r>
                    </a:p>
                    <a:p>
                      <a:pPr marL="0" marR="0">
                        <a:lnSpc>
                          <a:spcPct val="115000"/>
                        </a:lnSpc>
                        <a:spcBef>
                          <a:spcPts val="0"/>
                        </a:spcBef>
                        <a:spcAft>
                          <a:spcPts val="0"/>
                        </a:spcAft>
                      </a:pPr>
                      <a:r>
                        <a:rPr lang="en-US" sz="2000">
                          <a:latin typeface="+mn-lt"/>
                          <a:ea typeface="Calibri"/>
                          <a:cs typeface="Times New Roman"/>
                        </a:rPr>
                        <a:t>2. Type of Reaction: ………………………..</a:t>
                      </a:r>
                    </a:p>
                    <a:p>
                      <a:pPr marL="0" marR="0">
                        <a:lnSpc>
                          <a:spcPct val="115000"/>
                        </a:lnSpc>
                        <a:spcBef>
                          <a:spcPts val="0"/>
                        </a:spcBef>
                        <a:spcAft>
                          <a:spcPts val="0"/>
                        </a:spcAft>
                      </a:pPr>
                      <a:r>
                        <a:rPr lang="en-US" sz="2000">
                          <a:latin typeface="+mn-lt"/>
                          <a:ea typeface="Calibri"/>
                          <a:cs typeface="Times New Roman"/>
                        </a:rPr>
                        <a:t>3. Therapy and Result: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0744">
                <a:tc>
                  <a:txBody>
                    <a:bodyPr/>
                    <a:lstStyle/>
                    <a:p>
                      <a:pPr marL="0" marR="0">
                        <a:lnSpc>
                          <a:spcPct val="115000"/>
                        </a:lnSpc>
                        <a:spcBef>
                          <a:spcPts val="0"/>
                        </a:spcBef>
                        <a:spcAft>
                          <a:spcPts val="0"/>
                        </a:spcAft>
                      </a:pPr>
                      <a:r>
                        <a:rPr lang="en-US" sz="2000" dirty="0">
                          <a:latin typeface="+mn-lt"/>
                          <a:ea typeface="Calibri"/>
                          <a:cs typeface="Times New Roman"/>
                        </a:rPr>
                        <a:t>4. Age</a:t>
                      </a:r>
                    </a:p>
                    <a:p>
                      <a:pPr marL="0" marR="0">
                        <a:lnSpc>
                          <a:spcPct val="115000"/>
                        </a:lnSpc>
                        <a:spcBef>
                          <a:spcPts val="0"/>
                        </a:spcBef>
                        <a:spcAft>
                          <a:spcPts val="0"/>
                        </a:spcAft>
                      </a:pPr>
                      <a:r>
                        <a:rPr lang="en-US" sz="2000" dirty="0">
                          <a:latin typeface="+mn-lt"/>
                          <a:ea typeface="Calibri"/>
                          <a:cs typeface="Times New Roman"/>
                        </a:rPr>
                        <a:t>5. Sex (M/F)</a:t>
                      </a:r>
                    </a:p>
                    <a:p>
                      <a:pPr marL="0" marR="0">
                        <a:lnSpc>
                          <a:spcPct val="115000"/>
                        </a:lnSpc>
                        <a:spcBef>
                          <a:spcPts val="0"/>
                        </a:spcBef>
                        <a:spcAft>
                          <a:spcPts val="0"/>
                        </a:spcAft>
                      </a:pPr>
                      <a:r>
                        <a:rPr lang="en-US" sz="2000" dirty="0">
                          <a:latin typeface="+mn-lt"/>
                          <a:ea typeface="Calibri"/>
                          <a:cs typeface="Times New Roman"/>
                        </a:rPr>
                        <a:t>6. Source of Drug</a:t>
                      </a:r>
                    </a:p>
                    <a:p>
                      <a:pPr marL="0" marR="0">
                        <a:lnSpc>
                          <a:spcPct val="115000"/>
                        </a:lnSpc>
                        <a:spcBef>
                          <a:spcPts val="0"/>
                        </a:spcBef>
                        <a:spcAft>
                          <a:spcPts val="0"/>
                        </a:spcAft>
                      </a:pPr>
                      <a:r>
                        <a:rPr lang="en-US" sz="2000" dirty="0">
                          <a:latin typeface="+mn-lt"/>
                          <a:ea typeface="Calibri"/>
                          <a:cs typeface="Times New Roman"/>
                        </a:rPr>
                        <a:t>-Prescription</a:t>
                      </a:r>
                    </a:p>
                    <a:p>
                      <a:pPr marL="0" marR="0">
                        <a:lnSpc>
                          <a:spcPct val="115000"/>
                        </a:lnSpc>
                        <a:spcBef>
                          <a:spcPts val="0"/>
                        </a:spcBef>
                        <a:spcAft>
                          <a:spcPts val="0"/>
                        </a:spcAft>
                      </a:pPr>
                      <a:r>
                        <a:rPr lang="en-US" sz="2000" dirty="0">
                          <a:latin typeface="+mn-lt"/>
                          <a:ea typeface="Calibri"/>
                          <a:cs typeface="Times New Roman"/>
                        </a:rPr>
                        <a:t>-Over the counter drug</a:t>
                      </a:r>
                    </a:p>
                    <a:p>
                      <a:pPr marL="0" marR="0">
                        <a:lnSpc>
                          <a:spcPct val="115000"/>
                        </a:lnSpc>
                        <a:spcBef>
                          <a:spcPts val="0"/>
                        </a:spcBef>
                        <a:spcAft>
                          <a:spcPts val="0"/>
                        </a:spcAft>
                      </a:pPr>
                      <a:r>
                        <a:rPr lang="en-US" sz="2000" dirty="0">
                          <a:latin typeface="+mn-lt"/>
                          <a:ea typeface="Calibri"/>
                          <a:cs typeface="Times New Roman"/>
                        </a:rPr>
                        <a:t>-Others</a:t>
                      </a:r>
                    </a:p>
                    <a:p>
                      <a:pPr marL="0" marR="0">
                        <a:lnSpc>
                          <a:spcPct val="115000"/>
                        </a:lnSpc>
                        <a:spcBef>
                          <a:spcPts val="0"/>
                        </a:spcBef>
                        <a:spcAft>
                          <a:spcPts val="0"/>
                        </a:spcAft>
                      </a:pPr>
                      <a:r>
                        <a:rPr lang="en-US" sz="2000" dirty="0">
                          <a:latin typeface="+mn-lt"/>
                          <a:ea typeface="Calibri"/>
                          <a:cs typeface="Times New Roman"/>
                        </a:rPr>
                        <a:t>……………………</a:t>
                      </a:r>
                    </a:p>
                    <a:p>
                      <a:pPr marL="0" marR="0">
                        <a:lnSpc>
                          <a:spcPct val="115000"/>
                        </a:lnSpc>
                        <a:spcBef>
                          <a:spcPts val="0"/>
                        </a:spcBef>
                        <a:spcAft>
                          <a:spcPts val="0"/>
                        </a:spcAft>
                      </a:pPr>
                      <a:r>
                        <a:rPr lang="en-US" sz="2000" dirty="0">
                          <a:latin typeface="+mn-lt"/>
                          <a:ea typeface="Calibri"/>
                          <a:cs typeface="Times New Roman"/>
                        </a:rPr>
                        <a:t>Attending Physician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JCCM_2015_19_9_564_164819_f1.jpg"/>
          <p:cNvPicPr>
            <a:picLocks noGrp="1" noChangeAspect="1"/>
          </p:cNvPicPr>
          <p:nvPr>
            <p:ph idx="1"/>
          </p:nvPr>
        </p:nvPicPr>
        <p:blipFill>
          <a:blip r:embed="rId2"/>
          <a:stretch>
            <a:fillRect/>
          </a:stretch>
        </p:blipFill>
        <p:spPr>
          <a:xfrm>
            <a:off x="1905000" y="381000"/>
            <a:ext cx="4705084" cy="6403333"/>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342900" indent="-342900">
              <a:buFont typeface="Wingdings" pitchFamily="2" charset="2"/>
              <a:buChar char="q"/>
            </a:pPr>
            <a:r>
              <a:rPr lang="en-US" sz="2200" b="0" dirty="0" smtClean="0"/>
              <a:t>Every case of adverse drug reaction must be reported by the attending doctor to the clinical pharmacologist, if one is available, otherwise to the chairman of PTC. </a:t>
            </a:r>
          </a:p>
          <a:p>
            <a:pPr marL="342900" indent="-342900">
              <a:buFont typeface="Wingdings" pitchFamily="2" charset="2"/>
              <a:buChar char="q"/>
            </a:pPr>
            <a:r>
              <a:rPr lang="en-US" sz="2200" b="0" dirty="0" smtClean="0"/>
              <a:t>The completed ADR from of any having adverse drug reaction, will remove from the medical record and forward to the chairman or clinical pharmacologist, after discharge of the patient. </a:t>
            </a:r>
            <a:endParaRPr lang="en-US" sz="2200"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1524000"/>
          </a:xfrm>
        </p:spPr>
        <p:txBody>
          <a:bodyPr>
            <a:normAutofit fontScale="90000"/>
          </a:bodyPr>
          <a:lstStyle/>
          <a:p>
            <a:r>
              <a:rPr lang="en-US" sz="3600" b="1" dirty="0" smtClean="0"/>
              <a:t>Drug Product Defect Reporting Program</a:t>
            </a:r>
            <a:r>
              <a:rPr lang="en-US" dirty="0" smtClean="0"/>
              <a:t/>
            </a:r>
            <a:br>
              <a:rPr lang="en-US" dirty="0" smtClean="0"/>
            </a:br>
            <a:r>
              <a:rPr lang="en-US" sz="1100" dirty="0" smtClean="0"/>
              <a:t>The ASHSP, the USP and FDA initiated a drug product defect reporting program ASHSP member, community pharmacists, Nurses and hospital pharmacists who are not members of the ASHSP.</a:t>
            </a:r>
            <a:r>
              <a:rPr lang="en-US" sz="1800" dirty="0" smtClean="0"/>
              <a:t/>
            </a:r>
            <a:br>
              <a:rPr lang="en-US" sz="1800" dirty="0" smtClean="0"/>
            </a:br>
            <a:endParaRPr lang="en-US"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9792389"/>
              </p:ext>
            </p:extLst>
          </p:nvPr>
        </p:nvGraphicFramePr>
        <p:xfrm>
          <a:off x="533400" y="2057400"/>
          <a:ext cx="8000999" cy="4572000"/>
        </p:xfrm>
        <a:graphic>
          <a:graphicData uri="http://schemas.openxmlformats.org/drawingml/2006/table">
            <a:tbl>
              <a:tblPr/>
              <a:tblGrid>
                <a:gridCol w="8000999"/>
              </a:tblGrid>
              <a:tr h="457200">
                <a:tc>
                  <a:txBody>
                    <a:bodyPr/>
                    <a:lstStyle/>
                    <a:p>
                      <a:pPr marL="0" marR="0" algn="ctr">
                        <a:lnSpc>
                          <a:spcPct val="115000"/>
                        </a:lnSpc>
                        <a:spcBef>
                          <a:spcPts val="0"/>
                        </a:spcBef>
                        <a:spcAft>
                          <a:spcPts val="0"/>
                        </a:spcAft>
                      </a:pPr>
                      <a:r>
                        <a:rPr lang="en-US" sz="2000" dirty="0">
                          <a:latin typeface="+mn-lt"/>
                          <a:ea typeface="Calibri"/>
                          <a:cs typeface="Times New Roman"/>
                        </a:rPr>
                        <a:t>Hospital Pharmacist’s Drug Defect Report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0">
                <a:tc>
                  <a:txBody>
                    <a:bodyPr/>
                    <a:lstStyle/>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Trade name, Dosage form, Strength: ……………….</a:t>
                      </a:r>
                    </a:p>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Lot number: …………………….</a:t>
                      </a:r>
                    </a:p>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Date Purchased: …………………….</a:t>
                      </a:r>
                    </a:p>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Source of the Drug: ………………….</a:t>
                      </a:r>
                    </a:p>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Name and Address of the Drug Manufacturer: ………………</a:t>
                      </a:r>
                    </a:p>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Reporting Pharmacist’s Name: …………………….</a:t>
                      </a:r>
                    </a:p>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Name and Address of the hospital: ……………………</a:t>
                      </a:r>
                    </a:p>
                    <a:p>
                      <a:pPr marL="342900" marR="0" lvl="0" indent="-342900" algn="just">
                        <a:lnSpc>
                          <a:spcPct val="115000"/>
                        </a:lnSpc>
                        <a:spcBef>
                          <a:spcPts val="0"/>
                        </a:spcBef>
                        <a:spcAft>
                          <a:spcPts val="0"/>
                        </a:spcAft>
                        <a:buFont typeface="+mj-lt"/>
                        <a:buAutoNum type="arabicPeriod"/>
                      </a:pPr>
                      <a:r>
                        <a:rPr lang="en-US" sz="2000" dirty="0">
                          <a:latin typeface="+mn-lt"/>
                          <a:ea typeface="Calibri"/>
                          <a:cs typeface="Times New Roman"/>
                        </a:rPr>
                        <a:t>Defect noted and Suspected: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gn="just">
                        <a:lnSpc>
                          <a:spcPct val="115000"/>
                        </a:lnSpc>
                        <a:spcBef>
                          <a:spcPts val="0"/>
                        </a:spcBef>
                        <a:spcAft>
                          <a:spcPts val="0"/>
                        </a:spcAft>
                      </a:pPr>
                      <a:r>
                        <a:rPr lang="en-US" sz="2000" dirty="0">
                          <a:latin typeface="+mn-lt"/>
                          <a:ea typeface="Calibri"/>
                          <a:cs typeface="Times New Roman"/>
                        </a:rPr>
                        <a:t>Returned to Legislative authority of the respective country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342900" indent="-342900">
              <a:buFont typeface="Wingdings" pitchFamily="2" charset="2"/>
              <a:buChar char="q"/>
            </a:pPr>
            <a:r>
              <a:rPr lang="en-US" sz="2200" b="0" dirty="0" smtClean="0"/>
              <a:t>Reportable defects include inadequate packing, confusing or inadequate labels or labeling, deteriorated, contaminated or defective dosage forms, inaccurate fill or count of a drug product, faculty drug delivering apparatus etc. obviously the participant should report anything which, in their professional opinion, is considered to be defective or undesirably associated with the product.</a:t>
            </a:r>
            <a:endParaRPr lang="en-US" sz="22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4953000" cy="10668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Definition</a:t>
            </a:r>
            <a:br>
              <a:rPr lang="en-US" b="1" dirty="0" smtClean="0"/>
            </a:br>
            <a:endParaRPr lang="en-US" b="1" dirty="0"/>
          </a:p>
        </p:txBody>
      </p:sp>
      <p:sp>
        <p:nvSpPr>
          <p:cNvPr id="3" name="Content Placeholder 2"/>
          <p:cNvSpPr>
            <a:spLocks noGrp="1"/>
          </p:cNvSpPr>
          <p:nvPr>
            <p:ph idx="1"/>
          </p:nvPr>
        </p:nvSpPr>
        <p:spPr>
          <a:xfrm>
            <a:off x="228600" y="923925"/>
            <a:ext cx="8229600" cy="5105400"/>
          </a:xfrm>
        </p:spPr>
        <p:txBody>
          <a:bodyPr>
            <a:noAutofit/>
          </a:bodyPr>
          <a:lstStyle/>
          <a:p>
            <a:pPr marL="342900" indent="-342900" algn="just">
              <a:buFont typeface="Wingdings" pitchFamily="2" charset="2"/>
              <a:buChar char="q"/>
            </a:pPr>
            <a:r>
              <a:rPr lang="en-US" sz="2000" b="0" dirty="0" smtClean="0"/>
              <a:t>The pharmacy and therapeutics committee(PTC) is an advisory group of the medical staff and serves as the organizational line of communication between the medical staff and the pharmacy department.</a:t>
            </a:r>
          </a:p>
          <a:p>
            <a:pPr marL="342900" indent="-342900" algn="just">
              <a:buFont typeface="Wingdings" pitchFamily="2" charset="2"/>
              <a:buChar char="q"/>
            </a:pPr>
            <a:r>
              <a:rPr lang="en-US" sz="2000" b="0" dirty="0" smtClean="0"/>
              <a:t>The committee is composed of physicians, the pharmacist and the other health professionals selected with guidance of the medical staff. It is the policy recommendation body to the medical staff and administration of the hospital on matter related to the therapeutic use of drugs</a:t>
            </a:r>
            <a:r>
              <a:rPr lang="en-US" b="0" dirty="0" smtClean="0"/>
              <a:t>.</a:t>
            </a:r>
          </a:p>
          <a:p>
            <a:pPr marL="342900" indent="-342900" algn="just">
              <a:buFont typeface="Wingdings" pitchFamily="2" charset="2"/>
              <a:buChar char="q"/>
            </a:pPr>
            <a:r>
              <a:rPr lang="en-US" sz="2000" b="0" dirty="0" smtClean="0"/>
              <a:t> This committee assists in the formulation of broad professional policies regarding the evaluation, selection, procurement, distribution, use, safety procedures and other matters relating to drugs use in the hospital. </a:t>
            </a:r>
          </a:p>
          <a:p>
            <a:pPr algn="just">
              <a:buNone/>
            </a:pPr>
            <a:endParaRPr lang="en-US"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Automatic Stop Order For Dangerous Drugs</a:t>
            </a:r>
            <a:endParaRPr lang="en-US" dirty="0"/>
          </a:p>
        </p:txBody>
      </p:sp>
      <p:sp>
        <p:nvSpPr>
          <p:cNvPr id="3" name="Content Placeholder 2"/>
          <p:cNvSpPr>
            <a:spLocks noGrp="1"/>
          </p:cNvSpPr>
          <p:nvPr>
            <p:ph idx="1"/>
          </p:nvPr>
        </p:nvSpPr>
        <p:spPr>
          <a:xfrm>
            <a:off x="457200" y="1752600"/>
            <a:ext cx="8229600" cy="4373563"/>
          </a:xfrm>
        </p:spPr>
        <p:txBody>
          <a:bodyPr>
            <a:normAutofit fontScale="92500"/>
          </a:bodyPr>
          <a:lstStyle/>
          <a:p>
            <a:r>
              <a:rPr lang="en-US" sz="2200" b="0" dirty="0" smtClean="0"/>
              <a:t>The PTC should develop a means whereby dangerous drug may be properly administered under responsible medical staff  and control a automatic stop process in force in the hospital.</a:t>
            </a:r>
          </a:p>
          <a:p>
            <a:pPr marL="342900" indent="-342900">
              <a:buFont typeface="Wingdings" pitchFamily="2" charset="2"/>
              <a:buChar char="q"/>
            </a:pPr>
            <a:r>
              <a:rPr lang="en-US" sz="2200" b="0" dirty="0" smtClean="0"/>
              <a:t>“All drugs orders for narcotics, sedatives, hypnotics and anticoagulants, shall be automatically discontinued after 72 hours or 48 hours, </a:t>
            </a:r>
            <a:r>
              <a:rPr lang="en-US" sz="2200" b="0" smtClean="0"/>
              <a:t>antibiotics </a:t>
            </a:r>
            <a:r>
              <a:rPr lang="en-US" sz="2200" b="0" smtClean="0"/>
              <a:t>(oral </a:t>
            </a:r>
            <a:r>
              <a:rPr lang="en-US" sz="2200" b="0" dirty="0" smtClean="0"/>
              <a:t>and parenteral) shall be discontinued after 7 days and other prescription drugs are after 14 days, unless</a:t>
            </a:r>
          </a:p>
          <a:p>
            <a:pPr>
              <a:buNone/>
            </a:pPr>
            <a:r>
              <a:rPr lang="en-US" sz="2200" b="0" dirty="0" smtClean="0"/>
              <a:t>      (1) the order indicates an exact number of doges to be administered, </a:t>
            </a:r>
          </a:p>
          <a:p>
            <a:pPr>
              <a:buNone/>
            </a:pPr>
            <a:r>
              <a:rPr lang="en-US" sz="2200" b="0" dirty="0" smtClean="0"/>
              <a:t>      (2) an exact period of time for the medication in specified or </a:t>
            </a:r>
          </a:p>
          <a:p>
            <a:pPr>
              <a:buNone/>
            </a:pPr>
            <a:r>
              <a:rPr lang="en-US" sz="2200" b="0" dirty="0" smtClean="0"/>
              <a:t>      (3) the attending physician records the medication.” specially for in-patients. </a:t>
            </a:r>
            <a:endParaRPr lang="en-US" sz="2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1.jpg"/>
          <p:cNvPicPr>
            <a:picLocks noGrp="1" noChangeAspect="1"/>
          </p:cNvPicPr>
          <p:nvPr>
            <p:ph idx="1"/>
          </p:nvPr>
        </p:nvPicPr>
        <p:blipFill>
          <a:blip r:embed="rId2"/>
          <a:stretch>
            <a:fillRect/>
          </a:stretch>
        </p:blipFill>
        <p:spPr>
          <a:xfrm>
            <a:off x="1600200" y="1154172"/>
            <a:ext cx="5495114" cy="365674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5791200" cy="762318"/>
          </a:xfrm>
        </p:spPr>
        <p:txBody>
          <a:bodyPr>
            <a:normAutofit/>
          </a:bodyPr>
          <a:lstStyle/>
          <a:p>
            <a:r>
              <a:rPr lang="en-AU" sz="3200" dirty="0" smtClean="0"/>
              <a:t>Role of PTC</a:t>
            </a:r>
            <a:endParaRPr lang="en-AU" sz="3200" dirty="0"/>
          </a:p>
        </p:txBody>
      </p:sp>
      <p:sp>
        <p:nvSpPr>
          <p:cNvPr id="3" name="Content Placeholder 2"/>
          <p:cNvSpPr>
            <a:spLocks noGrp="1"/>
          </p:cNvSpPr>
          <p:nvPr>
            <p:ph idx="1"/>
          </p:nvPr>
        </p:nvSpPr>
        <p:spPr>
          <a:xfrm>
            <a:off x="457200" y="1219200"/>
            <a:ext cx="8077200" cy="4953000"/>
          </a:xfrm>
        </p:spPr>
        <p:txBody>
          <a:bodyPr/>
          <a:lstStyle/>
          <a:p>
            <a:r>
              <a:rPr lang="en-AU" b="0" dirty="0" smtClean="0"/>
              <a:t>The pharmacy and therapeutic committee has a dual role to play:</a:t>
            </a:r>
          </a:p>
          <a:p>
            <a:endParaRPr lang="en-AU" b="0" dirty="0" smtClean="0"/>
          </a:p>
          <a:p>
            <a:r>
              <a:rPr lang="en-AU" dirty="0" smtClean="0"/>
              <a:t>1.Advisosory:</a:t>
            </a:r>
          </a:p>
          <a:p>
            <a:r>
              <a:rPr lang="en-AU" b="0" dirty="0" smtClean="0"/>
              <a:t>The committee assists in the formulation of professional polices regarding evaluation, selection and therapeutic use of drugs in hospital.</a:t>
            </a:r>
          </a:p>
          <a:p>
            <a:endParaRPr lang="en-AU" b="0" dirty="0" smtClean="0"/>
          </a:p>
          <a:p>
            <a:r>
              <a:rPr lang="en-AU" dirty="0" smtClean="0"/>
              <a:t>2.Educational:</a:t>
            </a:r>
          </a:p>
          <a:p>
            <a:r>
              <a:rPr lang="en-AU" b="0" dirty="0" smtClean="0"/>
              <a:t>The committee recommends and assists in various functions, designed to meet the needs of the professional staff, the physicians, nurses , pharmacist and other health care professional for the complete current knowledge of the matters pertaining to drugs.</a:t>
            </a:r>
            <a:endParaRPr lang="en-AU" b="0" dirty="0"/>
          </a:p>
        </p:txBody>
      </p:sp>
    </p:spTree>
    <p:extLst>
      <p:ext uri="{BB962C8B-B14F-4D97-AF65-F5344CB8AC3E}">
        <p14:creationId xmlns:p14="http://schemas.microsoft.com/office/powerpoint/2010/main" val="3551300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Responsibility</a:t>
            </a:r>
            <a:br>
              <a:rPr lang="en-US" b="1" dirty="0" smtClean="0"/>
            </a:br>
            <a:endParaRPr lang="en-US" b="1" dirty="0"/>
          </a:p>
        </p:txBody>
      </p:sp>
      <p:sp>
        <p:nvSpPr>
          <p:cNvPr id="3" name="Content Placeholder 2"/>
          <p:cNvSpPr>
            <a:spLocks noGrp="1"/>
          </p:cNvSpPr>
          <p:nvPr>
            <p:ph idx="1"/>
          </p:nvPr>
        </p:nvSpPr>
        <p:spPr>
          <a:xfrm>
            <a:off x="228600" y="1143000"/>
            <a:ext cx="8458200" cy="4373563"/>
          </a:xfrm>
        </p:spPr>
        <p:txBody>
          <a:bodyPr>
            <a:normAutofit/>
          </a:bodyPr>
          <a:lstStyle/>
          <a:p>
            <a:pPr marL="342900" indent="-342900" algn="just">
              <a:buFont typeface="Wingdings" pitchFamily="2" charset="2"/>
              <a:buChar char="q"/>
            </a:pPr>
            <a:r>
              <a:rPr lang="en-US" sz="2200" b="0" dirty="0"/>
              <a:t>Ensure safety medication to </a:t>
            </a:r>
            <a:r>
              <a:rPr lang="en-US" sz="2200" b="0" dirty="0" smtClean="0"/>
              <a:t>patients</a:t>
            </a:r>
          </a:p>
          <a:p>
            <a:pPr marL="342900" indent="-342900" algn="just">
              <a:buFont typeface="Wingdings" pitchFamily="2" charset="2"/>
              <a:buChar char="q"/>
            </a:pPr>
            <a:r>
              <a:rPr lang="en-US" sz="2200" b="0" dirty="0"/>
              <a:t>T</a:t>
            </a:r>
            <a:r>
              <a:rPr lang="en-US" sz="2200" b="0" dirty="0" smtClean="0"/>
              <a:t>he preparations of a hospital formulary,</a:t>
            </a:r>
          </a:p>
          <a:p>
            <a:pPr marL="342900" indent="-342900" algn="just">
              <a:buFont typeface="Wingdings" pitchFamily="2" charset="2"/>
              <a:buChar char="q"/>
            </a:pPr>
            <a:r>
              <a:rPr lang="en-US" sz="2200" b="0" dirty="0" smtClean="0"/>
              <a:t>Publishing of a pharmacy educational bulletin,</a:t>
            </a:r>
          </a:p>
          <a:p>
            <a:pPr marL="342900" indent="-342900" algn="just">
              <a:buFont typeface="Wingdings" pitchFamily="2" charset="2"/>
              <a:buChar char="q"/>
            </a:pPr>
            <a:r>
              <a:rPr lang="en-US" sz="2200" b="0" dirty="0" smtClean="0"/>
              <a:t>The establishment of automatic stop orders for dangerous drugs,</a:t>
            </a:r>
          </a:p>
          <a:p>
            <a:pPr marL="342900" indent="-342900" algn="just">
              <a:buFont typeface="Wingdings" pitchFamily="2" charset="2"/>
              <a:buChar char="q"/>
            </a:pPr>
            <a:r>
              <a:rPr lang="en-US" sz="2200" b="0" dirty="0" smtClean="0"/>
              <a:t>The supervision of investigational use drugs,</a:t>
            </a:r>
          </a:p>
          <a:p>
            <a:pPr marL="342900" indent="-342900" algn="just">
              <a:buFont typeface="Wingdings" pitchFamily="2" charset="2"/>
              <a:buChar char="q"/>
            </a:pPr>
            <a:r>
              <a:rPr lang="en-US" sz="2200" b="0" dirty="0" smtClean="0"/>
              <a:t>The development of a program for reporting and investigating adverse drug reactions and </a:t>
            </a:r>
          </a:p>
          <a:p>
            <a:pPr marL="342900" indent="-342900" algn="just">
              <a:buFont typeface="Wingdings" pitchFamily="2" charset="2"/>
              <a:buChar char="q"/>
            </a:pPr>
            <a:r>
              <a:rPr lang="en-US" sz="2200" b="0" dirty="0" smtClean="0"/>
              <a:t>Assisting in the preparation of emergency kits or carts for medical emergencies.</a:t>
            </a:r>
            <a:endParaRPr lang="en-US" sz="2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Organization and Operation</a:t>
            </a:r>
            <a:endParaRPr lang="en-US" b="1" dirty="0"/>
          </a:p>
        </p:txBody>
      </p:sp>
      <p:sp>
        <p:nvSpPr>
          <p:cNvPr id="3" name="Content Placeholder 2"/>
          <p:cNvSpPr>
            <a:spLocks noGrp="1"/>
          </p:cNvSpPr>
          <p:nvPr>
            <p:ph idx="1"/>
          </p:nvPr>
        </p:nvSpPr>
        <p:spPr>
          <a:xfrm>
            <a:off x="381000" y="1752600"/>
            <a:ext cx="8382000" cy="4729316"/>
          </a:xfrm>
        </p:spPr>
        <p:txBody>
          <a:bodyPr>
            <a:noAutofit/>
          </a:bodyPr>
          <a:lstStyle/>
          <a:p>
            <a:pPr algn="just"/>
            <a:r>
              <a:rPr lang="en-US" b="0" dirty="0" smtClean="0"/>
              <a:t>The organizational composition and operation of the pharmacy and therapeutics committee might vary from hospital to hospital, the followings are generally applied:</a:t>
            </a:r>
          </a:p>
          <a:p>
            <a:pPr marL="342900" indent="-342900" algn="just">
              <a:buFont typeface="Wingdings" pitchFamily="2" charset="2"/>
              <a:buChar char="q"/>
            </a:pPr>
            <a:r>
              <a:rPr lang="en-US" b="0" dirty="0" smtClean="0"/>
              <a:t>The pharmacy and therapeutics committee should be composed of at least three physicians, a pharmacist, a nurse and an administrator. Committee members are appointed by governing unit or elected official of the organized medical staff.</a:t>
            </a:r>
          </a:p>
          <a:p>
            <a:pPr marL="342900" indent="-342900" algn="just">
              <a:buFont typeface="Wingdings" pitchFamily="2" charset="2"/>
              <a:buChar char="q"/>
            </a:pPr>
            <a:r>
              <a:rPr lang="en-US" b="0" dirty="0" smtClean="0"/>
              <a:t>A chairman from among the physician representatives should be appointed. A pharmacist usually is designed as secretary.</a:t>
            </a:r>
          </a:p>
          <a:p>
            <a:pPr marL="342900" indent="-342900" algn="just">
              <a:buFont typeface="Wingdings" pitchFamily="2" charset="2"/>
              <a:buChar char="q"/>
            </a:pPr>
            <a:r>
              <a:rPr lang="en-US" b="0" dirty="0" smtClean="0"/>
              <a:t>The committee should meet regularly, at least six times a year and more often when necessary.</a:t>
            </a:r>
          </a:p>
          <a:p>
            <a:pPr algn="just"/>
            <a:endParaRPr lang="en-US" sz="2200" dirty="0" smtClean="0"/>
          </a:p>
          <a:p>
            <a:pPr algn="just"/>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pPr marL="342900" indent="-342900" algn="just">
              <a:buFont typeface="Wingdings" pitchFamily="2" charset="2"/>
              <a:buChar char="q"/>
            </a:pPr>
            <a:r>
              <a:rPr lang="en-US" b="0" dirty="0"/>
              <a:t>The committee should invite to its meeting persons within or outside the hospital who can contribute specialized or unique knowledge, skills, and judgments</a:t>
            </a:r>
            <a:r>
              <a:rPr lang="en-US" b="0" dirty="0" smtClean="0"/>
              <a:t>.</a:t>
            </a:r>
            <a:endParaRPr lang="en-US" b="0" dirty="0"/>
          </a:p>
          <a:p>
            <a:pPr marL="342900" indent="-342900" algn="just">
              <a:buFont typeface="Wingdings" pitchFamily="2" charset="2"/>
              <a:buChar char="q"/>
            </a:pPr>
            <a:r>
              <a:rPr lang="en-US" b="0" dirty="0" smtClean="0"/>
              <a:t>An agenda and supplementary materials (including minutes of the previous meeting) should be prepared by the secretary and submitted to the committee members in sufficient time before the meeting for them to properly review the material.</a:t>
            </a:r>
          </a:p>
          <a:p>
            <a:pPr marL="342900" indent="-342900" algn="just">
              <a:buFont typeface="Wingdings" pitchFamily="2" charset="2"/>
              <a:buChar char="q"/>
            </a:pPr>
            <a:r>
              <a:rPr lang="en-US" b="0" dirty="0" smtClean="0"/>
              <a:t>Minutes of the committee of the committee meetings should be prepared by the secretary and maintained in the permanent records of the hospital.</a:t>
            </a:r>
          </a:p>
          <a:p>
            <a:pPr marL="342900" indent="-342900" algn="just">
              <a:buFont typeface="Wingdings" pitchFamily="2" charset="2"/>
              <a:buChar char="q"/>
            </a:pPr>
            <a:r>
              <a:rPr lang="en-US" b="0" dirty="0" smtClean="0"/>
              <a:t>Recommendations of the committee shall be presented to the medical staff or its appropriate committee for adoption or recommendation.</a:t>
            </a:r>
          </a:p>
          <a:p>
            <a:pPr marL="342900" indent="-342900" algn="just">
              <a:buFont typeface="Wingdings" pitchFamily="2" charset="2"/>
              <a:buChar char="q"/>
            </a:pPr>
            <a:r>
              <a:rPr lang="en-US" b="0" dirty="0" smtClean="0"/>
              <a:t>Liaison with other hospital committee with drug use shall be maintained.</a:t>
            </a:r>
            <a:endParaRPr lang="en-US"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b="1" dirty="0" smtClean="0"/>
              <a:t>Purpose of the committee</a:t>
            </a:r>
            <a:endParaRPr lang="en-US" b="1" dirty="0"/>
          </a:p>
        </p:txBody>
      </p:sp>
      <p:sp>
        <p:nvSpPr>
          <p:cNvPr id="3" name="Content Placeholder 2"/>
          <p:cNvSpPr>
            <a:spLocks noGrp="1"/>
          </p:cNvSpPr>
          <p:nvPr>
            <p:ph idx="1"/>
          </p:nvPr>
        </p:nvSpPr>
        <p:spPr>
          <a:xfrm>
            <a:off x="304800" y="762000"/>
            <a:ext cx="8458200" cy="6096000"/>
          </a:xfrm>
        </p:spPr>
        <p:txBody>
          <a:bodyPr>
            <a:noAutofit/>
          </a:bodyPr>
          <a:lstStyle/>
          <a:p>
            <a:pPr marL="342900" indent="-342900" algn="just">
              <a:buFont typeface="Wingdings" pitchFamily="2" charset="2"/>
              <a:buChar char="q"/>
            </a:pPr>
            <a:r>
              <a:rPr lang="en-US" b="0" dirty="0" smtClean="0"/>
              <a:t>The pharmacy and therapeutics committee serves as the organizational line of liaison between the medical staff and the pharmacy service on all matters pertaining to the use of drugs in the hospital. Its prime objective is to achieve optimal patient care and safely through rational drug therapy.</a:t>
            </a:r>
          </a:p>
          <a:p>
            <a:pPr marL="342900" indent="-342900" algn="just">
              <a:buFont typeface="Wingdings" pitchFamily="2" charset="2"/>
              <a:buChar char="q"/>
            </a:pPr>
            <a:r>
              <a:rPr lang="en-US" b="0" dirty="0" smtClean="0"/>
              <a:t>The committee’s task should be clearly defined</a:t>
            </a:r>
          </a:p>
          <a:p>
            <a:pPr marL="342900" indent="-342900" algn="just">
              <a:buFont typeface="Wingdings" pitchFamily="2" charset="2"/>
              <a:buChar char="q"/>
            </a:pPr>
            <a:r>
              <a:rPr lang="en-US" b="0" dirty="0" smtClean="0"/>
              <a:t>Members should be selected from among those who have some definite relationship to the tasks to be accomplished. </a:t>
            </a:r>
          </a:p>
          <a:p>
            <a:pPr marL="342900" indent="-342900">
              <a:buFont typeface="Wingdings" pitchFamily="2" charset="2"/>
              <a:buChar char="q"/>
            </a:pPr>
            <a:r>
              <a:rPr lang="en-US" b="0" dirty="0" smtClean="0"/>
              <a:t>For optimal effectiveness, superiors and subordinates should not serve on the same committee.</a:t>
            </a:r>
          </a:p>
          <a:p>
            <a:pPr marL="342900" indent="-342900">
              <a:buFont typeface="Wingdings" pitchFamily="2" charset="2"/>
              <a:buChar char="q"/>
            </a:pPr>
            <a:r>
              <a:rPr lang="en-US" b="0" dirty="0" smtClean="0"/>
              <a:t>Committee must have time to evolve interpersonal relationships before they can move on to effective problem solving.</a:t>
            </a:r>
          </a:p>
          <a:p>
            <a:pPr marL="342900" indent="-342900">
              <a:buFont typeface="Wingdings" pitchFamily="2" charset="2"/>
              <a:buChar char="q"/>
            </a:pPr>
            <a:r>
              <a:rPr lang="en-US" b="0" dirty="0"/>
              <a:t>To function most effectively, committee require the support of the groups of individuals to whom the results of their deliberation are to be submitted.</a:t>
            </a:r>
          </a:p>
          <a:p>
            <a:pPr marL="342900" indent="-342900">
              <a:buFont typeface="Wingdings" pitchFamily="2" charset="2"/>
              <a:buChar char="q"/>
            </a:pPr>
            <a:r>
              <a:rPr lang="en-US" b="0" dirty="0"/>
              <a:t>Committee’s major role is to communicate events and to develop the managerial competence of members.</a:t>
            </a:r>
          </a:p>
          <a:p>
            <a:pPr algn="just">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Committee Agenda</a:t>
            </a:r>
            <a:br>
              <a:rPr lang="en-US" b="1" dirty="0" smtClean="0"/>
            </a:br>
            <a:endParaRPr lang="en-US" b="1" dirty="0"/>
          </a:p>
        </p:txBody>
      </p:sp>
      <p:sp>
        <p:nvSpPr>
          <p:cNvPr id="3" name="Content Placeholder 2"/>
          <p:cNvSpPr>
            <a:spLocks noGrp="1"/>
          </p:cNvSpPr>
          <p:nvPr>
            <p:ph idx="1"/>
          </p:nvPr>
        </p:nvSpPr>
        <p:spPr>
          <a:xfrm>
            <a:off x="304800" y="1039761"/>
            <a:ext cx="8610600" cy="5791200"/>
          </a:xfrm>
        </p:spPr>
        <p:txBody>
          <a:bodyPr>
            <a:noAutofit/>
          </a:bodyPr>
          <a:lstStyle/>
          <a:p>
            <a:pPr algn="just"/>
            <a:r>
              <a:rPr lang="en-US" b="0" dirty="0" smtClean="0"/>
              <a:t>A successful meeting depends upon the preparation of an interesting agenda which is made available to the committee members reasonably far in advance of the scheduled meting. Many interesting subjects may, rightfully, be placed upon the agenda for discussion and proper suggestions by the committee.</a:t>
            </a:r>
          </a:p>
          <a:p>
            <a:pPr algn="just"/>
            <a:r>
              <a:rPr lang="en-US" b="0" dirty="0" smtClean="0"/>
              <a:t>A typical agenda may consist of the following general categories:</a:t>
            </a:r>
          </a:p>
          <a:p>
            <a:pPr marL="514350" indent="-514350" algn="just">
              <a:buFont typeface="+mj-lt"/>
              <a:buAutoNum type="arabicParenR"/>
            </a:pPr>
            <a:r>
              <a:rPr lang="en-US" b="0" dirty="0" smtClean="0"/>
              <a:t>Minutes of the previous meeting.</a:t>
            </a:r>
          </a:p>
          <a:p>
            <a:pPr marL="514350" indent="-514350" algn="just">
              <a:buFont typeface="+mj-lt"/>
              <a:buAutoNum type="arabicParenR"/>
            </a:pPr>
            <a:r>
              <a:rPr lang="en-US" b="0" dirty="0" smtClean="0"/>
              <a:t>Review of a specified of the Formulary for up-dating and deletion of products.</a:t>
            </a:r>
          </a:p>
          <a:p>
            <a:pPr marL="514350" indent="-514350" algn="just">
              <a:buFont typeface="+mj-lt"/>
              <a:buAutoNum type="arabicParenR"/>
            </a:pPr>
            <a:r>
              <a:rPr lang="en-US" b="0" dirty="0" smtClean="0"/>
              <a:t>New drugs which have become commercially available.</a:t>
            </a:r>
          </a:p>
          <a:p>
            <a:pPr marL="514350" indent="-514350" algn="just">
              <a:buFont typeface="+mj-lt"/>
              <a:buAutoNum type="arabicParenR"/>
            </a:pPr>
            <a:r>
              <a:rPr lang="en-US" b="0" dirty="0" smtClean="0"/>
              <a:t>Investigational use of drugs currently in use in the hospital.</a:t>
            </a:r>
          </a:p>
          <a:p>
            <a:pPr marL="514350" indent="-514350" algn="just">
              <a:buFont typeface="+mj-lt"/>
              <a:buAutoNum type="arabicParenR"/>
            </a:pPr>
            <a:r>
              <a:rPr lang="en-US" b="0" dirty="0" smtClean="0"/>
              <a:t>Review of adverse drug reactions reported in the hospital since the last meeting.</a:t>
            </a:r>
          </a:p>
          <a:p>
            <a:pPr marL="514350" indent="-514350" algn="just">
              <a:buFont typeface="+mj-lt"/>
              <a:buAutoNum type="arabicParenR"/>
            </a:pPr>
            <a:r>
              <a:rPr lang="en-US" b="0" dirty="0" smtClean="0"/>
              <a:t>Drug safety in the hospital.</a:t>
            </a:r>
          </a:p>
          <a:p>
            <a:pPr marL="514350" indent="-514350" algn="just">
              <a:buFont typeface="+mj-lt"/>
              <a:buAutoNum type="arabicParenR"/>
            </a:pPr>
            <a:r>
              <a:rPr lang="en-US" b="0" dirty="0" smtClean="0"/>
              <a:t>Slow moving medication.  </a:t>
            </a:r>
            <a:endParaRPr lang="en-US"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Function of Committee</a:t>
            </a:r>
            <a:endParaRPr lang="en-US" b="1"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US" b="0" dirty="0" smtClean="0"/>
              <a:t>Committee having as diversified a membership as the pharmacy and therapeutics committee need to have a set of guidelines which delineate it activity.</a:t>
            </a:r>
          </a:p>
          <a:p>
            <a:pPr algn="just"/>
            <a:r>
              <a:rPr lang="en-US" b="0" dirty="0" smtClean="0"/>
              <a:t>      A. To serve in an advisory capacity to the Medical  Staff, to hospital administration and to the Pharmacy Department on all matters pertaining to the use of drugs in the hospital. Actions taken by the committee are subject to review and approval by the Executive Committee of the Medical Staff.  </a:t>
            </a:r>
          </a:p>
          <a:p>
            <a:pPr algn="just"/>
            <a:r>
              <a:rPr lang="en-US" b="0" dirty="0" smtClean="0"/>
              <a:t>      B. To assist the Pharmacy Department in the development and review of policies, rules and regulations regarding the use of drugs in the hospital in accordance with local, state and federal regulatory and accreditation agencies . </a:t>
            </a:r>
          </a:p>
          <a:p>
            <a:pPr algn="just"/>
            <a:r>
              <a:rPr lang="en-US" b="0" dirty="0" smtClean="0"/>
              <a:t>      C . To evaluate approve or reject drugs proposed for inclusion in or deletion from the Hospital Formulary . </a:t>
            </a:r>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986</TotalTime>
  <Words>1845</Words>
  <Application>Microsoft Office PowerPoint</Application>
  <PresentationFormat>On-screen Show (4:3)</PresentationFormat>
  <Paragraphs>114</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Calibri</vt:lpstr>
      <vt:lpstr>Times New Roman</vt:lpstr>
      <vt:lpstr>Wingdings</vt:lpstr>
      <vt:lpstr>Essential</vt:lpstr>
      <vt:lpstr>Pharmacy and Therapeutic  Committee (PTC)</vt:lpstr>
      <vt:lpstr>   Definition </vt:lpstr>
      <vt:lpstr>Role of PTC</vt:lpstr>
      <vt:lpstr>Responsibility </vt:lpstr>
      <vt:lpstr>Organization and Operation</vt:lpstr>
      <vt:lpstr>PowerPoint Presentation</vt:lpstr>
      <vt:lpstr>Purpose of the committee</vt:lpstr>
      <vt:lpstr>Committee Agenda </vt:lpstr>
      <vt:lpstr>Function of Committee</vt:lpstr>
      <vt:lpstr>PowerPoint Presentation</vt:lpstr>
      <vt:lpstr>Committee’s role in drug Safety </vt:lpstr>
      <vt:lpstr>Committee’s role in drug Safety </vt:lpstr>
      <vt:lpstr>PowerPoint Presentation</vt:lpstr>
      <vt:lpstr>Committee’s role in the adverse drug reaction program</vt:lpstr>
      <vt:lpstr>PowerPoint Presentation</vt:lpstr>
      <vt:lpstr>PowerPoint Presentation</vt:lpstr>
      <vt:lpstr>PowerPoint Presentation</vt:lpstr>
      <vt:lpstr>Drug Product Defect Reporting Program The ASHSP, the USP and FDA initiated a drug product defect reporting program ASHSP member, community pharmacists, Nurses and hospital pharmacists who are not members of the ASHSP. </vt:lpstr>
      <vt:lpstr>PowerPoint Presentation</vt:lpstr>
      <vt:lpstr>Automatic Stop Order For Dangerous Drugs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Pharmacy and Therapeutic Committee</dc:title>
  <dc:creator>Shupti</dc:creator>
  <cp:lastModifiedBy>su</cp:lastModifiedBy>
  <cp:revision>137</cp:revision>
  <cp:lastPrinted>2017-02-08T08:20:20Z</cp:lastPrinted>
  <dcterms:created xsi:type="dcterms:W3CDTF">2017-01-12T15:02:18Z</dcterms:created>
  <dcterms:modified xsi:type="dcterms:W3CDTF">2018-02-19T04:40:54Z</dcterms:modified>
</cp:coreProperties>
</file>