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75" r:id="rId2"/>
    <p:sldId id="257" r:id="rId3"/>
    <p:sldId id="276" r:id="rId4"/>
    <p:sldId id="265" r:id="rId5"/>
    <p:sldId id="259" r:id="rId6"/>
    <p:sldId id="277" r:id="rId7"/>
    <p:sldId id="278" r:id="rId8"/>
    <p:sldId id="279" r:id="rId9"/>
    <p:sldId id="280" r:id="rId10"/>
    <p:sldId id="260" r:id="rId11"/>
    <p:sldId id="261" r:id="rId12"/>
    <p:sldId id="262" r:id="rId13"/>
    <p:sldId id="263" r:id="rId14"/>
    <p:sldId id="264" r:id="rId15"/>
    <p:sldId id="266" r:id="rId16"/>
    <p:sldId id="267" r:id="rId17"/>
    <p:sldId id="268" r:id="rId18"/>
    <p:sldId id="269" r:id="rId19"/>
    <p:sldId id="270" r:id="rId20"/>
    <p:sldId id="271" r:id="rId21"/>
    <p:sldId id="272"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380"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DEB56EB-8A39-4DBB-AC8F-D3DC84F9F535}" type="datetimeFigureOut">
              <a:rPr lang="en-US" smtClean="0"/>
              <a:t>4/30/2018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AAD3E3-0145-4CD1-B54C-DADB46B0E8DB}" type="slidenum">
              <a:rPr lang="en-US" smtClean="0"/>
              <a:t>‹#›</a:t>
            </a:fld>
            <a:endParaRPr lang="en-US"/>
          </a:p>
        </p:txBody>
      </p:sp>
    </p:spTree>
    <p:extLst>
      <p:ext uri="{BB962C8B-B14F-4D97-AF65-F5344CB8AC3E}">
        <p14:creationId xmlns:p14="http://schemas.microsoft.com/office/powerpoint/2010/main" val="11942981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EB56EB-8A39-4DBB-AC8F-D3DC84F9F535}" type="datetimeFigureOut">
              <a:rPr lang="en-US" smtClean="0"/>
              <a:t>4/30/2018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AAD3E3-0145-4CD1-B54C-DADB46B0E8DB}" type="slidenum">
              <a:rPr lang="en-US" smtClean="0"/>
              <a:t>‹#›</a:t>
            </a:fld>
            <a:endParaRPr lang="en-US"/>
          </a:p>
        </p:txBody>
      </p:sp>
    </p:spTree>
    <p:extLst>
      <p:ext uri="{BB962C8B-B14F-4D97-AF65-F5344CB8AC3E}">
        <p14:creationId xmlns:p14="http://schemas.microsoft.com/office/powerpoint/2010/main" val="1864009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EB56EB-8A39-4DBB-AC8F-D3DC84F9F535}" type="datetimeFigureOut">
              <a:rPr lang="en-US" smtClean="0"/>
              <a:t>4/30/2018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AAD3E3-0145-4CD1-B54C-DADB46B0E8DB}" type="slidenum">
              <a:rPr lang="en-US" smtClean="0"/>
              <a:t>‹#›</a:t>
            </a:fld>
            <a:endParaRPr lang="en-US"/>
          </a:p>
        </p:txBody>
      </p:sp>
    </p:spTree>
    <p:extLst>
      <p:ext uri="{BB962C8B-B14F-4D97-AF65-F5344CB8AC3E}">
        <p14:creationId xmlns:p14="http://schemas.microsoft.com/office/powerpoint/2010/main" val="40206571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EB56EB-8A39-4DBB-AC8F-D3DC84F9F535}" type="datetimeFigureOut">
              <a:rPr lang="en-US" smtClean="0"/>
              <a:t>4/30/2018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AAD3E3-0145-4CD1-B54C-DADB46B0E8DB}" type="slidenum">
              <a:rPr lang="en-US" smtClean="0"/>
              <a:t>‹#›</a:t>
            </a:fld>
            <a:endParaRPr lang="en-US"/>
          </a:p>
        </p:txBody>
      </p:sp>
    </p:spTree>
    <p:extLst>
      <p:ext uri="{BB962C8B-B14F-4D97-AF65-F5344CB8AC3E}">
        <p14:creationId xmlns:p14="http://schemas.microsoft.com/office/powerpoint/2010/main" val="11697326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DEB56EB-8A39-4DBB-AC8F-D3DC84F9F535}" type="datetimeFigureOut">
              <a:rPr lang="en-US" smtClean="0"/>
              <a:t>4/30/2018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AAD3E3-0145-4CD1-B54C-DADB46B0E8DB}" type="slidenum">
              <a:rPr lang="en-US" smtClean="0"/>
              <a:t>‹#›</a:t>
            </a:fld>
            <a:endParaRPr lang="en-US"/>
          </a:p>
        </p:txBody>
      </p:sp>
    </p:spTree>
    <p:extLst>
      <p:ext uri="{BB962C8B-B14F-4D97-AF65-F5344CB8AC3E}">
        <p14:creationId xmlns:p14="http://schemas.microsoft.com/office/powerpoint/2010/main" val="12807207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DEB56EB-8A39-4DBB-AC8F-D3DC84F9F535}" type="datetimeFigureOut">
              <a:rPr lang="en-US" smtClean="0"/>
              <a:t>4/30/2018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AAD3E3-0145-4CD1-B54C-DADB46B0E8DB}" type="slidenum">
              <a:rPr lang="en-US" smtClean="0"/>
              <a:t>‹#›</a:t>
            </a:fld>
            <a:endParaRPr lang="en-US"/>
          </a:p>
        </p:txBody>
      </p:sp>
    </p:spTree>
    <p:extLst>
      <p:ext uri="{BB962C8B-B14F-4D97-AF65-F5344CB8AC3E}">
        <p14:creationId xmlns:p14="http://schemas.microsoft.com/office/powerpoint/2010/main" val="17537718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DEB56EB-8A39-4DBB-AC8F-D3DC84F9F535}" type="datetimeFigureOut">
              <a:rPr lang="en-US" smtClean="0"/>
              <a:t>4/30/2018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BAAD3E3-0145-4CD1-B54C-DADB46B0E8DB}" type="slidenum">
              <a:rPr lang="en-US" smtClean="0"/>
              <a:t>‹#›</a:t>
            </a:fld>
            <a:endParaRPr lang="en-US"/>
          </a:p>
        </p:txBody>
      </p:sp>
    </p:spTree>
    <p:extLst>
      <p:ext uri="{BB962C8B-B14F-4D97-AF65-F5344CB8AC3E}">
        <p14:creationId xmlns:p14="http://schemas.microsoft.com/office/powerpoint/2010/main" val="5045827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DEB56EB-8A39-4DBB-AC8F-D3DC84F9F535}" type="datetimeFigureOut">
              <a:rPr lang="en-US" smtClean="0"/>
              <a:t>4/30/2018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BAAD3E3-0145-4CD1-B54C-DADB46B0E8DB}" type="slidenum">
              <a:rPr lang="en-US" smtClean="0"/>
              <a:t>‹#›</a:t>
            </a:fld>
            <a:endParaRPr lang="en-US"/>
          </a:p>
        </p:txBody>
      </p:sp>
    </p:spTree>
    <p:extLst>
      <p:ext uri="{BB962C8B-B14F-4D97-AF65-F5344CB8AC3E}">
        <p14:creationId xmlns:p14="http://schemas.microsoft.com/office/powerpoint/2010/main" val="24830622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EB56EB-8A39-4DBB-AC8F-D3DC84F9F535}" type="datetimeFigureOut">
              <a:rPr lang="en-US" smtClean="0"/>
              <a:t>4/30/2018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BAAD3E3-0145-4CD1-B54C-DADB46B0E8DB}" type="slidenum">
              <a:rPr lang="en-US" smtClean="0"/>
              <a:t>‹#›</a:t>
            </a:fld>
            <a:endParaRPr lang="en-US"/>
          </a:p>
        </p:txBody>
      </p:sp>
    </p:spTree>
    <p:extLst>
      <p:ext uri="{BB962C8B-B14F-4D97-AF65-F5344CB8AC3E}">
        <p14:creationId xmlns:p14="http://schemas.microsoft.com/office/powerpoint/2010/main" val="27025287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EB56EB-8A39-4DBB-AC8F-D3DC84F9F535}" type="datetimeFigureOut">
              <a:rPr lang="en-US" smtClean="0"/>
              <a:t>4/30/2018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AAD3E3-0145-4CD1-B54C-DADB46B0E8DB}" type="slidenum">
              <a:rPr lang="en-US" smtClean="0"/>
              <a:t>‹#›</a:t>
            </a:fld>
            <a:endParaRPr lang="en-US"/>
          </a:p>
        </p:txBody>
      </p:sp>
    </p:spTree>
    <p:extLst>
      <p:ext uri="{BB962C8B-B14F-4D97-AF65-F5344CB8AC3E}">
        <p14:creationId xmlns:p14="http://schemas.microsoft.com/office/powerpoint/2010/main" val="33680939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DEB56EB-8A39-4DBB-AC8F-D3DC84F9F535}" type="datetimeFigureOut">
              <a:rPr lang="en-US" smtClean="0"/>
              <a:t>4/30/2018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AAD3E3-0145-4CD1-B54C-DADB46B0E8DB}" type="slidenum">
              <a:rPr lang="en-US" smtClean="0"/>
              <a:t>‹#›</a:t>
            </a:fld>
            <a:endParaRPr lang="en-US"/>
          </a:p>
        </p:txBody>
      </p:sp>
    </p:spTree>
    <p:extLst>
      <p:ext uri="{BB962C8B-B14F-4D97-AF65-F5344CB8AC3E}">
        <p14:creationId xmlns:p14="http://schemas.microsoft.com/office/powerpoint/2010/main" val="12555551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EB56EB-8A39-4DBB-AC8F-D3DC84F9F535}" type="datetimeFigureOut">
              <a:rPr lang="en-US" smtClean="0"/>
              <a:t>4/30/2018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AAD3E3-0145-4CD1-B54C-DADB46B0E8DB}" type="slidenum">
              <a:rPr lang="en-US" smtClean="0"/>
              <a:t>‹#›</a:t>
            </a:fld>
            <a:endParaRPr lang="en-US"/>
          </a:p>
        </p:txBody>
      </p:sp>
    </p:spTree>
    <p:extLst>
      <p:ext uri="{BB962C8B-B14F-4D97-AF65-F5344CB8AC3E}">
        <p14:creationId xmlns:p14="http://schemas.microsoft.com/office/powerpoint/2010/main" val="1841404577"/>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286000"/>
            <a:ext cx="7772400" cy="1470025"/>
          </a:xfrm>
        </p:spPr>
        <p:txBody>
          <a:bodyPr/>
          <a:lstStyle/>
          <a:p>
            <a:r>
              <a:rPr lang="en-US" dirty="0" smtClean="0">
                <a:solidFill>
                  <a:srgbClr val="00B050"/>
                </a:solidFill>
              </a:rPr>
              <a:t>Rational use of Drug</a:t>
            </a:r>
            <a:endParaRPr lang="en-US" dirty="0">
              <a:solidFill>
                <a:srgbClr val="00B050"/>
              </a:solidFill>
            </a:endParaRPr>
          </a:p>
        </p:txBody>
      </p:sp>
    </p:spTree>
    <p:extLst>
      <p:ext uri="{BB962C8B-B14F-4D97-AF65-F5344CB8AC3E}">
        <p14:creationId xmlns:p14="http://schemas.microsoft.com/office/powerpoint/2010/main" val="8576284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3600" b="1" dirty="0" smtClean="0">
                <a:solidFill>
                  <a:srgbClr val="00B0F0"/>
                </a:solidFill>
                <a:latin typeface="Times New Roman" pitchFamily="18" charset="0"/>
                <a:cs typeface="Times New Roman" pitchFamily="18" charset="0"/>
              </a:rPr>
              <a:t>Reasons for Irrational use of Drugs </a:t>
            </a:r>
            <a:endParaRPr lang="en-US" sz="3600" b="1" dirty="0">
              <a:solidFill>
                <a:srgbClr val="00B0F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524000"/>
            <a:ext cx="8229600" cy="4602163"/>
          </a:xfrm>
        </p:spPr>
        <p:txBody>
          <a:bodyPr>
            <a:normAutofit/>
          </a:bodyPr>
          <a:lstStyle/>
          <a:p>
            <a:pPr marL="457200" indent="-457200">
              <a:buFont typeface="+mj-lt"/>
              <a:buAutoNum type="arabicPeriod"/>
            </a:pPr>
            <a:r>
              <a:rPr lang="en-US" sz="2400" dirty="0" smtClean="0">
                <a:latin typeface="Times New Roman" pitchFamily="18" charset="0"/>
                <a:cs typeface="Times New Roman" pitchFamily="18" charset="0"/>
              </a:rPr>
              <a:t>Lack of information</a:t>
            </a:r>
          </a:p>
          <a:p>
            <a:pPr marL="457200" indent="-457200">
              <a:buFont typeface="+mj-lt"/>
              <a:buAutoNum type="arabicPeriod"/>
            </a:pPr>
            <a:r>
              <a:rPr lang="en-US" sz="2400" dirty="0" smtClean="0">
                <a:latin typeface="Times New Roman" pitchFamily="18" charset="0"/>
                <a:cs typeface="Times New Roman" pitchFamily="18" charset="0"/>
              </a:rPr>
              <a:t>Role models – Teachers or seniors</a:t>
            </a:r>
          </a:p>
          <a:p>
            <a:pPr marL="457200" indent="-457200">
              <a:buFont typeface="+mj-lt"/>
              <a:buAutoNum type="arabicPeriod"/>
            </a:pPr>
            <a:r>
              <a:rPr lang="en-US" sz="2400" dirty="0" smtClean="0">
                <a:latin typeface="Times New Roman" pitchFamily="18" charset="0"/>
                <a:cs typeface="Times New Roman" pitchFamily="18" charset="0"/>
              </a:rPr>
              <a:t>Lack of diagnostic facilities/Uncertainty of diagnosis – medicine for all possible causes </a:t>
            </a:r>
          </a:p>
          <a:p>
            <a:pPr marL="457200" indent="-457200">
              <a:buFont typeface="+mj-lt"/>
              <a:buAutoNum type="arabicPeriod"/>
            </a:pPr>
            <a:r>
              <a:rPr lang="en-US" sz="2400" dirty="0" smtClean="0">
                <a:latin typeface="Times New Roman" pitchFamily="18" charset="0"/>
                <a:cs typeface="Times New Roman" pitchFamily="18" charset="0"/>
              </a:rPr>
              <a:t>Demand from the patient</a:t>
            </a:r>
          </a:p>
          <a:p>
            <a:pPr marL="457200" indent="-457200">
              <a:buFont typeface="+mj-lt"/>
              <a:buAutoNum type="arabicPeriod"/>
            </a:pPr>
            <a:r>
              <a:rPr lang="en-US" sz="2400" dirty="0" smtClean="0">
                <a:latin typeface="Times New Roman" pitchFamily="18" charset="0"/>
                <a:cs typeface="Times New Roman" pitchFamily="18" charset="0"/>
              </a:rPr>
              <a:t>Patient load</a:t>
            </a:r>
          </a:p>
          <a:p>
            <a:pPr marL="457200" indent="-457200">
              <a:buFont typeface="+mj-lt"/>
              <a:buAutoNum type="arabicPeriod"/>
            </a:pPr>
            <a:r>
              <a:rPr lang="en-US" sz="2400" dirty="0" smtClean="0">
                <a:latin typeface="Times New Roman" pitchFamily="18" charset="0"/>
                <a:cs typeface="Times New Roman" pitchFamily="18" charset="0"/>
              </a:rPr>
              <a:t>Promotional activities of pharmaceutical industries</a:t>
            </a:r>
          </a:p>
          <a:p>
            <a:pPr marL="457200" indent="-457200">
              <a:buFont typeface="+mj-lt"/>
              <a:buAutoNum type="arabicPeriod"/>
            </a:pPr>
            <a:r>
              <a:rPr lang="en-US" sz="2400" dirty="0" smtClean="0">
                <a:latin typeface="Times New Roman" pitchFamily="18" charset="0"/>
                <a:cs typeface="Times New Roman" pitchFamily="18" charset="0"/>
              </a:rPr>
              <a:t>Drug promotion and exaggerated claim by companies</a:t>
            </a:r>
          </a:p>
          <a:p>
            <a:pPr marL="457200" indent="-457200">
              <a:buFont typeface="+mj-lt"/>
              <a:buAutoNum type="arabicPeriod"/>
            </a:pPr>
            <a:r>
              <a:rPr lang="en-US" sz="2400" dirty="0" smtClean="0">
                <a:latin typeface="Times New Roman" pitchFamily="18" charset="0"/>
                <a:cs typeface="Times New Roman" pitchFamily="18" charset="0"/>
              </a:rPr>
              <a:t>Defective drug supply system &amp; ineffective drug regulation</a:t>
            </a:r>
          </a:p>
          <a:p>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18967899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00B050"/>
                </a:solidFill>
                <a:latin typeface="Times New Roman" pitchFamily="18" charset="0"/>
                <a:cs typeface="Times New Roman" pitchFamily="18" charset="0"/>
              </a:rPr>
              <a:t>Absolutely Irrational Use</a:t>
            </a:r>
            <a:endParaRPr lang="en-US" sz="3600" b="1" dirty="0">
              <a:solidFill>
                <a:srgbClr val="00B05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marL="457200" indent="-457200">
              <a:buFont typeface="+mj-lt"/>
              <a:buAutoNum type="alphaUcPeriod"/>
            </a:pPr>
            <a:r>
              <a:rPr lang="en-US" sz="2400" dirty="0" smtClean="0">
                <a:latin typeface="Times New Roman" pitchFamily="18" charset="0"/>
                <a:cs typeface="Times New Roman" pitchFamily="18" charset="0"/>
              </a:rPr>
              <a:t>Injudicious use of antimicrobials: Antibiotics in Viral fever and diarrhea</a:t>
            </a:r>
          </a:p>
          <a:p>
            <a:pPr marL="457200" indent="-457200">
              <a:buFont typeface="+mj-lt"/>
              <a:buAutoNum type="alphaUcPeriod"/>
            </a:pPr>
            <a:r>
              <a:rPr lang="en-US" sz="2400" dirty="0" smtClean="0">
                <a:latin typeface="Times New Roman" pitchFamily="18" charset="0"/>
                <a:cs typeface="Times New Roman" pitchFamily="18" charset="0"/>
              </a:rPr>
              <a:t>Unnecessary combinations</a:t>
            </a:r>
          </a:p>
          <a:p>
            <a:pPr marL="457200" indent="-457200">
              <a:buFont typeface="+mj-lt"/>
              <a:buAutoNum type="alphaUcPeriod"/>
            </a:pPr>
            <a:r>
              <a:rPr lang="en-US" sz="2400" dirty="0" smtClean="0">
                <a:latin typeface="Times New Roman" pitchFamily="18" charset="0"/>
                <a:cs typeface="Times New Roman" pitchFamily="18" charset="0"/>
              </a:rPr>
              <a:t>Use of drugs not related to diagnosis</a:t>
            </a:r>
          </a:p>
          <a:p>
            <a:pPr marL="457200" indent="-457200">
              <a:buFont typeface="+mj-lt"/>
              <a:buAutoNum type="alphaUcPeriod"/>
            </a:pPr>
            <a:r>
              <a:rPr lang="en-US" sz="2400" dirty="0" smtClean="0">
                <a:latin typeface="Times New Roman" pitchFamily="18" charset="0"/>
                <a:cs typeface="Times New Roman" pitchFamily="18" charset="0"/>
              </a:rPr>
              <a:t>Incorrect route</a:t>
            </a:r>
          </a:p>
          <a:p>
            <a:pPr marL="457200" indent="-457200">
              <a:buFont typeface="+mj-lt"/>
              <a:buAutoNum type="alphaUcPeriod"/>
            </a:pPr>
            <a:r>
              <a:rPr lang="en-US" sz="2400" dirty="0" smtClean="0">
                <a:latin typeface="Times New Roman" pitchFamily="18" charset="0"/>
                <a:cs typeface="Times New Roman" pitchFamily="18" charset="0"/>
              </a:rPr>
              <a:t>Incorrect dosing – under or overdose</a:t>
            </a:r>
          </a:p>
          <a:p>
            <a:pPr marL="457200" indent="-457200">
              <a:buFont typeface="+mj-lt"/>
              <a:buAutoNum type="alphaUcPeriod"/>
            </a:pPr>
            <a:r>
              <a:rPr lang="en-US" sz="2400" dirty="0" smtClean="0">
                <a:latin typeface="Times New Roman" pitchFamily="18" charset="0"/>
                <a:cs typeface="Times New Roman" pitchFamily="18" charset="0"/>
              </a:rPr>
              <a:t>Incorrect duration – prolong or short term use</a:t>
            </a:r>
          </a:p>
          <a:p>
            <a:pPr marL="457200" indent="-457200">
              <a:buFont typeface="+mj-lt"/>
              <a:buAutoNum type="alphaUcPeriod"/>
            </a:pPr>
            <a:r>
              <a:rPr lang="en-US" sz="2400" dirty="0" smtClean="0">
                <a:latin typeface="Times New Roman" pitchFamily="18" charset="0"/>
                <a:cs typeface="Times New Roman" pitchFamily="18" charset="0"/>
              </a:rPr>
              <a:t>Unnecessary use of expensive medicines</a:t>
            </a:r>
          </a:p>
          <a:p>
            <a:pPr marL="457200" indent="-457200">
              <a:buFont typeface="+mj-lt"/>
              <a:buAutoNum type="alphaUcPeriod"/>
            </a:pPr>
            <a:r>
              <a:rPr lang="en-US" sz="2400" dirty="0" smtClean="0">
                <a:latin typeface="Times New Roman" pitchFamily="18" charset="0"/>
                <a:cs typeface="Times New Roman" pitchFamily="18" charset="0"/>
              </a:rPr>
              <a:t>Unsafe use of corticosteroids</a:t>
            </a:r>
          </a:p>
          <a:p>
            <a:pPr marL="457200" indent="-457200">
              <a:buFont typeface="+mj-lt"/>
              <a:buAutoNum type="alphaUcPeriod"/>
            </a:pPr>
            <a:r>
              <a:rPr lang="en-US" sz="2400" dirty="0" err="1" smtClean="0">
                <a:latin typeface="Times New Roman" pitchFamily="18" charset="0"/>
                <a:cs typeface="Times New Roman" pitchFamily="18" charset="0"/>
              </a:rPr>
              <a:t>Polypharmacy</a:t>
            </a:r>
            <a:endParaRPr lang="en-US" sz="2400" dirty="0" smtClean="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31270383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rmAutofit/>
          </a:bodyPr>
          <a:lstStyle/>
          <a:p>
            <a:r>
              <a:rPr lang="en-US" sz="3600" b="1" dirty="0" smtClean="0">
                <a:solidFill>
                  <a:srgbClr val="00B050"/>
                </a:solidFill>
                <a:latin typeface="Times New Roman" pitchFamily="18" charset="0"/>
                <a:cs typeface="Times New Roman" pitchFamily="18" charset="0"/>
              </a:rPr>
              <a:t>Hazards of Irrational Use of Drugs</a:t>
            </a:r>
            <a:endParaRPr lang="en-US" sz="3600" b="1" dirty="0">
              <a:solidFill>
                <a:srgbClr val="00B05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marL="457200" indent="-457200">
              <a:buFont typeface="+mj-lt"/>
              <a:buAutoNum type="arabicPeriod"/>
            </a:pPr>
            <a:r>
              <a:rPr lang="en-US" sz="2400" dirty="0" smtClean="0">
                <a:latin typeface="Times New Roman" pitchFamily="18" charset="0"/>
                <a:cs typeface="Times New Roman" pitchFamily="18" charset="0"/>
              </a:rPr>
              <a:t>Ineffective &amp; unsafe treatment</a:t>
            </a:r>
          </a:p>
          <a:p>
            <a:r>
              <a:rPr lang="en-US" sz="2400" dirty="0" smtClean="0">
                <a:latin typeface="Times New Roman" pitchFamily="18" charset="0"/>
                <a:cs typeface="Times New Roman" pitchFamily="18" charset="0"/>
              </a:rPr>
              <a:t>over-treatment of mild illness</a:t>
            </a:r>
          </a:p>
          <a:p>
            <a:r>
              <a:rPr lang="en-US" sz="2400" dirty="0" smtClean="0">
                <a:latin typeface="Times New Roman" pitchFamily="18" charset="0"/>
                <a:cs typeface="Times New Roman" pitchFamily="18" charset="0"/>
              </a:rPr>
              <a:t> inadequate treatment of serious illness</a:t>
            </a:r>
            <a:endParaRPr lang="en-US" sz="2400" dirty="0">
              <a:latin typeface="Times New Roman" pitchFamily="18" charset="0"/>
              <a:cs typeface="Times New Roman" pitchFamily="18" charset="0"/>
            </a:endParaRPr>
          </a:p>
          <a:p>
            <a:endParaRPr lang="en-US" sz="2400" dirty="0" smtClean="0">
              <a:latin typeface="Times New Roman" pitchFamily="18" charset="0"/>
              <a:cs typeface="Times New Roman" pitchFamily="18" charset="0"/>
            </a:endParaRPr>
          </a:p>
          <a:p>
            <a:pPr marL="457200" indent="-457200">
              <a:buAutoNum type="arabicPeriod" startAt="2"/>
            </a:pPr>
            <a:r>
              <a:rPr lang="en-US" sz="2400" dirty="0" smtClean="0">
                <a:latin typeface="Times New Roman" pitchFamily="18" charset="0"/>
                <a:cs typeface="Times New Roman" pitchFamily="18" charset="0"/>
              </a:rPr>
              <a:t>Exacerbation or prolongation of illness</a:t>
            </a:r>
          </a:p>
          <a:p>
            <a:pPr marL="457200" indent="-457200">
              <a:buAutoNum type="arabicPeriod" startAt="2"/>
            </a:pPr>
            <a:r>
              <a:rPr lang="en-US" sz="2400" dirty="0" smtClean="0">
                <a:latin typeface="Times New Roman" pitchFamily="18" charset="0"/>
                <a:cs typeface="Times New Roman" pitchFamily="18" charset="0"/>
              </a:rPr>
              <a:t>Distress &amp; harm to patient</a:t>
            </a:r>
          </a:p>
          <a:p>
            <a:pPr marL="457200" indent="-457200">
              <a:buAutoNum type="arabicPeriod" startAt="2"/>
            </a:pPr>
            <a:r>
              <a:rPr lang="en-US" sz="2400" dirty="0" smtClean="0">
                <a:latin typeface="Times New Roman" pitchFamily="18" charset="0"/>
                <a:cs typeface="Times New Roman" pitchFamily="18" charset="0"/>
              </a:rPr>
              <a:t>Increase the cost of treatment</a:t>
            </a:r>
          </a:p>
          <a:p>
            <a:pPr marL="457200" indent="-457200">
              <a:buAutoNum type="arabicPeriod" startAt="2"/>
            </a:pPr>
            <a:r>
              <a:rPr lang="en-US" sz="2400" dirty="0" smtClean="0">
                <a:latin typeface="Times New Roman" pitchFamily="18" charset="0"/>
                <a:cs typeface="Times New Roman" pitchFamily="18" charset="0"/>
              </a:rPr>
              <a:t>Increased drug resistance - misuse of anti-infective drugs</a:t>
            </a:r>
          </a:p>
          <a:p>
            <a:pPr marL="457200" indent="-457200">
              <a:buAutoNum type="arabicPeriod" startAt="2"/>
            </a:pPr>
            <a:r>
              <a:rPr lang="en-US" sz="2400" dirty="0" smtClean="0">
                <a:latin typeface="Times New Roman" pitchFamily="18" charset="0"/>
                <a:cs typeface="Times New Roman" pitchFamily="18" charset="0"/>
              </a:rPr>
              <a:t>Increased Adverse Drug Events</a:t>
            </a:r>
          </a:p>
          <a:p>
            <a:pPr marL="457200" indent="-457200">
              <a:buAutoNum type="arabicPeriod" startAt="2"/>
            </a:pPr>
            <a:r>
              <a:rPr lang="en-US" sz="2400" dirty="0" smtClean="0">
                <a:latin typeface="Times New Roman" pitchFamily="18" charset="0"/>
                <a:cs typeface="Times New Roman" pitchFamily="18" charset="0"/>
              </a:rPr>
              <a:t>Increased morbidity and mortality</a:t>
            </a:r>
          </a:p>
          <a:p>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39342082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14400"/>
          </a:xfrm>
        </p:spPr>
        <p:txBody>
          <a:bodyPr>
            <a:normAutofit/>
          </a:bodyPr>
          <a:lstStyle/>
          <a:p>
            <a:r>
              <a:rPr lang="en-US" sz="3600" u="sng" dirty="0" smtClean="0">
                <a:solidFill>
                  <a:srgbClr val="00B0F0"/>
                </a:solidFill>
                <a:latin typeface="Times New Roman" pitchFamily="18" charset="0"/>
                <a:cs typeface="Times New Roman" pitchFamily="18" charset="0"/>
              </a:rPr>
              <a:t>Steps of rational drug use</a:t>
            </a:r>
            <a:endParaRPr lang="en-US" sz="3600" u="sng" dirty="0">
              <a:solidFill>
                <a:srgbClr val="00B0F0"/>
              </a:solidFill>
              <a:latin typeface="Times New Roman" pitchFamily="18" charset="0"/>
              <a:cs typeface="Times New Roman" pitchFamily="18" charset="0"/>
            </a:endParaRPr>
          </a:p>
        </p:txBody>
      </p:sp>
      <p:pic>
        <p:nvPicPr>
          <p:cNvPr id="1027"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797968" y="1143000"/>
            <a:ext cx="3679032" cy="530398"/>
          </a:xfrm>
          <a:prstGeom prst="rect">
            <a:avLst/>
          </a:prstGeom>
          <a:solidFill>
            <a:schemeClr val="bg1"/>
          </a:solidFill>
          <a:ln>
            <a:noFill/>
          </a:ln>
          <a:effectLst/>
          <a:extLst/>
        </p:spPr>
      </p:pic>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95800" y="1656190"/>
            <a:ext cx="304800" cy="384175"/>
          </a:xfrm>
          <a:prstGeom prst="rect">
            <a:avLst/>
          </a:prstGeom>
          <a:solidFill>
            <a:srgbClr val="00B050"/>
          </a:solidFill>
          <a:ln>
            <a:noFill/>
          </a:ln>
          <a:effectLst/>
          <a:extLst/>
        </p:spPr>
      </p:pic>
      <p:pic>
        <p:nvPicPr>
          <p:cNvPr id="102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97968" y="2012656"/>
            <a:ext cx="3983832" cy="536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05324" y="2549228"/>
            <a:ext cx="314325" cy="384175"/>
          </a:xfrm>
          <a:prstGeom prst="rect">
            <a:avLst/>
          </a:prstGeom>
          <a:solidFill>
            <a:srgbClr val="FF0066"/>
          </a:solidFill>
          <a:ln>
            <a:noFill/>
          </a:ln>
          <a:effectLst/>
          <a:extLst/>
        </p:spPr>
      </p:pic>
      <p:pic>
        <p:nvPicPr>
          <p:cNvPr id="1031" name="Picture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55736" y="2877976"/>
            <a:ext cx="6697664" cy="53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2" name="Picture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95800" y="3408201"/>
            <a:ext cx="333374" cy="384175"/>
          </a:xfrm>
          <a:prstGeom prst="rect">
            <a:avLst/>
          </a:prstGeom>
          <a:solidFill>
            <a:srgbClr val="00B0F0"/>
          </a:solidFill>
          <a:ln>
            <a:noFill/>
          </a:ln>
          <a:effectLst/>
          <a:extLst/>
        </p:spPr>
      </p:pic>
      <p:pic>
        <p:nvPicPr>
          <p:cNvPr id="1033" name="Picture 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124200" y="3714733"/>
            <a:ext cx="3047999" cy="639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4" name="Picture 1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505324" y="4354487"/>
            <a:ext cx="328613" cy="384175"/>
          </a:xfrm>
          <a:prstGeom prst="rect">
            <a:avLst/>
          </a:prstGeom>
          <a:solidFill>
            <a:srgbClr val="7030A0"/>
          </a:solidFill>
          <a:ln>
            <a:noFill/>
          </a:ln>
          <a:effectLst/>
          <a:extLst/>
        </p:spPr>
      </p:pic>
      <p:pic>
        <p:nvPicPr>
          <p:cNvPr id="1035" name="Picture 1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209800" y="4738653"/>
            <a:ext cx="5210969" cy="53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6" name="Picture 1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571206" y="5268878"/>
            <a:ext cx="328613" cy="384175"/>
          </a:xfrm>
          <a:prstGeom prst="rect">
            <a:avLst/>
          </a:prstGeom>
          <a:solidFill>
            <a:srgbClr val="FFC000"/>
          </a:solidFill>
          <a:ln>
            <a:noFill/>
          </a:ln>
          <a:effectLst/>
          <a:extLst/>
        </p:spPr>
      </p:pic>
      <p:pic>
        <p:nvPicPr>
          <p:cNvPr id="1037" name="Picture 13"/>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047999" y="5653053"/>
            <a:ext cx="3429001" cy="53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289911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077200" cy="792162"/>
          </a:xfrm>
        </p:spPr>
        <p:txBody>
          <a:bodyPr>
            <a:noAutofit/>
          </a:bodyPr>
          <a:lstStyle/>
          <a:p>
            <a:r>
              <a:rPr lang="en-US" sz="3600" dirty="0" smtClean="0">
                <a:solidFill>
                  <a:srgbClr val="00B050"/>
                </a:solidFill>
                <a:latin typeface="Times New Roman" pitchFamily="18" charset="0"/>
                <a:cs typeface="Times New Roman" pitchFamily="18" charset="0"/>
              </a:rPr>
              <a:t>Twelve core interventions to</a:t>
            </a:r>
            <a:br>
              <a:rPr lang="en-US" sz="3600" dirty="0" smtClean="0">
                <a:solidFill>
                  <a:srgbClr val="00B050"/>
                </a:solidFill>
                <a:latin typeface="Times New Roman" pitchFamily="18" charset="0"/>
                <a:cs typeface="Times New Roman" pitchFamily="18" charset="0"/>
              </a:rPr>
            </a:br>
            <a:r>
              <a:rPr lang="en-US" sz="3600" dirty="0" smtClean="0">
                <a:solidFill>
                  <a:srgbClr val="00B050"/>
                </a:solidFill>
                <a:latin typeface="Times New Roman" pitchFamily="18" charset="0"/>
                <a:cs typeface="Times New Roman" pitchFamily="18" charset="0"/>
              </a:rPr>
              <a:t>promote more rational use of medicines</a:t>
            </a:r>
            <a:endParaRPr lang="en-US" sz="3600" dirty="0">
              <a:solidFill>
                <a:srgbClr val="00B05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524000"/>
            <a:ext cx="8229600" cy="4602163"/>
          </a:xfrm>
        </p:spPr>
        <p:txBody>
          <a:bodyPr>
            <a:normAutofit/>
          </a:bodyPr>
          <a:lstStyle/>
          <a:p>
            <a:pPr marL="0" indent="0">
              <a:buNone/>
            </a:pPr>
            <a:r>
              <a:rPr lang="en-US" sz="2400" dirty="0" smtClean="0">
                <a:latin typeface="Times New Roman" pitchFamily="18" charset="0"/>
                <a:cs typeface="Times New Roman" pitchFamily="18" charset="0"/>
              </a:rPr>
              <a:t>1. A mandated multi-disciplinary national body to</a:t>
            </a:r>
          </a:p>
          <a:p>
            <a:pPr marL="0" indent="0">
              <a:buNone/>
            </a:pPr>
            <a:r>
              <a:rPr lang="en-US" sz="2400" dirty="0" smtClean="0">
                <a:latin typeface="Times New Roman" pitchFamily="18" charset="0"/>
                <a:cs typeface="Times New Roman" pitchFamily="18" charset="0"/>
              </a:rPr>
              <a:t>coordinate medicine use policies</a:t>
            </a:r>
          </a:p>
          <a:p>
            <a:pPr marL="0" indent="0">
              <a:buNone/>
            </a:pPr>
            <a:r>
              <a:rPr lang="en-US" sz="2400" dirty="0" smtClean="0">
                <a:latin typeface="Times New Roman" pitchFamily="18" charset="0"/>
                <a:cs typeface="Times New Roman" pitchFamily="18" charset="0"/>
              </a:rPr>
              <a:t>2. Clinical guidelines</a:t>
            </a:r>
          </a:p>
          <a:p>
            <a:pPr marL="0" indent="0">
              <a:buNone/>
            </a:pPr>
            <a:r>
              <a:rPr lang="en-US" sz="2400" dirty="0" smtClean="0">
                <a:latin typeface="Times New Roman" pitchFamily="18" charset="0"/>
                <a:cs typeface="Times New Roman" pitchFamily="18" charset="0"/>
              </a:rPr>
              <a:t>3. Essential medicines list based on treatments of choice</a:t>
            </a:r>
          </a:p>
          <a:p>
            <a:pPr marL="0" indent="0">
              <a:buNone/>
            </a:pPr>
            <a:r>
              <a:rPr lang="en-US" sz="2400" dirty="0" smtClean="0">
                <a:latin typeface="Times New Roman" pitchFamily="18" charset="0"/>
                <a:cs typeface="Times New Roman" pitchFamily="18" charset="0"/>
              </a:rPr>
              <a:t>4. Drugs and therapeutics committees in districts and</a:t>
            </a:r>
          </a:p>
          <a:p>
            <a:pPr marL="0" indent="0">
              <a:buNone/>
            </a:pPr>
            <a:r>
              <a:rPr lang="en-US" sz="2400" dirty="0" smtClean="0">
                <a:latin typeface="Times New Roman" pitchFamily="18" charset="0"/>
                <a:cs typeface="Times New Roman" pitchFamily="18" charset="0"/>
              </a:rPr>
              <a:t>hospitals</a:t>
            </a:r>
          </a:p>
          <a:p>
            <a:pPr marL="0" indent="0">
              <a:buNone/>
            </a:pPr>
            <a:r>
              <a:rPr lang="en-US" sz="2400" dirty="0" smtClean="0">
                <a:latin typeface="Times New Roman" pitchFamily="18" charset="0"/>
                <a:cs typeface="Times New Roman" pitchFamily="18" charset="0"/>
              </a:rPr>
              <a:t>5. Problem-based pharmacotherapy training in</a:t>
            </a:r>
          </a:p>
          <a:p>
            <a:pPr marL="0" indent="0">
              <a:buNone/>
            </a:pPr>
            <a:r>
              <a:rPr lang="en-US" sz="2400" dirty="0" smtClean="0">
                <a:latin typeface="Times New Roman" pitchFamily="18" charset="0"/>
                <a:cs typeface="Times New Roman" pitchFamily="18" charset="0"/>
              </a:rPr>
              <a:t>undergraduate curricula</a:t>
            </a:r>
          </a:p>
          <a:p>
            <a:pPr marL="0" indent="0">
              <a:buNone/>
            </a:pPr>
            <a:r>
              <a:rPr lang="en-US" sz="2400" dirty="0" smtClean="0">
                <a:latin typeface="Times New Roman" pitchFamily="18" charset="0"/>
                <a:cs typeface="Times New Roman" pitchFamily="18" charset="0"/>
              </a:rPr>
              <a:t>6. Continuing in-service medical education as a licensure</a:t>
            </a:r>
          </a:p>
          <a:p>
            <a:pPr marL="0" indent="0">
              <a:buNone/>
            </a:pPr>
            <a:r>
              <a:rPr lang="en-US" sz="2400" dirty="0" smtClean="0">
                <a:latin typeface="Times New Roman" pitchFamily="18" charset="0"/>
                <a:cs typeface="Times New Roman" pitchFamily="18" charset="0"/>
              </a:rPr>
              <a:t>requirement</a:t>
            </a:r>
          </a:p>
        </p:txBody>
      </p:sp>
    </p:spTree>
    <p:extLst>
      <p:ext uri="{BB962C8B-B14F-4D97-AF65-F5344CB8AC3E}">
        <p14:creationId xmlns:p14="http://schemas.microsoft.com/office/powerpoint/2010/main" val="9859005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639762"/>
          </a:xfrm>
        </p:spPr>
        <p:txBody>
          <a:bodyPr>
            <a:noAutofit/>
          </a:bodyPr>
          <a:lstStyle/>
          <a:p>
            <a:pPr algn="l"/>
            <a:r>
              <a:rPr lang="en-US" sz="3600" dirty="0" err="1" smtClean="0">
                <a:latin typeface="Times New Roman" pitchFamily="18" charset="0"/>
                <a:cs typeface="Times New Roman" pitchFamily="18" charset="0"/>
              </a:rPr>
              <a:t>Continu</a:t>
            </a:r>
            <a:r>
              <a:rPr lang="en-US" sz="3600" dirty="0" smtClean="0">
                <a:latin typeface="Times New Roman" pitchFamily="18" charset="0"/>
                <a:cs typeface="Times New Roman" pitchFamily="18" charset="0"/>
              </a:rPr>
              <a:t>..</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381000" y="1371600"/>
            <a:ext cx="8229600" cy="3962401"/>
          </a:xfrm>
        </p:spPr>
        <p:txBody>
          <a:bodyPr>
            <a:normAutofit fontScale="92500" lnSpcReduction="20000"/>
          </a:bodyPr>
          <a:lstStyle/>
          <a:p>
            <a:pPr marL="0" indent="0" algn="just">
              <a:lnSpc>
                <a:spcPct val="150000"/>
              </a:lnSpc>
              <a:buNone/>
            </a:pPr>
            <a:r>
              <a:rPr lang="en-US" sz="2600" dirty="0" smtClean="0">
                <a:latin typeface="Times New Roman" pitchFamily="18" charset="0"/>
                <a:cs typeface="Times New Roman" pitchFamily="18" charset="0"/>
              </a:rPr>
              <a:t>7. Supervision, audit and feedback</a:t>
            </a:r>
          </a:p>
          <a:p>
            <a:pPr marL="0" indent="0" algn="just">
              <a:lnSpc>
                <a:spcPct val="150000"/>
              </a:lnSpc>
              <a:buNone/>
            </a:pPr>
            <a:r>
              <a:rPr lang="en-US" sz="2600" dirty="0" smtClean="0">
                <a:latin typeface="Times New Roman" pitchFamily="18" charset="0"/>
                <a:cs typeface="Times New Roman" pitchFamily="18" charset="0"/>
              </a:rPr>
              <a:t>8. Independent information on medicines</a:t>
            </a:r>
          </a:p>
          <a:p>
            <a:pPr marL="0" indent="0" algn="just">
              <a:lnSpc>
                <a:spcPct val="150000"/>
              </a:lnSpc>
              <a:buNone/>
            </a:pPr>
            <a:r>
              <a:rPr lang="en-US" sz="2600" dirty="0" smtClean="0">
                <a:latin typeface="Times New Roman" pitchFamily="18" charset="0"/>
                <a:cs typeface="Times New Roman" pitchFamily="18" charset="0"/>
              </a:rPr>
              <a:t>9. Public education about medicines</a:t>
            </a:r>
          </a:p>
          <a:p>
            <a:pPr marL="0" indent="0" algn="just">
              <a:lnSpc>
                <a:spcPct val="150000"/>
              </a:lnSpc>
              <a:buNone/>
            </a:pPr>
            <a:r>
              <a:rPr lang="en-US" sz="2600" dirty="0" smtClean="0">
                <a:latin typeface="Times New Roman" pitchFamily="18" charset="0"/>
                <a:cs typeface="Times New Roman" pitchFamily="18" charset="0"/>
              </a:rPr>
              <a:t>10. Avoidance of perverse financial incentives</a:t>
            </a:r>
          </a:p>
          <a:p>
            <a:pPr marL="0" indent="0" algn="just">
              <a:lnSpc>
                <a:spcPct val="150000"/>
              </a:lnSpc>
              <a:buNone/>
            </a:pPr>
            <a:r>
              <a:rPr lang="en-US" sz="2600" dirty="0" smtClean="0">
                <a:latin typeface="Times New Roman" pitchFamily="18" charset="0"/>
                <a:cs typeface="Times New Roman" pitchFamily="18" charset="0"/>
              </a:rPr>
              <a:t>11. Appropriate and enforced regulation</a:t>
            </a:r>
          </a:p>
          <a:p>
            <a:pPr marL="0" indent="0" algn="just">
              <a:lnSpc>
                <a:spcPct val="150000"/>
              </a:lnSpc>
              <a:buNone/>
            </a:pPr>
            <a:r>
              <a:rPr lang="en-US" sz="2600" dirty="0" smtClean="0">
                <a:latin typeface="Times New Roman" pitchFamily="18" charset="0"/>
                <a:cs typeface="Times New Roman" pitchFamily="18" charset="0"/>
              </a:rPr>
              <a:t>12. Sufficient government expenditure to ensure</a:t>
            </a:r>
          </a:p>
          <a:p>
            <a:pPr marL="0" indent="0" algn="just">
              <a:lnSpc>
                <a:spcPct val="150000"/>
              </a:lnSpc>
              <a:buNone/>
            </a:pPr>
            <a:r>
              <a:rPr lang="en-US" sz="2600" dirty="0" smtClean="0">
                <a:latin typeface="Times New Roman" pitchFamily="18" charset="0"/>
                <a:cs typeface="Times New Roman" pitchFamily="18" charset="0"/>
              </a:rPr>
              <a:t>availability of medicines and staff</a:t>
            </a:r>
          </a:p>
          <a:p>
            <a:pPr marL="0" indent="0">
              <a:buNone/>
            </a:pP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28678684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Autofit/>
          </a:bodyPr>
          <a:lstStyle/>
          <a:p>
            <a:r>
              <a:rPr lang="en-US" sz="3600" b="1" dirty="0" smtClean="0">
                <a:solidFill>
                  <a:schemeClr val="accent3">
                    <a:lumMod val="75000"/>
                  </a:schemeClr>
                </a:solidFill>
                <a:latin typeface="Times New Roman" pitchFamily="18" charset="0"/>
                <a:cs typeface="Times New Roman" pitchFamily="18" charset="0"/>
              </a:rPr>
              <a:t>Responsibilities of a drugs and</a:t>
            </a:r>
            <a:br>
              <a:rPr lang="en-US" sz="3600" b="1" dirty="0" smtClean="0">
                <a:solidFill>
                  <a:schemeClr val="accent3">
                    <a:lumMod val="75000"/>
                  </a:schemeClr>
                </a:solidFill>
                <a:latin typeface="Times New Roman" pitchFamily="18" charset="0"/>
                <a:cs typeface="Times New Roman" pitchFamily="18" charset="0"/>
              </a:rPr>
            </a:br>
            <a:r>
              <a:rPr lang="en-US" sz="3600" b="1" dirty="0" smtClean="0">
                <a:solidFill>
                  <a:schemeClr val="accent3">
                    <a:lumMod val="75000"/>
                  </a:schemeClr>
                </a:solidFill>
                <a:latin typeface="Times New Roman" pitchFamily="18" charset="0"/>
                <a:cs typeface="Times New Roman" pitchFamily="18" charset="0"/>
              </a:rPr>
              <a:t>therapeutics committee on RUDs</a:t>
            </a:r>
            <a:endParaRPr lang="en-US" sz="3600" b="1" dirty="0">
              <a:solidFill>
                <a:schemeClr val="accent3">
                  <a:lumMod val="75000"/>
                </a:schemeClr>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marL="514350" indent="-514350">
              <a:buFont typeface="+mj-lt"/>
              <a:buAutoNum type="romanUcPeriod"/>
            </a:pPr>
            <a:r>
              <a:rPr lang="en-US" sz="2400" dirty="0">
                <a:latin typeface="Times New Roman" pitchFamily="18" charset="0"/>
                <a:cs typeface="Times New Roman" pitchFamily="18" charset="0"/>
              </a:rPr>
              <a:t>D</a:t>
            </a:r>
            <a:r>
              <a:rPr lang="en-US" sz="2400" dirty="0" smtClean="0">
                <a:latin typeface="Times New Roman" pitchFamily="18" charset="0"/>
                <a:cs typeface="Times New Roman" pitchFamily="18" charset="0"/>
              </a:rPr>
              <a:t>eveloping</a:t>
            </a:r>
            <a:r>
              <a:rPr lang="en-US" sz="2400" dirty="0" smtClean="0">
                <a:latin typeface="Times New Roman" pitchFamily="18" charset="0"/>
                <a:cs typeface="Times New Roman" pitchFamily="18" charset="0"/>
              </a:rPr>
              <a:t>, adapting, or adopting clinical guidelines for the health institution or district;</a:t>
            </a:r>
          </a:p>
          <a:p>
            <a:pPr marL="514350" indent="-514350">
              <a:buFont typeface="+mj-lt"/>
              <a:buAutoNum type="romanUcPeriod"/>
            </a:pPr>
            <a:r>
              <a:rPr lang="en-US" sz="2400" dirty="0">
                <a:latin typeface="Times New Roman" pitchFamily="18" charset="0"/>
                <a:cs typeface="Times New Roman" pitchFamily="18" charset="0"/>
              </a:rPr>
              <a:t>S</a:t>
            </a:r>
            <a:r>
              <a:rPr lang="en-US" sz="2400" dirty="0" smtClean="0">
                <a:latin typeface="Times New Roman" pitchFamily="18" charset="0"/>
                <a:cs typeface="Times New Roman" pitchFamily="18" charset="0"/>
              </a:rPr>
              <a:t>electing </a:t>
            </a:r>
            <a:r>
              <a:rPr lang="en-US" sz="2400" dirty="0" smtClean="0">
                <a:latin typeface="Times New Roman" pitchFamily="18" charset="0"/>
                <a:cs typeface="Times New Roman" pitchFamily="18" charset="0"/>
              </a:rPr>
              <a:t>cost-effective and safe medicines (hospital/ district drug formulary);</a:t>
            </a:r>
          </a:p>
          <a:p>
            <a:pPr marL="514350" indent="-514350">
              <a:buFont typeface="+mj-lt"/>
              <a:buAutoNum type="romanUcPeriod"/>
            </a:pPr>
            <a:r>
              <a:rPr lang="en-US" sz="2400" dirty="0">
                <a:latin typeface="Times New Roman" pitchFamily="18" charset="0"/>
                <a:cs typeface="Times New Roman" pitchFamily="18" charset="0"/>
              </a:rPr>
              <a:t>I</a:t>
            </a:r>
            <a:r>
              <a:rPr lang="en-US" sz="2400" dirty="0" smtClean="0">
                <a:latin typeface="Times New Roman" pitchFamily="18" charset="0"/>
                <a:cs typeface="Times New Roman" pitchFamily="18" charset="0"/>
              </a:rPr>
              <a:t>mplementing </a:t>
            </a:r>
            <a:r>
              <a:rPr lang="en-US" sz="2400" dirty="0" smtClean="0">
                <a:latin typeface="Times New Roman" pitchFamily="18" charset="0"/>
                <a:cs typeface="Times New Roman" pitchFamily="18" charset="0"/>
              </a:rPr>
              <a:t>and evaluating strategies to improve medicine use (including drug use evaluation, and liaison with antibiotic and infection control committees);</a:t>
            </a:r>
          </a:p>
          <a:p>
            <a:pPr marL="514350" indent="-514350">
              <a:buFont typeface="+mj-lt"/>
              <a:buAutoNum type="romanUcPeriod"/>
            </a:pPr>
            <a:r>
              <a:rPr lang="en-US" sz="2400" dirty="0">
                <a:latin typeface="Times New Roman" pitchFamily="18" charset="0"/>
                <a:cs typeface="Times New Roman" pitchFamily="18" charset="0"/>
              </a:rPr>
              <a:t>P</a:t>
            </a:r>
            <a:r>
              <a:rPr lang="en-US" sz="2400" dirty="0" smtClean="0">
                <a:latin typeface="Times New Roman" pitchFamily="18" charset="0"/>
                <a:cs typeface="Times New Roman" pitchFamily="18" charset="0"/>
              </a:rPr>
              <a:t>roviding </a:t>
            </a:r>
            <a:r>
              <a:rPr lang="en-US" sz="2400" dirty="0" smtClean="0">
                <a:latin typeface="Times New Roman" pitchFamily="18" charset="0"/>
                <a:cs typeface="Times New Roman" pitchFamily="18" charset="0"/>
              </a:rPr>
              <a:t>on-going staff education (training and printed materials);</a:t>
            </a:r>
          </a:p>
          <a:p>
            <a:pPr marL="514350" indent="-514350">
              <a:buFont typeface="+mj-lt"/>
              <a:buAutoNum type="romanUcPeriod"/>
            </a:pPr>
            <a:r>
              <a:rPr lang="en-US" sz="2400" dirty="0">
                <a:latin typeface="Times New Roman" pitchFamily="18" charset="0"/>
                <a:cs typeface="Times New Roman" pitchFamily="18" charset="0"/>
              </a:rPr>
              <a:t>C</a:t>
            </a:r>
            <a:r>
              <a:rPr lang="en-US" sz="2400" dirty="0" smtClean="0">
                <a:latin typeface="Times New Roman" pitchFamily="18" charset="0"/>
                <a:cs typeface="Times New Roman" pitchFamily="18" charset="0"/>
              </a:rPr>
              <a:t>ontrolling </a:t>
            </a:r>
            <a:r>
              <a:rPr lang="en-US" sz="2400" dirty="0" smtClean="0">
                <a:latin typeface="Times New Roman" pitchFamily="18" charset="0"/>
                <a:cs typeface="Times New Roman" pitchFamily="18" charset="0"/>
              </a:rPr>
              <a:t>access to staff by the pharmaceutical industry with its promotional activities;</a:t>
            </a:r>
          </a:p>
          <a:p>
            <a:pPr marL="514350" indent="-514350">
              <a:buFont typeface="+mj-lt"/>
              <a:buAutoNum type="romanUcPeriod"/>
            </a:pP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314339908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dirty="0" err="1" smtClean="0">
                <a:latin typeface="Times New Roman" pitchFamily="18" charset="0"/>
                <a:cs typeface="Times New Roman" pitchFamily="18" charset="0"/>
              </a:rPr>
              <a:t>Continu</a:t>
            </a:r>
            <a:r>
              <a:rPr lang="en-US" sz="3600" dirty="0" smtClean="0">
                <a:latin typeface="Times New Roman" pitchFamily="18" charset="0"/>
                <a:cs typeface="Times New Roman" pitchFamily="18" charset="0"/>
              </a:rPr>
              <a:t>..</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676400"/>
            <a:ext cx="8229600" cy="4449763"/>
          </a:xfrm>
        </p:spPr>
        <p:txBody>
          <a:bodyPr>
            <a:normAutofit/>
          </a:bodyPr>
          <a:lstStyle/>
          <a:p>
            <a:pPr marL="0" indent="0">
              <a:buNone/>
            </a:pPr>
            <a:r>
              <a:rPr lang="en-US" sz="2400" dirty="0" smtClean="0">
                <a:latin typeface="Times New Roman" pitchFamily="18" charset="0"/>
                <a:cs typeface="Times New Roman" pitchFamily="18" charset="0"/>
              </a:rPr>
              <a:t>VI. </a:t>
            </a:r>
            <a:r>
              <a:rPr lang="en-US" sz="2400" dirty="0" smtClean="0">
                <a:latin typeface="Times New Roman" pitchFamily="18" charset="0"/>
                <a:cs typeface="Times New Roman" pitchFamily="18" charset="0"/>
              </a:rPr>
              <a:t>Monitoring </a:t>
            </a:r>
            <a:r>
              <a:rPr lang="en-US" sz="2400" dirty="0" smtClean="0">
                <a:latin typeface="Times New Roman" pitchFamily="18" charset="0"/>
                <a:cs typeface="Times New Roman" pitchFamily="18" charset="0"/>
              </a:rPr>
              <a:t>and taking action to prevent adverse drug</a:t>
            </a:r>
          </a:p>
          <a:p>
            <a:pPr marL="0" indent="0">
              <a:buNone/>
            </a:pPr>
            <a:r>
              <a:rPr lang="en-US" sz="2400" dirty="0" smtClean="0">
                <a:latin typeface="Times New Roman" pitchFamily="18" charset="0"/>
                <a:cs typeface="Times New Roman" pitchFamily="18" charset="0"/>
              </a:rPr>
              <a:t>reactions and medication errors;</a:t>
            </a:r>
          </a:p>
          <a:p>
            <a:pPr marL="0" indent="0">
              <a:buNone/>
            </a:pPr>
            <a:r>
              <a:rPr lang="en-US" sz="2400" dirty="0" smtClean="0">
                <a:latin typeface="Times New Roman" pitchFamily="18" charset="0"/>
                <a:cs typeface="Times New Roman" pitchFamily="18" charset="0"/>
              </a:rPr>
              <a:t>VII. </a:t>
            </a:r>
            <a:r>
              <a:rPr lang="en-US" sz="2400" dirty="0" smtClean="0">
                <a:latin typeface="Times New Roman" pitchFamily="18" charset="0"/>
                <a:cs typeface="Times New Roman" pitchFamily="18" charset="0"/>
              </a:rPr>
              <a:t>Providing </a:t>
            </a:r>
            <a:r>
              <a:rPr lang="en-US" sz="2400" dirty="0" smtClean="0">
                <a:latin typeface="Times New Roman" pitchFamily="18" charset="0"/>
                <a:cs typeface="Times New Roman" pitchFamily="18" charset="0"/>
              </a:rPr>
              <a:t>advice about other drug management issues,</a:t>
            </a:r>
          </a:p>
          <a:p>
            <a:pPr marL="0" indent="0">
              <a:buNone/>
            </a:pPr>
            <a:r>
              <a:rPr lang="en-US" sz="2400" dirty="0" smtClean="0">
                <a:latin typeface="Times New Roman" pitchFamily="18" charset="0"/>
                <a:cs typeface="Times New Roman" pitchFamily="18" charset="0"/>
              </a:rPr>
              <a:t>such as quality and expenditure</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13102734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1" y="381000"/>
            <a:ext cx="8229599" cy="5486400"/>
          </a:xfrm>
          <a:prstGeom prst="rect">
            <a:avLst/>
          </a:prstGeom>
        </p:spPr>
      </p:pic>
    </p:spTree>
    <p:extLst>
      <p:ext uri="{BB962C8B-B14F-4D97-AF65-F5344CB8AC3E}">
        <p14:creationId xmlns:p14="http://schemas.microsoft.com/office/powerpoint/2010/main" val="231954545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a:bodyPr>
          <a:lstStyle/>
          <a:p>
            <a:pPr algn="just">
              <a:buFont typeface="Wingdings" pitchFamily="2" charset="2"/>
              <a:buChar char="q"/>
            </a:pPr>
            <a:r>
              <a:rPr lang="en-US" sz="2400" dirty="0" smtClean="0">
                <a:latin typeface="Times New Roman" pitchFamily="18" charset="0"/>
                <a:cs typeface="Times New Roman" pitchFamily="18" charset="0"/>
              </a:rPr>
              <a:t>The International Network for Rational Use of Drugs (INRUD) was established in </a:t>
            </a:r>
            <a:r>
              <a:rPr lang="en-US" sz="2400" dirty="0" smtClean="0">
                <a:solidFill>
                  <a:srgbClr val="FFC000"/>
                </a:solidFill>
                <a:latin typeface="Times New Roman" pitchFamily="18" charset="0"/>
                <a:cs typeface="Times New Roman" pitchFamily="18" charset="0"/>
              </a:rPr>
              <a:t>1989</a:t>
            </a:r>
            <a:r>
              <a:rPr lang="en-US" sz="2400" dirty="0" smtClean="0">
                <a:latin typeface="Times New Roman" pitchFamily="18" charset="0"/>
                <a:cs typeface="Times New Roman" pitchFamily="18" charset="0"/>
              </a:rPr>
              <a:t> to design, test, and disseminate effective strategies to improve the way drugs are prescribed, dispensed, and used, with a particular emphasis on resource poor countries.</a:t>
            </a:r>
          </a:p>
          <a:p>
            <a:pPr algn="just"/>
            <a:endParaRPr lang="en-US" sz="2400" dirty="0">
              <a:latin typeface="Times New Roman" pitchFamily="18" charset="0"/>
              <a:cs typeface="Times New Roman" pitchFamily="18" charset="0"/>
            </a:endParaRPr>
          </a:p>
          <a:p>
            <a:pPr algn="just">
              <a:buFont typeface="Wingdings" pitchFamily="2" charset="2"/>
              <a:buChar char="q"/>
            </a:pPr>
            <a:r>
              <a:rPr lang="en-US" sz="2400" dirty="0" smtClean="0">
                <a:latin typeface="Times New Roman" pitchFamily="18" charset="0"/>
                <a:cs typeface="Times New Roman" pitchFamily="18" charset="0"/>
              </a:rPr>
              <a:t> The network now comprises 22 groups, seven from Africa(Ghana, Ethiopia, Kenya, Nigeria, Tanzania, Uganda and Zimbabwe), nine from Asia (</a:t>
            </a:r>
            <a:r>
              <a:rPr lang="en-US" sz="2400" dirty="0" smtClean="0">
                <a:solidFill>
                  <a:srgbClr val="00B050"/>
                </a:solidFill>
                <a:latin typeface="Times New Roman" pitchFamily="18" charset="0"/>
                <a:cs typeface="Times New Roman" pitchFamily="18" charset="0"/>
              </a:rPr>
              <a:t>Bangladesh</a:t>
            </a:r>
            <a:r>
              <a:rPr lang="en-US" sz="2400" dirty="0" smtClean="0">
                <a:latin typeface="Times New Roman" pitchFamily="18" charset="0"/>
                <a:cs typeface="Times New Roman" pitchFamily="18" charset="0"/>
              </a:rPr>
              <a:t>, Cambodia, China, India/Delhi, India/Tamil Nadu, Indonesia, Nepal, Philippines and Thailand)and Latin America (Peru).</a:t>
            </a:r>
          </a:p>
          <a:p>
            <a:pPr marL="0" indent="0" algn="just">
              <a:buNone/>
            </a:pPr>
            <a:endParaRPr lang="en-US" sz="2400" dirty="0">
              <a:latin typeface="Times New Roman" pitchFamily="18" charset="0"/>
              <a:cs typeface="Times New Roman" pitchFamily="18" charset="0"/>
            </a:endParaRPr>
          </a:p>
          <a:p>
            <a:pPr marL="0" indent="0" algn="just">
              <a:buNone/>
            </a:pP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25601554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68362"/>
          </a:xfrm>
        </p:spPr>
        <p:txBody>
          <a:bodyPr>
            <a:normAutofit/>
          </a:bodyPr>
          <a:lstStyle/>
          <a:p>
            <a:r>
              <a:rPr lang="en-US" sz="3600" b="1" u="sng" dirty="0" smtClean="0">
                <a:solidFill>
                  <a:srgbClr val="00B050"/>
                </a:solidFill>
              </a:rPr>
              <a:t>OUTLINE</a:t>
            </a:r>
            <a:endParaRPr lang="en-US" sz="3600" b="1" u="sng" dirty="0">
              <a:solidFill>
                <a:srgbClr val="00B050"/>
              </a:solidFill>
            </a:endParaRPr>
          </a:p>
        </p:txBody>
      </p:sp>
      <p:sp>
        <p:nvSpPr>
          <p:cNvPr id="3" name="Content Placeholder 2"/>
          <p:cNvSpPr>
            <a:spLocks noGrp="1"/>
          </p:cNvSpPr>
          <p:nvPr>
            <p:ph idx="1"/>
          </p:nvPr>
        </p:nvSpPr>
        <p:spPr>
          <a:xfrm>
            <a:off x="457200" y="1066800"/>
            <a:ext cx="8229600" cy="5410200"/>
          </a:xfrm>
        </p:spPr>
        <p:txBody>
          <a:bodyPr>
            <a:normAutofit lnSpcReduction="10000"/>
          </a:bodyPr>
          <a:lstStyle/>
          <a:p>
            <a:r>
              <a:rPr lang="en-US" sz="2400" dirty="0" smtClean="0">
                <a:latin typeface="Times New Roman" pitchFamily="18" charset="0"/>
                <a:cs typeface="Times New Roman" pitchFamily="18" charset="0"/>
              </a:rPr>
              <a:t>Background of rational use of drugs</a:t>
            </a:r>
          </a:p>
          <a:p>
            <a:r>
              <a:rPr lang="en-US" sz="2400" dirty="0">
                <a:latin typeface="Times New Roman" pitchFamily="18" charset="0"/>
                <a:cs typeface="Times New Roman" pitchFamily="18" charset="0"/>
              </a:rPr>
              <a:t>Definition of RUDs</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Factors that have led sudden realization for rational drug</a:t>
            </a:r>
          </a:p>
          <a:p>
            <a:r>
              <a:rPr lang="en-US" sz="2400" dirty="0" smtClean="0">
                <a:latin typeface="Times New Roman" pitchFamily="18" charset="0"/>
                <a:cs typeface="Times New Roman" pitchFamily="18" charset="0"/>
              </a:rPr>
              <a:t>Reasons for Irrational use of Drugs </a:t>
            </a:r>
          </a:p>
          <a:p>
            <a:r>
              <a:rPr lang="en-US" sz="2400" dirty="0" smtClean="0">
                <a:latin typeface="Times New Roman" pitchFamily="18" charset="0"/>
                <a:cs typeface="Times New Roman" pitchFamily="18" charset="0"/>
              </a:rPr>
              <a:t>Absolutely Irrational Use</a:t>
            </a:r>
          </a:p>
          <a:p>
            <a:r>
              <a:rPr lang="en-US" sz="2400" dirty="0">
                <a:latin typeface="Times New Roman" pitchFamily="18" charset="0"/>
                <a:cs typeface="Times New Roman" pitchFamily="18" charset="0"/>
              </a:rPr>
              <a:t>Hazards of Irrational Use of </a:t>
            </a:r>
            <a:r>
              <a:rPr lang="en-US" sz="2400" dirty="0" smtClean="0">
                <a:latin typeface="Times New Roman" pitchFamily="18" charset="0"/>
                <a:cs typeface="Times New Roman" pitchFamily="18" charset="0"/>
              </a:rPr>
              <a:t>Drugs</a:t>
            </a:r>
          </a:p>
          <a:p>
            <a:r>
              <a:rPr lang="en-US" sz="2400" dirty="0">
                <a:latin typeface="Times New Roman" pitchFamily="18" charset="0"/>
                <a:cs typeface="Times New Roman" pitchFamily="18" charset="0"/>
              </a:rPr>
              <a:t>Steps of rational drug </a:t>
            </a:r>
            <a:r>
              <a:rPr lang="en-US" sz="2400" dirty="0" smtClean="0">
                <a:latin typeface="Times New Roman" pitchFamily="18" charset="0"/>
                <a:cs typeface="Times New Roman" pitchFamily="18" charset="0"/>
              </a:rPr>
              <a:t>use</a:t>
            </a:r>
          </a:p>
          <a:p>
            <a:r>
              <a:rPr lang="en-US" sz="2400" dirty="0">
                <a:latin typeface="Times New Roman" pitchFamily="18" charset="0"/>
                <a:cs typeface="Times New Roman" pitchFamily="18" charset="0"/>
              </a:rPr>
              <a:t>Twelve core interventions to</a:t>
            </a:r>
            <a:br>
              <a:rPr lang="en-US" sz="2400" dirty="0">
                <a:latin typeface="Times New Roman" pitchFamily="18" charset="0"/>
                <a:cs typeface="Times New Roman" pitchFamily="18" charset="0"/>
              </a:rPr>
            </a:br>
            <a:r>
              <a:rPr lang="en-US" sz="2400" dirty="0">
                <a:latin typeface="Times New Roman" pitchFamily="18" charset="0"/>
                <a:cs typeface="Times New Roman" pitchFamily="18" charset="0"/>
              </a:rPr>
              <a:t>promote more rational use of </a:t>
            </a:r>
            <a:r>
              <a:rPr lang="en-US" sz="2400" dirty="0" smtClean="0">
                <a:latin typeface="Times New Roman" pitchFamily="18" charset="0"/>
                <a:cs typeface="Times New Roman" pitchFamily="18" charset="0"/>
              </a:rPr>
              <a:t>medicines</a:t>
            </a:r>
          </a:p>
          <a:p>
            <a:r>
              <a:rPr lang="en-US" sz="2400" dirty="0">
                <a:latin typeface="Times New Roman" pitchFamily="18" charset="0"/>
                <a:cs typeface="Times New Roman" pitchFamily="18" charset="0"/>
              </a:rPr>
              <a:t>Responsibilities of a drugs and</a:t>
            </a:r>
            <a:br>
              <a:rPr lang="en-US" sz="2400" dirty="0">
                <a:latin typeface="Times New Roman" pitchFamily="18" charset="0"/>
                <a:cs typeface="Times New Roman" pitchFamily="18" charset="0"/>
              </a:rPr>
            </a:br>
            <a:r>
              <a:rPr lang="en-US" sz="2400" dirty="0">
                <a:latin typeface="Times New Roman" pitchFamily="18" charset="0"/>
                <a:cs typeface="Times New Roman" pitchFamily="18" charset="0"/>
              </a:rPr>
              <a:t>therapeutics committee on </a:t>
            </a:r>
            <a:r>
              <a:rPr lang="en-US" sz="2400" dirty="0" smtClean="0">
                <a:latin typeface="Times New Roman" pitchFamily="18" charset="0"/>
                <a:cs typeface="Times New Roman" pitchFamily="18" charset="0"/>
              </a:rPr>
              <a:t>RUDs</a:t>
            </a:r>
          </a:p>
          <a:p>
            <a:r>
              <a:rPr lang="en-US" sz="2400" dirty="0">
                <a:latin typeface="Times New Roman" pitchFamily="18" charset="0"/>
                <a:cs typeface="Times New Roman" pitchFamily="18" charset="0"/>
              </a:rPr>
              <a:t>The International Network for Rational Use of Drugs </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Role of Pharmacist in promoting RUDs in dispensing setup</a:t>
            </a:r>
          </a:p>
        </p:txBody>
      </p:sp>
    </p:spTree>
    <p:extLst>
      <p:ext uri="{BB962C8B-B14F-4D97-AF65-F5344CB8AC3E}">
        <p14:creationId xmlns:p14="http://schemas.microsoft.com/office/powerpoint/2010/main" val="146078603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458200" cy="792162"/>
          </a:xfrm>
        </p:spPr>
        <p:txBody>
          <a:bodyPr>
            <a:normAutofit fontScale="90000"/>
          </a:bodyPr>
          <a:lstStyle/>
          <a:p>
            <a:pPr algn="l"/>
            <a:r>
              <a:rPr lang="en-US" dirty="0" smtClean="0"/>
              <a:t> </a:t>
            </a:r>
            <a:r>
              <a:rPr lang="en-US" sz="4000" dirty="0" smtClean="0">
                <a:solidFill>
                  <a:srgbClr val="00B0F0"/>
                </a:solidFill>
                <a:latin typeface="Times New Roman" pitchFamily="18" charset="0"/>
                <a:cs typeface="Times New Roman" pitchFamily="18" charset="0"/>
              </a:rPr>
              <a:t>It has carried out baseline studies including: </a:t>
            </a:r>
            <a:endParaRPr lang="en-US" sz="4000" dirty="0">
              <a:solidFill>
                <a:srgbClr val="00B0F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295400"/>
            <a:ext cx="8229600" cy="5257800"/>
          </a:xfrm>
        </p:spPr>
        <p:txBody>
          <a:bodyPr>
            <a:normAutofit lnSpcReduction="10000"/>
          </a:bodyPr>
          <a:lstStyle/>
          <a:p>
            <a:pPr marL="457200" indent="-457200" algn="just">
              <a:buFont typeface="+mj-lt"/>
              <a:buAutoNum type="arabicPeriod"/>
            </a:pPr>
            <a:r>
              <a:rPr lang="en-US" sz="2400" dirty="0" smtClean="0">
                <a:latin typeface="Times New Roman" pitchFamily="18" charset="0"/>
                <a:cs typeface="Times New Roman" pitchFamily="18" charset="0"/>
              </a:rPr>
              <a:t> drug use indicators in four districts,</a:t>
            </a:r>
          </a:p>
          <a:p>
            <a:pPr marL="457200" indent="-457200" algn="just">
              <a:buFont typeface="+mj-lt"/>
              <a:buAutoNum type="arabicPeriod"/>
            </a:pPr>
            <a:r>
              <a:rPr lang="en-US" sz="2400" dirty="0" smtClean="0">
                <a:latin typeface="Times New Roman" pitchFamily="18" charset="0"/>
                <a:cs typeface="Times New Roman" pitchFamily="18" charset="0"/>
              </a:rPr>
              <a:t> promoting safe dispensing and appropriate referral for </a:t>
            </a:r>
            <a:r>
              <a:rPr lang="en-US" sz="2400" dirty="0" err="1" smtClean="0">
                <a:latin typeface="Times New Roman" pitchFamily="18" charset="0"/>
                <a:cs typeface="Times New Roman" pitchFamily="18" charset="0"/>
              </a:rPr>
              <a:t>diarrhoea</a:t>
            </a:r>
            <a:r>
              <a:rPr lang="en-US" sz="2400" dirty="0" smtClean="0">
                <a:latin typeface="Times New Roman" pitchFamily="18" charset="0"/>
                <a:cs typeface="Times New Roman" pitchFamily="18" charset="0"/>
              </a:rPr>
              <a:t>, ARI , and pregnancy by retail drug sellers in 12 districts,</a:t>
            </a:r>
          </a:p>
          <a:p>
            <a:pPr marL="457200" indent="-457200" algn="just">
              <a:buFont typeface="+mj-lt"/>
              <a:buAutoNum type="arabicPeriod"/>
            </a:pPr>
            <a:r>
              <a:rPr lang="en-US" sz="2400" dirty="0" smtClean="0">
                <a:latin typeface="Times New Roman" pitchFamily="18" charset="0"/>
                <a:cs typeface="Times New Roman" pitchFamily="18" charset="0"/>
              </a:rPr>
              <a:t>consumer drug use in 9 </a:t>
            </a:r>
            <a:r>
              <a:rPr lang="en-US" sz="2400" dirty="0" err="1" smtClean="0">
                <a:latin typeface="Times New Roman" pitchFamily="18" charset="0"/>
                <a:cs typeface="Times New Roman" pitchFamily="18" charset="0"/>
              </a:rPr>
              <a:t>Terai</a:t>
            </a:r>
            <a:r>
              <a:rPr lang="en-US" sz="2400" dirty="0" smtClean="0">
                <a:latin typeface="Times New Roman" pitchFamily="18" charset="0"/>
                <a:cs typeface="Times New Roman" pitchFamily="18" charset="0"/>
              </a:rPr>
              <a:t> districts</a:t>
            </a:r>
          </a:p>
          <a:p>
            <a:pPr marL="457200" indent="-457200" algn="just">
              <a:buFont typeface="+mj-lt"/>
              <a:buAutoNum type="arabicPeriod"/>
            </a:pPr>
            <a:r>
              <a:rPr lang="en-US" sz="2400" dirty="0" smtClean="0">
                <a:latin typeface="Times New Roman" pitchFamily="18" charset="0"/>
                <a:cs typeface="Times New Roman" pitchFamily="18" charset="0"/>
              </a:rPr>
              <a:t>district drug management study in 4 districts.</a:t>
            </a:r>
          </a:p>
          <a:p>
            <a:pPr marL="457200" indent="-457200" algn="just">
              <a:buFont typeface="+mj-lt"/>
              <a:buAutoNum type="arabicPeriod"/>
            </a:pPr>
            <a:r>
              <a:rPr lang="en-US" sz="2400" dirty="0" smtClean="0">
                <a:latin typeface="Times New Roman" pitchFamily="18" charset="0"/>
                <a:cs typeface="Times New Roman" pitchFamily="18" charset="0"/>
              </a:rPr>
              <a:t>health seeking </a:t>
            </a:r>
            <a:r>
              <a:rPr lang="en-US" sz="2400" dirty="0" err="1" smtClean="0">
                <a:latin typeface="Times New Roman" pitchFamily="18" charset="0"/>
                <a:cs typeface="Times New Roman" pitchFamily="18" charset="0"/>
              </a:rPr>
              <a:t>behaviour</a:t>
            </a:r>
            <a:r>
              <a:rPr lang="en-US" sz="2400" dirty="0" smtClean="0">
                <a:latin typeface="Times New Roman" pitchFamily="18" charset="0"/>
                <a:cs typeface="Times New Roman" pitchFamily="18" charset="0"/>
              </a:rPr>
              <a:t> of community and treatment practices of healthcare provider in </a:t>
            </a:r>
            <a:r>
              <a:rPr lang="en-US" sz="2400" dirty="0" err="1" smtClean="0">
                <a:latin typeface="Times New Roman" pitchFamily="18" charset="0"/>
                <a:cs typeface="Times New Roman" pitchFamily="18" charset="0"/>
              </a:rPr>
              <a:t>Sarlahi</a:t>
            </a:r>
            <a:r>
              <a:rPr lang="en-US" sz="2400" dirty="0" smtClean="0">
                <a:latin typeface="Times New Roman" pitchFamily="18" charset="0"/>
                <a:cs typeface="Times New Roman" pitchFamily="18" charset="0"/>
              </a:rPr>
              <a:t> and </a:t>
            </a:r>
            <a:r>
              <a:rPr lang="en-US" sz="2400" dirty="0" err="1" smtClean="0">
                <a:latin typeface="Times New Roman" pitchFamily="18" charset="0"/>
                <a:cs typeface="Times New Roman" pitchFamily="18" charset="0"/>
              </a:rPr>
              <a:t>Kanchanpur</a:t>
            </a:r>
            <a:r>
              <a:rPr lang="en-US" sz="2400" dirty="0" smtClean="0">
                <a:latin typeface="Times New Roman" pitchFamily="18" charset="0"/>
                <a:cs typeface="Times New Roman" pitchFamily="18" charset="0"/>
              </a:rPr>
              <a:t> districts for Kala-</a:t>
            </a:r>
            <a:r>
              <a:rPr lang="en-US" sz="2400" dirty="0" err="1" smtClean="0">
                <a:latin typeface="Times New Roman" pitchFamily="18" charset="0"/>
                <a:cs typeface="Times New Roman" pitchFamily="18" charset="0"/>
              </a:rPr>
              <a:t>azar</a:t>
            </a:r>
            <a:r>
              <a:rPr lang="en-US" sz="2400" dirty="0" smtClean="0">
                <a:latin typeface="Times New Roman" pitchFamily="18" charset="0"/>
                <a:cs typeface="Times New Roman" pitchFamily="18" charset="0"/>
              </a:rPr>
              <a:t> and Malaria.</a:t>
            </a:r>
          </a:p>
          <a:p>
            <a:pPr marL="457200" indent="-457200" algn="just">
              <a:buFont typeface="+mj-lt"/>
              <a:buAutoNum type="arabicPeriod"/>
            </a:pPr>
            <a:r>
              <a:rPr lang="en-US" sz="2400" dirty="0" smtClean="0">
                <a:latin typeface="Times New Roman" pitchFamily="18" charset="0"/>
                <a:cs typeface="Times New Roman" pitchFamily="18" charset="0"/>
              </a:rPr>
              <a:t>National Chest Hospital or National Hospital for Diseases of Respiratory System, National Tuberculosis Centre(NTC).</a:t>
            </a:r>
          </a:p>
          <a:p>
            <a:pPr marL="457200" indent="-457200" algn="just">
              <a:buFont typeface="+mj-lt"/>
              <a:buAutoNum type="arabicPeriod"/>
            </a:pPr>
            <a:r>
              <a:rPr lang="en-US" sz="2400" dirty="0" smtClean="0">
                <a:latin typeface="Times New Roman" pitchFamily="18" charset="0"/>
                <a:cs typeface="Times New Roman" pitchFamily="18" charset="0"/>
              </a:rPr>
              <a:t>pricing method and price of top selling eight medicine from Nepalese manufacturers.</a:t>
            </a:r>
          </a:p>
          <a:p>
            <a:pPr marL="0" indent="0">
              <a:buNone/>
            </a:pP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22453204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14400"/>
          </a:xfrm>
        </p:spPr>
        <p:txBody>
          <a:bodyPr>
            <a:noAutofit/>
          </a:bodyPr>
          <a:lstStyle/>
          <a:p>
            <a:r>
              <a:rPr lang="en-US" sz="3200" dirty="0" smtClean="0">
                <a:solidFill>
                  <a:srgbClr val="00B050"/>
                </a:solidFill>
              </a:rPr>
              <a:t>ROLE OF PHARMACIST IN PROMOTING RATIONAL USE OF DRUGS IN DISPENSING SETUP</a:t>
            </a:r>
            <a:endParaRPr lang="en-US" sz="3200" dirty="0">
              <a:solidFill>
                <a:srgbClr val="00B050"/>
              </a:solidFill>
            </a:endParaRPr>
          </a:p>
        </p:txBody>
      </p:sp>
      <p:sp>
        <p:nvSpPr>
          <p:cNvPr id="3" name="Content Placeholder 2"/>
          <p:cNvSpPr>
            <a:spLocks noGrp="1"/>
          </p:cNvSpPr>
          <p:nvPr>
            <p:ph idx="1"/>
          </p:nvPr>
        </p:nvSpPr>
        <p:spPr>
          <a:xfrm>
            <a:off x="457200" y="1219200"/>
            <a:ext cx="8229600" cy="5410200"/>
          </a:xfrm>
        </p:spPr>
        <p:txBody>
          <a:bodyPr>
            <a:normAutofit fontScale="55000" lnSpcReduction="20000"/>
          </a:bodyPr>
          <a:lstStyle/>
          <a:p>
            <a:pPr marL="514350" indent="-514350">
              <a:lnSpc>
                <a:spcPct val="120000"/>
              </a:lnSpc>
              <a:buFont typeface="+mj-lt"/>
              <a:buAutoNum type="alphaUcPeriod"/>
            </a:pPr>
            <a:r>
              <a:rPr lang="en-US" sz="4400" dirty="0" smtClean="0">
                <a:latin typeface="Times New Roman" pitchFamily="18" charset="0"/>
                <a:cs typeface="Times New Roman" pitchFamily="18" charset="0"/>
              </a:rPr>
              <a:t>The Pharmacist shall keep all controlled drugs in a locked cabinet under his/her own direct supervision and control.</a:t>
            </a:r>
          </a:p>
          <a:p>
            <a:pPr marL="514350" indent="-514350">
              <a:lnSpc>
                <a:spcPct val="120000"/>
              </a:lnSpc>
              <a:buFont typeface="+mj-lt"/>
              <a:buAutoNum type="alphaUcPeriod"/>
            </a:pPr>
            <a:r>
              <a:rPr lang="en-US" sz="4400" dirty="0" smtClean="0">
                <a:latin typeface="Times New Roman" pitchFamily="18" charset="0"/>
                <a:cs typeface="Times New Roman" pitchFamily="18" charset="0"/>
              </a:rPr>
              <a:t>The Pharmacist must check validity of the prescription and identity of the patient before dispensing</a:t>
            </a:r>
          </a:p>
          <a:p>
            <a:pPr marL="514350" indent="-514350">
              <a:lnSpc>
                <a:spcPct val="120000"/>
              </a:lnSpc>
              <a:buFont typeface="+mj-lt"/>
              <a:buAutoNum type="alphaUcPeriod"/>
            </a:pPr>
            <a:r>
              <a:rPr lang="en-US" sz="4400" dirty="0" smtClean="0">
                <a:latin typeface="Times New Roman" pitchFamily="18" charset="0"/>
                <a:cs typeface="Times New Roman" pitchFamily="18" charset="0"/>
              </a:rPr>
              <a:t>The Pharmacist shall consult the prescribing doctor if there is any doubt about the prescription.</a:t>
            </a:r>
          </a:p>
          <a:p>
            <a:pPr marL="514350" indent="-514350">
              <a:lnSpc>
                <a:spcPct val="120000"/>
              </a:lnSpc>
              <a:buFont typeface="+mj-lt"/>
              <a:buAutoNum type="alphaUcPeriod"/>
            </a:pPr>
            <a:r>
              <a:rPr lang="en-US" sz="4400" dirty="0" smtClean="0">
                <a:latin typeface="Times New Roman" pitchFamily="18" charset="0"/>
                <a:cs typeface="Times New Roman" pitchFamily="18" charset="0"/>
              </a:rPr>
              <a:t>The Pharmacist shall only dispense controlled drugs if the prescription provided by the physician is complete and valid.</a:t>
            </a:r>
          </a:p>
          <a:p>
            <a:pPr marL="514350" indent="-514350">
              <a:lnSpc>
                <a:spcPct val="120000"/>
              </a:lnSpc>
              <a:buFont typeface="+mj-lt"/>
              <a:buAutoNum type="alphaUcPeriod"/>
            </a:pPr>
            <a:r>
              <a:rPr lang="en-US" sz="4400" dirty="0" smtClean="0">
                <a:latin typeface="Times New Roman" pitchFamily="18" charset="0"/>
                <a:cs typeface="Times New Roman" pitchFamily="18" charset="0"/>
              </a:rPr>
              <a:t>The Pharmacist shall properly label and mark containers to avoid undue intermixing that may cause harm to the patient.</a:t>
            </a:r>
          </a:p>
          <a:p>
            <a:pPr marL="514350" indent="-514350">
              <a:lnSpc>
                <a:spcPct val="120000"/>
              </a:lnSpc>
              <a:buFont typeface="+mj-lt"/>
              <a:buAutoNum type="alphaUcPeriod"/>
            </a:pPr>
            <a:r>
              <a:rPr lang="en-US" sz="4400" dirty="0" smtClean="0">
                <a:latin typeface="Times New Roman" pitchFamily="18" charset="0"/>
                <a:cs typeface="Times New Roman" pitchFamily="18" charset="0"/>
              </a:rPr>
              <a:t>The Pharmacist shall provide complete information to the patient about the prescribed drug he /she is dispensing including cautions, warnings and clear direction for use.</a:t>
            </a:r>
          </a:p>
          <a:p>
            <a:pPr marL="514350" indent="-514350">
              <a:buFont typeface="+mj-lt"/>
              <a:buAutoNum type="alphaUcPeriod"/>
            </a:pPr>
            <a:endParaRPr lang="en-US" dirty="0"/>
          </a:p>
        </p:txBody>
      </p:sp>
    </p:spTree>
    <p:extLst>
      <p:ext uri="{BB962C8B-B14F-4D97-AF65-F5344CB8AC3E}">
        <p14:creationId xmlns:p14="http://schemas.microsoft.com/office/powerpoint/2010/main" val="32730659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68362"/>
          </a:xfrm>
        </p:spPr>
        <p:txBody>
          <a:bodyPr>
            <a:normAutofit/>
          </a:bodyPr>
          <a:lstStyle/>
          <a:p>
            <a:r>
              <a:rPr lang="en-US" sz="3600" dirty="0" smtClean="0">
                <a:solidFill>
                  <a:srgbClr val="00B050"/>
                </a:solidFill>
                <a:latin typeface="Times New Roman" pitchFamily="18" charset="0"/>
                <a:cs typeface="Times New Roman" pitchFamily="18" charset="0"/>
              </a:rPr>
              <a:t>Definition of RUDs</a:t>
            </a:r>
            <a:endParaRPr lang="en-US" sz="3600" dirty="0">
              <a:solidFill>
                <a:srgbClr val="00B05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752600"/>
            <a:ext cx="8229600" cy="4373563"/>
          </a:xfrm>
        </p:spPr>
        <p:txBody>
          <a:bodyPr>
            <a:normAutofit/>
          </a:bodyPr>
          <a:lstStyle/>
          <a:p>
            <a:pPr algn="just">
              <a:buFont typeface="Wingdings" pitchFamily="2" charset="2"/>
              <a:buChar char="q"/>
            </a:pPr>
            <a:r>
              <a:rPr lang="en-US" sz="2400" dirty="0" smtClean="0">
                <a:solidFill>
                  <a:srgbClr val="00B050"/>
                </a:solidFill>
                <a:latin typeface="Times New Roman" pitchFamily="18" charset="0"/>
                <a:cs typeface="Times New Roman" pitchFamily="18" charset="0"/>
              </a:rPr>
              <a:t>In simplest words </a:t>
            </a:r>
            <a:r>
              <a:rPr lang="en-US" sz="2400" dirty="0" smtClean="0">
                <a:latin typeface="Times New Roman" pitchFamily="18" charset="0"/>
                <a:cs typeface="Times New Roman" pitchFamily="18" charset="0"/>
              </a:rPr>
              <a:t>rational use means “prescribing right drug, in adequate dose for the sufficient duration &amp; appropriate to the clinical needs of the patient at lowest cost.</a:t>
            </a:r>
          </a:p>
          <a:p>
            <a:pPr algn="just">
              <a:buFont typeface="Wingdings" pitchFamily="2" charset="2"/>
              <a:buChar char="q"/>
            </a:pPr>
            <a:endParaRPr lang="en-US" sz="2400" dirty="0">
              <a:latin typeface="Times New Roman" pitchFamily="18" charset="0"/>
              <a:cs typeface="Times New Roman" pitchFamily="18" charset="0"/>
            </a:endParaRPr>
          </a:p>
          <a:p>
            <a:pPr algn="just">
              <a:buFont typeface="Wingdings" pitchFamily="2" charset="2"/>
              <a:buChar char="q"/>
            </a:pPr>
            <a:r>
              <a:rPr lang="en-US" sz="2400" dirty="0" smtClean="0">
                <a:solidFill>
                  <a:srgbClr val="00B050"/>
                </a:solidFill>
                <a:latin typeface="Times New Roman" pitchFamily="18" charset="0"/>
                <a:cs typeface="Times New Roman" pitchFamily="18" charset="0"/>
              </a:rPr>
              <a:t>WHO: </a:t>
            </a:r>
            <a:r>
              <a:rPr lang="en-US" sz="2400" dirty="0" smtClean="0">
                <a:latin typeface="Times New Roman" pitchFamily="18" charset="0"/>
                <a:cs typeface="Times New Roman" pitchFamily="18" charset="0"/>
              </a:rPr>
              <a:t>The rational use of drugs requires that patients receive medications appropriate to their clinical needs, in doses that meet their own individual requirements for an adequate period of time, and at the lowest cost to them and their community</a:t>
            </a:r>
          </a:p>
          <a:p>
            <a:pPr marL="0" indent="0" algn="just">
              <a:buNone/>
            </a:pP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35966747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14400"/>
          </a:xfrm>
        </p:spPr>
        <p:txBody>
          <a:bodyPr>
            <a:normAutofit fontScale="90000"/>
          </a:bodyPr>
          <a:lstStyle/>
          <a:p>
            <a:r>
              <a:rPr lang="en-US" sz="4000" dirty="0" smtClean="0">
                <a:solidFill>
                  <a:srgbClr val="00B050"/>
                </a:solidFill>
                <a:latin typeface="Times New Roman" pitchFamily="18" charset="0"/>
                <a:cs typeface="Times New Roman" pitchFamily="18" charset="0"/>
              </a:rPr>
              <a:t>Background of rational use of drugs</a:t>
            </a:r>
            <a:r>
              <a:rPr lang="en-US" dirty="0" smtClean="0"/>
              <a:t/>
            </a:r>
            <a:br>
              <a:rPr lang="en-US" dirty="0" smtClean="0"/>
            </a:br>
            <a:endParaRPr lang="en-US" dirty="0"/>
          </a:p>
        </p:txBody>
      </p:sp>
      <p:sp>
        <p:nvSpPr>
          <p:cNvPr id="3" name="Content Placeholder 2"/>
          <p:cNvSpPr>
            <a:spLocks noGrp="1"/>
          </p:cNvSpPr>
          <p:nvPr>
            <p:ph idx="1"/>
          </p:nvPr>
        </p:nvSpPr>
        <p:spPr>
          <a:xfrm>
            <a:off x="457200" y="1447800"/>
            <a:ext cx="8229600" cy="4678363"/>
          </a:xfrm>
        </p:spPr>
        <p:txBody>
          <a:bodyPr>
            <a:normAutofit lnSpcReduction="10000"/>
          </a:bodyPr>
          <a:lstStyle/>
          <a:p>
            <a:pPr algn="just">
              <a:lnSpc>
                <a:spcPct val="110000"/>
              </a:lnSpc>
              <a:buFont typeface="Wingdings" pitchFamily="2" charset="2"/>
              <a:buChar char="q"/>
            </a:pPr>
            <a:r>
              <a:rPr lang="en-US" sz="2400" dirty="0" smtClean="0">
                <a:latin typeface="Times New Roman" pitchFamily="18" charset="0"/>
                <a:cs typeface="Times New Roman" pitchFamily="18" charset="0"/>
              </a:rPr>
              <a:t>The concept of rational drug use is age old as evident by the statement made by the Alexandrian physician </a:t>
            </a:r>
            <a:r>
              <a:rPr lang="en-US" sz="2400" dirty="0" err="1" smtClean="0">
                <a:latin typeface="Times New Roman" pitchFamily="18" charset="0"/>
                <a:cs typeface="Times New Roman" pitchFamily="18" charset="0"/>
              </a:rPr>
              <a:t>Herophilus</a:t>
            </a:r>
            <a:r>
              <a:rPr lang="en-US" sz="2400" dirty="0" smtClean="0">
                <a:latin typeface="Times New Roman" pitchFamily="18" charset="0"/>
                <a:cs typeface="Times New Roman" pitchFamily="18" charset="0"/>
              </a:rPr>
              <a:t> 300 B.C that is “Medicines are nothing in themselves but are the  hands of god if employed with reason &amp; prudence.”</a:t>
            </a:r>
          </a:p>
          <a:p>
            <a:pPr marL="0" indent="0" algn="just">
              <a:lnSpc>
                <a:spcPct val="110000"/>
              </a:lnSpc>
              <a:buNone/>
            </a:pPr>
            <a:endParaRPr lang="en-US" sz="2400" dirty="0">
              <a:latin typeface="Times New Roman" pitchFamily="18" charset="0"/>
              <a:cs typeface="Times New Roman" pitchFamily="18" charset="0"/>
            </a:endParaRPr>
          </a:p>
          <a:p>
            <a:pPr algn="just">
              <a:lnSpc>
                <a:spcPct val="110000"/>
              </a:lnSpc>
              <a:buFont typeface="Wingdings" pitchFamily="2" charset="2"/>
              <a:buChar char="q"/>
            </a:pPr>
            <a:r>
              <a:rPr lang="en-US" sz="2400" dirty="0" smtClean="0">
                <a:latin typeface="Times New Roman" pitchFamily="18" charset="0"/>
                <a:cs typeface="Times New Roman" pitchFamily="18" charset="0"/>
              </a:rPr>
              <a:t>The concept of rational drug use during the past few years has been the theme of various national &amp; international gatherings. Various studies conducted in developed as well as in developing countries during past few years regarding the safe &amp; effective use of drugs show that irrational drug use is a global phenomenon &amp; only few prescriptions justify rational use of drugs.</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29322830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610600" cy="944562"/>
          </a:xfrm>
        </p:spPr>
        <p:txBody>
          <a:bodyPr>
            <a:noAutofit/>
          </a:bodyPr>
          <a:lstStyle/>
          <a:p>
            <a:r>
              <a:rPr lang="en-US" sz="3600" dirty="0" smtClean="0">
                <a:solidFill>
                  <a:srgbClr val="00B050"/>
                </a:solidFill>
                <a:latin typeface="Times New Roman" pitchFamily="18" charset="0"/>
                <a:cs typeface="Times New Roman" pitchFamily="18" charset="0"/>
              </a:rPr>
              <a:t>Factors that have led sudden realization for rational drug use</a:t>
            </a:r>
            <a:endParaRPr lang="en-US" sz="3600" dirty="0">
              <a:solidFill>
                <a:srgbClr val="00B050"/>
              </a:solidFill>
              <a:latin typeface="Times New Roman" pitchFamily="18" charset="0"/>
              <a:cs typeface="Times New Roman" pitchFamily="18" charset="0"/>
            </a:endParaRPr>
          </a:p>
        </p:txBody>
      </p:sp>
      <p:sp>
        <p:nvSpPr>
          <p:cNvPr id="3" name="Content Placeholder 2"/>
          <p:cNvSpPr>
            <a:spLocks noGrp="1"/>
          </p:cNvSpPr>
          <p:nvPr>
            <p:ph idx="1"/>
          </p:nvPr>
        </p:nvSpPr>
        <p:spPr>
          <a:xfrm>
            <a:off x="495300" y="1447800"/>
            <a:ext cx="8229600" cy="3916363"/>
          </a:xfrm>
        </p:spPr>
        <p:txBody>
          <a:bodyPr>
            <a:normAutofit/>
          </a:bodyPr>
          <a:lstStyle/>
          <a:p>
            <a:pPr marL="514350" indent="-514350">
              <a:lnSpc>
                <a:spcPct val="150000"/>
              </a:lnSpc>
              <a:buFont typeface="+mj-lt"/>
              <a:buAutoNum type="romanUcPeriod"/>
            </a:pPr>
            <a:r>
              <a:rPr lang="en-US" sz="2400" dirty="0" smtClean="0">
                <a:latin typeface="Times New Roman" pitchFamily="18" charset="0"/>
                <a:cs typeface="Times New Roman" pitchFamily="18" charset="0"/>
              </a:rPr>
              <a:t>Drug eruption</a:t>
            </a:r>
          </a:p>
          <a:p>
            <a:pPr marL="514350" indent="-514350">
              <a:lnSpc>
                <a:spcPct val="150000"/>
              </a:lnSpc>
              <a:buFont typeface="+mj-lt"/>
              <a:buAutoNum type="romanUcPeriod"/>
            </a:pPr>
            <a:r>
              <a:rPr lang="en-US" sz="2400" dirty="0" smtClean="0">
                <a:latin typeface="Times New Roman" pitchFamily="18" charset="0"/>
                <a:cs typeface="Times New Roman" pitchFamily="18" charset="0"/>
              </a:rPr>
              <a:t>Efforts to prevent the development of resistance</a:t>
            </a:r>
          </a:p>
          <a:p>
            <a:pPr marL="514350" indent="-514350">
              <a:lnSpc>
                <a:spcPct val="150000"/>
              </a:lnSpc>
              <a:buFont typeface="+mj-lt"/>
              <a:buAutoNum type="romanUcPeriod"/>
            </a:pPr>
            <a:r>
              <a:rPr lang="en-US" sz="2400" dirty="0" smtClean="0">
                <a:latin typeface="Times New Roman" pitchFamily="18" charset="0"/>
                <a:cs typeface="Times New Roman" pitchFamily="18" charset="0"/>
              </a:rPr>
              <a:t>Growing awareness</a:t>
            </a:r>
          </a:p>
          <a:p>
            <a:pPr marL="514350" indent="-514350">
              <a:lnSpc>
                <a:spcPct val="150000"/>
              </a:lnSpc>
              <a:buFont typeface="+mj-lt"/>
              <a:buAutoNum type="romanUcPeriod"/>
            </a:pPr>
            <a:r>
              <a:rPr lang="en-US" sz="2400" dirty="0" smtClean="0">
                <a:latin typeface="Times New Roman" pitchFamily="18" charset="0"/>
                <a:cs typeface="Times New Roman" pitchFamily="18" charset="0"/>
              </a:rPr>
              <a:t>Increased cost of the treatment</a:t>
            </a:r>
          </a:p>
          <a:p>
            <a:pPr marL="514350" indent="-514350">
              <a:lnSpc>
                <a:spcPct val="150000"/>
              </a:lnSpc>
              <a:buFont typeface="+mj-lt"/>
              <a:buAutoNum type="romanUcPeriod"/>
            </a:pPr>
            <a:r>
              <a:rPr lang="en-US" sz="2400" dirty="0" smtClean="0">
                <a:latin typeface="Times New Roman" pitchFamily="18" charset="0"/>
                <a:cs typeface="Times New Roman" pitchFamily="18" charset="0"/>
              </a:rPr>
              <a:t>Consumer protection Act. (CPA)</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21105100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solidFill>
                  <a:srgbClr val="00B050"/>
                </a:solidFill>
                <a:latin typeface="Times New Roman" panose="02020603050405020304" pitchFamily="18" charset="0"/>
                <a:cs typeface="Times New Roman" panose="02020603050405020304" pitchFamily="18" charset="0"/>
              </a:rPr>
              <a:t>Types of irrational use</a:t>
            </a:r>
            <a:endParaRPr lang="en-US" sz="3600" dirty="0">
              <a:solidFill>
                <a:srgbClr val="00B05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2400" dirty="0" smtClean="0">
                <a:latin typeface="Times New Roman" panose="02020603050405020304" pitchFamily="18" charset="0"/>
                <a:cs typeface="Times New Roman" panose="02020603050405020304" pitchFamily="18" charset="0"/>
              </a:rPr>
              <a:t>DIAGNOSIS</a:t>
            </a:r>
          </a:p>
          <a:p>
            <a:r>
              <a:rPr lang="en-US" sz="2400" dirty="0" smtClean="0">
                <a:latin typeface="Times New Roman" panose="02020603050405020304" pitchFamily="18" charset="0"/>
                <a:cs typeface="Times New Roman" panose="02020603050405020304" pitchFamily="18" charset="0"/>
              </a:rPr>
              <a:t>PRESCRIPTION </a:t>
            </a:r>
          </a:p>
          <a:p>
            <a:r>
              <a:rPr lang="en-US" sz="2400" dirty="0" smtClean="0">
                <a:latin typeface="Times New Roman" panose="02020603050405020304" pitchFamily="18" charset="0"/>
                <a:cs typeface="Times New Roman" panose="02020603050405020304" pitchFamily="18" charset="0"/>
              </a:rPr>
              <a:t>DISPENSING </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914100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solidFill>
                  <a:srgbClr val="00B050"/>
                </a:solidFill>
              </a:rPr>
              <a:t>Diagnosis-Irrational use</a:t>
            </a:r>
            <a:endParaRPr lang="en-US" sz="3600" dirty="0">
              <a:solidFill>
                <a:srgbClr val="00B050"/>
              </a:solidFill>
            </a:endParaRPr>
          </a:p>
        </p:txBody>
      </p:sp>
      <p:sp>
        <p:nvSpPr>
          <p:cNvPr id="3" name="Content Placeholder 2"/>
          <p:cNvSpPr>
            <a:spLocks noGrp="1"/>
          </p:cNvSpPr>
          <p:nvPr>
            <p:ph idx="1"/>
          </p:nvPr>
        </p:nvSpPr>
        <p:spPr>
          <a:xfrm>
            <a:off x="457200" y="1417638"/>
            <a:ext cx="8229600" cy="4525963"/>
          </a:xfrm>
        </p:spPr>
        <p:txBody>
          <a:bodyPr>
            <a:normAutofit/>
          </a:bodyPr>
          <a:lstStyle/>
          <a:p>
            <a:pPr marL="0" indent="0">
              <a:buNone/>
            </a:pPr>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Inadequate examination of </a:t>
            </a:r>
            <a:r>
              <a:rPr lang="en-US" sz="2400" dirty="0" smtClean="0">
                <a:latin typeface="Times New Roman" panose="02020603050405020304" pitchFamily="18" charset="0"/>
                <a:cs typeface="Times New Roman" panose="02020603050405020304" pitchFamily="18" charset="0"/>
              </a:rPr>
              <a:t>patient</a:t>
            </a:r>
          </a:p>
          <a:p>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Incomplete communication between patient and </a:t>
            </a:r>
            <a:r>
              <a:rPr lang="en-US" sz="2400" dirty="0" smtClean="0">
                <a:latin typeface="Times New Roman" panose="02020603050405020304" pitchFamily="18" charset="0"/>
                <a:cs typeface="Times New Roman" panose="02020603050405020304" pitchFamily="18" charset="0"/>
              </a:rPr>
              <a:t>doctor</a:t>
            </a:r>
          </a:p>
          <a:p>
            <a:r>
              <a:rPr lang="en-US" sz="2400" dirty="0" smtClean="0">
                <a:latin typeface="Times New Roman" panose="02020603050405020304" pitchFamily="18" charset="0"/>
                <a:cs typeface="Times New Roman" panose="02020603050405020304" pitchFamily="18" charset="0"/>
              </a:rPr>
              <a:t> Lack </a:t>
            </a:r>
            <a:r>
              <a:rPr lang="en-US" sz="2400" dirty="0">
                <a:latin typeface="Times New Roman" panose="02020603050405020304" pitchFamily="18" charset="0"/>
                <a:cs typeface="Times New Roman" panose="02020603050405020304" pitchFamily="18" charset="0"/>
              </a:rPr>
              <a:t>of documented medical </a:t>
            </a:r>
            <a:r>
              <a:rPr lang="en-US" sz="2400" dirty="0" smtClean="0">
                <a:latin typeface="Times New Roman" panose="02020603050405020304" pitchFamily="18" charset="0"/>
                <a:cs typeface="Times New Roman" panose="02020603050405020304" pitchFamily="18" charset="0"/>
              </a:rPr>
              <a:t>history</a:t>
            </a:r>
          </a:p>
          <a:p>
            <a:r>
              <a:rPr lang="en-US" sz="2400" dirty="0" smtClean="0">
                <a:latin typeface="Times New Roman" panose="02020603050405020304" pitchFamily="18" charset="0"/>
                <a:cs typeface="Times New Roman" panose="02020603050405020304" pitchFamily="18" charset="0"/>
              </a:rPr>
              <a:t> Inadequate </a:t>
            </a:r>
            <a:r>
              <a:rPr lang="en-US" sz="2400" dirty="0">
                <a:latin typeface="Times New Roman" panose="02020603050405020304" pitchFamily="18" charset="0"/>
                <a:cs typeface="Times New Roman" panose="02020603050405020304" pitchFamily="18" charset="0"/>
              </a:rPr>
              <a:t>laboratory Resources </a:t>
            </a:r>
          </a:p>
        </p:txBody>
      </p:sp>
    </p:spTree>
    <p:extLst>
      <p:ext uri="{BB962C8B-B14F-4D97-AF65-F5344CB8AC3E}">
        <p14:creationId xmlns:p14="http://schemas.microsoft.com/office/powerpoint/2010/main" val="13830169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solidFill>
                  <a:srgbClr val="00B050"/>
                </a:solidFill>
              </a:rPr>
              <a:t>Prescription-Irrational </a:t>
            </a:r>
            <a:r>
              <a:rPr lang="en-US" sz="3600" dirty="0">
                <a:solidFill>
                  <a:srgbClr val="00B050"/>
                </a:solidFill>
              </a:rPr>
              <a:t>use</a:t>
            </a:r>
            <a:endParaRPr lang="en-US" sz="3600" dirty="0">
              <a:solidFill>
                <a:srgbClr val="00B05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2400" dirty="0" smtClean="0">
                <a:latin typeface="Times New Roman" panose="02020603050405020304" pitchFamily="18" charset="0"/>
                <a:cs typeface="Times New Roman" panose="02020603050405020304" pitchFamily="18" charset="0"/>
              </a:rPr>
              <a:t>Under-prescribing </a:t>
            </a:r>
          </a:p>
          <a:p>
            <a:r>
              <a:rPr lang="en-US" sz="2400" dirty="0" smtClean="0">
                <a:latin typeface="Times New Roman" panose="02020603050405020304" pitchFamily="18" charset="0"/>
                <a:cs typeface="Times New Roman" panose="02020603050405020304" pitchFamily="18" charset="0"/>
              </a:rPr>
              <a:t>Incorrect prescribing</a:t>
            </a:r>
          </a:p>
          <a:p>
            <a:r>
              <a:rPr lang="en-US" sz="2400" dirty="0" smtClean="0">
                <a:latin typeface="Times New Roman" panose="02020603050405020304" pitchFamily="18" charset="0"/>
                <a:cs typeface="Times New Roman" panose="02020603050405020304" pitchFamily="18" charset="0"/>
              </a:rPr>
              <a:t>Excessive prescribing</a:t>
            </a:r>
          </a:p>
          <a:p>
            <a:r>
              <a:rPr lang="en-US" sz="2400" dirty="0" smtClean="0">
                <a:latin typeface="Times New Roman" panose="02020603050405020304" pitchFamily="18" charset="0"/>
                <a:cs typeface="Times New Roman" panose="02020603050405020304" pitchFamily="18" charset="0"/>
              </a:rPr>
              <a:t>Over-prescribing </a:t>
            </a:r>
          </a:p>
          <a:p>
            <a:r>
              <a:rPr lang="en-US" sz="2400" dirty="0" smtClean="0">
                <a:latin typeface="Times New Roman" panose="02020603050405020304" pitchFamily="18" charset="0"/>
                <a:cs typeface="Times New Roman" panose="02020603050405020304" pitchFamily="18" charset="0"/>
              </a:rPr>
              <a:t>Multiple </a:t>
            </a:r>
            <a:r>
              <a:rPr lang="en-US" sz="2400" dirty="0">
                <a:latin typeface="Times New Roman" panose="02020603050405020304" pitchFamily="18" charset="0"/>
                <a:cs typeface="Times New Roman" panose="02020603050405020304" pitchFamily="18" charset="0"/>
              </a:rPr>
              <a:t>prescribing </a:t>
            </a:r>
          </a:p>
        </p:txBody>
      </p:sp>
    </p:spTree>
    <p:extLst>
      <p:ext uri="{BB962C8B-B14F-4D97-AF65-F5344CB8AC3E}">
        <p14:creationId xmlns:p14="http://schemas.microsoft.com/office/powerpoint/2010/main" val="40172944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solidFill>
                  <a:srgbClr val="00B050"/>
                </a:solidFill>
              </a:rPr>
              <a:t>Dispensing-Irrational </a:t>
            </a:r>
            <a:r>
              <a:rPr lang="en-US" sz="3600" dirty="0">
                <a:solidFill>
                  <a:srgbClr val="00B050"/>
                </a:solidFill>
              </a:rPr>
              <a:t>use</a:t>
            </a:r>
            <a:endParaRPr lang="en-US" sz="3600" dirty="0">
              <a:solidFill>
                <a:srgbClr val="00B05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sz="2400" dirty="0" smtClean="0">
                <a:latin typeface="Times New Roman" panose="02020603050405020304" pitchFamily="18" charset="0"/>
                <a:cs typeface="Times New Roman" panose="02020603050405020304" pitchFamily="18" charset="0"/>
              </a:rPr>
              <a:t>Incorrect </a:t>
            </a:r>
            <a:r>
              <a:rPr lang="en-US" sz="2400" dirty="0">
                <a:latin typeface="Times New Roman" panose="02020603050405020304" pitchFamily="18" charset="0"/>
                <a:cs typeface="Times New Roman" panose="02020603050405020304" pitchFamily="18" charset="0"/>
              </a:rPr>
              <a:t>interpretation of the prescription </a:t>
            </a:r>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Retrieval </a:t>
            </a:r>
            <a:r>
              <a:rPr lang="en-US" sz="2400" dirty="0">
                <a:latin typeface="Times New Roman" panose="02020603050405020304" pitchFamily="18" charset="0"/>
                <a:cs typeface="Times New Roman" panose="02020603050405020304" pitchFamily="18" charset="0"/>
              </a:rPr>
              <a:t>of wrong </a:t>
            </a:r>
            <a:r>
              <a:rPr lang="en-US" sz="2400" dirty="0" smtClean="0">
                <a:latin typeface="Times New Roman" panose="02020603050405020304" pitchFamily="18" charset="0"/>
                <a:cs typeface="Times New Roman" panose="02020603050405020304" pitchFamily="18" charset="0"/>
              </a:rPr>
              <a:t>ingredients</a:t>
            </a:r>
          </a:p>
          <a:p>
            <a:r>
              <a:rPr lang="en-US" sz="2400" dirty="0" smtClean="0">
                <a:latin typeface="Times New Roman" panose="02020603050405020304" pitchFamily="18" charset="0"/>
                <a:cs typeface="Times New Roman" panose="02020603050405020304" pitchFamily="18" charset="0"/>
              </a:rPr>
              <a:t>Inaccurate </a:t>
            </a:r>
            <a:r>
              <a:rPr lang="en-US" sz="2400" dirty="0">
                <a:latin typeface="Times New Roman" panose="02020603050405020304" pitchFamily="18" charset="0"/>
                <a:cs typeface="Times New Roman" panose="02020603050405020304" pitchFamily="18" charset="0"/>
              </a:rPr>
              <a:t>counting, compounding, or pouring </a:t>
            </a:r>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Inadequate </a:t>
            </a:r>
            <a:r>
              <a:rPr lang="en-US" sz="2400" dirty="0">
                <a:latin typeface="Times New Roman" panose="02020603050405020304" pitchFamily="18" charset="0"/>
                <a:cs typeface="Times New Roman" panose="02020603050405020304" pitchFamily="18" charset="0"/>
              </a:rPr>
              <a:t>labeling </a:t>
            </a:r>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Unsanitary </a:t>
            </a:r>
            <a:r>
              <a:rPr lang="en-US" sz="2400" dirty="0">
                <a:latin typeface="Times New Roman" panose="02020603050405020304" pitchFamily="18" charset="0"/>
                <a:cs typeface="Times New Roman" panose="02020603050405020304" pitchFamily="18" charset="0"/>
              </a:rPr>
              <a:t>procedures </a:t>
            </a:r>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Packaging</a:t>
            </a: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e.g.</a:t>
            </a:r>
          </a:p>
          <a:p>
            <a:pPr marL="1143000" indent="285750">
              <a:buFont typeface="Wingdings" panose="05000000000000000000" pitchFamily="2" charset="2"/>
              <a:buChar char="ü"/>
            </a:pP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Poor-quality </a:t>
            </a:r>
            <a:r>
              <a:rPr lang="en-US" sz="2400" dirty="0">
                <a:latin typeface="Times New Roman" panose="02020603050405020304" pitchFamily="18" charset="0"/>
                <a:cs typeface="Times New Roman" panose="02020603050405020304" pitchFamily="18" charset="0"/>
              </a:rPr>
              <a:t>packaging materials </a:t>
            </a:r>
            <a:r>
              <a:rPr lang="en-US" sz="2400" dirty="0" smtClean="0">
                <a:latin typeface="Times New Roman" panose="02020603050405020304" pitchFamily="18" charset="0"/>
                <a:cs typeface="Times New Roman" panose="02020603050405020304" pitchFamily="18" charset="0"/>
              </a:rPr>
              <a:t> </a:t>
            </a:r>
          </a:p>
          <a:p>
            <a:pPr marL="1143000" indent="285750">
              <a:buFont typeface="Wingdings" panose="05000000000000000000" pitchFamily="2" charset="2"/>
              <a:buChar char="ü"/>
            </a:pP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Odd </a:t>
            </a:r>
            <a:r>
              <a:rPr lang="en-US" sz="2400" dirty="0">
                <a:latin typeface="Times New Roman" panose="02020603050405020304" pitchFamily="18" charset="0"/>
                <a:cs typeface="Times New Roman" panose="02020603050405020304" pitchFamily="18" charset="0"/>
              </a:rPr>
              <a:t>package size, which may require </a:t>
            </a:r>
            <a:r>
              <a:rPr lang="en-US" sz="2400" dirty="0" smtClean="0">
                <a:latin typeface="Times New Roman" panose="02020603050405020304" pitchFamily="18" charset="0"/>
                <a:cs typeface="Times New Roman" panose="02020603050405020304" pitchFamily="18" charset="0"/>
              </a:rPr>
              <a:t>  repackaging </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313713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588</TotalTime>
  <Words>1052</Words>
  <Application>Microsoft Office PowerPoint</Application>
  <PresentationFormat>On-screen Show (4:3)</PresentationFormat>
  <Paragraphs>131</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Times New Roman</vt:lpstr>
      <vt:lpstr>Wingdings</vt:lpstr>
      <vt:lpstr>Office Theme</vt:lpstr>
      <vt:lpstr>Rational use of Drug</vt:lpstr>
      <vt:lpstr>OUTLINE</vt:lpstr>
      <vt:lpstr>Definition of RUDs</vt:lpstr>
      <vt:lpstr>Background of rational use of drugs </vt:lpstr>
      <vt:lpstr>Factors that have led sudden realization for rational drug use</vt:lpstr>
      <vt:lpstr>Types of irrational use</vt:lpstr>
      <vt:lpstr>Diagnosis-Irrational use</vt:lpstr>
      <vt:lpstr>Prescription-Irrational use</vt:lpstr>
      <vt:lpstr>Dispensing-Irrational use</vt:lpstr>
      <vt:lpstr>Reasons for Irrational use of Drugs </vt:lpstr>
      <vt:lpstr>Absolutely Irrational Use</vt:lpstr>
      <vt:lpstr>Hazards of Irrational Use of Drugs</vt:lpstr>
      <vt:lpstr>Steps of rational drug use</vt:lpstr>
      <vt:lpstr>Twelve core interventions to promote more rational use of medicines</vt:lpstr>
      <vt:lpstr>Continu..</vt:lpstr>
      <vt:lpstr>Responsibilities of a drugs and therapeutics committee on RUDs</vt:lpstr>
      <vt:lpstr>Continu..</vt:lpstr>
      <vt:lpstr>PowerPoint Presentation</vt:lpstr>
      <vt:lpstr>PowerPoint Presentation</vt:lpstr>
      <vt:lpstr> It has carried out baseline studies including: </vt:lpstr>
      <vt:lpstr>ROLE OF PHARMACIST IN PROMOTING RATIONAL USE OF DRUGS IN DISPENSING SETUP</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Rational use of drugs</dc:title>
  <dc:creator>PARVES</dc:creator>
  <cp:lastModifiedBy>su</cp:lastModifiedBy>
  <cp:revision>38</cp:revision>
  <dcterms:created xsi:type="dcterms:W3CDTF">2017-04-21T09:46:27Z</dcterms:created>
  <dcterms:modified xsi:type="dcterms:W3CDTF">2018-04-30T08:15:19Z</dcterms:modified>
</cp:coreProperties>
</file>