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5"/>
  </p:notesMasterIdLst>
  <p:sldIdLst>
    <p:sldId id="296" r:id="rId2"/>
    <p:sldId id="277" r:id="rId3"/>
    <p:sldId id="297" r:id="rId4"/>
    <p:sldId id="279" r:id="rId5"/>
    <p:sldId id="298" r:id="rId6"/>
    <p:sldId id="299" r:id="rId7"/>
    <p:sldId id="278" r:id="rId8"/>
    <p:sldId id="270" r:id="rId9"/>
    <p:sldId id="290" r:id="rId10"/>
    <p:sldId id="271" r:id="rId11"/>
    <p:sldId id="272" r:id="rId12"/>
    <p:sldId id="273" r:id="rId13"/>
    <p:sldId id="274" r:id="rId14"/>
    <p:sldId id="268" r:id="rId15"/>
    <p:sldId id="283" r:id="rId16"/>
    <p:sldId id="257" r:id="rId17"/>
    <p:sldId id="284" r:id="rId18"/>
    <p:sldId id="258" r:id="rId19"/>
    <p:sldId id="259" r:id="rId20"/>
    <p:sldId id="286" r:id="rId21"/>
    <p:sldId id="260" r:id="rId22"/>
    <p:sldId id="261" r:id="rId23"/>
    <p:sldId id="262" r:id="rId24"/>
    <p:sldId id="263" r:id="rId25"/>
    <p:sldId id="264" r:id="rId26"/>
    <p:sldId id="265" r:id="rId27"/>
    <p:sldId id="266" r:id="rId28"/>
    <p:sldId id="291" r:id="rId29"/>
    <p:sldId id="267" r:id="rId30"/>
    <p:sldId id="293" r:id="rId31"/>
    <p:sldId id="294" r:id="rId32"/>
    <p:sldId id="280" r:id="rId33"/>
    <p:sldId id="300" r:id="rId34"/>
    <p:sldId id="301" r:id="rId35"/>
    <p:sldId id="302" r:id="rId36"/>
    <p:sldId id="303" r:id="rId37"/>
    <p:sldId id="304" r:id="rId38"/>
    <p:sldId id="305" r:id="rId39"/>
    <p:sldId id="306" r:id="rId40"/>
    <p:sldId id="307" r:id="rId41"/>
    <p:sldId id="308" r:id="rId42"/>
    <p:sldId id="309" r:id="rId43"/>
    <p:sldId id="310"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540136-A6F0-4E50-A1A3-1933934DCD57}" type="datetimeFigureOut">
              <a:rPr lang="en-US" smtClean="0"/>
              <a:t>4/9/2018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E29A61-A47C-4891-B6BE-1A82B3C29FA1}" type="slidenum">
              <a:rPr lang="en-US" smtClean="0"/>
              <a:t>‹#›</a:t>
            </a:fld>
            <a:endParaRPr lang="en-US"/>
          </a:p>
        </p:txBody>
      </p:sp>
    </p:spTree>
    <p:extLst>
      <p:ext uri="{BB962C8B-B14F-4D97-AF65-F5344CB8AC3E}">
        <p14:creationId xmlns:p14="http://schemas.microsoft.com/office/powerpoint/2010/main" val="2654120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2C83B97B-1345-4FE5-8FD6-F39134875E2E}" type="slidenum">
              <a:rPr lang="en-AU" smtClean="0"/>
              <a:t>1</a:t>
            </a:fld>
            <a:endParaRPr lang="en-AU"/>
          </a:p>
        </p:txBody>
      </p:sp>
    </p:spTree>
    <p:extLst>
      <p:ext uri="{BB962C8B-B14F-4D97-AF65-F5344CB8AC3E}">
        <p14:creationId xmlns:p14="http://schemas.microsoft.com/office/powerpoint/2010/main" val="4218621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83B97B-1345-4FE5-8FD6-F39134875E2E}" type="slidenum">
              <a:rPr lang="en-AU" smtClean="0"/>
              <a:t>5</a:t>
            </a:fld>
            <a:endParaRPr lang="en-AU" dirty="0"/>
          </a:p>
        </p:txBody>
      </p:sp>
    </p:spTree>
    <p:extLst>
      <p:ext uri="{BB962C8B-B14F-4D97-AF65-F5344CB8AC3E}">
        <p14:creationId xmlns:p14="http://schemas.microsoft.com/office/powerpoint/2010/main" val="863930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83B97B-1345-4FE5-8FD6-F39134875E2E}" type="slidenum">
              <a:rPr lang="en-AU" smtClean="0"/>
              <a:t>33</a:t>
            </a:fld>
            <a:endParaRPr lang="en-AU" dirty="0"/>
          </a:p>
        </p:txBody>
      </p:sp>
    </p:spTree>
    <p:extLst>
      <p:ext uri="{BB962C8B-B14F-4D97-AF65-F5344CB8AC3E}">
        <p14:creationId xmlns:p14="http://schemas.microsoft.com/office/powerpoint/2010/main" val="3320993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83B97B-1345-4FE5-8FD6-F39134875E2E}" type="slidenum">
              <a:rPr lang="en-AU" smtClean="0"/>
              <a:t>34</a:t>
            </a:fld>
            <a:endParaRPr lang="en-AU" dirty="0"/>
          </a:p>
        </p:txBody>
      </p:sp>
    </p:spTree>
    <p:extLst>
      <p:ext uri="{BB962C8B-B14F-4D97-AF65-F5344CB8AC3E}">
        <p14:creationId xmlns:p14="http://schemas.microsoft.com/office/powerpoint/2010/main" val="1160369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83B97B-1345-4FE5-8FD6-F39134875E2E}" type="slidenum">
              <a:rPr lang="en-AU" smtClean="0"/>
              <a:t>35</a:t>
            </a:fld>
            <a:endParaRPr lang="en-AU" dirty="0"/>
          </a:p>
        </p:txBody>
      </p:sp>
    </p:spTree>
    <p:extLst>
      <p:ext uri="{BB962C8B-B14F-4D97-AF65-F5344CB8AC3E}">
        <p14:creationId xmlns:p14="http://schemas.microsoft.com/office/powerpoint/2010/main" val="3975477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83B97B-1345-4FE5-8FD6-F39134875E2E}" type="slidenum">
              <a:rPr lang="en-AU" smtClean="0"/>
              <a:t>36</a:t>
            </a:fld>
            <a:endParaRPr lang="en-AU" dirty="0"/>
          </a:p>
        </p:txBody>
      </p:sp>
    </p:spTree>
    <p:extLst>
      <p:ext uri="{BB962C8B-B14F-4D97-AF65-F5344CB8AC3E}">
        <p14:creationId xmlns:p14="http://schemas.microsoft.com/office/powerpoint/2010/main" val="3444479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83B97B-1345-4FE5-8FD6-F39134875E2E}" type="slidenum">
              <a:rPr lang="en-AU" smtClean="0"/>
              <a:t>37</a:t>
            </a:fld>
            <a:endParaRPr lang="en-AU" dirty="0"/>
          </a:p>
        </p:txBody>
      </p:sp>
    </p:spTree>
    <p:extLst>
      <p:ext uri="{BB962C8B-B14F-4D97-AF65-F5344CB8AC3E}">
        <p14:creationId xmlns:p14="http://schemas.microsoft.com/office/powerpoint/2010/main" val="3426434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83B97B-1345-4FE5-8FD6-F39134875E2E}" type="slidenum">
              <a:rPr lang="en-AU" smtClean="0"/>
              <a:t>38</a:t>
            </a:fld>
            <a:endParaRPr lang="en-AU" dirty="0"/>
          </a:p>
        </p:txBody>
      </p:sp>
    </p:spTree>
    <p:extLst>
      <p:ext uri="{BB962C8B-B14F-4D97-AF65-F5344CB8AC3E}">
        <p14:creationId xmlns:p14="http://schemas.microsoft.com/office/powerpoint/2010/main" val="2019973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83B97B-1345-4FE5-8FD6-F39134875E2E}" type="slidenum">
              <a:rPr lang="en-AU" smtClean="0"/>
              <a:t>43</a:t>
            </a:fld>
            <a:endParaRPr lang="en-AU" dirty="0"/>
          </a:p>
        </p:txBody>
      </p:sp>
    </p:spTree>
    <p:extLst>
      <p:ext uri="{BB962C8B-B14F-4D97-AF65-F5344CB8AC3E}">
        <p14:creationId xmlns:p14="http://schemas.microsoft.com/office/powerpoint/2010/main" val="511792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6D3163-E559-4E30-B538-9ECDDE8BE814}"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26A7C-5F4F-416C-9B7C-CD2BEC131AE3}" type="slidenum">
              <a:rPr lang="en-US" smtClean="0"/>
              <a:pPr/>
              <a:t>‹#›</a:t>
            </a:fld>
            <a:endParaRPr lang="en-US"/>
          </a:p>
        </p:txBody>
      </p:sp>
    </p:spTree>
    <p:extLst>
      <p:ext uri="{BB962C8B-B14F-4D97-AF65-F5344CB8AC3E}">
        <p14:creationId xmlns:p14="http://schemas.microsoft.com/office/powerpoint/2010/main" val="2327211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D3163-E559-4E30-B538-9ECDDE8BE814}"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26A7C-5F4F-416C-9B7C-CD2BEC131AE3}" type="slidenum">
              <a:rPr lang="en-US" smtClean="0"/>
              <a:pPr/>
              <a:t>‹#›</a:t>
            </a:fld>
            <a:endParaRPr lang="en-US"/>
          </a:p>
        </p:txBody>
      </p:sp>
    </p:spTree>
    <p:extLst>
      <p:ext uri="{BB962C8B-B14F-4D97-AF65-F5344CB8AC3E}">
        <p14:creationId xmlns:p14="http://schemas.microsoft.com/office/powerpoint/2010/main" val="4026947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D3163-E559-4E30-B538-9ECDDE8BE814}"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26A7C-5F4F-416C-9B7C-CD2BEC131AE3}" type="slidenum">
              <a:rPr lang="en-US" smtClean="0"/>
              <a:pPr/>
              <a:t>‹#›</a:t>
            </a:fld>
            <a:endParaRPr lang="en-US"/>
          </a:p>
        </p:txBody>
      </p:sp>
    </p:spTree>
    <p:extLst>
      <p:ext uri="{BB962C8B-B14F-4D97-AF65-F5344CB8AC3E}">
        <p14:creationId xmlns:p14="http://schemas.microsoft.com/office/powerpoint/2010/main" val="3766631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D3163-E559-4E30-B538-9ECDDE8BE814}"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26A7C-5F4F-416C-9B7C-CD2BEC131AE3}" type="slidenum">
              <a:rPr lang="en-US" smtClean="0"/>
              <a:pPr/>
              <a:t>‹#›</a:t>
            </a:fld>
            <a:endParaRPr lang="en-US"/>
          </a:p>
        </p:txBody>
      </p:sp>
    </p:spTree>
    <p:extLst>
      <p:ext uri="{BB962C8B-B14F-4D97-AF65-F5344CB8AC3E}">
        <p14:creationId xmlns:p14="http://schemas.microsoft.com/office/powerpoint/2010/main" val="61079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6D3163-E559-4E30-B538-9ECDDE8BE814}"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26A7C-5F4F-416C-9B7C-CD2BEC131AE3}" type="slidenum">
              <a:rPr lang="en-US" smtClean="0"/>
              <a:pPr/>
              <a:t>‹#›</a:t>
            </a:fld>
            <a:endParaRPr lang="en-US"/>
          </a:p>
        </p:txBody>
      </p:sp>
    </p:spTree>
    <p:extLst>
      <p:ext uri="{BB962C8B-B14F-4D97-AF65-F5344CB8AC3E}">
        <p14:creationId xmlns:p14="http://schemas.microsoft.com/office/powerpoint/2010/main" val="2978686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6D3163-E559-4E30-B538-9ECDDE8BE814}" type="datetimeFigureOut">
              <a:rPr lang="en-US" smtClean="0"/>
              <a:pPr/>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26A7C-5F4F-416C-9B7C-CD2BEC131AE3}" type="slidenum">
              <a:rPr lang="en-US" smtClean="0"/>
              <a:pPr/>
              <a:t>‹#›</a:t>
            </a:fld>
            <a:endParaRPr lang="en-US"/>
          </a:p>
        </p:txBody>
      </p:sp>
    </p:spTree>
    <p:extLst>
      <p:ext uri="{BB962C8B-B14F-4D97-AF65-F5344CB8AC3E}">
        <p14:creationId xmlns:p14="http://schemas.microsoft.com/office/powerpoint/2010/main" val="724933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6D3163-E559-4E30-B538-9ECDDE8BE814}" type="datetimeFigureOut">
              <a:rPr lang="en-US" smtClean="0"/>
              <a:pPr/>
              <a:t>4/9/2018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F26A7C-5F4F-416C-9B7C-CD2BEC131AE3}" type="slidenum">
              <a:rPr lang="en-US" smtClean="0"/>
              <a:pPr/>
              <a:t>‹#›</a:t>
            </a:fld>
            <a:endParaRPr lang="en-US"/>
          </a:p>
        </p:txBody>
      </p:sp>
    </p:spTree>
    <p:extLst>
      <p:ext uri="{BB962C8B-B14F-4D97-AF65-F5344CB8AC3E}">
        <p14:creationId xmlns:p14="http://schemas.microsoft.com/office/powerpoint/2010/main" val="3490505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6D3163-E559-4E30-B538-9ECDDE8BE814}" type="datetimeFigureOut">
              <a:rPr lang="en-US" smtClean="0"/>
              <a:pPr/>
              <a:t>4/9/2018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F26A7C-5F4F-416C-9B7C-CD2BEC131AE3}" type="slidenum">
              <a:rPr lang="en-US" smtClean="0"/>
              <a:pPr/>
              <a:t>‹#›</a:t>
            </a:fld>
            <a:endParaRPr lang="en-US"/>
          </a:p>
        </p:txBody>
      </p:sp>
    </p:spTree>
    <p:extLst>
      <p:ext uri="{BB962C8B-B14F-4D97-AF65-F5344CB8AC3E}">
        <p14:creationId xmlns:p14="http://schemas.microsoft.com/office/powerpoint/2010/main" val="2434855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D3163-E559-4E30-B538-9ECDDE8BE814}" type="datetimeFigureOut">
              <a:rPr lang="en-US" smtClean="0"/>
              <a:pPr/>
              <a:t>4/9/2018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F26A7C-5F4F-416C-9B7C-CD2BEC131AE3}" type="slidenum">
              <a:rPr lang="en-US" smtClean="0"/>
              <a:pPr/>
              <a:t>‹#›</a:t>
            </a:fld>
            <a:endParaRPr lang="en-US"/>
          </a:p>
        </p:txBody>
      </p:sp>
    </p:spTree>
    <p:extLst>
      <p:ext uri="{BB962C8B-B14F-4D97-AF65-F5344CB8AC3E}">
        <p14:creationId xmlns:p14="http://schemas.microsoft.com/office/powerpoint/2010/main" val="347918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6D3163-E559-4E30-B538-9ECDDE8BE814}" type="datetimeFigureOut">
              <a:rPr lang="en-US" smtClean="0"/>
              <a:pPr/>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26A7C-5F4F-416C-9B7C-CD2BEC131AE3}" type="slidenum">
              <a:rPr lang="en-US" smtClean="0"/>
              <a:pPr/>
              <a:t>‹#›</a:t>
            </a:fld>
            <a:endParaRPr lang="en-US"/>
          </a:p>
        </p:txBody>
      </p:sp>
    </p:spTree>
    <p:extLst>
      <p:ext uri="{BB962C8B-B14F-4D97-AF65-F5344CB8AC3E}">
        <p14:creationId xmlns:p14="http://schemas.microsoft.com/office/powerpoint/2010/main" val="2158867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6D3163-E559-4E30-B538-9ECDDE8BE814}" type="datetimeFigureOut">
              <a:rPr lang="en-US" smtClean="0"/>
              <a:pPr/>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26A7C-5F4F-416C-9B7C-CD2BEC131AE3}" type="slidenum">
              <a:rPr lang="en-US" smtClean="0"/>
              <a:pPr/>
              <a:t>‹#›</a:t>
            </a:fld>
            <a:endParaRPr lang="en-US"/>
          </a:p>
        </p:txBody>
      </p:sp>
    </p:spTree>
    <p:extLst>
      <p:ext uri="{BB962C8B-B14F-4D97-AF65-F5344CB8AC3E}">
        <p14:creationId xmlns:p14="http://schemas.microsoft.com/office/powerpoint/2010/main" val="290544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D3163-E559-4E30-B538-9ECDDE8BE814}" type="datetimeFigureOut">
              <a:rPr lang="en-US" smtClean="0"/>
              <a:pPr/>
              <a:t>4/9/2018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F26A7C-5F4F-416C-9B7C-CD2BEC131AE3}" type="slidenum">
              <a:rPr lang="en-US" smtClean="0"/>
              <a:pPr/>
              <a:t>‹#›</a:t>
            </a:fld>
            <a:endParaRPr lang="en-US"/>
          </a:p>
        </p:txBody>
      </p:sp>
    </p:spTree>
    <p:extLst>
      <p:ext uri="{BB962C8B-B14F-4D97-AF65-F5344CB8AC3E}">
        <p14:creationId xmlns:p14="http://schemas.microsoft.com/office/powerpoint/2010/main" val="71875815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90800" y="5100637"/>
            <a:ext cx="4076700" cy="1066800"/>
          </a:xfrm>
        </p:spPr>
        <p:txBody>
          <a:bodyPr>
            <a:noAutofit/>
          </a:bodyPr>
          <a:lstStyle/>
          <a:p>
            <a:pPr>
              <a:lnSpc>
                <a:spcPct val="100000"/>
              </a:lnSpc>
            </a:pPr>
            <a:r>
              <a:rPr lang="en-AU" sz="1200" dirty="0" err="1" smtClean="0"/>
              <a:t>Tahmina</a:t>
            </a:r>
            <a:r>
              <a:rPr lang="en-AU" sz="1200" dirty="0" smtClean="0"/>
              <a:t> </a:t>
            </a:r>
            <a:r>
              <a:rPr lang="en-AU" sz="1200" dirty="0" err="1" smtClean="0"/>
              <a:t>Afroz</a:t>
            </a:r>
            <a:endParaRPr lang="en-AU" sz="1200" dirty="0" smtClean="0"/>
          </a:p>
          <a:p>
            <a:pPr>
              <a:lnSpc>
                <a:spcPct val="100000"/>
              </a:lnSpc>
            </a:pPr>
            <a:r>
              <a:rPr lang="en-AU" sz="1200" dirty="0" smtClean="0"/>
              <a:t>Lecturer</a:t>
            </a:r>
          </a:p>
          <a:p>
            <a:pPr>
              <a:lnSpc>
                <a:spcPct val="100000"/>
              </a:lnSpc>
            </a:pPr>
            <a:r>
              <a:rPr lang="en-AU" sz="1200" dirty="0" smtClean="0"/>
              <a:t>Daffodil international University</a:t>
            </a:r>
            <a:endParaRPr lang="en-AU" sz="12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1599029"/>
            <a:ext cx="7543800" cy="3430171"/>
          </a:xfrm>
          <a:prstGeom prst="rect">
            <a:avLst/>
          </a:prstGeom>
        </p:spPr>
      </p:pic>
      <p:pic>
        <p:nvPicPr>
          <p:cNvPr id="6" name="Picture 4"/>
          <p:cNvPicPr>
            <a:picLocks noChangeAspect="1" noChangeArrowheads="1"/>
          </p:cNvPicPr>
          <p:nvPr/>
        </p:nvPicPr>
        <p:blipFill>
          <a:blip r:embed="rId4" cstate="print"/>
          <a:srcRect/>
          <a:stretch>
            <a:fillRect/>
          </a:stretch>
        </p:blipFill>
        <p:spPr bwMode="auto">
          <a:xfrm>
            <a:off x="228600" y="38100"/>
            <a:ext cx="8305800" cy="1371600"/>
          </a:xfrm>
          <a:prstGeom prst="rect">
            <a:avLst/>
          </a:prstGeom>
          <a:noFill/>
          <a:ln w="9525">
            <a:noFill/>
            <a:miter lim="800000"/>
            <a:headEnd/>
            <a:tailEnd/>
          </a:ln>
        </p:spPr>
      </p:pic>
    </p:spTree>
    <p:extLst>
      <p:ext uri="{BB962C8B-B14F-4D97-AF65-F5344CB8AC3E}">
        <p14:creationId xmlns:p14="http://schemas.microsoft.com/office/powerpoint/2010/main" val="3795136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Different Level of Health Care</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400" dirty="0" smtClean="0">
                <a:latin typeface="Times New Roman" pitchFamily="18" charset="0"/>
                <a:cs typeface="Times New Roman" pitchFamily="18" charset="0"/>
              </a:rPr>
              <a:t>   There are 3 different levels of health care system which are-</a:t>
            </a:r>
          </a:p>
          <a:p>
            <a:pPr marL="514350" indent="-514350">
              <a:buFont typeface="+mj-lt"/>
              <a:buAutoNum type="arabicParenR"/>
            </a:pPr>
            <a:r>
              <a:rPr lang="en-US" sz="2400" dirty="0" smtClean="0">
                <a:latin typeface="Times New Roman" pitchFamily="18" charset="0"/>
                <a:cs typeface="Times New Roman" pitchFamily="18" charset="0"/>
              </a:rPr>
              <a:t>Primary level of care</a:t>
            </a:r>
          </a:p>
          <a:p>
            <a:pPr marL="514350" indent="-514350">
              <a:buFont typeface="+mj-lt"/>
              <a:buAutoNum type="arabicParenR"/>
            </a:pPr>
            <a:r>
              <a:rPr lang="en-US" sz="2400" dirty="0" smtClean="0">
                <a:latin typeface="Times New Roman" pitchFamily="18" charset="0"/>
                <a:cs typeface="Times New Roman" pitchFamily="18" charset="0"/>
              </a:rPr>
              <a:t>Secondary level of care</a:t>
            </a:r>
          </a:p>
          <a:p>
            <a:pPr marL="514350" indent="-514350">
              <a:buFont typeface="+mj-lt"/>
              <a:buAutoNum type="arabicParenR"/>
            </a:pPr>
            <a:r>
              <a:rPr lang="en-US" sz="2400" dirty="0" smtClean="0">
                <a:latin typeface="Times New Roman" pitchFamily="18" charset="0"/>
                <a:cs typeface="Times New Roman" pitchFamily="18" charset="0"/>
              </a:rPr>
              <a:t>Tertiary level of care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Times New Roman" pitchFamily="18" charset="0"/>
                <a:cs typeface="Times New Roman" pitchFamily="18" charset="0"/>
              </a:rPr>
              <a:t>Primary Level of Care</a:t>
            </a:r>
            <a:br>
              <a:rPr lang="en-US" sz="4000" b="1" dirty="0" smtClean="0">
                <a:latin typeface="Times New Roman" pitchFamily="18" charset="0"/>
                <a:cs typeface="Times New Roman" pitchFamily="18" charset="0"/>
              </a:rPr>
            </a:b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285750" lvl="0" indent="-285750">
              <a:buFont typeface="Arial" panose="020B0604020202020204" pitchFamily="34" charset="0"/>
              <a:buChar char="•"/>
            </a:pPr>
            <a:r>
              <a:rPr lang="en-US" sz="2400" dirty="0" smtClean="0">
                <a:latin typeface="Times New Roman" pitchFamily="18" charset="0"/>
                <a:cs typeface="Times New Roman" pitchFamily="18" charset="0"/>
              </a:rPr>
              <a:t>Give to to cities and municipalities</a:t>
            </a:r>
          </a:p>
          <a:p>
            <a:pPr marL="285750" lvl="0" indent="-285750">
              <a:buFont typeface="Arial" panose="020B0604020202020204" pitchFamily="34" charset="0"/>
              <a:buChar char="•"/>
            </a:pPr>
            <a:r>
              <a:rPr lang="en-US" sz="2400" dirty="0" smtClean="0">
                <a:latin typeface="Times New Roman" pitchFamily="18" charset="0"/>
                <a:cs typeface="Times New Roman" pitchFamily="18" charset="0"/>
              </a:rPr>
              <a:t>Usually the first contact between the community members and other levels of health facility.</a:t>
            </a:r>
          </a:p>
          <a:p>
            <a:pPr marL="285750" lvl="0" indent="-285750">
              <a:buFont typeface="Arial" panose="020B0604020202020204" pitchFamily="34" charset="0"/>
              <a:buChar char="•"/>
            </a:pPr>
            <a:r>
              <a:rPr lang="en-US" sz="2400" dirty="0" smtClean="0">
                <a:latin typeface="Times New Roman" pitchFamily="18" charset="0"/>
                <a:cs typeface="Times New Roman" pitchFamily="18" charset="0"/>
              </a:rPr>
              <a:t>Center physicians, public health nurse, rural health midwives, Health workers, traditional healers.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Secondary Level of Care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sz="2400" dirty="0" smtClean="0">
                <a:latin typeface="Times New Roman" pitchFamily="18" charset="0"/>
                <a:cs typeface="Times New Roman" pitchFamily="18" charset="0"/>
              </a:rPr>
              <a:t>Given by physicians with basic health training.</a:t>
            </a:r>
          </a:p>
          <a:p>
            <a:pPr marL="342900" lvl="0" indent="-342900">
              <a:buFont typeface="Arial" panose="020B0604020202020204" pitchFamily="34" charset="0"/>
              <a:buChar char="•"/>
            </a:pPr>
            <a:r>
              <a:rPr lang="en-US" sz="2400" dirty="0" smtClean="0">
                <a:latin typeface="Times New Roman" pitchFamily="18" charset="0"/>
                <a:cs typeface="Times New Roman" pitchFamily="18" charset="0"/>
              </a:rPr>
              <a:t>Usually given in health facilities either private owned or government operated.</a:t>
            </a:r>
          </a:p>
          <a:p>
            <a:pPr marL="342900" lvl="0" indent="-342900">
              <a:buFont typeface="Arial" panose="020B0604020202020204" pitchFamily="34" charset="0"/>
              <a:buChar char="•"/>
            </a:pPr>
            <a:r>
              <a:rPr lang="en-US" sz="2400" dirty="0" smtClean="0">
                <a:latin typeface="Times New Roman" pitchFamily="18" charset="0"/>
                <a:cs typeface="Times New Roman" pitchFamily="18" charset="0"/>
              </a:rPr>
              <a:t>Hospitals, municipal, district hospital, out-patient departments.</a:t>
            </a:r>
          </a:p>
          <a:p>
            <a:pPr marL="342900" lvl="0" indent="-342900">
              <a:buFont typeface="Arial" panose="020B0604020202020204" pitchFamily="34" charset="0"/>
              <a:buChar char="•"/>
            </a:pPr>
            <a:r>
              <a:rPr lang="en-US" sz="2400" dirty="0" smtClean="0">
                <a:latin typeface="Times New Roman" pitchFamily="18" charset="0"/>
                <a:cs typeface="Times New Roman" pitchFamily="18" charset="0"/>
              </a:rPr>
              <a:t>Rendered by specialists in health facilities.</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Tertiary Level of Care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285750" lvl="0" indent="-285750">
              <a:buFont typeface="Arial" panose="020B0604020202020204" pitchFamily="34" charset="0"/>
              <a:buChar char="•"/>
            </a:pPr>
            <a:r>
              <a:rPr lang="en-US" sz="2400" dirty="0" smtClean="0">
                <a:latin typeface="Times New Roman" pitchFamily="18" charset="0"/>
                <a:cs typeface="Times New Roman" pitchFamily="18" charset="0"/>
              </a:rPr>
              <a:t>Referral system for the secondary care facilities.</a:t>
            </a:r>
          </a:p>
          <a:p>
            <a:pPr marL="285750" lvl="0" indent="-285750">
              <a:buFont typeface="Arial" panose="020B0604020202020204" pitchFamily="34" charset="0"/>
              <a:buChar char="•"/>
            </a:pPr>
            <a:r>
              <a:rPr lang="en-US" sz="2400" dirty="0" smtClean="0">
                <a:latin typeface="Times New Roman" pitchFamily="18" charset="0"/>
                <a:cs typeface="Times New Roman" pitchFamily="18" charset="0"/>
              </a:rPr>
              <a:t>Provided complicated cases and intensive care.</a:t>
            </a:r>
          </a:p>
          <a:p>
            <a:pPr marL="285750" lvl="0" indent="-285750">
              <a:buFont typeface="Arial" panose="020B0604020202020204" pitchFamily="34" charset="0"/>
              <a:buChar char="•"/>
            </a:pPr>
            <a:r>
              <a:rPr lang="en-US" sz="2400" dirty="0" smtClean="0">
                <a:latin typeface="Times New Roman" pitchFamily="18" charset="0"/>
                <a:cs typeface="Times New Roman" pitchFamily="18" charset="0"/>
              </a:rPr>
              <a:t>Medical centers, regional and provincial hospitals and specialized hospitals.</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smtClean="0">
                <a:latin typeface="Times New Roman" pitchFamily="18" charset="0"/>
                <a:cs typeface="Times New Roman" pitchFamily="18" charset="0"/>
              </a:rPr>
              <a:t>Attributes of Primary Health Care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685800" y="1905001"/>
            <a:ext cx="8229600" cy="3657600"/>
          </a:xfrm>
        </p:spPr>
        <p:txBody>
          <a:bodyPr>
            <a:normAutofit/>
          </a:bodyPr>
          <a:lstStyle/>
          <a:p>
            <a:pPr marL="400050" indent="-400050">
              <a:buFont typeface="Arial" panose="020B0604020202020204" pitchFamily="34" charset="0"/>
              <a:buChar char="•"/>
            </a:pPr>
            <a:r>
              <a:rPr lang="en-US" sz="2400" dirty="0" smtClean="0">
                <a:latin typeface="Times New Roman" pitchFamily="18" charset="0"/>
                <a:cs typeface="Times New Roman" pitchFamily="18" charset="0"/>
              </a:rPr>
              <a:t>Essential health care</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Universally accessible </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Acceptable</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Community based</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First point of contact</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Affordability</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Adaptability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lstStyle/>
          <a:p>
            <a:pPr marL="400050" indent="-4000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Appropriateness</a:t>
            </a:r>
          </a:p>
          <a:p>
            <a:pPr marL="400050" indent="-4000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Community participation</a:t>
            </a:r>
          </a:p>
          <a:p>
            <a:pPr marL="400050" indent="-4000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Continuity</a:t>
            </a:r>
          </a:p>
          <a:p>
            <a:pPr marL="400050" indent="-4000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Comprehensiveness</a:t>
            </a:r>
          </a:p>
          <a:p>
            <a:pPr marL="400050" indent="-4000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Coordination</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6771" y="228600"/>
            <a:ext cx="7620000" cy="1143000"/>
          </a:xfrm>
        </p:spPr>
        <p:txBody>
          <a:bodyPr>
            <a:normAutofit/>
          </a:bodyPr>
          <a:lstStyle/>
          <a:p>
            <a:r>
              <a:rPr lang="en-US" sz="4000" b="1" dirty="0" smtClean="0">
                <a:latin typeface="Times New Roman" pitchFamily="18" charset="0"/>
                <a:cs typeface="Times New Roman" pitchFamily="18" charset="0"/>
              </a:rPr>
              <a:t>Elements Contd...</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822959" y="1371600"/>
            <a:ext cx="7543801" cy="4876800"/>
          </a:xfrm>
        </p:spPr>
        <p:txBody>
          <a:bodyPr>
            <a:normAutofit/>
          </a:bodyPr>
          <a:lstStyle/>
          <a:p>
            <a:pPr marL="400050" indent="-400050">
              <a:buFont typeface="Arial" panose="020B0604020202020204" pitchFamily="34" charset="0"/>
              <a:buChar char="•"/>
            </a:pPr>
            <a:endParaRPr lang="en-US" sz="2400" dirty="0" smtClean="0">
              <a:latin typeface="Times New Roman" pitchFamily="18" charset="0"/>
              <a:cs typeface="Times New Roman" pitchFamily="18" charset="0"/>
            </a:endParaRP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Education concerning the prevailing health problems and the methods of preventing and controlling them</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Promotion of food supply and proper nutrition</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Adequate supply of safe water and basic sanitation</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Maternal and child health care including family planning</a:t>
            </a:r>
          </a:p>
          <a:p>
            <a:pPr marL="342900" indent="-342900">
              <a:buFont typeface="Arial" panose="020B0604020202020204" pitchFamily="34" charset="0"/>
              <a:buChar char="•"/>
            </a:pPr>
            <a:r>
              <a:rPr lang="en-US" sz="2400" dirty="0">
                <a:latin typeface="Times New Roman" pitchFamily="18" charset="0"/>
                <a:cs typeface="Times New Roman" pitchFamily="18" charset="0"/>
              </a:rPr>
              <a:t>Immunization against major infectious diseases</a:t>
            </a:r>
          </a:p>
          <a:p>
            <a:pPr marL="342900" indent="-342900">
              <a:buFont typeface="Arial" panose="020B0604020202020204" pitchFamily="34" charset="0"/>
              <a:buChar char="•"/>
            </a:pPr>
            <a:r>
              <a:rPr lang="en-US" sz="2400" dirty="0">
                <a:latin typeface="Times New Roman" pitchFamily="18" charset="0"/>
                <a:cs typeface="Times New Roman" pitchFamily="18" charset="0"/>
              </a:rPr>
              <a:t>Prevention and control of locally endemic diseases</a:t>
            </a:r>
          </a:p>
          <a:p>
            <a:pPr marL="342900" indent="-342900">
              <a:buFont typeface="Arial" panose="020B0604020202020204" pitchFamily="34" charset="0"/>
              <a:buChar char="•"/>
            </a:pPr>
            <a:r>
              <a:rPr lang="en-US" sz="2400" dirty="0">
                <a:latin typeface="Times New Roman" pitchFamily="18" charset="0"/>
                <a:cs typeface="Times New Roman" pitchFamily="18" charset="0"/>
              </a:rPr>
              <a:t>Appropriate treatment of common diseases and injuries</a:t>
            </a:r>
          </a:p>
          <a:p>
            <a:pPr marL="342900" indent="-342900">
              <a:buFont typeface="Arial" panose="020B0604020202020204" pitchFamily="34" charset="0"/>
              <a:buChar char="•"/>
            </a:pPr>
            <a:r>
              <a:rPr lang="en-US" sz="2400" dirty="0">
                <a:latin typeface="Times New Roman" pitchFamily="18" charset="0"/>
                <a:cs typeface="Times New Roman" pitchFamily="18" charset="0"/>
              </a:rPr>
              <a:t>Provision of essential drugs</a:t>
            </a:r>
          </a:p>
          <a:p>
            <a:pPr marL="400050" indent="-400050">
              <a:buFont typeface="Arial" panose="020B0604020202020204" pitchFamily="34" charset="0"/>
              <a:buChar cha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Principles of Primary Health Care</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799146" y="2057400"/>
            <a:ext cx="7543801" cy="4023360"/>
          </a:xfrm>
        </p:spPr>
        <p:txBody>
          <a:bodyPr>
            <a:normAutofit/>
          </a:bodyPr>
          <a:lstStyle/>
          <a:p>
            <a:pPr marL="457200" indent="-457200">
              <a:buFont typeface="+mj-lt"/>
              <a:buAutoNum type="arabicPeriod"/>
            </a:pPr>
            <a:r>
              <a:rPr lang="en-US" sz="2400" dirty="0" smtClean="0">
                <a:latin typeface="Times New Roman" pitchFamily="18" charset="0"/>
                <a:cs typeface="Times New Roman" pitchFamily="18" charset="0"/>
              </a:rPr>
              <a:t>Equitable distribution</a:t>
            </a:r>
          </a:p>
          <a:p>
            <a:pPr marL="457200" indent="-457200">
              <a:buFont typeface="+mj-lt"/>
              <a:buAutoNum type="arabicPeriod"/>
            </a:pPr>
            <a:r>
              <a:rPr lang="en-US" sz="2400" dirty="0" smtClean="0">
                <a:latin typeface="Times New Roman" pitchFamily="18" charset="0"/>
                <a:cs typeface="Times New Roman" pitchFamily="18" charset="0"/>
              </a:rPr>
              <a:t>Community participation </a:t>
            </a:r>
          </a:p>
          <a:p>
            <a:pPr marL="457200" indent="-457200">
              <a:buFont typeface="+mj-lt"/>
              <a:buAutoNum type="arabicPeriod"/>
            </a:pPr>
            <a:r>
              <a:rPr lang="en-US" sz="2400" dirty="0" smtClean="0">
                <a:latin typeface="Times New Roman" pitchFamily="18" charset="0"/>
                <a:cs typeface="Times New Roman" pitchFamily="18" charset="0"/>
              </a:rPr>
              <a:t>Intersectoral coordination</a:t>
            </a:r>
          </a:p>
          <a:p>
            <a:pPr marL="457200" indent="-457200">
              <a:buFont typeface="+mj-lt"/>
              <a:buAutoNum type="arabicPeriod"/>
            </a:pPr>
            <a:r>
              <a:rPr lang="en-US" sz="2400" dirty="0" smtClean="0">
                <a:latin typeface="Times New Roman" pitchFamily="18" charset="0"/>
                <a:cs typeface="Times New Roman" pitchFamily="18" charset="0"/>
              </a:rPr>
              <a:t>Appropriate technology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Equitable Distribution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80060" y="1947862"/>
            <a:ext cx="8229600" cy="4300538"/>
          </a:xfrm>
        </p:spPr>
        <p:txBody>
          <a:bodyPr>
            <a:normAutofit fontScale="92500" lnSpcReduction="10000"/>
          </a:bodyPr>
          <a:lstStyle/>
          <a:p>
            <a:pPr marL="514350" indent="-514350">
              <a:buFont typeface="Arial" panose="020B0604020202020204" pitchFamily="34" charset="0"/>
              <a:buChar char="•"/>
            </a:pPr>
            <a:r>
              <a:rPr lang="en-US" sz="2600" dirty="0">
                <a:latin typeface="Times New Roman" pitchFamily="18" charset="0"/>
                <a:cs typeface="Times New Roman" pitchFamily="18" charset="0"/>
              </a:rPr>
              <a:t>E</a:t>
            </a:r>
            <a:r>
              <a:rPr lang="en-US" sz="2600" dirty="0" smtClean="0">
                <a:latin typeface="Times New Roman" pitchFamily="18" charset="0"/>
                <a:cs typeface="Times New Roman" pitchFamily="18" charset="0"/>
              </a:rPr>
              <a:t>quity in the availability of health services-major concern</a:t>
            </a:r>
          </a:p>
          <a:p>
            <a:pPr marL="514350" indent="-514350">
              <a:buFont typeface="Arial" panose="020B0604020202020204" pitchFamily="34" charset="0"/>
              <a:buChar char="•"/>
            </a:pPr>
            <a:r>
              <a:rPr lang="en-US" sz="2600" dirty="0" smtClean="0">
                <a:latin typeface="Times New Roman" pitchFamily="18" charset="0"/>
                <a:cs typeface="Times New Roman" pitchFamily="18" charset="0"/>
              </a:rPr>
              <a:t>Supply of health care resources-more towards rural areas</a:t>
            </a:r>
          </a:p>
          <a:p>
            <a:pPr marL="514350" indent="-514350">
              <a:buFont typeface="Arial" panose="020B0604020202020204" pitchFamily="34" charset="0"/>
              <a:buChar char="•"/>
            </a:pPr>
            <a:r>
              <a:rPr lang="en-US" sz="2600" dirty="0" smtClean="0">
                <a:latin typeface="Times New Roman" pitchFamily="18" charset="0"/>
                <a:cs typeface="Times New Roman" pitchFamily="18" charset="0"/>
              </a:rPr>
              <a:t>First key principle in the primary health care</a:t>
            </a:r>
          </a:p>
          <a:p>
            <a:pPr marL="514350" indent="-514350">
              <a:buFont typeface="Arial" panose="020B0604020202020204" pitchFamily="34" charset="0"/>
              <a:buChar char="•"/>
            </a:pPr>
            <a:r>
              <a:rPr lang="en-US" sz="2600" dirty="0" smtClean="0">
                <a:latin typeface="Times New Roman" pitchFamily="18" charset="0"/>
                <a:cs typeface="Times New Roman" pitchFamily="18" charset="0"/>
              </a:rPr>
              <a:t>Commitment to health equity focuses not only on ensuring program inputs but also reducing differences in health outcomes </a:t>
            </a:r>
          </a:p>
          <a:p>
            <a:pPr marL="514350" indent="-514350">
              <a:buFont typeface="Arial" panose="020B0604020202020204" pitchFamily="34" charset="0"/>
              <a:buChar char="•"/>
            </a:pPr>
            <a:endParaRPr lang="en-US" sz="2800"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marL="514350" indent="-514350">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382000" cy="1143000"/>
          </a:xfrm>
        </p:spPr>
        <p:txBody>
          <a:bodyPr>
            <a:normAutofit/>
          </a:bodyPr>
          <a:lstStyle/>
          <a:p>
            <a:r>
              <a:rPr lang="en-US" sz="4000" b="1" dirty="0" smtClean="0">
                <a:solidFill>
                  <a:srgbClr val="7030A0"/>
                </a:solidFill>
                <a:latin typeface="Times New Roman" pitchFamily="18" charset="0"/>
                <a:cs typeface="Times New Roman" pitchFamily="18" charset="0"/>
              </a:rPr>
              <a:t>OUTLINE</a:t>
            </a:r>
            <a:endParaRPr lang="en-US" sz="4000" b="1"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400" dirty="0" smtClean="0">
                <a:latin typeface="Times New Roman" pitchFamily="18" charset="0"/>
                <a:cs typeface="Times New Roman" pitchFamily="18" charset="0"/>
              </a:rPr>
              <a:t>Definition of community pharmacy</a:t>
            </a:r>
          </a:p>
          <a:p>
            <a:pPr>
              <a:buFont typeface="Wingdings" panose="05000000000000000000" pitchFamily="2" charset="2"/>
              <a:buChar char="Ø"/>
            </a:pPr>
            <a:r>
              <a:rPr lang="en-US" sz="2400" dirty="0" smtClean="0">
                <a:latin typeface="Times New Roman" pitchFamily="18" charset="0"/>
                <a:cs typeface="Times New Roman" pitchFamily="18" charset="0"/>
              </a:rPr>
              <a:t>Scope of community pharmacy</a:t>
            </a:r>
          </a:p>
          <a:p>
            <a:pPr>
              <a:buFont typeface="Wingdings" panose="05000000000000000000" pitchFamily="2" charset="2"/>
              <a:buChar char="Ø"/>
            </a:pPr>
            <a:r>
              <a:rPr lang="en-US" sz="2400" dirty="0" smtClean="0">
                <a:latin typeface="Times New Roman" pitchFamily="18" charset="0"/>
                <a:cs typeface="Times New Roman" pitchFamily="18" charset="0"/>
              </a:rPr>
              <a:t>Different level of health care</a:t>
            </a:r>
          </a:p>
          <a:p>
            <a:pPr>
              <a:buFont typeface="Wingdings" panose="05000000000000000000" pitchFamily="2" charset="2"/>
              <a:buChar char="Ø"/>
            </a:pPr>
            <a:r>
              <a:rPr lang="en-US" sz="2400" dirty="0" smtClean="0">
                <a:latin typeface="Times New Roman" pitchFamily="18" charset="0"/>
                <a:cs typeface="Times New Roman" pitchFamily="18" charset="0"/>
              </a:rPr>
              <a:t>Attributes of primary health care</a:t>
            </a:r>
          </a:p>
          <a:p>
            <a:pPr>
              <a:buFont typeface="Wingdings" panose="05000000000000000000" pitchFamily="2" charset="2"/>
              <a:buChar char="Ø"/>
            </a:pPr>
            <a:r>
              <a:rPr lang="en-US" sz="2400" dirty="0" smtClean="0">
                <a:latin typeface="Times New Roman" pitchFamily="18" charset="0"/>
                <a:cs typeface="Times New Roman" pitchFamily="18" charset="0"/>
              </a:rPr>
              <a:t>Elements of primary health care</a:t>
            </a:r>
          </a:p>
          <a:p>
            <a:pPr>
              <a:buFont typeface="Wingdings" panose="05000000000000000000" pitchFamily="2" charset="2"/>
              <a:buChar char="Ø"/>
            </a:pPr>
            <a:r>
              <a:rPr lang="en-US" sz="2400" dirty="0" smtClean="0">
                <a:latin typeface="Times New Roman" pitchFamily="18" charset="0"/>
                <a:cs typeface="Times New Roman" pitchFamily="18" charset="0"/>
              </a:rPr>
              <a:t>Principles of primary health care</a:t>
            </a:r>
          </a:p>
          <a:p>
            <a:pPr>
              <a:buFont typeface="Wingdings" panose="05000000000000000000" pitchFamily="2" charset="2"/>
              <a:buChar char="Ø"/>
            </a:pPr>
            <a:r>
              <a:rPr lang="en-US" sz="2400" dirty="0" smtClean="0">
                <a:latin typeface="Times New Roman" pitchFamily="18" charset="0"/>
                <a:cs typeface="Times New Roman" pitchFamily="18" charset="0"/>
              </a:rPr>
              <a:t>Role of pharmacy technician in a community pharmacy</a:t>
            </a:r>
          </a:p>
          <a:p>
            <a:pPr>
              <a:buFont typeface="Wingdings" panose="05000000000000000000" pitchFamily="2" charset="2"/>
              <a:buChar char="Ø"/>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Equitable Distribution </a:t>
            </a:r>
            <a:r>
              <a:rPr lang="en-US" sz="4000" b="1" dirty="0" err="1" smtClean="0">
                <a:latin typeface="Times New Roman" pitchFamily="18" charset="0"/>
                <a:cs typeface="Times New Roman" pitchFamily="18" charset="0"/>
              </a:rPr>
              <a:t>Contd</a:t>
            </a:r>
            <a:r>
              <a:rPr lang="en-US" sz="4000" b="1" dirty="0" smtClean="0">
                <a:latin typeface="Times New Roman" pitchFamily="18" charset="0"/>
                <a:cs typeface="Times New Roman" pitchFamily="18" charset="0"/>
              </a:rPr>
              <a: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822959" y="1981200"/>
            <a:ext cx="7543801" cy="4023360"/>
          </a:xfrm>
        </p:spPr>
        <p:txBody>
          <a:bodyPr>
            <a:normAutofit/>
          </a:bodyPr>
          <a:lstStyle/>
          <a:p>
            <a:r>
              <a:rPr lang="en-US" sz="2400" dirty="0" smtClean="0">
                <a:latin typeface="Times New Roman" pitchFamily="18" charset="0"/>
                <a:cs typeface="Times New Roman" pitchFamily="18" charset="0"/>
              </a:rPr>
              <a:t>Availability of good medical care tends to vary </a:t>
            </a:r>
            <a:r>
              <a:rPr lang="en-US" sz="2400" dirty="0" smtClean="0">
                <a:latin typeface="Times New Roman" pitchFamily="18" charset="0"/>
                <a:cs typeface="Times New Roman" pitchFamily="18" charset="0"/>
              </a:rPr>
              <a:t>re</a:t>
            </a:r>
            <a:r>
              <a:rPr lang="en-US" sz="2400" dirty="0" smtClean="0">
                <a:latin typeface="Times New Roman" pitchFamily="18" charset="0"/>
                <a:cs typeface="Times New Roman" pitchFamily="18" charset="0"/>
              </a:rPr>
              <a:t>versely </a:t>
            </a:r>
            <a:r>
              <a:rPr lang="en-US" sz="2400" dirty="0" smtClean="0">
                <a:latin typeface="Times New Roman" pitchFamily="18" charset="0"/>
                <a:cs typeface="Times New Roman" pitchFamily="18" charset="0"/>
              </a:rPr>
              <a:t>with the need for it in the population served</a:t>
            </a:r>
          </a:p>
          <a:p>
            <a:r>
              <a:rPr lang="en-US" sz="2400" dirty="0" smtClean="0">
                <a:latin typeface="Times New Roman" pitchFamily="18" charset="0"/>
                <a:cs typeface="Times New Roman" pitchFamily="18" charset="0"/>
              </a:rPr>
              <a:t>Ensures that individuals with more compromised health conditions will receive more health services</a:t>
            </a:r>
          </a:p>
          <a:p>
            <a:r>
              <a:rPr lang="en-US" sz="2400" dirty="0" smtClean="0">
                <a:latin typeface="Times New Roman" pitchFamily="18" charset="0"/>
                <a:cs typeface="Times New Roman" pitchFamily="18" charset="0"/>
              </a:rPr>
              <a:t>Access to health care-</a:t>
            </a:r>
          </a:p>
          <a:p>
            <a:pPr marL="514350" indent="-514350">
              <a:buFont typeface="+mj-lt"/>
              <a:buAutoNum type="arabicPeriod"/>
            </a:pPr>
            <a:r>
              <a:rPr lang="en-US" sz="2400" dirty="0" smtClean="0">
                <a:latin typeface="Times New Roman" pitchFamily="18" charset="0"/>
                <a:cs typeface="Times New Roman" pitchFamily="18" charset="0"/>
              </a:rPr>
              <a:t>Horizontal equity</a:t>
            </a:r>
          </a:p>
          <a:p>
            <a:pPr marL="514350" indent="-514350">
              <a:buFont typeface="+mj-lt"/>
              <a:buAutoNum type="arabicPeriod"/>
            </a:pPr>
            <a:r>
              <a:rPr lang="en-US" sz="2400" dirty="0" smtClean="0">
                <a:latin typeface="Times New Roman" pitchFamily="18" charset="0"/>
                <a:cs typeface="Times New Roman" pitchFamily="18" charset="0"/>
              </a:rPr>
              <a:t>Vertical equity</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r>
              <a:rPr lang="en-US" b="1" dirty="0" smtClean="0">
                <a:latin typeface="Times New Roman" pitchFamily="18" charset="0"/>
                <a:cs typeface="Times New Roman" pitchFamily="18" charset="0"/>
              </a:rPr>
              <a:t>Equitable Distribution </a:t>
            </a:r>
            <a:r>
              <a:rPr lang="en-US" b="1" dirty="0" err="1" smtClean="0">
                <a:latin typeface="Times New Roman" pitchFamily="18" charset="0"/>
                <a:cs typeface="Times New Roman" pitchFamily="18" charset="0"/>
              </a:rPr>
              <a:t>Contd</a:t>
            </a:r>
            <a:r>
              <a:rPr lang="en-US" b="1" dirty="0" smtClean="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a:xfrm>
            <a:off x="457200" y="1905000"/>
            <a:ext cx="8229600" cy="4678363"/>
          </a:xfrm>
        </p:spPr>
        <p:txBody>
          <a:bodyPr>
            <a:normAutofit/>
          </a:bodyPr>
          <a:lstStyle/>
          <a:p>
            <a:pPr marL="685800" indent="-400050">
              <a:buFont typeface="+mj-lt"/>
              <a:buAutoNum type="arabicPeriod"/>
            </a:pPr>
            <a:r>
              <a:rPr lang="en-US" sz="2400" dirty="0" smtClean="0">
                <a:latin typeface="Times New Roman" pitchFamily="18" charset="0"/>
                <a:cs typeface="Times New Roman" pitchFamily="18" charset="0"/>
              </a:rPr>
              <a:t>Horizontal equity – “equal access for equal needs”.</a:t>
            </a:r>
          </a:p>
          <a:p>
            <a:pPr marL="685800" indent="-400050">
              <a:buFont typeface="Wingdings" pitchFamily="2" charset="2"/>
              <a:buChar char="ü"/>
            </a:pPr>
            <a:r>
              <a:rPr lang="en-US" sz="2400" dirty="0" smtClean="0">
                <a:latin typeface="Times New Roman" pitchFamily="18" charset="0"/>
                <a:cs typeface="Times New Roman" pitchFamily="18" charset="0"/>
              </a:rPr>
              <a:t>equal resources</a:t>
            </a:r>
          </a:p>
          <a:p>
            <a:pPr marL="685800" indent="-400050">
              <a:buFont typeface="Wingdings" pitchFamily="2" charset="2"/>
              <a:buChar char="ü"/>
            </a:pPr>
            <a:r>
              <a:rPr lang="en-US" sz="2400" dirty="0" smtClean="0">
                <a:latin typeface="Times New Roman" pitchFamily="18" charset="0"/>
                <a:cs typeface="Times New Roman" pitchFamily="18" charset="0"/>
              </a:rPr>
              <a:t>equal access to health care</a:t>
            </a:r>
          </a:p>
          <a:p>
            <a:pPr marL="685800" indent="-400050">
              <a:buFont typeface="Wingdings" pitchFamily="2" charset="2"/>
              <a:buChar char="ü"/>
            </a:pPr>
            <a:r>
              <a:rPr lang="en-US" sz="2400" dirty="0" smtClean="0">
                <a:latin typeface="Times New Roman" pitchFamily="18" charset="0"/>
                <a:cs typeface="Times New Roman" pitchFamily="18" charset="0"/>
              </a:rPr>
              <a:t>equal utilization of health services</a:t>
            </a:r>
          </a:p>
          <a:p>
            <a:pPr marL="685800" indent="-400050">
              <a:buFont typeface="Wingdings" pitchFamily="2" charset="2"/>
              <a:buChar char="ü"/>
            </a:pPr>
            <a:r>
              <a:rPr lang="en-US" sz="2400" dirty="0" smtClean="0">
                <a:latin typeface="Times New Roman" pitchFamily="18" charset="0"/>
                <a:cs typeface="Times New Roman" pitchFamily="18" charset="0"/>
              </a:rPr>
              <a:t>equal health</a:t>
            </a:r>
          </a:p>
          <a:p>
            <a:pPr marL="685800" indent="-400050">
              <a:buAutoNum type="arabicPeriod" startAt="2"/>
            </a:pPr>
            <a:r>
              <a:rPr lang="en-US" sz="2400" dirty="0" smtClean="0">
                <a:latin typeface="Times New Roman" pitchFamily="18" charset="0"/>
                <a:cs typeface="Times New Roman" pitchFamily="18" charset="0"/>
              </a:rPr>
              <a:t>Vertical equity – unequal should be treated in proportion of their inequality. </a:t>
            </a:r>
          </a:p>
          <a:p>
            <a:pPr marL="685800" indent="-400050"/>
            <a:r>
              <a:rPr lang="en-US" sz="2400" dirty="0" smtClean="0">
                <a:latin typeface="Times New Roman" pitchFamily="18" charset="0"/>
                <a:cs typeface="Times New Roman" pitchFamily="18" charset="0"/>
              </a:rPr>
              <a:t>The central theme of “need” therefore determines equity</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381000"/>
            <a:ext cx="7543800" cy="975361"/>
          </a:xfrm>
        </p:spPr>
        <p:txBody>
          <a:bodyPr>
            <a:normAutofit/>
          </a:bodyPr>
          <a:lstStyle/>
          <a:p>
            <a:r>
              <a:rPr lang="en-US" sz="4000" b="1" dirty="0" smtClean="0">
                <a:latin typeface="Times New Roman" pitchFamily="18" charset="0"/>
                <a:cs typeface="Times New Roman" pitchFamily="18" charset="0"/>
              </a:rPr>
              <a:t>Community Participation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822959" y="1845734"/>
            <a:ext cx="8016241" cy="4023360"/>
          </a:xfrm>
        </p:spPr>
        <p:txBody>
          <a:bodyPr>
            <a:noAutofit/>
          </a:bodyPr>
          <a:lstStyle/>
          <a:p>
            <a:pPr marL="342900" indent="-285750">
              <a:buFont typeface="Arial" panose="020B0604020202020204" pitchFamily="34" charset="0"/>
              <a:buChar char="•"/>
            </a:pPr>
            <a:r>
              <a:rPr lang="en-US" sz="2400" dirty="0" smtClean="0">
                <a:latin typeface="Times New Roman" pitchFamily="18" charset="0"/>
                <a:cs typeface="Times New Roman" pitchFamily="18" charset="0"/>
              </a:rPr>
              <a:t>Involvement of the individuals, families and community </a:t>
            </a:r>
          </a:p>
          <a:p>
            <a:pPr marL="342900" indent="-285750">
              <a:buFont typeface="Arial" panose="020B0604020202020204" pitchFamily="34" charset="0"/>
              <a:buChar char="•"/>
            </a:pPr>
            <a:r>
              <a:rPr lang="en-US" sz="2400" dirty="0" smtClean="0">
                <a:latin typeface="Times New Roman" pitchFamily="18" charset="0"/>
                <a:cs typeface="Times New Roman" pitchFamily="18" charset="0"/>
              </a:rPr>
              <a:t>Determines both collective needs and priorities</a:t>
            </a:r>
          </a:p>
          <a:p>
            <a:pPr marL="342900" indent="-285750">
              <a:buFont typeface="Arial" panose="020B0604020202020204" pitchFamily="34" charset="0"/>
              <a:buChar char="•"/>
            </a:pPr>
            <a:r>
              <a:rPr lang="en-US" sz="2400" dirty="0" smtClean="0">
                <a:latin typeface="Times New Roman" pitchFamily="18" charset="0"/>
                <a:cs typeface="Times New Roman" pitchFamily="18" charset="0"/>
              </a:rPr>
              <a:t>Important role in formulating a health problem, make informed choices, objectives with community priorities</a:t>
            </a:r>
          </a:p>
          <a:p>
            <a:pPr marL="342900" indent="-285750">
              <a:buFont typeface="Arial" panose="020B0604020202020204" pitchFamily="34" charset="0"/>
              <a:buChar char="•"/>
            </a:pPr>
            <a:r>
              <a:rPr lang="en-US" sz="2400" dirty="0" smtClean="0">
                <a:latin typeface="Times New Roman" pitchFamily="18" charset="0"/>
                <a:cs typeface="Times New Roman" pitchFamily="18" charset="0"/>
              </a:rPr>
              <a:t>Universal coverage cannot be achieved without the involvement of the local community</a:t>
            </a:r>
          </a:p>
          <a:p>
            <a:r>
              <a:rPr lang="en-US" sz="2400" dirty="0" smtClean="0">
                <a:latin typeface="Times New Roman" pitchFamily="18" charset="0"/>
                <a:cs typeface="Times New Roman" pitchFamily="18" charset="0"/>
              </a:rPr>
              <a:t>Two types: active &amp; passive</a:t>
            </a:r>
          </a:p>
          <a:p>
            <a:pPr>
              <a:buFont typeface="Wingdings" pitchFamily="2" charset="2"/>
              <a:buChar char="Ø"/>
            </a:pPr>
            <a:r>
              <a:rPr lang="en-US" sz="2400" dirty="0" smtClean="0">
                <a:latin typeface="Times New Roman" pitchFamily="18" charset="0"/>
                <a:cs typeface="Times New Roman" pitchFamily="18" charset="0"/>
              </a:rPr>
              <a:t>Active: co-operation + resources</a:t>
            </a:r>
          </a:p>
          <a:p>
            <a:pPr>
              <a:buFont typeface="Wingdings" pitchFamily="2" charset="2"/>
              <a:buChar char="Ø"/>
            </a:pPr>
            <a:r>
              <a:rPr lang="en-US" sz="2400" dirty="0" smtClean="0">
                <a:latin typeface="Times New Roman" pitchFamily="18" charset="0"/>
                <a:cs typeface="Times New Roman" pitchFamily="18" charset="0"/>
              </a:rPr>
              <a:t>Passive: co-operation only</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543800" cy="1450757"/>
          </a:xfrm>
        </p:spPr>
        <p:txBody>
          <a:bodyPr>
            <a:normAutofit/>
          </a:bodyPr>
          <a:lstStyle/>
          <a:p>
            <a:r>
              <a:rPr lang="en-US" sz="3600" b="1" dirty="0" smtClean="0">
                <a:latin typeface="Times New Roman" pitchFamily="18" charset="0"/>
                <a:cs typeface="Times New Roman" pitchFamily="18" charset="0"/>
              </a:rPr>
              <a:t>Advantages of Community Participation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4343400"/>
          </a:xfrm>
        </p:spPr>
        <p:txBody>
          <a:bodyPr>
            <a:normAutofit/>
          </a:bodyPr>
          <a:lstStyle/>
          <a:p>
            <a:pPr marL="342900" indent="-342900">
              <a:buFont typeface="Arial" panose="020B0604020202020204" pitchFamily="34" charset="0"/>
              <a:buChar char="•"/>
            </a:pPr>
            <a:r>
              <a:rPr lang="en-US" sz="2400" dirty="0" smtClean="0">
                <a:latin typeface="Times New Roman" pitchFamily="18" charset="0"/>
                <a:cs typeface="Times New Roman" pitchFamily="18" charset="0"/>
              </a:rPr>
              <a:t>Increases program acceptance and leadership</a:t>
            </a:r>
          </a:p>
          <a:p>
            <a:pPr marL="342900" indent="-342900">
              <a:buFont typeface="Arial" panose="020B0604020202020204" pitchFamily="34" charset="0"/>
              <a:buChar char="•"/>
            </a:pPr>
            <a:r>
              <a:rPr lang="en-US" sz="2400" dirty="0" smtClean="0">
                <a:latin typeface="Times New Roman" pitchFamily="18" charset="0"/>
                <a:cs typeface="Times New Roman" pitchFamily="18" charset="0"/>
              </a:rPr>
              <a:t>Commitments to the decision is facilitated</a:t>
            </a:r>
          </a:p>
          <a:p>
            <a:pPr marL="342900" indent="-342900">
              <a:buFont typeface="Arial" panose="020B0604020202020204" pitchFamily="34" charset="0"/>
              <a:buChar char="•"/>
            </a:pPr>
            <a:r>
              <a:rPr lang="en-US" sz="2400" dirty="0" smtClean="0">
                <a:latin typeface="Times New Roman" pitchFamily="18" charset="0"/>
                <a:cs typeface="Times New Roman" pitchFamily="18" charset="0"/>
              </a:rPr>
              <a:t>Ensures that the program meets the local needs</a:t>
            </a:r>
          </a:p>
          <a:p>
            <a:pPr marL="342900" indent="-342900">
              <a:buFont typeface="Arial" panose="020B0604020202020204" pitchFamily="34" charset="0"/>
              <a:buChar char="•"/>
            </a:pPr>
            <a:r>
              <a:rPr lang="en-US" sz="2400" dirty="0" smtClean="0">
                <a:latin typeface="Times New Roman" pitchFamily="18" charset="0"/>
                <a:cs typeface="Times New Roman" pitchFamily="18" charset="0"/>
              </a:rPr>
              <a:t>Cost of implementing the program may be reduced by using the local resources</a:t>
            </a:r>
          </a:p>
          <a:p>
            <a:pPr marL="342900" indent="-342900">
              <a:buFont typeface="Arial" panose="020B0604020202020204" pitchFamily="34" charset="0"/>
              <a:buChar char="•"/>
            </a:pPr>
            <a:r>
              <a:rPr lang="en-US" sz="2400" dirty="0" smtClean="0">
                <a:latin typeface="Times New Roman" pitchFamily="18" charset="0"/>
                <a:cs typeface="Times New Roman" pitchFamily="18" charset="0"/>
              </a:rPr>
              <a:t>Uses local/ familiar organizations and hence problem solving is efficient</a:t>
            </a:r>
          </a:p>
          <a:p>
            <a:pPr marL="342900" indent="-342900">
              <a:buFont typeface="Arial" panose="020B0604020202020204" pitchFamily="34" charset="0"/>
              <a:buChar char="•"/>
            </a:pPr>
            <a:r>
              <a:rPr lang="en-US" sz="2400" dirty="0" smtClean="0">
                <a:latin typeface="Times New Roman" pitchFamily="18" charset="0"/>
                <a:cs typeface="Times New Roman" pitchFamily="18" charset="0"/>
              </a:rPr>
              <a:t>Key to the sustainability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Times New Roman" pitchFamily="18" charset="0"/>
                <a:cs typeface="Times New Roman" pitchFamily="18" charset="0"/>
              </a:rPr>
              <a:t>Planning Steps in Community Participation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2057400"/>
            <a:ext cx="8229600" cy="4419600"/>
          </a:xfrm>
        </p:spPr>
        <p:txBody>
          <a:bodyPr>
            <a:normAutofit fontScale="92500" lnSpcReduction="10000"/>
          </a:bodyPr>
          <a:lstStyle/>
          <a:p>
            <a:pPr>
              <a:buNone/>
            </a:pPr>
            <a:r>
              <a:rPr lang="en-US" sz="2800" dirty="0" smtClean="0">
                <a:latin typeface="Times New Roman" pitchFamily="18" charset="0"/>
                <a:cs typeface="Times New Roman" pitchFamily="18" charset="0"/>
              </a:rPr>
              <a:t>      Identification and prioritization of the problems</a:t>
            </a:r>
          </a:p>
          <a:p>
            <a:pPr>
              <a:buNone/>
            </a:pPr>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Planning together</a:t>
            </a:r>
          </a:p>
          <a:p>
            <a:pPr>
              <a:buNone/>
            </a:pPr>
            <a:endParaRPr lang="en-US"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Implementation by community members</a:t>
            </a:r>
          </a:p>
          <a:p>
            <a:pPr>
              <a:buNone/>
            </a:pPr>
            <a:endParaRPr lang="en-US"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Evaluation by community members</a:t>
            </a:r>
            <a:endParaRPr lang="en-US" sz="2800" dirty="0">
              <a:latin typeface="Times New Roman" pitchFamily="18" charset="0"/>
              <a:cs typeface="Times New Roman" pitchFamily="18" charset="0"/>
            </a:endParaRPr>
          </a:p>
        </p:txBody>
      </p:sp>
      <p:sp>
        <p:nvSpPr>
          <p:cNvPr id="8" name="Down Arrow 7"/>
          <p:cNvSpPr/>
          <p:nvPr/>
        </p:nvSpPr>
        <p:spPr>
          <a:xfrm>
            <a:off x="3962400" y="2354581"/>
            <a:ext cx="304800"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9" name="Down Arrow 8"/>
          <p:cNvSpPr/>
          <p:nvPr/>
        </p:nvSpPr>
        <p:spPr>
          <a:xfrm>
            <a:off x="3962400" y="3672269"/>
            <a:ext cx="304800"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3962400" y="4977765"/>
            <a:ext cx="3048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Intersectoral Co-ordinary</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628650" y="1690689"/>
            <a:ext cx="7543801" cy="3505200"/>
          </a:xfrm>
        </p:spPr>
        <p:txBody>
          <a:bodyPr>
            <a:normAutofit/>
          </a:bodyPr>
          <a:lstStyle/>
          <a:p>
            <a:pPr marL="400050" indent="-400050">
              <a:buFont typeface="Arial" panose="020B0604020202020204" pitchFamily="34" charset="0"/>
              <a:buChar char="•"/>
            </a:pPr>
            <a:r>
              <a:rPr lang="en-US" sz="2400" dirty="0" smtClean="0">
                <a:latin typeface="Times New Roman" pitchFamily="18" charset="0"/>
                <a:cs typeface="Times New Roman" pitchFamily="18" charset="0"/>
              </a:rPr>
              <a:t>“Primary care involves in addition to the health sector, </a:t>
            </a:r>
            <a:r>
              <a:rPr lang="en-US" sz="2400" b="1" dirty="0" smtClean="0">
                <a:latin typeface="Times New Roman" pitchFamily="18" charset="0"/>
                <a:cs typeface="Times New Roman" pitchFamily="18" charset="0"/>
              </a:rPr>
              <a:t>all related sectors and aspects </a:t>
            </a:r>
            <a:r>
              <a:rPr lang="en-US" sz="2400" dirty="0" smtClean="0">
                <a:latin typeface="Times New Roman" pitchFamily="18" charset="0"/>
                <a:cs typeface="Times New Roman" pitchFamily="18" charset="0"/>
              </a:rPr>
              <a:t>of national and community development”</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Includes </a:t>
            </a:r>
            <a:r>
              <a:rPr lang="en-US" sz="2400" b="1" dirty="0" smtClean="0">
                <a:latin typeface="Times New Roman" pitchFamily="18" charset="0"/>
                <a:cs typeface="Times New Roman" pitchFamily="18" charset="0"/>
              </a:rPr>
              <a:t>sustainable participation </a:t>
            </a:r>
            <a:r>
              <a:rPr lang="en-US" sz="2400" dirty="0" smtClean="0">
                <a:latin typeface="Times New Roman" pitchFamily="18" charset="0"/>
                <a:cs typeface="Times New Roman" pitchFamily="18" charset="0"/>
              </a:rPr>
              <a:t>that combine </a:t>
            </a:r>
            <a:r>
              <a:rPr lang="en-US" sz="2400" b="1" dirty="0" smtClean="0">
                <a:latin typeface="Times New Roman" pitchFamily="18" charset="0"/>
                <a:cs typeface="Times New Roman" pitchFamily="18" charset="0"/>
              </a:rPr>
              <a:t>inter-organizational </a:t>
            </a:r>
            <a:r>
              <a:rPr lang="en-US" sz="2400" dirty="0" smtClean="0">
                <a:latin typeface="Times New Roman" pitchFamily="18" charset="0"/>
                <a:cs typeface="Times New Roman" pitchFamily="18" charset="0"/>
              </a:rPr>
              <a:t>cooperation working alliances </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Possibly, but not necessarily, in collaboration with the health sector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Times New Roman" pitchFamily="18" charset="0"/>
                <a:cs typeface="Times New Roman" pitchFamily="18" charset="0"/>
              </a:rPr>
              <a:t>Pre-requisites for Intersectoral Coordination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822959" y="1845734"/>
            <a:ext cx="7543801" cy="4174066"/>
          </a:xfrm>
        </p:spPr>
        <p:txBody>
          <a:bodyPr>
            <a:normAutofit/>
          </a:bodyPr>
          <a:lstStyle/>
          <a:p>
            <a:pPr marL="514350" indent="-514350">
              <a:buFont typeface="Arial" panose="020B0604020202020204" pitchFamily="34" charset="0"/>
              <a:buChar char="•"/>
            </a:pPr>
            <a:r>
              <a:rPr lang="en-US" sz="2400" dirty="0" smtClean="0">
                <a:latin typeface="Times New Roman" pitchFamily="18" charset="0"/>
                <a:cs typeface="Times New Roman" pitchFamily="18" charset="0"/>
              </a:rPr>
              <a:t>Proper orientation of policies and program.</a:t>
            </a:r>
          </a:p>
          <a:p>
            <a:pPr marL="514350" indent="-514350">
              <a:buFont typeface="Arial" panose="020B0604020202020204" pitchFamily="34" charset="0"/>
              <a:buChar char="•"/>
            </a:pPr>
            <a:r>
              <a:rPr lang="en-US" sz="2400" dirty="0" smtClean="0">
                <a:latin typeface="Times New Roman" pitchFamily="18" charset="0"/>
                <a:cs typeface="Times New Roman" pitchFamily="18" charset="0"/>
              </a:rPr>
              <a:t>Formation of joint coordination committee at each level</a:t>
            </a:r>
          </a:p>
          <a:p>
            <a:pPr marL="514350" indent="-514350">
              <a:buFont typeface="Arial" panose="020B0604020202020204" pitchFamily="34" charset="0"/>
              <a:buChar char="•"/>
            </a:pPr>
            <a:r>
              <a:rPr lang="en-US" sz="2400" dirty="0" smtClean="0">
                <a:latin typeface="Times New Roman" pitchFamily="18" charset="0"/>
                <a:cs typeface="Times New Roman" pitchFamily="18" charset="0"/>
              </a:rPr>
              <a:t>Defining role and responsibilities of participatory agencies</a:t>
            </a:r>
          </a:p>
          <a:p>
            <a:pPr marL="514350" indent="-514350">
              <a:buFont typeface="Arial" panose="020B0604020202020204" pitchFamily="34" charset="0"/>
              <a:buChar char="•"/>
            </a:pPr>
            <a:r>
              <a:rPr lang="en-US" sz="2400" dirty="0" smtClean="0">
                <a:latin typeface="Times New Roman" pitchFamily="18" charset="0"/>
                <a:cs typeface="Times New Roman" pitchFamily="18" charset="0"/>
              </a:rPr>
              <a:t>Participatory decision making</a:t>
            </a:r>
          </a:p>
          <a:p>
            <a:pPr marL="514350" indent="-514350">
              <a:buFont typeface="Arial" panose="020B0604020202020204" pitchFamily="34" charset="0"/>
              <a:buChar char="•"/>
            </a:pPr>
            <a:r>
              <a:rPr lang="en-US" sz="2400" dirty="0" smtClean="0">
                <a:latin typeface="Times New Roman" pitchFamily="18" charset="0"/>
                <a:cs typeface="Times New Roman" pitchFamily="18" charset="0"/>
              </a:rPr>
              <a:t>Sharing of the problems faced in implementation</a:t>
            </a:r>
          </a:p>
          <a:p>
            <a:pPr marL="514350" indent="-514350">
              <a:buFont typeface="Arial" panose="020B0604020202020204" pitchFamily="34" charset="0"/>
              <a:buChar char="•"/>
            </a:pPr>
            <a:r>
              <a:rPr lang="en-US" sz="2400" dirty="0" smtClean="0">
                <a:latin typeface="Times New Roman" pitchFamily="18" charset="0"/>
                <a:cs typeface="Times New Roman" pitchFamily="18" charset="0"/>
              </a:rPr>
              <a:t>Joint evaluation and monitoring</a:t>
            </a:r>
          </a:p>
          <a:p>
            <a:pPr marL="514350" indent="-514350">
              <a:buFont typeface="Arial" panose="020B0604020202020204" pitchFamily="34" charset="0"/>
              <a:buChar char="•"/>
            </a:pPr>
            <a:r>
              <a:rPr lang="en-US" sz="2400" dirty="0" smtClean="0">
                <a:latin typeface="Times New Roman" pitchFamily="18" charset="0"/>
                <a:cs typeface="Times New Roman" pitchFamily="18" charset="0"/>
              </a:rPr>
              <a:t>Developing formal system of interaction, discussion and debate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Mechanism of Co-ordination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r>
              <a:rPr lang="en-US" sz="2400" dirty="0" smtClean="0">
                <a:latin typeface="Times New Roman" pitchFamily="18" charset="0"/>
                <a:cs typeface="Times New Roman" pitchFamily="18" charset="0"/>
              </a:rPr>
              <a:t>List out names of different sectors</a:t>
            </a:r>
          </a:p>
          <a:p>
            <a:pPr marL="285750" indent="-285750">
              <a:buFont typeface="Arial" panose="020B0604020202020204" pitchFamily="34" charset="0"/>
              <a:buChar char="•"/>
            </a:pPr>
            <a:r>
              <a:rPr lang="en-US" sz="2400" dirty="0" smtClean="0">
                <a:latin typeface="Times New Roman" pitchFamily="18" charset="0"/>
                <a:cs typeface="Times New Roman" pitchFamily="18" charset="0"/>
              </a:rPr>
              <a:t>Indentify the NGOs and voluntary organization</a:t>
            </a:r>
          </a:p>
          <a:p>
            <a:pPr marL="285750" indent="-285750">
              <a:buFont typeface="Arial" panose="020B0604020202020204" pitchFamily="34" charset="0"/>
              <a:buChar char="•"/>
            </a:pPr>
            <a:r>
              <a:rPr lang="en-US" sz="2400" dirty="0" smtClean="0">
                <a:latin typeface="Times New Roman" pitchFamily="18" charset="0"/>
                <a:cs typeface="Times New Roman" pitchFamily="18" charset="0"/>
              </a:rPr>
              <a:t>Constitute the district level co-ordination committee</a:t>
            </a:r>
          </a:p>
          <a:p>
            <a:pPr marL="285750" indent="-285750">
              <a:buFont typeface="Arial" panose="020B0604020202020204" pitchFamily="34" charset="0"/>
              <a:buChar char="•"/>
            </a:pPr>
            <a:r>
              <a:rPr lang="en-US" sz="2400" dirty="0" smtClean="0">
                <a:latin typeface="Times New Roman" pitchFamily="18" charset="0"/>
                <a:cs typeface="Times New Roman" pitchFamily="18" charset="0"/>
              </a:rPr>
              <a:t>Formulate specific task forces</a:t>
            </a:r>
          </a:p>
          <a:p>
            <a:pPr marL="285750" indent="-285750">
              <a:buFont typeface="Arial" panose="020B0604020202020204" pitchFamily="34" charset="0"/>
              <a:buChar char="•"/>
            </a:pPr>
            <a:r>
              <a:rPr lang="en-US" sz="2400" dirty="0" smtClean="0">
                <a:latin typeface="Times New Roman" pitchFamily="18" charset="0"/>
                <a:cs typeface="Times New Roman" pitchFamily="18" charset="0"/>
              </a:rPr>
              <a:t>Jointly decide the objectives and areas</a:t>
            </a:r>
          </a:p>
          <a:p>
            <a:pPr marL="285750" indent="-285750">
              <a:buFont typeface="Arial" panose="020B0604020202020204" pitchFamily="34" charset="0"/>
              <a:buChar char="•"/>
            </a:pPr>
            <a:r>
              <a:rPr lang="en-US" sz="2400" dirty="0" smtClean="0">
                <a:latin typeface="Times New Roman" pitchFamily="18" charset="0"/>
                <a:cs typeface="Times New Roman" pitchFamily="18" charset="0"/>
              </a:rPr>
              <a:t>Decide the role and responsibility</a:t>
            </a:r>
          </a:p>
          <a:p>
            <a:pPr marL="285750" indent="-285750">
              <a:buFont typeface="Arial" panose="020B0604020202020204" pitchFamily="34" charset="0"/>
              <a:buChar char="•"/>
            </a:pPr>
            <a:r>
              <a:rPr lang="en-US" sz="2400" dirty="0" smtClean="0">
                <a:latin typeface="Times New Roman" pitchFamily="18" charset="0"/>
                <a:cs typeface="Times New Roman" pitchFamily="18" charset="0"/>
              </a:rPr>
              <a:t>Development a plan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a:bodyPr>
          <a:lstStyle/>
          <a:p>
            <a:r>
              <a:rPr lang="en-US" sz="4000" b="1" dirty="0" smtClean="0">
                <a:latin typeface="Times New Roman" pitchFamily="18" charset="0"/>
                <a:cs typeface="Times New Roman" pitchFamily="18" charset="0"/>
              </a:rPr>
              <a:t>Difficulties facing </a:t>
            </a:r>
            <a:r>
              <a:rPr lang="en-US" sz="4000" b="1" dirty="0" err="1" smtClean="0">
                <a:latin typeface="Times New Roman" pitchFamily="18" charset="0"/>
                <a:cs typeface="Times New Roman" pitchFamily="18" charset="0"/>
              </a:rPr>
              <a:t>intersectoral</a:t>
            </a:r>
            <a:r>
              <a:rPr lang="en-US" sz="4000" b="1" dirty="0" smtClean="0">
                <a:latin typeface="Times New Roman" pitchFamily="18" charset="0"/>
                <a:cs typeface="Times New Roman" pitchFamily="18" charset="0"/>
              </a:rPr>
              <a:t> co-ordination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556760"/>
          </a:xfrm>
        </p:spPr>
        <p:txBody>
          <a:bodyPr/>
          <a:lstStyle/>
          <a:p>
            <a:pPr marL="514350" indent="-400050">
              <a:buFont typeface="Arial" panose="020B0604020202020204" pitchFamily="34" charset="0"/>
              <a:buChar char="•"/>
              <a:tabLst>
                <a:tab pos="571500" algn="l"/>
              </a:tabLst>
            </a:pPr>
            <a:r>
              <a:rPr lang="en-US" sz="2400" dirty="0" smtClean="0">
                <a:latin typeface="Times New Roman" pitchFamily="18" charset="0"/>
                <a:cs typeface="Times New Roman" pitchFamily="18" charset="0"/>
              </a:rPr>
              <a:t>Create conflicts of interest and disequilibrium</a:t>
            </a:r>
          </a:p>
          <a:p>
            <a:pPr marL="514350" indent="-400050">
              <a:buFont typeface="Arial" panose="020B0604020202020204" pitchFamily="34" charset="0"/>
              <a:buChar char="•"/>
              <a:tabLst>
                <a:tab pos="571500" algn="l"/>
              </a:tabLst>
            </a:pPr>
            <a:r>
              <a:rPr lang="en-US" sz="2400" dirty="0" smtClean="0">
                <a:latin typeface="Times New Roman" pitchFamily="18" charset="0"/>
                <a:cs typeface="Times New Roman" pitchFamily="18" charset="0"/>
              </a:rPr>
              <a:t>Power struggles</a:t>
            </a:r>
          </a:p>
          <a:p>
            <a:pPr marL="514350" indent="-400050">
              <a:buFont typeface="Arial" panose="020B0604020202020204" pitchFamily="34" charset="0"/>
              <a:buChar char="•"/>
              <a:tabLst>
                <a:tab pos="571500" algn="l"/>
              </a:tabLst>
            </a:pPr>
            <a:r>
              <a:rPr lang="en-US" sz="2400" dirty="0" smtClean="0">
                <a:latin typeface="Times New Roman" pitchFamily="18" charset="0"/>
                <a:cs typeface="Times New Roman" pitchFamily="18" charset="0"/>
              </a:rPr>
              <a:t>Cultural changes may occur within organizations</a:t>
            </a:r>
          </a:p>
          <a:p>
            <a:pPr marL="514350" indent="-400050">
              <a:buFont typeface="Arial" panose="020B0604020202020204" pitchFamily="34" charset="0"/>
              <a:buChar char="•"/>
              <a:tabLst>
                <a:tab pos="571500" algn="l"/>
              </a:tabLst>
            </a:pPr>
            <a:r>
              <a:rPr lang="en-US" sz="2400" dirty="0" smtClean="0">
                <a:latin typeface="Times New Roman" pitchFamily="18" charset="0"/>
                <a:cs typeface="Times New Roman" pitchFamily="18" charset="0"/>
              </a:rPr>
              <a:t>Co-ordination may turn out to be more expensive in terms of time, money and manpower.</a:t>
            </a:r>
          </a:p>
          <a:p>
            <a:pPr marL="514350" indent="-400050">
              <a:buFont typeface="Arial" panose="020B0604020202020204" pitchFamily="34" charset="0"/>
              <a:buChar char="•"/>
              <a:tabLst>
                <a:tab pos="571500" algn="l"/>
              </a:tabLst>
            </a:pPr>
            <a:r>
              <a:rPr lang="en-US" sz="2400" dirty="0" smtClean="0">
                <a:latin typeface="Times New Roman" pitchFamily="18" charset="0"/>
                <a:cs typeface="Times New Roman" pitchFamily="18" charset="0"/>
              </a:rPr>
              <a:t>Agencies must be able to compromise and impose change on the normal working patterns</a:t>
            </a:r>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Appropriate Technology</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822959" y="1981200"/>
            <a:ext cx="7543801" cy="4023360"/>
          </a:xfrm>
        </p:spPr>
        <p:txBody>
          <a:bodyPr/>
          <a:lstStyle/>
          <a:p>
            <a:pPr marL="457200" indent="-457200">
              <a:buFont typeface="Arial" panose="020B0604020202020204" pitchFamily="34" charset="0"/>
              <a:buChar char="•"/>
            </a:pPr>
            <a:r>
              <a:rPr lang="en-US" sz="2400" dirty="0" smtClean="0">
                <a:latin typeface="Times New Roman" pitchFamily="18" charset="0"/>
                <a:cs typeface="Times New Roman" pitchFamily="18" charset="0"/>
              </a:rPr>
              <a:t>Designed to meet specific health needs</a:t>
            </a:r>
          </a:p>
          <a:p>
            <a:pPr marL="457200" indent="-457200">
              <a:buFont typeface="Arial" panose="020B0604020202020204" pitchFamily="34" charset="0"/>
              <a:buChar char="•"/>
            </a:pPr>
            <a:r>
              <a:rPr lang="en-US" sz="2400" dirty="0" smtClean="0">
                <a:latin typeface="Times New Roman" pitchFamily="18" charset="0"/>
                <a:cs typeface="Times New Roman" pitchFamily="18" charset="0"/>
              </a:rPr>
              <a:t>Criteria for choosing which needs should be addressed – include magnitude of the population affected, the degree of morbidity or mortality caused by the health condition.</a:t>
            </a:r>
          </a:p>
          <a:p>
            <a:pPr marL="457200" indent="-457200">
              <a:buFont typeface="Arial" panose="020B0604020202020204" pitchFamily="34" charset="0"/>
              <a:buChar char="•"/>
            </a:pPr>
            <a:r>
              <a:rPr lang="en-US" sz="2400" dirty="0" smtClean="0">
                <a:latin typeface="Times New Roman" pitchFamily="18" charset="0"/>
                <a:cs typeface="Times New Roman" pitchFamily="18" charset="0"/>
              </a:rPr>
              <a:t>Lack of solutions that are effective, safe, acceptable, affordable, accessible, and sustainable.</a:t>
            </a:r>
          </a:p>
          <a:p>
            <a:pPr>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066800"/>
          </a:xfrm>
        </p:spPr>
        <p:txBody>
          <a:bodyPr>
            <a:normAutofit fontScale="90000"/>
          </a:bodyPr>
          <a:lstStyle/>
          <a:p>
            <a:r>
              <a:rPr lang="en-AU" dirty="0" smtClean="0"/>
              <a:t>Definition of community pharmacy</a:t>
            </a:r>
            <a:endParaRPr lang="en-AU" dirty="0"/>
          </a:p>
        </p:txBody>
      </p:sp>
      <p:sp>
        <p:nvSpPr>
          <p:cNvPr id="3" name="Content Placeholder 2"/>
          <p:cNvSpPr>
            <a:spLocks noGrp="1"/>
          </p:cNvSpPr>
          <p:nvPr>
            <p:ph idx="1"/>
          </p:nvPr>
        </p:nvSpPr>
        <p:spPr>
          <a:xfrm>
            <a:off x="685800" y="1524000"/>
            <a:ext cx="8001000" cy="4197542"/>
          </a:xfrm>
        </p:spPr>
        <p:txBody>
          <a:bodyPr>
            <a:normAutofit fontScale="92500"/>
          </a:bodyPr>
          <a:lstStyle/>
          <a:p>
            <a:pPr>
              <a:lnSpc>
                <a:spcPct val="150000"/>
              </a:lnSpc>
            </a:pPr>
            <a:r>
              <a:rPr lang="en-AU" sz="2600" b="0" dirty="0" smtClean="0"/>
              <a:t>A community pharmacy is a pharmacy that deals directly with people in local area . It has responsibilities including compounding, counselling and dispensing of prescription drugs to the patients with care, accuracy and legality.</a:t>
            </a:r>
          </a:p>
          <a:p>
            <a:pPr>
              <a:lnSpc>
                <a:spcPct val="150000"/>
              </a:lnSpc>
            </a:pPr>
            <a:r>
              <a:rPr lang="en-AU" sz="2600" b="0" dirty="0"/>
              <a:t>Community pharmacy is generally recognized by the public as the most accessible source of drugs and of information about drugs.</a:t>
            </a:r>
          </a:p>
          <a:p>
            <a:pPr>
              <a:lnSpc>
                <a:spcPct val="150000"/>
              </a:lnSpc>
            </a:pPr>
            <a:endParaRPr lang="en-AU" dirty="0"/>
          </a:p>
        </p:txBody>
      </p:sp>
    </p:spTree>
    <p:extLst>
      <p:ext uri="{BB962C8B-B14F-4D97-AF65-F5344CB8AC3E}">
        <p14:creationId xmlns:p14="http://schemas.microsoft.com/office/powerpoint/2010/main" val="23290117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An appropriate technology should be: (WHO-1989)</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685800" y="2057400"/>
            <a:ext cx="7543801" cy="4023360"/>
          </a:xfrm>
        </p:spPr>
        <p:txBody>
          <a:bodyPr>
            <a:normAutofit/>
          </a:bodyPr>
          <a:lstStyle/>
          <a:p>
            <a:pPr marL="400050" indent="-4000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Scientifically valid</a:t>
            </a:r>
          </a:p>
          <a:p>
            <a:pPr marL="400050" indent="-4000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Adapted to local needs</a:t>
            </a:r>
          </a:p>
          <a:p>
            <a:pPr marL="400050" indent="-4000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Acceptable to users and recipients</a:t>
            </a:r>
          </a:p>
          <a:p>
            <a:pPr marL="400050" indent="-4000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Maintainable with local resources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Technology only effective if accompanied by….</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822959" y="2133600"/>
            <a:ext cx="7543801" cy="4023360"/>
          </a:xfrm>
        </p:spPr>
        <p:txBody>
          <a:bodyPr>
            <a:normAutofit/>
          </a:bodyPr>
          <a:lstStyle/>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Knowledgeable and skilled users</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Clear practice guidelines and policies</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Effective financing and distribution to make them available</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Community efforts to bring clients into contact with health services in timely way</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Role of Pharmacy Technician in a Community Pharmacy</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400050" indent="-400050">
              <a:buFont typeface="Arial" panose="020B0604020202020204" pitchFamily="34" charset="0"/>
              <a:buChar char="•"/>
            </a:pPr>
            <a:r>
              <a:rPr lang="en-US" sz="2400" dirty="0" smtClean="0">
                <a:latin typeface="Times New Roman" pitchFamily="18" charset="0"/>
                <a:cs typeface="Times New Roman" pitchFamily="18" charset="0"/>
              </a:rPr>
              <a:t>Aid the pharmacist in the filling, labeling, and recording of prescriptions.</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Operate and responsible for the pharmacy cash register.</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Stock and inventory prescription and over-the-counter (OTC) medications.</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Maintain computerized patient records.</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Prepare insurance claim forms.</a:t>
            </a:r>
          </a:p>
          <a:p>
            <a:pPr marL="400050" indent="-400050">
              <a:buFont typeface="Arial" panose="020B0604020202020204" pitchFamily="34" charset="0"/>
              <a:buChar char="•"/>
            </a:pPr>
            <a:r>
              <a:rPr lang="en-US" sz="2400" dirty="0" smtClean="0">
                <a:latin typeface="Times New Roman" pitchFamily="18" charset="0"/>
                <a:cs typeface="Times New Roman" pitchFamily="18" charset="0"/>
              </a:rPr>
              <a:t>Order and maintain parts of the front-end stock.</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295" y="304800"/>
            <a:ext cx="8144357" cy="685800"/>
          </a:xfrm>
        </p:spPr>
        <p:txBody>
          <a:bodyPr>
            <a:normAutofit fontScale="90000"/>
          </a:bodyPr>
          <a:lstStyle/>
          <a:p>
            <a:r>
              <a:rPr lang="en-AU" sz="4000" b="1" dirty="0" smtClean="0">
                <a:latin typeface="Times New Roman" panose="02020603050405020304" pitchFamily="18" charset="0"/>
                <a:cs typeface="Times New Roman" panose="02020603050405020304" pitchFamily="18" charset="0"/>
              </a:rPr>
              <a:t>Establishment of Community Pharmacy</a:t>
            </a:r>
            <a:endParaRPr lang="en-AU"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57452" y="981074"/>
            <a:ext cx="8077200" cy="5724525"/>
          </a:xfrm>
        </p:spPr>
        <p:txBody>
          <a:bodyPr>
            <a:noAutofit/>
          </a:bodyPr>
          <a:lstStyle/>
          <a:p>
            <a:pPr>
              <a:lnSpc>
                <a:spcPct val="150000"/>
              </a:lnSpc>
            </a:pPr>
            <a:r>
              <a:rPr lang="en-AU" sz="2400" b="0" dirty="0" smtClean="0">
                <a:latin typeface="Times New Roman" panose="02020603050405020304" pitchFamily="18" charset="0"/>
                <a:cs typeface="Times New Roman" panose="02020603050405020304" pitchFamily="18" charset="0"/>
              </a:rPr>
              <a:t>The pharmacist considering the establishment of a new pharmacy should subject the basic decision to an objective analysis. </a:t>
            </a:r>
          </a:p>
          <a:p>
            <a:pPr>
              <a:lnSpc>
                <a:spcPct val="150000"/>
              </a:lnSpc>
            </a:pPr>
            <a:r>
              <a:rPr lang="en-AU" sz="2400" b="0" dirty="0" smtClean="0">
                <a:latin typeface="Times New Roman" panose="02020603050405020304" pitchFamily="18" charset="0"/>
                <a:cs typeface="Times New Roman" panose="02020603050405020304" pitchFamily="18" charset="0"/>
              </a:rPr>
              <a:t>The analysis should include a consideration of community needs- if the community really needs another facility for pharmaceutical services. It may have both a quantitative and a qualitative dimension.</a:t>
            </a:r>
            <a:endParaRPr lang="en-AU" sz="2400" b="0" dirty="0">
              <a:latin typeface="Times New Roman" panose="02020603050405020304" pitchFamily="18" charset="0"/>
              <a:cs typeface="Times New Roman" panose="02020603050405020304" pitchFamily="18" charset="0"/>
            </a:endParaRPr>
          </a:p>
          <a:p>
            <a:pPr>
              <a:lnSpc>
                <a:spcPct val="150000"/>
              </a:lnSpc>
            </a:pPr>
            <a:r>
              <a:rPr lang="en-AU" sz="2400" b="0" dirty="0" smtClean="0">
                <a:latin typeface="Times New Roman" panose="02020603050405020304" pitchFamily="18" charset="0"/>
                <a:cs typeface="Times New Roman" panose="02020603050405020304" pitchFamily="18" charset="0"/>
              </a:rPr>
              <a:t>If a community need is identified, the analysis should continue in terms of evaluating the various alternatives that are available for satisfying the need.</a:t>
            </a:r>
            <a:endParaRPr lang="en-A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48487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924800" cy="4657258"/>
          </a:xfrm>
        </p:spPr>
        <p:txBody>
          <a:bodyPr>
            <a:normAutofit/>
          </a:bodyPr>
          <a:lstStyle/>
          <a:p>
            <a:pPr>
              <a:lnSpc>
                <a:spcPct val="150000"/>
              </a:lnSpc>
            </a:pPr>
            <a:r>
              <a:rPr lang="en-AU" sz="2400" b="0" dirty="0" smtClean="0">
                <a:latin typeface="Times New Roman" panose="02020603050405020304" pitchFamily="18" charset="0"/>
                <a:cs typeface="Times New Roman" panose="02020603050405020304" pitchFamily="18" charset="0"/>
              </a:rPr>
              <a:t>If the analysis indicates that a new pharmacy should be established, the pharmacist must than consider a number of questions-</a:t>
            </a:r>
          </a:p>
          <a:p>
            <a:pPr marL="914400" lvl="1" indent="-457200">
              <a:lnSpc>
                <a:spcPct val="150000"/>
              </a:lnSpc>
              <a:buFont typeface="+mj-lt"/>
              <a:buAutoNum type="arabicPeriod"/>
            </a:pPr>
            <a:r>
              <a:rPr lang="en-AU" sz="2400" dirty="0" smtClean="0">
                <a:latin typeface="Times New Roman" panose="02020603050405020304" pitchFamily="18" charset="0"/>
                <a:cs typeface="Times New Roman" panose="02020603050405020304" pitchFamily="18" charset="0"/>
              </a:rPr>
              <a:t>What is the appropriate legal organization for the enterprise?</a:t>
            </a:r>
          </a:p>
          <a:p>
            <a:pPr marL="914400" lvl="1" indent="-457200">
              <a:lnSpc>
                <a:spcPct val="150000"/>
              </a:lnSpc>
              <a:buFont typeface="+mj-lt"/>
              <a:buAutoNum type="arabicPeriod"/>
            </a:pPr>
            <a:r>
              <a:rPr lang="en-AU" sz="2400" dirty="0" smtClean="0">
                <a:latin typeface="Times New Roman" panose="02020603050405020304" pitchFamily="18" charset="0"/>
                <a:cs typeface="Times New Roman" panose="02020603050405020304" pitchFamily="18" charset="0"/>
              </a:rPr>
              <a:t>What specific location should be chosen?</a:t>
            </a:r>
          </a:p>
          <a:p>
            <a:pPr marL="914400" lvl="1" indent="-457200">
              <a:lnSpc>
                <a:spcPct val="150000"/>
              </a:lnSpc>
              <a:buFont typeface="+mj-lt"/>
              <a:buAutoNum type="arabicPeriod"/>
            </a:pPr>
            <a:r>
              <a:rPr lang="en-AU" sz="2400" dirty="0" smtClean="0">
                <a:latin typeface="Times New Roman" panose="02020603050405020304" pitchFamily="18" charset="0"/>
                <a:cs typeface="Times New Roman" panose="02020603050405020304" pitchFamily="18" charset="0"/>
              </a:rPr>
              <a:t>How may the necessary capital be obtained? </a:t>
            </a:r>
            <a:endParaRPr lang="en-A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96022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609918"/>
          </a:xfrm>
        </p:spPr>
        <p:txBody>
          <a:bodyPr>
            <a:normAutofit fontScale="90000"/>
          </a:bodyPr>
          <a:lstStyle/>
          <a:p>
            <a:r>
              <a:rPr lang="en-AU" b="1" dirty="0" smtClean="0"/>
              <a:t>Organization</a:t>
            </a:r>
            <a:endParaRPr lang="en-AU" b="1" dirty="0"/>
          </a:p>
        </p:txBody>
      </p:sp>
      <p:sp>
        <p:nvSpPr>
          <p:cNvPr id="3" name="Content Placeholder 2"/>
          <p:cNvSpPr>
            <a:spLocks noGrp="1"/>
          </p:cNvSpPr>
          <p:nvPr>
            <p:ph idx="1"/>
          </p:nvPr>
        </p:nvSpPr>
        <p:spPr>
          <a:xfrm>
            <a:off x="228600" y="685800"/>
            <a:ext cx="8458200" cy="6172200"/>
          </a:xfrm>
        </p:spPr>
        <p:txBody>
          <a:bodyPr>
            <a:noAutofit/>
          </a:bodyPr>
          <a:lstStyle/>
          <a:p>
            <a:pPr>
              <a:lnSpc>
                <a:spcPct val="160000"/>
              </a:lnSpc>
            </a:pPr>
            <a:r>
              <a:rPr lang="en-AU" sz="2400" b="0" dirty="0" smtClean="0">
                <a:latin typeface="Times New Roman" panose="02020603050405020304" pitchFamily="18" charset="0"/>
                <a:cs typeface="Times New Roman" panose="02020603050405020304" pitchFamily="18" charset="0"/>
              </a:rPr>
              <a:t>The pharmacist may choose from three widely recognized forms of legal organization for the community enterprise.</a:t>
            </a:r>
          </a:p>
          <a:p>
            <a:pPr marL="914400" lvl="1" indent="-457200">
              <a:lnSpc>
                <a:spcPct val="160000"/>
              </a:lnSpc>
              <a:buFont typeface="+mj-lt"/>
              <a:buAutoNum type="alphaLcParenR"/>
            </a:pPr>
            <a:r>
              <a:rPr lang="en-AU" dirty="0" smtClean="0">
                <a:latin typeface="Times New Roman" panose="02020603050405020304" pitchFamily="18" charset="0"/>
                <a:cs typeface="Times New Roman" panose="02020603050405020304" pitchFamily="18" charset="0"/>
              </a:rPr>
              <a:t>Sole proprietorship-individually owned business</a:t>
            </a:r>
          </a:p>
          <a:p>
            <a:pPr marL="914400" lvl="1" indent="-457200">
              <a:lnSpc>
                <a:spcPct val="160000"/>
              </a:lnSpc>
              <a:buFont typeface="+mj-lt"/>
              <a:buAutoNum type="alphaLcParenR"/>
            </a:pPr>
            <a:r>
              <a:rPr lang="en-AU" dirty="0" smtClean="0">
                <a:latin typeface="Times New Roman" panose="02020603050405020304" pitchFamily="18" charset="0"/>
                <a:cs typeface="Times New Roman" panose="02020603050405020304" pitchFamily="18" charset="0"/>
              </a:rPr>
              <a:t>Partnership enterprise</a:t>
            </a:r>
          </a:p>
          <a:p>
            <a:pPr marL="914400" lvl="1" indent="-457200">
              <a:lnSpc>
                <a:spcPct val="160000"/>
              </a:lnSpc>
              <a:buFont typeface="+mj-lt"/>
              <a:buAutoNum type="alphaLcParenR"/>
            </a:pPr>
            <a:r>
              <a:rPr lang="en-AU" dirty="0" smtClean="0">
                <a:latin typeface="Times New Roman" panose="02020603050405020304" pitchFamily="18" charset="0"/>
                <a:cs typeface="Times New Roman" panose="02020603050405020304" pitchFamily="18" charset="0"/>
              </a:rPr>
              <a:t>Corporate enterprise</a:t>
            </a:r>
          </a:p>
          <a:p>
            <a:pPr marL="457200" lvl="1" indent="0">
              <a:lnSpc>
                <a:spcPct val="160000"/>
              </a:lnSpc>
              <a:buNone/>
            </a:pPr>
            <a:r>
              <a:rPr lang="en-AU" dirty="0" smtClean="0">
                <a:latin typeface="Times New Roman" panose="02020603050405020304" pitchFamily="18" charset="0"/>
                <a:cs typeface="Times New Roman" panose="02020603050405020304" pitchFamily="18" charset="0"/>
              </a:rPr>
              <a:t>Traditionally the majority of the pharmacies have been organized as individual or sole proprietorships, with relatively little governmental control applied to the organizational structure. In recent year, the partnership and corporate forms of organization have become more significant.</a:t>
            </a:r>
            <a:endParaRPr lang="en-A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41299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077200" cy="6400800"/>
          </a:xfrm>
        </p:spPr>
        <p:txBody>
          <a:bodyPr>
            <a:noAutofit/>
          </a:bodyPr>
          <a:lstStyle/>
          <a:p>
            <a:pPr marL="0" indent="0">
              <a:lnSpc>
                <a:spcPct val="150000"/>
              </a:lnSpc>
              <a:buNone/>
            </a:pPr>
            <a:r>
              <a:rPr lang="en-AU" sz="2400" dirty="0" smtClean="0">
                <a:solidFill>
                  <a:srgbClr val="7030A0"/>
                </a:solidFill>
                <a:latin typeface="Times New Roman" panose="02020603050405020304" pitchFamily="18" charset="0"/>
                <a:cs typeface="Times New Roman" panose="02020603050405020304" pitchFamily="18" charset="0"/>
              </a:rPr>
              <a:t>Advantages, disadvantages and limitations of Sole proprietorship:</a:t>
            </a:r>
          </a:p>
          <a:p>
            <a:pPr marL="0" indent="0">
              <a:lnSpc>
                <a:spcPct val="150000"/>
              </a:lnSpc>
              <a:buNone/>
            </a:pPr>
            <a:r>
              <a:rPr lang="en-AU" sz="2400" dirty="0" smtClean="0">
                <a:solidFill>
                  <a:srgbClr val="0070C0"/>
                </a:solidFill>
                <a:latin typeface="Times New Roman" panose="02020603050405020304" pitchFamily="18" charset="0"/>
                <a:cs typeface="Times New Roman" panose="02020603050405020304" pitchFamily="18" charset="0"/>
              </a:rPr>
              <a:t>Advantages:</a:t>
            </a:r>
          </a:p>
          <a:p>
            <a:pPr marL="457200" indent="-457200">
              <a:buAutoNum type="arabicParenR"/>
            </a:pPr>
            <a:r>
              <a:rPr lang="en-AU" sz="2400" b="0" dirty="0" smtClean="0">
                <a:latin typeface="Times New Roman" panose="02020603050405020304" pitchFamily="18" charset="0"/>
                <a:cs typeface="Times New Roman" panose="02020603050405020304" pitchFamily="18" charset="0"/>
              </a:rPr>
              <a:t>The sole proprietorship organization enjoys relative independence from governmental control</a:t>
            </a:r>
          </a:p>
          <a:p>
            <a:pPr marL="457200" indent="-457200">
              <a:buAutoNum type="arabicParenR"/>
            </a:pPr>
            <a:r>
              <a:rPr lang="en-AU" sz="2400" b="0" dirty="0" smtClean="0">
                <a:latin typeface="Times New Roman" panose="02020603050405020304" pitchFamily="18" charset="0"/>
                <a:cs typeface="Times New Roman" panose="02020603050405020304" pitchFamily="18" charset="0"/>
              </a:rPr>
              <a:t>Enjoys the freedom to conduct his enterprise </a:t>
            </a:r>
            <a:r>
              <a:rPr lang="en-AU" sz="2400" b="0" dirty="0">
                <a:latin typeface="Times New Roman" panose="02020603050405020304" pitchFamily="18" charset="0"/>
                <a:cs typeface="Times New Roman" panose="02020603050405020304" pitchFamily="18" charset="0"/>
              </a:rPr>
              <a:t>i</a:t>
            </a:r>
            <a:r>
              <a:rPr lang="en-AU" sz="2400" b="0" dirty="0" smtClean="0">
                <a:latin typeface="Times New Roman" panose="02020603050405020304" pitchFamily="18" charset="0"/>
                <a:cs typeface="Times New Roman" panose="02020603050405020304" pitchFamily="18" charset="0"/>
              </a:rPr>
              <a:t>n any lawful manner </a:t>
            </a:r>
          </a:p>
          <a:p>
            <a:pPr marL="457200" indent="-457200">
              <a:buAutoNum type="arabicParenR"/>
            </a:pPr>
            <a:r>
              <a:rPr lang="en-AU" sz="2400" b="0" dirty="0" smtClean="0">
                <a:latin typeface="Times New Roman" panose="02020603050405020304" pitchFamily="18" charset="0"/>
                <a:cs typeface="Times New Roman" panose="02020603050405020304" pitchFamily="18" charset="0"/>
              </a:rPr>
              <a:t>May being or quit operations without legal formality or governmental permission.</a:t>
            </a:r>
          </a:p>
          <a:p>
            <a:pPr marL="457200" indent="-457200">
              <a:buAutoNum type="arabicParenR"/>
            </a:pPr>
            <a:r>
              <a:rPr lang="en-AU" sz="2400" b="0" dirty="0" smtClean="0">
                <a:latin typeface="Times New Roman" panose="02020603050405020304" pitchFamily="18" charset="0"/>
                <a:cs typeface="Times New Roman" panose="02020603050405020304" pitchFamily="18" charset="0"/>
              </a:rPr>
              <a:t>Receives all profits from his enterprise</a:t>
            </a:r>
          </a:p>
          <a:p>
            <a:pPr marL="457200" indent="-457200">
              <a:buAutoNum type="arabicParenR"/>
            </a:pPr>
            <a:r>
              <a:rPr lang="en-AU" sz="2400" b="0" dirty="0" smtClean="0">
                <a:latin typeface="Times New Roman" panose="02020603050405020304" pitchFamily="18" charset="0"/>
                <a:cs typeface="Times New Roman" panose="02020603050405020304" pitchFamily="18" charset="0"/>
              </a:rPr>
              <a:t>Pay the income tax at a minimum level</a:t>
            </a:r>
          </a:p>
          <a:p>
            <a:pPr marL="457200" indent="-457200">
              <a:buAutoNum type="arabicParenR"/>
            </a:pPr>
            <a:r>
              <a:rPr lang="en-AU" sz="2400" b="0" dirty="0" smtClean="0">
                <a:latin typeface="Times New Roman" panose="02020603050405020304" pitchFamily="18" charset="0"/>
                <a:cs typeface="Times New Roman" panose="02020603050405020304" pitchFamily="18" charset="0"/>
              </a:rPr>
              <a:t>Formation is easy</a:t>
            </a:r>
          </a:p>
          <a:p>
            <a:pPr marL="457200" indent="-457200">
              <a:buAutoNum type="arabicParenR"/>
            </a:pPr>
            <a:r>
              <a:rPr lang="en-AU" sz="2400" b="0" dirty="0" smtClean="0">
                <a:latin typeface="Times New Roman" panose="02020603050405020304" pitchFamily="18" charset="0"/>
                <a:cs typeface="Times New Roman" panose="02020603050405020304" pitchFamily="18" charset="0"/>
              </a:rPr>
              <a:t>Free from double taxation</a:t>
            </a:r>
            <a:endParaRPr lang="en-A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45967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57337"/>
            <a:ext cx="8229600" cy="5334000"/>
          </a:xfrm>
        </p:spPr>
        <p:txBody>
          <a:bodyPr>
            <a:normAutofit/>
          </a:bodyPr>
          <a:lstStyle/>
          <a:p>
            <a:endParaRPr lang="en-AU" sz="2400" dirty="0" smtClean="0">
              <a:latin typeface="Times New Roman" panose="02020603050405020304" pitchFamily="18" charset="0"/>
              <a:cs typeface="Times New Roman" panose="02020603050405020304" pitchFamily="18" charset="0"/>
            </a:endParaRPr>
          </a:p>
          <a:p>
            <a:pPr marL="0" indent="0">
              <a:buNone/>
            </a:pPr>
            <a:r>
              <a:rPr lang="en-AU" sz="2400" dirty="0" smtClean="0">
                <a:solidFill>
                  <a:srgbClr val="0070C0"/>
                </a:solidFill>
                <a:latin typeface="Times New Roman" panose="02020603050405020304" pitchFamily="18" charset="0"/>
                <a:cs typeface="Times New Roman" panose="02020603050405020304" pitchFamily="18" charset="0"/>
              </a:rPr>
              <a:t>Disadvantages:</a:t>
            </a:r>
            <a:endParaRPr lang="en-AU" sz="2400" dirty="0">
              <a:solidFill>
                <a:srgbClr val="0070C0"/>
              </a:solidFill>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AU" dirty="0" smtClean="0">
                <a:latin typeface="Times New Roman" panose="02020603050405020304" pitchFamily="18" charset="0"/>
                <a:cs typeface="Times New Roman" panose="02020603050405020304" pitchFamily="18" charset="0"/>
              </a:rPr>
              <a:t>Sole proprietorship has unlimited personal liabilities</a:t>
            </a:r>
          </a:p>
          <a:p>
            <a:pPr marL="914400" lvl="1" indent="-457200">
              <a:buFont typeface="+mj-lt"/>
              <a:buAutoNum type="arabicPeriod"/>
            </a:pPr>
            <a:r>
              <a:rPr lang="en-AU" dirty="0" smtClean="0">
                <a:latin typeface="Times New Roman" panose="02020603050405020304" pitchFamily="18" charset="0"/>
                <a:cs typeface="Times New Roman" panose="02020603050405020304" pitchFamily="18" charset="0"/>
              </a:rPr>
              <a:t>Personal assets may be used to satisfy personal dues</a:t>
            </a:r>
            <a:endParaRPr lang="en-AU" dirty="0">
              <a:latin typeface="Times New Roman" panose="02020603050405020304" pitchFamily="18" charset="0"/>
              <a:cs typeface="Times New Roman" panose="02020603050405020304" pitchFamily="18" charset="0"/>
            </a:endParaRPr>
          </a:p>
          <a:p>
            <a:pPr marL="6350" lvl="1" indent="0">
              <a:buNone/>
            </a:pPr>
            <a:r>
              <a:rPr lang="en-AU" dirty="0" smtClean="0">
                <a:solidFill>
                  <a:srgbClr val="0070C0"/>
                </a:solidFill>
                <a:latin typeface="Times New Roman" panose="02020603050405020304" pitchFamily="18" charset="0"/>
                <a:cs typeface="Times New Roman" panose="02020603050405020304" pitchFamily="18" charset="0"/>
              </a:rPr>
              <a:t>Limitation:</a:t>
            </a:r>
          </a:p>
          <a:p>
            <a:pPr marL="1149350" lvl="2" indent="-457200">
              <a:buFont typeface="+mj-lt"/>
              <a:buAutoNum type="arabicPeriod"/>
            </a:pPr>
            <a:r>
              <a:rPr lang="en-AU" sz="2400" dirty="0" smtClean="0">
                <a:latin typeface="Times New Roman" panose="02020603050405020304" pitchFamily="18" charset="0"/>
                <a:cs typeface="Times New Roman" panose="02020603050405020304" pitchFamily="18" charset="0"/>
              </a:rPr>
              <a:t>Sole proprietorship is most often associated with smaller, less complex operation</a:t>
            </a:r>
          </a:p>
          <a:p>
            <a:pPr marL="1149350" lvl="2" indent="-457200">
              <a:buFont typeface="+mj-lt"/>
              <a:buAutoNum type="arabicPeriod"/>
            </a:pPr>
            <a:r>
              <a:rPr lang="en-AU" sz="2400" dirty="0" smtClean="0">
                <a:latin typeface="Times New Roman" panose="02020603050405020304" pitchFamily="18" charset="0"/>
                <a:cs typeface="Times New Roman" panose="02020603050405020304" pitchFamily="18" charset="0"/>
              </a:rPr>
              <a:t>Death or incapacity of the owner may lead to the closing of the </a:t>
            </a:r>
            <a:r>
              <a:rPr lang="en-AU" sz="2400" dirty="0">
                <a:latin typeface="Times New Roman" panose="02020603050405020304" pitchFamily="18" charset="0"/>
                <a:cs typeface="Times New Roman" panose="02020603050405020304" pitchFamily="18" charset="0"/>
              </a:rPr>
              <a:t>business</a:t>
            </a:r>
          </a:p>
        </p:txBody>
      </p:sp>
    </p:spTree>
    <p:extLst>
      <p:ext uri="{BB962C8B-B14F-4D97-AF65-F5344CB8AC3E}">
        <p14:creationId xmlns:p14="http://schemas.microsoft.com/office/powerpoint/2010/main" val="19362427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153400" cy="6400800"/>
          </a:xfrm>
        </p:spPr>
        <p:txBody>
          <a:bodyPr>
            <a:noAutofit/>
          </a:bodyPr>
          <a:lstStyle/>
          <a:p>
            <a:pPr marL="0" indent="0">
              <a:lnSpc>
                <a:spcPct val="150000"/>
              </a:lnSpc>
              <a:buNone/>
            </a:pPr>
            <a:r>
              <a:rPr lang="en-AU" sz="2400" dirty="0" smtClean="0">
                <a:solidFill>
                  <a:srgbClr val="7030A0"/>
                </a:solidFill>
                <a:latin typeface="Times New Roman" panose="02020603050405020304" pitchFamily="18" charset="0"/>
                <a:cs typeface="Times New Roman" panose="02020603050405020304" pitchFamily="18" charset="0"/>
              </a:rPr>
              <a:t>Advantages, disadvantages and Limitations of Partnership enterprise:</a:t>
            </a:r>
          </a:p>
          <a:p>
            <a:pPr>
              <a:lnSpc>
                <a:spcPct val="150000"/>
              </a:lnSpc>
            </a:pPr>
            <a:r>
              <a:rPr lang="en-AU" sz="2400" b="0" dirty="0" smtClean="0">
                <a:latin typeface="Times New Roman" panose="02020603050405020304" pitchFamily="18" charset="0"/>
                <a:cs typeface="Times New Roman" panose="02020603050405020304" pitchFamily="18" charset="0"/>
              </a:rPr>
              <a:t>The business owned by two or more individuals based on their expressed or implied contract. There are few legal restrictions or regulations applied to the partnership association.</a:t>
            </a:r>
          </a:p>
          <a:p>
            <a:pPr>
              <a:lnSpc>
                <a:spcPct val="150000"/>
              </a:lnSpc>
            </a:pPr>
            <a:r>
              <a:rPr lang="en-AU" sz="2400" b="0" dirty="0" smtClean="0">
                <a:latin typeface="Times New Roman" panose="02020603050405020304" pitchFamily="18" charset="0"/>
                <a:cs typeface="Times New Roman" panose="02020603050405020304" pitchFamily="18" charset="0"/>
              </a:rPr>
              <a:t>The contract may be written or simply based on a handshake.</a:t>
            </a:r>
          </a:p>
          <a:p>
            <a:pPr>
              <a:lnSpc>
                <a:spcPct val="150000"/>
              </a:lnSpc>
            </a:pPr>
            <a:r>
              <a:rPr lang="en-AU" sz="2400" b="0" dirty="0" smtClean="0">
                <a:latin typeface="Times New Roman" panose="02020603050405020304" pitchFamily="18" charset="0"/>
                <a:cs typeface="Times New Roman" panose="02020603050405020304" pitchFamily="18" charset="0"/>
              </a:rPr>
              <a:t>The contractual relationship between partners should be attested by a written document, drafted with the assistance of a  lawyer.</a:t>
            </a:r>
            <a:endParaRPr lang="en-A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81568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077200" cy="6248400"/>
          </a:xfrm>
        </p:spPr>
        <p:txBody>
          <a:bodyPr>
            <a:noAutofit/>
          </a:bodyPr>
          <a:lstStyle/>
          <a:p>
            <a:pPr marL="0" indent="0">
              <a:buNone/>
            </a:pPr>
            <a:r>
              <a:rPr lang="en-AU" sz="2400" dirty="0" smtClean="0">
                <a:solidFill>
                  <a:srgbClr val="0070C0"/>
                </a:solidFill>
                <a:latin typeface="Times New Roman" panose="02020603050405020304" pitchFamily="18" charset="0"/>
                <a:cs typeface="Times New Roman" panose="02020603050405020304" pitchFamily="18" charset="0"/>
              </a:rPr>
              <a:t>Advantages:</a:t>
            </a:r>
          </a:p>
          <a:p>
            <a:pPr>
              <a:lnSpc>
                <a:spcPct val="150000"/>
              </a:lnSpc>
              <a:buFont typeface="Wingdings" pitchFamily="2" charset="2"/>
              <a:buChar char="q"/>
            </a:pPr>
            <a:r>
              <a:rPr lang="en-AU" sz="2400" b="0" dirty="0" smtClean="0">
                <a:latin typeface="Times New Roman" panose="02020603050405020304" pitchFamily="18" charset="0"/>
                <a:cs typeface="Times New Roman" panose="02020603050405020304" pitchFamily="18" charset="0"/>
              </a:rPr>
              <a:t>The partnership organization enjoys relative independence from government control</a:t>
            </a:r>
          </a:p>
          <a:p>
            <a:pPr>
              <a:lnSpc>
                <a:spcPct val="150000"/>
              </a:lnSpc>
              <a:buFont typeface="Wingdings" pitchFamily="2" charset="2"/>
              <a:buChar char="q"/>
            </a:pPr>
            <a:r>
              <a:rPr lang="en-AU" sz="2400" b="0" dirty="0" smtClean="0">
                <a:latin typeface="Times New Roman" panose="02020603050405020304" pitchFamily="18" charset="0"/>
                <a:cs typeface="Times New Roman" panose="02020603050405020304" pitchFamily="18" charset="0"/>
              </a:rPr>
              <a:t>Provides a way for the individual to do jointly what they could not do separately</a:t>
            </a:r>
          </a:p>
          <a:p>
            <a:pPr>
              <a:lnSpc>
                <a:spcPct val="150000"/>
              </a:lnSpc>
              <a:buFont typeface="Wingdings" pitchFamily="2" charset="2"/>
              <a:buChar char="q"/>
            </a:pPr>
            <a:r>
              <a:rPr lang="en-AU" sz="2400" b="0" dirty="0" smtClean="0">
                <a:latin typeface="Times New Roman" panose="02020603050405020304" pitchFamily="18" charset="0"/>
                <a:cs typeface="Times New Roman" panose="02020603050405020304" pitchFamily="18" charset="0"/>
              </a:rPr>
              <a:t>Each partner will be liable for all debts of the partnership</a:t>
            </a:r>
          </a:p>
          <a:p>
            <a:pPr>
              <a:lnSpc>
                <a:spcPct val="150000"/>
              </a:lnSpc>
              <a:buFont typeface="Wingdings" pitchFamily="2" charset="2"/>
              <a:buChar char="q"/>
            </a:pPr>
            <a:r>
              <a:rPr lang="en-AU" sz="2400" b="0" dirty="0" smtClean="0">
                <a:latin typeface="Times New Roman" panose="02020603050405020304" pitchFamily="18" charset="0"/>
                <a:cs typeface="Times New Roman" panose="02020603050405020304" pitchFamily="18" charset="0"/>
              </a:rPr>
              <a:t>No expressed governmental consent is required to establish or to dissolve a partnership.</a:t>
            </a:r>
          </a:p>
          <a:p>
            <a:pPr>
              <a:lnSpc>
                <a:spcPct val="150000"/>
              </a:lnSpc>
              <a:buFont typeface="Wingdings" pitchFamily="2" charset="2"/>
              <a:buChar char="q"/>
            </a:pPr>
            <a:r>
              <a:rPr lang="en-AU" sz="2400" b="0" dirty="0" smtClean="0">
                <a:latin typeface="Times New Roman" panose="02020603050405020304" pitchFamily="18" charset="0"/>
                <a:cs typeface="Times New Roman" panose="02020603050405020304" pitchFamily="18" charset="0"/>
              </a:rPr>
              <a:t>Does not require to pay income taxes on profits, rather the individual partners are assigned their share of profits and pay income taxes on them as individuals</a:t>
            </a:r>
          </a:p>
        </p:txBody>
      </p:sp>
    </p:spTree>
    <p:extLst>
      <p:ext uri="{BB962C8B-B14F-4D97-AF65-F5344CB8AC3E}">
        <p14:creationId xmlns:p14="http://schemas.microsoft.com/office/powerpoint/2010/main" val="4209475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43800" cy="1450757"/>
          </a:xfrm>
        </p:spPr>
        <p:txBody>
          <a:bodyPr>
            <a:normAutofit/>
          </a:bodyPr>
          <a:lstStyle/>
          <a:p>
            <a:r>
              <a:rPr lang="en-US" sz="4000" b="1" dirty="0" smtClean="0">
                <a:latin typeface="Times New Roman" pitchFamily="18" charset="0"/>
                <a:cs typeface="Times New Roman" pitchFamily="18" charset="0"/>
              </a:rPr>
              <a:t>Community Pharmacy</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42912" y="2209800"/>
            <a:ext cx="8305800" cy="3733800"/>
          </a:xfrm>
        </p:spPr>
        <p:txBody>
          <a:bodyPr>
            <a:normAutofit/>
          </a:bodyPr>
          <a:lstStyle/>
          <a:p>
            <a:pPr marL="285750" indent="-285750" algn="just">
              <a:buFont typeface="Arial" panose="020B0604020202020204" pitchFamily="34" charset="0"/>
              <a:buChar char="•"/>
            </a:pPr>
            <a:r>
              <a:rPr lang="en-US" sz="2400" dirty="0" smtClean="0">
                <a:latin typeface="Times New Roman" pitchFamily="18" charset="0"/>
                <a:cs typeface="Times New Roman" pitchFamily="18" charset="0"/>
              </a:rPr>
              <a:t>An independent pharmacy is a community pharmacy that is privately owned by the pharmacist.</a:t>
            </a:r>
          </a:p>
          <a:p>
            <a:pPr marL="285750" indent="-285750">
              <a:buFont typeface="Arial" panose="020B0604020202020204" pitchFamily="34" charset="0"/>
              <a:buChar char="•"/>
            </a:pPr>
            <a:r>
              <a:rPr lang="en-US" sz="2400" dirty="0" smtClean="0">
                <a:latin typeface="Times New Roman" pitchFamily="18" charset="0"/>
                <a:cs typeface="Times New Roman" pitchFamily="18" charset="0"/>
              </a:rPr>
              <a:t>May be owned and operated by a group of pharmacists</a:t>
            </a:r>
          </a:p>
          <a:p>
            <a:pPr marL="285750" indent="-285750">
              <a:buFont typeface="Arial" panose="020B0604020202020204" pitchFamily="34" charset="0"/>
              <a:buChar char="•"/>
            </a:pPr>
            <a:r>
              <a:rPr lang="en-US" sz="2400" dirty="0" smtClean="0">
                <a:latin typeface="Times New Roman" pitchFamily="18" charset="0"/>
                <a:cs typeface="Times New Roman" pitchFamily="18" charset="0"/>
              </a:rPr>
              <a:t>A pharmacist owner makes his or her own decisions regarding the practice of pharmacy</a:t>
            </a:r>
          </a:p>
          <a:p>
            <a:pPr marL="285750" indent="-285750">
              <a:buFont typeface="Arial" panose="020B0604020202020204" pitchFamily="34" charset="0"/>
              <a:buChar char="•"/>
            </a:pPr>
            <a:r>
              <a:rPr lang="en-US" sz="2400" dirty="0" smtClean="0">
                <a:latin typeface="Times New Roman" pitchFamily="18" charset="0"/>
                <a:cs typeface="Times New Roman" pitchFamily="18" charset="0"/>
              </a:rPr>
              <a:t>Most compounding of prescriptions is done in this type of pharmacy</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620000" cy="4373563"/>
          </a:xfrm>
        </p:spPr>
        <p:txBody>
          <a:bodyPr>
            <a:normAutofit/>
          </a:bodyPr>
          <a:lstStyle/>
          <a:p>
            <a:pPr>
              <a:buFont typeface="Wingdings" pitchFamily="2" charset="2"/>
              <a:buChar char="q"/>
            </a:pPr>
            <a:r>
              <a:rPr lang="en-AU" sz="2400" dirty="0" smtClean="0">
                <a:latin typeface="Times New Roman" panose="02020603050405020304" pitchFamily="18" charset="0"/>
                <a:cs typeface="Times New Roman" panose="02020603050405020304" pitchFamily="18" charset="0"/>
              </a:rPr>
              <a:t>Formation </a:t>
            </a:r>
            <a:r>
              <a:rPr lang="en-AU" sz="2400" dirty="0">
                <a:latin typeface="Times New Roman" panose="02020603050405020304" pitchFamily="18" charset="0"/>
                <a:cs typeface="Times New Roman" panose="02020603050405020304" pitchFamily="18" charset="0"/>
              </a:rPr>
              <a:t>is easy</a:t>
            </a:r>
          </a:p>
          <a:p>
            <a:pPr>
              <a:buFont typeface="Wingdings" pitchFamily="2" charset="2"/>
              <a:buChar char="q"/>
            </a:pPr>
            <a:r>
              <a:rPr lang="en-AU" sz="2400" dirty="0">
                <a:latin typeface="Times New Roman" panose="02020603050405020304" pitchFamily="18" charset="0"/>
                <a:cs typeface="Times New Roman" panose="02020603050405020304" pitchFamily="18" charset="0"/>
              </a:rPr>
              <a:t>Can do any lawful thing agreed by the partners</a:t>
            </a:r>
          </a:p>
          <a:p>
            <a:pPr>
              <a:buFont typeface="Wingdings" pitchFamily="2" charset="2"/>
              <a:buChar char="q"/>
            </a:pPr>
            <a:r>
              <a:rPr lang="en-AU" sz="2400" dirty="0">
                <a:latin typeface="Times New Roman" panose="02020603050405020304" pitchFamily="18" charset="0"/>
                <a:cs typeface="Times New Roman" panose="02020603050405020304" pitchFamily="18" charset="0"/>
              </a:rPr>
              <a:t>Free from double taxation.</a:t>
            </a:r>
          </a:p>
          <a:p>
            <a:pPr marL="0" indent="0">
              <a:buNone/>
            </a:pPr>
            <a:endParaRPr lang="en-US" sz="2400" dirty="0" smtClean="0">
              <a:solidFill>
                <a:srgbClr val="0070C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0070C0"/>
                </a:solidFill>
                <a:latin typeface="Times New Roman" panose="02020603050405020304" pitchFamily="18" charset="0"/>
                <a:cs typeface="Times New Roman" panose="02020603050405020304" pitchFamily="18" charset="0"/>
              </a:rPr>
              <a:t>Disadvantages:</a:t>
            </a:r>
          </a:p>
          <a:p>
            <a:pPr>
              <a:buFont typeface="Wingdings" pitchFamily="2" charset="2"/>
              <a:buChar char="q"/>
            </a:pPr>
            <a:r>
              <a:rPr lang="en-US" sz="2400" b="0" dirty="0" smtClean="0">
                <a:latin typeface="Times New Roman" panose="02020603050405020304" pitchFamily="18" charset="0"/>
                <a:cs typeface="Times New Roman" panose="02020603050405020304" pitchFamily="18" charset="0"/>
              </a:rPr>
              <a:t>Profit is distributed to the partners</a:t>
            </a:r>
          </a:p>
          <a:p>
            <a:pPr marL="0" indent="0">
              <a:buNone/>
            </a:pPr>
            <a:r>
              <a:rPr lang="en-US" sz="2400" dirty="0">
                <a:solidFill>
                  <a:srgbClr val="0070C0"/>
                </a:solidFill>
                <a:latin typeface="Times New Roman" panose="02020603050405020304" pitchFamily="18" charset="0"/>
                <a:cs typeface="Times New Roman" panose="02020603050405020304" pitchFamily="18" charset="0"/>
              </a:rPr>
              <a:t> </a:t>
            </a:r>
            <a:r>
              <a:rPr lang="en-US" sz="2400" dirty="0" smtClean="0">
                <a:solidFill>
                  <a:srgbClr val="0070C0"/>
                </a:solidFill>
                <a:latin typeface="Times New Roman" panose="02020603050405020304" pitchFamily="18" charset="0"/>
                <a:cs typeface="Times New Roman" panose="02020603050405020304" pitchFamily="18" charset="0"/>
              </a:rPr>
              <a:t>Limitations:</a:t>
            </a:r>
          </a:p>
          <a:p>
            <a:pPr>
              <a:buFont typeface="Wingdings" pitchFamily="2" charset="2"/>
              <a:buChar char="q"/>
            </a:pPr>
            <a:r>
              <a:rPr lang="en-US" sz="2400" b="0" dirty="0" smtClean="0">
                <a:latin typeface="Times New Roman" panose="02020603050405020304" pitchFamily="18" charset="0"/>
                <a:cs typeface="Times New Roman" panose="02020603050405020304" pitchFamily="18" charset="0"/>
              </a:rPr>
              <a:t>Death or incapacity of the any partner may lead to dissolving of the business.</a:t>
            </a:r>
            <a:endParaRPr lang="en-US"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971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077200" cy="6324600"/>
          </a:xfrm>
        </p:spPr>
        <p:txBody>
          <a:bodyPr>
            <a:normAutofit lnSpcReduction="10000"/>
          </a:bodyPr>
          <a:lstStyle/>
          <a:p>
            <a:pPr marL="0" indent="0">
              <a:buNone/>
            </a:pPr>
            <a:r>
              <a:rPr lang="en-AU" sz="2600" dirty="0">
                <a:solidFill>
                  <a:srgbClr val="7030A0"/>
                </a:solidFill>
                <a:latin typeface="Times New Roman" panose="02020603050405020304" pitchFamily="18" charset="0"/>
                <a:cs typeface="Times New Roman" panose="02020603050405020304" pitchFamily="18" charset="0"/>
              </a:rPr>
              <a:t>Advantages, disadvantages and Limitations </a:t>
            </a:r>
            <a:r>
              <a:rPr lang="en-AU" sz="2600" dirty="0" smtClean="0">
                <a:solidFill>
                  <a:srgbClr val="7030A0"/>
                </a:solidFill>
                <a:latin typeface="Times New Roman" panose="02020603050405020304" pitchFamily="18" charset="0"/>
                <a:cs typeface="Times New Roman" panose="02020603050405020304" pitchFamily="18" charset="0"/>
              </a:rPr>
              <a:t>of corporate enterprise:</a:t>
            </a:r>
          </a:p>
          <a:p>
            <a:pPr>
              <a:lnSpc>
                <a:spcPct val="110000"/>
              </a:lnSpc>
            </a:pPr>
            <a:r>
              <a:rPr lang="en-AU" sz="2600" b="0" dirty="0">
                <a:latin typeface="Times New Roman" panose="02020603050405020304" pitchFamily="18" charset="0"/>
                <a:cs typeface="Times New Roman" panose="02020603050405020304" pitchFamily="18" charset="0"/>
              </a:rPr>
              <a:t>T</a:t>
            </a:r>
            <a:r>
              <a:rPr lang="en-AU" sz="2600" b="0" dirty="0" smtClean="0">
                <a:latin typeface="Times New Roman" panose="02020603050405020304" pitchFamily="18" charset="0"/>
                <a:cs typeface="Times New Roman" panose="02020603050405020304" pitchFamily="18" charset="0"/>
              </a:rPr>
              <a:t>he formation of corporation is more complex and formal than other types of ownership. Once it is created ,the corporation is subject to regulation and control by state law.</a:t>
            </a:r>
            <a:endParaRPr lang="en-AU" sz="2600" b="0" dirty="0">
              <a:latin typeface="Times New Roman" panose="02020603050405020304" pitchFamily="18" charset="0"/>
              <a:cs typeface="Times New Roman" panose="02020603050405020304" pitchFamily="18" charset="0"/>
            </a:endParaRPr>
          </a:p>
          <a:p>
            <a:pPr>
              <a:lnSpc>
                <a:spcPct val="110000"/>
              </a:lnSpc>
            </a:pPr>
            <a:r>
              <a:rPr lang="en-AU" sz="2600" b="0" dirty="0" smtClean="0">
                <a:latin typeface="Times New Roman" panose="02020603050405020304" pitchFamily="18" charset="0"/>
                <a:cs typeface="Times New Roman" panose="02020603050405020304" pitchFamily="18" charset="0"/>
              </a:rPr>
              <a:t>Usually the corporation is created by the money utilizing the public money through offering the share ,in which the government  gets 51% and public get 49% . Here the corporation is controlled by the government herself following the state law.</a:t>
            </a:r>
          </a:p>
          <a:p>
            <a:pPr>
              <a:lnSpc>
                <a:spcPct val="110000"/>
              </a:lnSpc>
            </a:pPr>
            <a:r>
              <a:rPr lang="en-AU" sz="2600" b="0" dirty="0">
                <a:latin typeface="Times New Roman" panose="02020603050405020304" pitchFamily="18" charset="0"/>
                <a:cs typeface="Times New Roman" panose="02020603050405020304" pitchFamily="18" charset="0"/>
              </a:rPr>
              <a:t> I</a:t>
            </a:r>
            <a:r>
              <a:rPr lang="en-AU" sz="2600" b="0" dirty="0" smtClean="0">
                <a:latin typeface="Times New Roman" panose="02020603050405020304" pitchFamily="18" charset="0"/>
                <a:cs typeface="Times New Roman" panose="02020603050405020304" pitchFamily="18" charset="0"/>
              </a:rPr>
              <a:t>f the public share is 51% and the government share is 49%,then the organization will be run by the corporate body employed by the board of directors on the basis of their share holders.</a:t>
            </a:r>
          </a:p>
          <a:p>
            <a:endParaRPr lang="en-US" dirty="0"/>
          </a:p>
        </p:txBody>
      </p:sp>
    </p:spTree>
    <p:extLst>
      <p:ext uri="{BB962C8B-B14F-4D97-AF65-F5344CB8AC3E}">
        <p14:creationId xmlns:p14="http://schemas.microsoft.com/office/powerpoint/2010/main" val="1534226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7924800" cy="5715000"/>
          </a:xfrm>
        </p:spPr>
        <p:txBody>
          <a:bodyPr>
            <a:normAutofit/>
          </a:bodyPr>
          <a:lstStyle/>
          <a:p>
            <a:pPr marL="0" indent="0">
              <a:buNone/>
            </a:pPr>
            <a:r>
              <a:rPr lang="en-US" sz="2400" dirty="0" smtClean="0">
                <a:solidFill>
                  <a:srgbClr val="0070C0"/>
                </a:solidFill>
                <a:latin typeface="Times New Roman" panose="02020603050405020304" pitchFamily="18" charset="0"/>
                <a:cs typeface="Times New Roman" panose="02020603050405020304" pitchFamily="18" charset="0"/>
              </a:rPr>
              <a:t>Advantages:</a:t>
            </a:r>
          </a:p>
          <a:p>
            <a:pPr>
              <a:buFont typeface="Wingdings" pitchFamily="2" charset="2"/>
              <a:buChar char="q"/>
            </a:pPr>
            <a:r>
              <a:rPr lang="en-US" sz="2400" b="0" dirty="0" smtClean="0">
                <a:latin typeface="Times New Roman" panose="02020603050405020304" pitchFamily="18" charset="0"/>
                <a:cs typeface="Times New Roman" panose="02020603050405020304" pitchFamily="18" charset="0"/>
              </a:rPr>
              <a:t> Death of incapacity of the stockholder or the transfer of ownership in no way affects the corporate existence.</a:t>
            </a:r>
          </a:p>
          <a:p>
            <a:pPr>
              <a:buFont typeface="Wingdings" pitchFamily="2" charset="2"/>
              <a:buChar char="q"/>
            </a:pPr>
            <a:r>
              <a:rPr lang="en-US" sz="2400" b="0" dirty="0" smtClean="0">
                <a:latin typeface="Times New Roman" panose="02020603050405020304" pitchFamily="18" charset="0"/>
                <a:cs typeface="Times New Roman" panose="02020603050405020304" pitchFamily="18" charset="0"/>
              </a:rPr>
              <a:t> Provides a way for individuals to invest in business project without placing their personal assets in danger .</a:t>
            </a:r>
          </a:p>
          <a:p>
            <a:pPr>
              <a:buFont typeface="Wingdings" pitchFamily="2" charset="2"/>
              <a:buChar char="q"/>
            </a:pPr>
            <a:r>
              <a:rPr lang="en-US" sz="2400" b="0" dirty="0" smtClean="0">
                <a:latin typeface="Times New Roman" panose="02020603050405020304" pitchFamily="18" charset="0"/>
                <a:cs typeface="Times New Roman" panose="02020603050405020304" pitchFamily="18" charset="0"/>
              </a:rPr>
              <a:t>Provides a large amount of capital from several individuals to establish a business enterprise</a:t>
            </a:r>
          </a:p>
          <a:p>
            <a:pPr>
              <a:buFont typeface="Wingdings" pitchFamily="2" charset="2"/>
              <a:buChar char="q"/>
            </a:pPr>
            <a:r>
              <a:rPr lang="en-US" sz="2400" b="0" dirty="0" smtClean="0">
                <a:latin typeface="Times New Roman" panose="02020603050405020304" pitchFamily="18" charset="0"/>
                <a:cs typeface="Times New Roman" panose="02020603050405020304" pitchFamily="18" charset="0"/>
              </a:rPr>
              <a:t>Provides the protection of limited liabilities. </a:t>
            </a:r>
          </a:p>
          <a:p>
            <a:pPr>
              <a:buFont typeface="Wingdings" pitchFamily="2" charset="2"/>
              <a:buChar char="q"/>
            </a:pPr>
            <a:endParaRPr lang="en-US" sz="2400" b="0" dirty="0" smtClean="0">
              <a:latin typeface="Times New Roman" panose="02020603050405020304" pitchFamily="18" charset="0"/>
              <a:cs typeface="Times New Roman" panose="02020603050405020304" pitchFamily="18" charset="0"/>
            </a:endParaRPr>
          </a:p>
          <a:p>
            <a:pPr marL="0" indent="0">
              <a:buNone/>
            </a:pPr>
            <a:r>
              <a:rPr lang="en-AU" sz="2400" dirty="0">
                <a:solidFill>
                  <a:srgbClr val="0070C0"/>
                </a:solidFill>
                <a:latin typeface="Times New Roman" panose="02020603050405020304" pitchFamily="18" charset="0"/>
                <a:cs typeface="Times New Roman" panose="02020603050405020304" pitchFamily="18" charset="0"/>
              </a:rPr>
              <a:t>Disadvantages:</a:t>
            </a:r>
          </a:p>
          <a:p>
            <a:pPr>
              <a:buFont typeface="Wingdings" pitchFamily="2" charset="2"/>
              <a:buChar char="q"/>
            </a:pPr>
            <a:r>
              <a:rPr lang="en-AU" sz="2400" dirty="0">
                <a:latin typeface="Times New Roman" panose="02020603050405020304" pitchFamily="18" charset="0"/>
                <a:cs typeface="Times New Roman" panose="02020603050405020304" pitchFamily="18" charset="0"/>
              </a:rPr>
              <a:t>Corporate enterprise dose not enjoy relative independence from government control</a:t>
            </a:r>
          </a:p>
          <a:p>
            <a:pPr>
              <a:buFont typeface="Wingdings" pitchFamily="2" charset="2"/>
              <a:buChar char="q"/>
            </a:pPr>
            <a:r>
              <a:rPr lang="en-AU" sz="2400" dirty="0">
                <a:latin typeface="Times New Roman" panose="02020603050405020304" pitchFamily="18" charset="0"/>
                <a:cs typeface="Times New Roman" panose="02020603050405020304" pitchFamily="18" charset="0"/>
              </a:rPr>
              <a:t>The formation of corporation is complex </a:t>
            </a:r>
          </a:p>
          <a:p>
            <a:pPr>
              <a:buFont typeface="Wingdings" pitchFamily="2" charset="2"/>
              <a:buChar char="q"/>
            </a:pPr>
            <a:endParaRPr lang="en-US" b="0" dirty="0"/>
          </a:p>
        </p:txBody>
      </p:sp>
    </p:spTree>
    <p:extLst>
      <p:ext uri="{BB962C8B-B14F-4D97-AF65-F5344CB8AC3E}">
        <p14:creationId xmlns:p14="http://schemas.microsoft.com/office/powerpoint/2010/main" val="32831847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153400" cy="6324600"/>
          </a:xfrm>
        </p:spPr>
        <p:txBody>
          <a:bodyPr>
            <a:normAutofit/>
          </a:bodyPr>
          <a:lstStyle/>
          <a:p>
            <a:pPr>
              <a:buFont typeface="Wingdings" pitchFamily="2" charset="2"/>
              <a:buChar char="q"/>
            </a:pPr>
            <a:r>
              <a:rPr lang="en-AU" sz="2400" b="0" dirty="0" smtClean="0">
                <a:latin typeface="Times New Roman" panose="02020603050405020304" pitchFamily="18" charset="0"/>
                <a:cs typeface="Times New Roman" panose="02020603050405020304" pitchFamily="18" charset="0"/>
              </a:rPr>
              <a:t>Pay income tax on the basis of its earning</a:t>
            </a:r>
          </a:p>
          <a:p>
            <a:pPr>
              <a:buFont typeface="Wingdings" pitchFamily="2" charset="2"/>
              <a:buChar char="q"/>
            </a:pPr>
            <a:r>
              <a:rPr lang="en-AU" sz="2400" b="0" dirty="0" smtClean="0">
                <a:latin typeface="Times New Roman" panose="02020603050405020304" pitchFamily="18" charset="0"/>
                <a:cs typeface="Times New Roman" panose="02020603050405020304" pitchFamily="18" charset="0"/>
              </a:rPr>
              <a:t>When the earnings, after corporate income taxes, are distributed  to the stockholders as dividends/bonuses, the individual stockholders are required to pay personal income taxes upon them. Therefore the owners are subject to double taxation .</a:t>
            </a:r>
          </a:p>
          <a:p>
            <a:pPr>
              <a:buFont typeface="Wingdings" pitchFamily="2" charset="2"/>
              <a:buChar char="q"/>
            </a:pPr>
            <a:r>
              <a:rPr lang="en-AU" sz="2400" b="0" dirty="0" smtClean="0">
                <a:latin typeface="Times New Roman" panose="02020603050405020304" pitchFamily="18" charset="0"/>
                <a:cs typeface="Times New Roman" panose="02020603050405020304" pitchFamily="18" charset="0"/>
              </a:rPr>
              <a:t>Option is not flexible.</a:t>
            </a:r>
          </a:p>
          <a:p>
            <a:pPr marL="0" indent="0">
              <a:buNone/>
            </a:pPr>
            <a:r>
              <a:rPr lang="en-AU" sz="2400" dirty="0" smtClean="0">
                <a:solidFill>
                  <a:srgbClr val="0070C0"/>
                </a:solidFill>
                <a:latin typeface="Times New Roman" panose="02020603050405020304" pitchFamily="18" charset="0"/>
                <a:cs typeface="Times New Roman" panose="02020603050405020304" pitchFamily="18" charset="0"/>
              </a:rPr>
              <a:t>Limitation: </a:t>
            </a:r>
          </a:p>
          <a:p>
            <a:pPr>
              <a:buFont typeface="Wingdings" pitchFamily="2" charset="2"/>
              <a:buChar char="q"/>
            </a:pPr>
            <a:r>
              <a:rPr lang="en-AU" sz="2400" b="0" dirty="0" smtClean="0">
                <a:latin typeface="Times New Roman" panose="02020603050405020304" pitchFamily="18" charset="0"/>
                <a:cs typeface="Times New Roman" panose="02020603050405020304" pitchFamily="18" charset="0"/>
              </a:rPr>
              <a:t>The corporation may be dissolved only by or with the expressed consent of the state.</a:t>
            </a:r>
          </a:p>
          <a:p>
            <a:pPr>
              <a:buFont typeface="Wingdings" pitchFamily="2" charset="2"/>
              <a:buChar char="q"/>
            </a:pPr>
            <a:r>
              <a:rPr lang="en-AU" sz="2400" b="0" dirty="0" smtClean="0">
                <a:latin typeface="Times New Roman" panose="02020603050405020304" pitchFamily="18" charset="0"/>
                <a:cs typeface="Times New Roman" panose="02020603050405020304" pitchFamily="18" charset="0"/>
              </a:rPr>
              <a:t>Regulated by governmental law</a:t>
            </a:r>
            <a:r>
              <a:rPr lang="en-AU" b="0" dirty="0" smtClean="0"/>
              <a:t>. </a:t>
            </a:r>
            <a:endParaRPr lang="en-AU" b="0" dirty="0"/>
          </a:p>
        </p:txBody>
      </p:sp>
    </p:spTree>
    <p:extLst>
      <p:ext uri="{BB962C8B-B14F-4D97-AF65-F5344CB8AC3E}">
        <p14:creationId xmlns:p14="http://schemas.microsoft.com/office/powerpoint/2010/main" val="952089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772400" cy="609918"/>
          </a:xfrm>
        </p:spPr>
        <p:txBody>
          <a:bodyPr>
            <a:normAutofit fontScale="90000"/>
          </a:bodyPr>
          <a:lstStyle/>
          <a:p>
            <a:r>
              <a:rPr lang="en-AU" dirty="0" smtClean="0"/>
              <a:t>Chain Pharmacies</a:t>
            </a:r>
            <a:endParaRPr lang="en-AU" dirty="0"/>
          </a:p>
        </p:txBody>
      </p:sp>
      <p:sp>
        <p:nvSpPr>
          <p:cNvPr id="3" name="Content Placeholder 2"/>
          <p:cNvSpPr>
            <a:spLocks noGrp="1"/>
          </p:cNvSpPr>
          <p:nvPr>
            <p:ph idx="1"/>
          </p:nvPr>
        </p:nvSpPr>
        <p:spPr>
          <a:xfrm>
            <a:off x="457200" y="914400"/>
            <a:ext cx="8001000" cy="5410200"/>
          </a:xfrm>
        </p:spPr>
        <p:txBody>
          <a:bodyPr>
            <a:noAutofit/>
          </a:bodyPr>
          <a:lstStyle/>
          <a:p>
            <a:pPr>
              <a:lnSpc>
                <a:spcPct val="150000"/>
              </a:lnSpc>
            </a:pPr>
            <a:r>
              <a:rPr lang="en-AU" b="0" dirty="0" smtClean="0"/>
              <a:t>A group of centrally maintained pharmacies have been categorized as chain pharmacy. There have also centralized organization and management. The mode of operation these pharmacies are more similar to individually owned community pharmacies. There must be some coordination of policies and activities which results in more central management.</a:t>
            </a:r>
          </a:p>
        </p:txBody>
      </p:sp>
    </p:spTree>
    <p:extLst>
      <p:ext uri="{BB962C8B-B14F-4D97-AF65-F5344CB8AC3E}">
        <p14:creationId xmlns:p14="http://schemas.microsoft.com/office/powerpoint/2010/main" val="2972809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077200" cy="4873752"/>
          </a:xfrm>
        </p:spPr>
        <p:txBody>
          <a:bodyPr/>
          <a:lstStyle/>
          <a:p>
            <a:pPr>
              <a:lnSpc>
                <a:spcPct val="150000"/>
              </a:lnSpc>
            </a:pPr>
            <a:r>
              <a:rPr lang="en-AU" dirty="0"/>
              <a:t>The typical chain pharmacy operates from a broader base in the variety of goods offered for sale than does the independent pharmacy. It is apparent that the chain pharmacies are also improving their relative position in such areas as income from prescription medications and from non prescription drugs. </a:t>
            </a:r>
          </a:p>
          <a:p>
            <a:endParaRPr lang="en-AU" dirty="0"/>
          </a:p>
        </p:txBody>
      </p:sp>
    </p:spTree>
    <p:extLst>
      <p:ext uri="{BB962C8B-B14F-4D97-AF65-F5344CB8AC3E}">
        <p14:creationId xmlns:p14="http://schemas.microsoft.com/office/powerpoint/2010/main" val="2982158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4000" b="1" dirty="0" smtClean="0">
                <a:latin typeface="Times New Roman" pitchFamily="18" charset="0"/>
                <a:cs typeface="Times New Roman" pitchFamily="18" charset="0"/>
              </a:rPr>
              <a:t>Scope of Community Pharmacy</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229600" cy="5181600"/>
          </a:xfrm>
        </p:spPr>
        <p:txBody>
          <a:bodyPr>
            <a:normAutofit/>
          </a:bodyPr>
          <a:lstStyle/>
          <a:p>
            <a:r>
              <a:rPr lang="en-US" sz="2400" b="1" dirty="0" smtClean="0">
                <a:latin typeface="Times New Roman" pitchFamily="18" charset="0"/>
                <a:cs typeface="Times New Roman" pitchFamily="18" charset="0"/>
              </a:rPr>
              <a:t>In processing prescriptions: </a:t>
            </a:r>
            <a:r>
              <a:rPr lang="en-US" sz="2400" dirty="0" smtClean="0">
                <a:latin typeface="Times New Roman" pitchFamily="18" charset="0"/>
                <a:cs typeface="Times New Roman" pitchFamily="18" charset="0"/>
              </a:rPr>
              <a:t>The pharmacist verifies the legality, safety and appropriateness of the prescription order, checks  patient medication record before dispensing the prescription.</a:t>
            </a:r>
          </a:p>
          <a:p>
            <a:r>
              <a:rPr lang="en-US" sz="2400" b="1" dirty="0" smtClean="0">
                <a:latin typeface="Times New Roman" pitchFamily="18" charset="0"/>
                <a:cs typeface="Times New Roman" pitchFamily="18" charset="0"/>
              </a:rPr>
              <a:t>Clinical pharmacy: </a:t>
            </a:r>
            <a:r>
              <a:rPr lang="en-US" sz="2400" dirty="0" smtClean="0">
                <a:latin typeface="Times New Roman" pitchFamily="18" charset="0"/>
                <a:cs typeface="Times New Roman" pitchFamily="18" charset="0"/>
              </a:rPr>
              <a:t>The pharmacist seeks to collect and integrate information about the patient’s drug history, dosage regimen.</a:t>
            </a:r>
          </a:p>
          <a:p>
            <a:r>
              <a:rPr lang="en-US" sz="2400" b="1" dirty="0" smtClean="0">
                <a:latin typeface="Times New Roman" pitchFamily="18" charset="0"/>
                <a:cs typeface="Times New Roman" pitchFamily="18" charset="0"/>
              </a:rPr>
              <a:t>Patient care: </a:t>
            </a:r>
            <a:r>
              <a:rPr lang="en-US" sz="2400" dirty="0" smtClean="0">
                <a:latin typeface="Times New Roman" pitchFamily="18" charset="0"/>
                <a:cs typeface="Times New Roman" pitchFamily="18" charset="0"/>
              </a:rPr>
              <a:t>Patient drug history, mode of administration, precautions, advices.</a:t>
            </a:r>
          </a:p>
          <a:p>
            <a:r>
              <a:rPr lang="en-US" sz="2400" b="1" dirty="0" smtClean="0">
                <a:latin typeface="Times New Roman" pitchFamily="18" charset="0"/>
                <a:cs typeface="Times New Roman" pitchFamily="18" charset="0"/>
              </a:rPr>
              <a:t>Drug monitoring: </a:t>
            </a:r>
            <a:r>
              <a:rPr lang="en-US" sz="2400" dirty="0" smtClean="0">
                <a:latin typeface="Times New Roman" pitchFamily="18" charset="0"/>
                <a:cs typeface="Times New Roman" pitchFamily="18" charset="0"/>
              </a:rPr>
              <a:t>As practice research projects and schemes to analyze prescriptions for the monitoring of adverse drug reactions. </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3600" dirty="0" smtClean="0">
                <a:latin typeface="Times New Roman" pitchFamily="18" charset="0"/>
                <a:cs typeface="Times New Roman" pitchFamily="18" charset="0"/>
              </a:rPr>
              <a:t>Scope of Community Pharmacy </a:t>
            </a:r>
            <a:r>
              <a:rPr lang="en-US" sz="3600" dirty="0" err="1" smtClean="0">
                <a:latin typeface="Times New Roman" pitchFamily="18" charset="0"/>
                <a:cs typeface="Times New Roman" pitchFamily="18" charset="0"/>
              </a:rPr>
              <a:t>Contd</a:t>
            </a:r>
            <a:r>
              <a:rPr lang="en-US" sz="3600" dirty="0" smtClean="0">
                <a:latin typeface="Times New Roman" pitchFamily="18" charset="0"/>
                <a:cs typeface="Times New Roman" pitchFamily="18" charset="0"/>
              </a:rPr>
              <a:t>…</a:t>
            </a:r>
            <a:endParaRPr lang="en-US" sz="3600" dirty="0"/>
          </a:p>
        </p:txBody>
      </p:sp>
      <p:sp>
        <p:nvSpPr>
          <p:cNvPr id="3" name="Content Placeholder 2"/>
          <p:cNvSpPr>
            <a:spLocks noGrp="1"/>
          </p:cNvSpPr>
          <p:nvPr>
            <p:ph idx="1"/>
          </p:nvPr>
        </p:nvSpPr>
        <p:spPr>
          <a:xfrm>
            <a:off x="457200" y="1981200"/>
            <a:ext cx="8229600" cy="3467100"/>
          </a:xfrm>
        </p:spPr>
        <p:txBody>
          <a:bodyPr>
            <a:normAutofit lnSpcReduction="10000"/>
          </a:bodyPr>
          <a:lstStyle/>
          <a:p>
            <a:r>
              <a:rPr lang="en-US" sz="2400" b="1" dirty="0" smtClean="0">
                <a:latin typeface="Times New Roman" panose="02020603050405020304" pitchFamily="18" charset="0"/>
                <a:cs typeface="Times New Roman" panose="02020603050405020304" pitchFamily="18" charset="0"/>
              </a:rPr>
              <a:t>Extemporaneous preparation: </a:t>
            </a:r>
            <a:r>
              <a:rPr lang="en-US" sz="2400" dirty="0" smtClean="0">
                <a:latin typeface="Times New Roman" panose="02020603050405020304" pitchFamily="18" charset="0"/>
                <a:cs typeface="Times New Roman" panose="02020603050405020304" pitchFamily="18" charset="0"/>
              </a:rPr>
              <a:t>Pharmacist engage in the small-scale manufacture of medications, which must accord with good manufacturing and distribution practice guidelines.</a:t>
            </a:r>
          </a:p>
          <a:p>
            <a:r>
              <a:rPr lang="en-US" sz="2400" b="1" dirty="0" smtClean="0">
                <a:latin typeface="Times New Roman" panose="02020603050405020304" pitchFamily="18" charset="0"/>
                <a:cs typeface="Times New Roman" panose="02020603050405020304" pitchFamily="18" charset="0"/>
              </a:rPr>
              <a:t>Alternative medications: </a:t>
            </a:r>
            <a:r>
              <a:rPr lang="en-US" sz="2400" dirty="0" smtClean="0">
                <a:latin typeface="Times New Roman" panose="02020603050405020304" pitchFamily="18" charset="0"/>
                <a:cs typeface="Times New Roman" panose="02020603050405020304" pitchFamily="18" charset="0"/>
              </a:rPr>
              <a:t>In some countries, pharmacists supply traditional medicines and dispense homoeopathic prescriptions.</a:t>
            </a:r>
          </a:p>
          <a:p>
            <a:r>
              <a:rPr lang="en-US" sz="2400" b="1" dirty="0" smtClean="0">
                <a:latin typeface="Times New Roman" panose="02020603050405020304" pitchFamily="18" charset="0"/>
                <a:cs typeface="Times New Roman" panose="02020603050405020304" pitchFamily="18" charset="0"/>
              </a:rPr>
              <a:t>Health care professionals: </a:t>
            </a:r>
            <a:r>
              <a:rPr lang="en-US" sz="2400" dirty="0" smtClean="0">
                <a:latin typeface="Times New Roman" panose="02020603050405020304" pitchFamily="18" charset="0"/>
                <a:cs typeface="Times New Roman" panose="02020603050405020304" pitchFamily="18" charset="0"/>
              </a:rPr>
              <a:t>Provide the information as necessary to other health care professionals and to patients, and use it in promoting the rational use of drugs, by providing advice and explanations to physicians and to the public.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999</TotalTime>
  <Words>2094</Words>
  <Application>Microsoft Office PowerPoint</Application>
  <PresentationFormat>On-screen Show (4:3)</PresentationFormat>
  <Paragraphs>249</Paragraphs>
  <Slides>43</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Calibri Light</vt:lpstr>
      <vt:lpstr>Times New Roman</vt:lpstr>
      <vt:lpstr>Wingdings</vt:lpstr>
      <vt:lpstr>Office Theme</vt:lpstr>
      <vt:lpstr>PowerPoint Presentation</vt:lpstr>
      <vt:lpstr>OUTLINE</vt:lpstr>
      <vt:lpstr>Definition of community pharmacy</vt:lpstr>
      <vt:lpstr>Community Pharmacy</vt:lpstr>
      <vt:lpstr>Chain Pharmacies</vt:lpstr>
      <vt:lpstr>PowerPoint Presentation</vt:lpstr>
      <vt:lpstr>PowerPoint Presentation</vt:lpstr>
      <vt:lpstr>Scope of Community Pharmacy</vt:lpstr>
      <vt:lpstr>Scope of Community Pharmacy Contd…</vt:lpstr>
      <vt:lpstr>Different Level of Health Care</vt:lpstr>
      <vt:lpstr>Primary Level of Care </vt:lpstr>
      <vt:lpstr>Secondary Level of Care </vt:lpstr>
      <vt:lpstr>Tertiary Level of Care </vt:lpstr>
      <vt:lpstr>Attributes of Primary Health Care</vt:lpstr>
      <vt:lpstr>PowerPoint Presentation</vt:lpstr>
      <vt:lpstr>PowerPoint Presentation</vt:lpstr>
      <vt:lpstr>Elements Contd...</vt:lpstr>
      <vt:lpstr>Principles of Primary Health Care</vt:lpstr>
      <vt:lpstr>Equitable Distribution</vt:lpstr>
      <vt:lpstr>Equitable Distribution Contd…</vt:lpstr>
      <vt:lpstr>Equitable Distribution Contd…</vt:lpstr>
      <vt:lpstr>Community Participation</vt:lpstr>
      <vt:lpstr>Advantages of Community Participation</vt:lpstr>
      <vt:lpstr>Planning Steps in Community Participation</vt:lpstr>
      <vt:lpstr>Intersectoral Co-ordinary</vt:lpstr>
      <vt:lpstr>Pre-requisites for Intersectoral Coordination</vt:lpstr>
      <vt:lpstr>Mechanism of Co-ordination</vt:lpstr>
      <vt:lpstr>Difficulties facing intersectoral co-ordination</vt:lpstr>
      <vt:lpstr>Appropriate Technology</vt:lpstr>
      <vt:lpstr>An appropriate technology should be: (WHO-1989)</vt:lpstr>
      <vt:lpstr>Technology only effective if accompanied by….</vt:lpstr>
      <vt:lpstr>Role of Pharmacy Technician in a Community Pharmacy</vt:lpstr>
      <vt:lpstr>Establishment of Community Pharmacy</vt:lpstr>
      <vt:lpstr>PowerPoint Presentation</vt:lpstr>
      <vt:lpstr>Organization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su</cp:lastModifiedBy>
  <cp:revision>127</cp:revision>
  <dcterms:created xsi:type="dcterms:W3CDTF">2017-04-19T15:28:47Z</dcterms:created>
  <dcterms:modified xsi:type="dcterms:W3CDTF">2018-04-09T09:47:04Z</dcterms:modified>
</cp:coreProperties>
</file>