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7" r:id="rId2"/>
    <p:sldId id="258" r:id="rId3"/>
    <p:sldId id="285" r:id="rId4"/>
    <p:sldId id="260" r:id="rId5"/>
    <p:sldId id="261" r:id="rId6"/>
    <p:sldId id="263" r:id="rId7"/>
    <p:sldId id="283" r:id="rId8"/>
    <p:sldId id="264" r:id="rId9"/>
    <p:sldId id="266" r:id="rId10"/>
    <p:sldId id="267" r:id="rId11"/>
    <p:sldId id="268" r:id="rId12"/>
    <p:sldId id="269" r:id="rId13"/>
    <p:sldId id="270" r:id="rId14"/>
    <p:sldId id="271" r:id="rId15"/>
    <p:sldId id="274" r:id="rId16"/>
    <p:sldId id="275" r:id="rId17"/>
    <p:sldId id="276" r:id="rId18"/>
    <p:sldId id="277" r:id="rId19"/>
    <p:sldId id="272" r:id="rId20"/>
    <p:sldId id="273" r:id="rId21"/>
    <p:sldId id="282" r:id="rId22"/>
    <p:sldId id="278" r:id="rId23"/>
    <p:sldId id="286"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80"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27C647-2F3A-400F-B0DD-B525F36BCAEA}" type="datetimeFigureOut">
              <a:rPr lang="en-AU" smtClean="0"/>
              <a:t>12/02/2018</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83B97B-1345-4FE5-8FD6-F39134875E2E}" type="slidenum">
              <a:rPr lang="en-AU" smtClean="0"/>
              <a:t>‹#›</a:t>
            </a:fld>
            <a:endParaRPr lang="en-AU"/>
          </a:p>
        </p:txBody>
      </p:sp>
    </p:spTree>
    <p:extLst>
      <p:ext uri="{BB962C8B-B14F-4D97-AF65-F5344CB8AC3E}">
        <p14:creationId xmlns:p14="http://schemas.microsoft.com/office/powerpoint/2010/main" val="2773924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C83B97B-1345-4FE5-8FD6-F39134875E2E}" type="slidenum">
              <a:rPr lang="en-AU" smtClean="0"/>
              <a:t>6</a:t>
            </a:fld>
            <a:endParaRPr lang="en-AU"/>
          </a:p>
        </p:txBody>
      </p:sp>
    </p:spTree>
    <p:extLst>
      <p:ext uri="{BB962C8B-B14F-4D97-AF65-F5344CB8AC3E}">
        <p14:creationId xmlns:p14="http://schemas.microsoft.com/office/powerpoint/2010/main" val="4171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2/12/2018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2/12/2018</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2/12/2018</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7772400" cy="2057401"/>
          </a:xfrm>
        </p:spPr>
        <p:txBody>
          <a:bodyPr/>
          <a:lstStyle/>
          <a:p>
            <a:r>
              <a:rPr lang="en-AU" sz="4000" dirty="0" smtClean="0">
                <a:solidFill>
                  <a:schemeClr val="tx1"/>
                </a:solidFill>
              </a:rPr>
              <a:t>Purchasing and Inventory control</a:t>
            </a:r>
            <a:endParaRPr lang="en-AU" sz="4000" dirty="0">
              <a:solidFill>
                <a:schemeClr val="tx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2209800"/>
            <a:ext cx="4232030" cy="4102100"/>
          </a:xfrm>
          <a:prstGeom prst="rect">
            <a:avLst/>
          </a:prstGeom>
        </p:spPr>
      </p:pic>
    </p:spTree>
    <p:extLst>
      <p:ext uri="{BB962C8B-B14F-4D97-AF65-F5344CB8AC3E}">
        <p14:creationId xmlns:p14="http://schemas.microsoft.com/office/powerpoint/2010/main" val="2860204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6172200"/>
          </a:xfrm>
        </p:spPr>
        <p:txBody>
          <a:bodyPr>
            <a:normAutofit/>
          </a:bodyPr>
          <a:lstStyle/>
          <a:p>
            <a:pPr algn="just">
              <a:lnSpc>
                <a:spcPct val="150000"/>
              </a:lnSpc>
            </a:pPr>
            <a:r>
              <a:rPr lang="en-AU" sz="2200" b="0" dirty="0" smtClean="0"/>
              <a:t>T</a:t>
            </a:r>
            <a:r>
              <a:rPr lang="en-AU" b="0" dirty="0" smtClean="0"/>
              <a:t>his form provides the purchasing department with  the data concerning the description ,specification, packaging ,price, quantity needed as well as information concerning the inventory balanced and expected monthly use.</a:t>
            </a:r>
            <a:endParaRPr lang="en-AU" b="0" dirty="0"/>
          </a:p>
          <a:p>
            <a:pPr algn="just">
              <a:lnSpc>
                <a:spcPct val="150000"/>
              </a:lnSpc>
            </a:pPr>
            <a:r>
              <a:rPr lang="en-AU" b="0" dirty="0" smtClean="0"/>
              <a:t>The original of this form should be forwarded to the administrative officer responsible for the department. Upon his approval, the form is then forwarded to the purchasing agent. The copy is retained by the pharmacist as a record of the fact that the merchandise is in the process of being procured.</a:t>
            </a:r>
          </a:p>
          <a:p>
            <a:pPr algn="just"/>
            <a:endParaRPr lang="en-AU" dirty="0"/>
          </a:p>
        </p:txBody>
      </p:sp>
    </p:spTree>
    <p:extLst>
      <p:ext uri="{BB962C8B-B14F-4D97-AF65-F5344CB8AC3E}">
        <p14:creationId xmlns:p14="http://schemas.microsoft.com/office/powerpoint/2010/main" val="2732188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
            <a:ext cx="8153400" cy="6705600"/>
          </a:xfrm>
        </p:spPr>
        <p:txBody>
          <a:bodyPr>
            <a:normAutofit/>
          </a:bodyPr>
          <a:lstStyle/>
          <a:p>
            <a:pPr algn="just">
              <a:lnSpc>
                <a:spcPct val="150000"/>
              </a:lnSpc>
            </a:pPr>
            <a:r>
              <a:rPr lang="en-AU" b="0" dirty="0" smtClean="0"/>
              <a:t>Upon the receipt of the purchase request, the purchasing agent should then prepare the official </a:t>
            </a:r>
            <a:r>
              <a:rPr lang="en-AU" b="0" dirty="0" smtClean="0">
                <a:solidFill>
                  <a:srgbClr val="0070C0"/>
                </a:solidFill>
              </a:rPr>
              <a:t>purchase order.</a:t>
            </a:r>
            <a:endParaRPr lang="en-AU" b="0" dirty="0">
              <a:solidFill>
                <a:srgbClr val="0070C0"/>
              </a:solidFill>
            </a:endParaRPr>
          </a:p>
          <a:p>
            <a:pPr algn="just">
              <a:lnSpc>
                <a:spcPct val="150000"/>
              </a:lnSpc>
            </a:pPr>
            <a:r>
              <a:rPr lang="en-AU" b="0" dirty="0" smtClean="0"/>
              <a:t>It provides a copy for the vendor, accounts payable department of the hospital , purchasing number file, initiating department, two receiving reports and a history copy.</a:t>
            </a:r>
          </a:p>
          <a:p>
            <a:pPr algn="just">
              <a:lnSpc>
                <a:spcPct val="150000"/>
              </a:lnSpc>
            </a:pPr>
            <a:r>
              <a:rPr lang="en-AU" b="0" dirty="0" smtClean="0">
                <a:solidFill>
                  <a:srgbClr val="0070C0"/>
                </a:solidFill>
              </a:rPr>
              <a:t>Copy 1: </a:t>
            </a:r>
            <a:r>
              <a:rPr lang="en-AU" b="0" dirty="0" smtClean="0"/>
              <a:t>is mailed to vendor or given to the vendors authorized representative.</a:t>
            </a:r>
          </a:p>
          <a:p>
            <a:pPr algn="just">
              <a:lnSpc>
                <a:spcPct val="150000"/>
              </a:lnSpc>
            </a:pPr>
            <a:r>
              <a:rPr lang="en-AU" b="0" dirty="0" smtClean="0">
                <a:solidFill>
                  <a:srgbClr val="0070C0"/>
                </a:solidFill>
              </a:rPr>
              <a:t>Copy 2</a:t>
            </a:r>
            <a:r>
              <a:rPr lang="en-AU" b="0" dirty="0" smtClean="0"/>
              <a:t>: is the accounts payable copy, which is forwarded to the accounting  office where it is held until the invoice is received from the vendor.</a:t>
            </a:r>
          </a:p>
          <a:p>
            <a:pPr algn="just">
              <a:lnSpc>
                <a:spcPct val="150000"/>
              </a:lnSpc>
            </a:pPr>
            <a:r>
              <a:rPr lang="en-AU" b="0" dirty="0" smtClean="0">
                <a:solidFill>
                  <a:srgbClr val="0070C0"/>
                </a:solidFill>
              </a:rPr>
              <a:t>Copy 3: </a:t>
            </a:r>
            <a:r>
              <a:rPr lang="en-AU" b="0" dirty="0" smtClean="0"/>
              <a:t>is kept by the purchasing agent for his </a:t>
            </a:r>
            <a:r>
              <a:rPr lang="en-AU" b="0" dirty="0" smtClean="0">
                <a:solidFill>
                  <a:srgbClr val="0070C0"/>
                </a:solidFill>
              </a:rPr>
              <a:t>“number file”. </a:t>
            </a:r>
            <a:r>
              <a:rPr lang="en-AU" b="0" dirty="0"/>
              <a:t>T</a:t>
            </a:r>
            <a:r>
              <a:rPr lang="en-AU" b="0" dirty="0" smtClean="0"/>
              <a:t>his will serve as a source of information to him whenever a question is raised relative to the issuance of the order.</a:t>
            </a:r>
          </a:p>
          <a:p>
            <a:endParaRPr lang="en-AU" dirty="0" smtClean="0"/>
          </a:p>
          <a:p>
            <a:endParaRPr lang="en-AU" dirty="0" smtClean="0"/>
          </a:p>
          <a:p>
            <a:endParaRPr lang="en-AU" dirty="0"/>
          </a:p>
        </p:txBody>
      </p:sp>
    </p:spTree>
    <p:extLst>
      <p:ext uri="{BB962C8B-B14F-4D97-AF65-F5344CB8AC3E}">
        <p14:creationId xmlns:p14="http://schemas.microsoft.com/office/powerpoint/2010/main" val="1264378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7620000" cy="5562600"/>
          </a:xfrm>
        </p:spPr>
        <p:txBody>
          <a:bodyPr/>
          <a:lstStyle/>
          <a:p>
            <a:endParaRPr lang="en-AU" dirty="0" smtClean="0"/>
          </a:p>
          <a:p>
            <a:pPr algn="just">
              <a:lnSpc>
                <a:spcPct val="150000"/>
              </a:lnSpc>
            </a:pPr>
            <a:r>
              <a:rPr lang="en-AU" b="0" dirty="0" smtClean="0">
                <a:solidFill>
                  <a:srgbClr val="0070C0"/>
                </a:solidFill>
              </a:rPr>
              <a:t>Copy 4: </a:t>
            </a:r>
            <a:r>
              <a:rPr lang="en-AU" b="0" dirty="0" smtClean="0"/>
              <a:t>is returned to the initiating department  (the pharmacy)</a:t>
            </a:r>
          </a:p>
          <a:p>
            <a:pPr algn="just">
              <a:lnSpc>
                <a:spcPct val="150000"/>
              </a:lnSpc>
            </a:pPr>
            <a:r>
              <a:rPr lang="en-AU" b="0" dirty="0" smtClean="0">
                <a:solidFill>
                  <a:srgbClr val="0070C0"/>
                </a:solidFill>
              </a:rPr>
              <a:t>Copy 5 and Copy 6: </a:t>
            </a:r>
            <a:r>
              <a:rPr lang="en-AU" b="0" dirty="0" smtClean="0"/>
              <a:t>as receiving reports and are sent to the receiving department </a:t>
            </a:r>
          </a:p>
          <a:p>
            <a:pPr algn="just">
              <a:lnSpc>
                <a:spcPct val="150000"/>
              </a:lnSpc>
            </a:pPr>
            <a:r>
              <a:rPr lang="en-AU" b="0" dirty="0" smtClean="0">
                <a:solidFill>
                  <a:srgbClr val="0070C0"/>
                </a:solidFill>
              </a:rPr>
              <a:t>Copy 7: </a:t>
            </a:r>
            <a:r>
              <a:rPr lang="en-AU" b="0" dirty="0" smtClean="0"/>
              <a:t>is known as the history copy and is retained by the purchasing agent for use in ascertain rates of use.</a:t>
            </a:r>
            <a:endParaRPr lang="en-AU" b="0" dirty="0"/>
          </a:p>
          <a:p>
            <a:pPr algn="just">
              <a:lnSpc>
                <a:spcPct val="150000"/>
              </a:lnSpc>
            </a:pPr>
            <a:r>
              <a:rPr lang="en-AU" b="0" dirty="0" smtClean="0"/>
              <a:t>Once the merchandise is received ,it is the duty of the pharmacist to record upon a purchase record the transaction for each item purchased .</a:t>
            </a:r>
            <a:endParaRPr lang="en-AU" b="0" dirty="0"/>
          </a:p>
        </p:txBody>
      </p:sp>
    </p:spTree>
    <p:extLst>
      <p:ext uri="{BB962C8B-B14F-4D97-AF65-F5344CB8AC3E}">
        <p14:creationId xmlns:p14="http://schemas.microsoft.com/office/powerpoint/2010/main" val="1159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28850"/>
            <a:ext cx="7315200" cy="762318"/>
          </a:xfrm>
        </p:spPr>
        <p:txBody>
          <a:bodyPr/>
          <a:lstStyle/>
          <a:p>
            <a:r>
              <a:rPr lang="en-AU" dirty="0" smtClean="0"/>
              <a:t>Control of Purchase</a:t>
            </a:r>
            <a:endParaRPr lang="en-AU" dirty="0"/>
          </a:p>
        </p:txBody>
      </p:sp>
      <p:sp>
        <p:nvSpPr>
          <p:cNvPr id="3" name="Content Placeholder 2"/>
          <p:cNvSpPr>
            <a:spLocks noGrp="1"/>
          </p:cNvSpPr>
          <p:nvPr>
            <p:ph idx="1"/>
          </p:nvPr>
        </p:nvSpPr>
        <p:spPr>
          <a:xfrm>
            <a:off x="381000" y="1320738"/>
            <a:ext cx="8001000" cy="5232461"/>
          </a:xfrm>
        </p:spPr>
        <p:txBody>
          <a:bodyPr>
            <a:normAutofit/>
          </a:bodyPr>
          <a:lstStyle/>
          <a:p>
            <a:pPr algn="just">
              <a:lnSpc>
                <a:spcPct val="160000"/>
              </a:lnSpc>
            </a:pPr>
            <a:r>
              <a:rPr lang="en-AU" b="0" dirty="0" smtClean="0"/>
              <a:t>Many administrators attempt to exercise a power of  control over the volume of purchase by the pharmacist by placing a cash limitation on the purchase order. This method is ancient  and is easily avoided by the issuance of multiple small orders which  in long run is more costly for the hospital.</a:t>
            </a:r>
            <a:endParaRPr lang="en-AU" b="0" dirty="0"/>
          </a:p>
          <a:p>
            <a:pPr algn="just">
              <a:lnSpc>
                <a:spcPct val="160000"/>
              </a:lnSpc>
            </a:pPr>
            <a:r>
              <a:rPr lang="en-AU" b="0" dirty="0" smtClean="0"/>
              <a:t>A more  modern and reliable means is the calculation  of inventory turnover. Inventory turnover is calculated by dividing the cost  of goods sold during the fiscal  period by the average of opening and closing inventories.</a:t>
            </a:r>
          </a:p>
          <a:p>
            <a:pPr algn="just"/>
            <a:endParaRPr lang="en-AU" dirty="0"/>
          </a:p>
        </p:txBody>
      </p:sp>
    </p:spTree>
    <p:extLst>
      <p:ext uri="{BB962C8B-B14F-4D97-AF65-F5344CB8AC3E}">
        <p14:creationId xmlns:p14="http://schemas.microsoft.com/office/powerpoint/2010/main" val="1846566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153400" cy="6248400"/>
          </a:xfrm>
        </p:spPr>
        <p:txBody>
          <a:bodyPr>
            <a:normAutofit/>
          </a:bodyPr>
          <a:lstStyle/>
          <a:p>
            <a:pPr algn="just">
              <a:lnSpc>
                <a:spcPct val="150000"/>
              </a:lnSpc>
            </a:pPr>
            <a:r>
              <a:rPr lang="en-AU" b="0" dirty="0"/>
              <a:t>The total turnover indicates:</a:t>
            </a:r>
          </a:p>
          <a:p>
            <a:pPr marL="457200" indent="-457200" algn="just">
              <a:lnSpc>
                <a:spcPct val="150000"/>
              </a:lnSpc>
              <a:buAutoNum type="arabicPeriod"/>
            </a:pPr>
            <a:r>
              <a:rPr lang="en-AU" b="0" dirty="0"/>
              <a:t>Duplication of stock </a:t>
            </a:r>
            <a:endParaRPr lang="en-AU" b="0" dirty="0" smtClean="0"/>
          </a:p>
          <a:p>
            <a:pPr marL="457200" indent="-457200" algn="just">
              <a:lnSpc>
                <a:spcPct val="150000"/>
              </a:lnSpc>
              <a:buAutoNum type="arabicPeriod"/>
            </a:pPr>
            <a:r>
              <a:rPr lang="en-AU" b="0" dirty="0" smtClean="0"/>
              <a:t>Large purchase of slow –moving items</a:t>
            </a:r>
          </a:p>
          <a:p>
            <a:pPr marL="457200" indent="-457200" algn="just">
              <a:lnSpc>
                <a:spcPct val="150000"/>
              </a:lnSpc>
              <a:buAutoNum type="arabicPeriod"/>
            </a:pPr>
            <a:r>
              <a:rPr lang="en-AU" b="0" dirty="0" smtClean="0"/>
              <a:t>Dead inventory</a:t>
            </a:r>
          </a:p>
          <a:p>
            <a:pPr algn="just">
              <a:lnSpc>
                <a:spcPct val="150000"/>
              </a:lnSpc>
            </a:pPr>
            <a:r>
              <a:rPr lang="en-AU" b="0" dirty="0" smtClean="0"/>
              <a:t>A high turnover of inventory may  be due to small  volume purchasing which is indicative of a failure to take advantage of the maximum discounts.</a:t>
            </a:r>
          </a:p>
          <a:p>
            <a:pPr algn="just">
              <a:lnSpc>
                <a:spcPct val="150000"/>
              </a:lnSpc>
            </a:pPr>
            <a:r>
              <a:rPr lang="en-AU" b="0" dirty="0" smtClean="0"/>
              <a:t>A turnover of six to eight times a year is considered satisfactory for most institutions. However ,those in short supply of cash reserves may wish to increase  their turnover rate. This is a policy decision and should  be arrived at by discussion with the administrator.</a:t>
            </a:r>
            <a:endParaRPr lang="en-AU" b="0" dirty="0"/>
          </a:p>
        </p:txBody>
      </p:sp>
    </p:spTree>
    <p:extLst>
      <p:ext uri="{BB962C8B-B14F-4D97-AF65-F5344CB8AC3E}">
        <p14:creationId xmlns:p14="http://schemas.microsoft.com/office/powerpoint/2010/main" val="2868496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lnSpc>
                <a:spcPct val="150000"/>
              </a:lnSpc>
            </a:pPr>
            <a:r>
              <a:rPr lang="en-AU" b="0" dirty="0" smtClean="0"/>
              <a:t>Hospital pharmacist might well try to control purchase volume and inventory by the time of the EOQ </a:t>
            </a:r>
            <a:r>
              <a:rPr lang="en-AU" b="0" dirty="0" smtClean="0">
                <a:solidFill>
                  <a:srgbClr val="0070C0"/>
                </a:solidFill>
              </a:rPr>
              <a:t>(Economic Order Quantity) </a:t>
            </a:r>
            <a:r>
              <a:rPr lang="en-AU" b="0" dirty="0" smtClean="0"/>
              <a:t>and RQL </a:t>
            </a:r>
            <a:r>
              <a:rPr lang="en-AU" b="0" dirty="0" smtClean="0">
                <a:solidFill>
                  <a:srgbClr val="0070C0"/>
                </a:solidFill>
              </a:rPr>
              <a:t>(Reorder quantity level).</a:t>
            </a:r>
          </a:p>
          <a:p>
            <a:pPr algn="just">
              <a:lnSpc>
                <a:spcPct val="150000"/>
              </a:lnSpc>
            </a:pPr>
            <a:r>
              <a:rPr lang="en-AU" b="0" dirty="0" smtClean="0"/>
              <a:t>The RQL is stated to be the inventory level that must be reached before additional stock can be ordered . Ideally ,the remaining inventory should be almost depleted before the arrival of the new shipment.</a:t>
            </a:r>
          </a:p>
          <a:p>
            <a:pPr algn="just">
              <a:lnSpc>
                <a:spcPct val="150000"/>
              </a:lnSpc>
            </a:pPr>
            <a:r>
              <a:rPr lang="en-AU" b="0" dirty="0" smtClean="0"/>
              <a:t>Obviously ,zero stock level must be avoided because it can cause serious problems.</a:t>
            </a:r>
          </a:p>
        </p:txBody>
      </p:sp>
    </p:spTree>
    <p:extLst>
      <p:ext uri="{BB962C8B-B14F-4D97-AF65-F5344CB8AC3E}">
        <p14:creationId xmlns:p14="http://schemas.microsoft.com/office/powerpoint/2010/main" val="2375963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620000" cy="4830763"/>
          </a:xfrm>
        </p:spPr>
        <p:txBody>
          <a:bodyPr/>
          <a:lstStyle/>
          <a:p>
            <a:endParaRPr lang="en-AU" dirty="0" smtClean="0"/>
          </a:p>
          <a:p>
            <a:pPr algn="just"/>
            <a:r>
              <a:rPr lang="en-AU" b="0" dirty="0" smtClean="0"/>
              <a:t>This can usually be avoided by building into the system </a:t>
            </a:r>
            <a:r>
              <a:rPr lang="en-AU" b="0" dirty="0" smtClean="0">
                <a:solidFill>
                  <a:srgbClr val="0070C0"/>
                </a:solidFill>
              </a:rPr>
              <a:t>safety factors </a:t>
            </a:r>
            <a:r>
              <a:rPr lang="en-AU" b="0" dirty="0" smtClean="0"/>
              <a:t>for various </a:t>
            </a:r>
            <a:r>
              <a:rPr lang="en-AU" b="0" dirty="0" smtClean="0">
                <a:solidFill>
                  <a:srgbClr val="0070C0"/>
                </a:solidFill>
              </a:rPr>
              <a:t>vendor lead times</a:t>
            </a:r>
            <a:r>
              <a:rPr lang="en-AU" b="0" dirty="0" smtClean="0"/>
              <a:t>.</a:t>
            </a:r>
            <a:endParaRPr lang="en-AU" b="0" dirty="0"/>
          </a:p>
          <a:p>
            <a:pPr algn="just"/>
            <a:endParaRPr lang="en-AU" b="0" dirty="0" smtClean="0"/>
          </a:p>
          <a:p>
            <a:pPr algn="just"/>
            <a:r>
              <a:rPr lang="en-AU" b="0" dirty="0" smtClean="0"/>
              <a:t>Safety </a:t>
            </a:r>
            <a:r>
              <a:rPr lang="en-AU" b="0" dirty="0"/>
              <a:t>factors for various vendor lead times.</a:t>
            </a:r>
          </a:p>
          <a:p>
            <a:pPr algn="just"/>
            <a:r>
              <a:rPr lang="en-AU" b="0" dirty="0" smtClean="0"/>
              <a:t>Vendor lead time (VLT)                Safety factor</a:t>
            </a:r>
          </a:p>
          <a:p>
            <a:pPr algn="just"/>
            <a:r>
              <a:rPr lang="en-AU" b="0" dirty="0"/>
              <a:t>0</a:t>
            </a:r>
            <a:r>
              <a:rPr lang="en-AU" b="0" dirty="0" smtClean="0"/>
              <a:t> to 2 weeks                                      1.0</a:t>
            </a:r>
          </a:p>
          <a:p>
            <a:pPr algn="just"/>
            <a:r>
              <a:rPr lang="en-AU" b="0" dirty="0" smtClean="0"/>
              <a:t>2 </a:t>
            </a:r>
            <a:r>
              <a:rPr lang="en-AU" b="0" dirty="0"/>
              <a:t>to </a:t>
            </a:r>
            <a:r>
              <a:rPr lang="en-AU" b="0" dirty="0" smtClean="0"/>
              <a:t>5 weeks                                      1.5</a:t>
            </a:r>
          </a:p>
          <a:p>
            <a:pPr algn="just"/>
            <a:r>
              <a:rPr lang="en-AU" b="0" dirty="0" smtClean="0"/>
              <a:t>5 </a:t>
            </a:r>
            <a:r>
              <a:rPr lang="en-AU" b="0" dirty="0"/>
              <a:t>to </a:t>
            </a:r>
            <a:r>
              <a:rPr lang="en-AU" b="0" dirty="0" smtClean="0"/>
              <a:t>8 weeks                                      2.0</a:t>
            </a:r>
          </a:p>
          <a:p>
            <a:pPr algn="just"/>
            <a:r>
              <a:rPr lang="en-AU" b="0" dirty="0" smtClean="0"/>
              <a:t>8 </a:t>
            </a:r>
            <a:r>
              <a:rPr lang="en-AU" b="0" dirty="0"/>
              <a:t>to </a:t>
            </a:r>
            <a:r>
              <a:rPr lang="en-AU" b="0" dirty="0" smtClean="0"/>
              <a:t>11 weeks                                    2.5</a:t>
            </a:r>
          </a:p>
          <a:p>
            <a:pPr algn="just"/>
            <a:r>
              <a:rPr lang="en-AU" b="0" dirty="0" smtClean="0"/>
              <a:t>11 to15 weeks                                  3.0</a:t>
            </a:r>
          </a:p>
          <a:p>
            <a:endParaRPr lang="en-AU" dirty="0"/>
          </a:p>
          <a:p>
            <a:endParaRPr lang="en-AU" dirty="0"/>
          </a:p>
          <a:p>
            <a:endParaRPr lang="en-AU" dirty="0"/>
          </a:p>
          <a:p>
            <a:endParaRPr lang="en-AU" dirty="0"/>
          </a:p>
        </p:txBody>
      </p:sp>
    </p:spTree>
    <p:extLst>
      <p:ext uri="{BB962C8B-B14F-4D97-AF65-F5344CB8AC3E}">
        <p14:creationId xmlns:p14="http://schemas.microsoft.com/office/powerpoint/2010/main" val="1622067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01000" cy="6019800"/>
          </a:xfrm>
        </p:spPr>
        <p:txBody>
          <a:bodyPr>
            <a:normAutofit/>
          </a:bodyPr>
          <a:lstStyle/>
          <a:p>
            <a:pPr algn="just">
              <a:lnSpc>
                <a:spcPct val="150000"/>
              </a:lnSpc>
            </a:pPr>
            <a:r>
              <a:rPr lang="en-AU" b="0" dirty="0" smtClean="0"/>
              <a:t>To determine the RQ </a:t>
            </a:r>
            <a:r>
              <a:rPr lang="en-AU" b="0" dirty="0" smtClean="0">
                <a:solidFill>
                  <a:srgbClr val="0070C0"/>
                </a:solidFill>
              </a:rPr>
              <a:t>(Reorder </a:t>
            </a:r>
            <a:r>
              <a:rPr lang="en-AU" b="0" dirty="0">
                <a:solidFill>
                  <a:srgbClr val="0070C0"/>
                </a:solidFill>
              </a:rPr>
              <a:t>Q</a:t>
            </a:r>
            <a:r>
              <a:rPr lang="en-AU" b="0" dirty="0" smtClean="0">
                <a:solidFill>
                  <a:srgbClr val="0070C0"/>
                </a:solidFill>
              </a:rPr>
              <a:t>uantity), </a:t>
            </a:r>
            <a:r>
              <a:rPr lang="en-AU" b="0" dirty="0" smtClean="0"/>
              <a:t>divide the average  usage rate per month in units of issue by thirteen weeks , then multiply this figure by the average </a:t>
            </a:r>
            <a:r>
              <a:rPr lang="en-AU" b="0" dirty="0" smtClean="0">
                <a:solidFill>
                  <a:srgbClr val="0070C0"/>
                </a:solidFill>
              </a:rPr>
              <a:t>vendor lead time </a:t>
            </a:r>
            <a:r>
              <a:rPr lang="en-AU" b="0" dirty="0" smtClean="0"/>
              <a:t>(VLT) plus the safety factor.</a:t>
            </a:r>
          </a:p>
          <a:p>
            <a:pPr algn="just">
              <a:lnSpc>
                <a:spcPct val="150000"/>
              </a:lnSpc>
            </a:pPr>
            <a:r>
              <a:rPr lang="en-AU" b="0" dirty="0" smtClean="0"/>
              <a:t>In the application  of the above formula, following points should be stressed on:</a:t>
            </a:r>
          </a:p>
          <a:p>
            <a:pPr marL="342900" indent="-342900" algn="just">
              <a:lnSpc>
                <a:spcPct val="150000"/>
              </a:lnSpc>
              <a:buFont typeface="Arial" pitchFamily="34" charset="0"/>
              <a:buChar char="•"/>
            </a:pPr>
            <a:r>
              <a:rPr lang="en-AU" b="0" dirty="0" smtClean="0"/>
              <a:t>Unexpected large increase in usage</a:t>
            </a:r>
          </a:p>
          <a:p>
            <a:pPr marL="342900" indent="-342900" algn="just">
              <a:lnSpc>
                <a:spcPct val="150000"/>
              </a:lnSpc>
              <a:buFont typeface="Arial" pitchFamily="34" charset="0"/>
              <a:buChar char="•"/>
            </a:pPr>
            <a:r>
              <a:rPr lang="en-AU" b="0" dirty="0" smtClean="0"/>
              <a:t>Shelf life of the items involved</a:t>
            </a:r>
          </a:p>
          <a:p>
            <a:pPr marL="342900" indent="-342900" algn="just">
              <a:lnSpc>
                <a:spcPct val="150000"/>
              </a:lnSpc>
              <a:buFont typeface="Arial" pitchFamily="34" charset="0"/>
              <a:buChar char="•"/>
            </a:pPr>
            <a:r>
              <a:rPr lang="en-AU" b="0" dirty="0" smtClean="0"/>
              <a:t>Unusual delays in delivery caused by strikes or storms</a:t>
            </a:r>
          </a:p>
          <a:p>
            <a:pPr marL="342900" indent="-342900" algn="just">
              <a:lnSpc>
                <a:spcPct val="150000"/>
              </a:lnSpc>
              <a:buFont typeface="Arial" pitchFamily="34" charset="0"/>
              <a:buChar char="•"/>
            </a:pPr>
            <a:r>
              <a:rPr lang="en-AU" b="0" dirty="0" smtClean="0"/>
              <a:t>Necessity for rechecking the RQL periodically to allow for a charge in usage rate.</a:t>
            </a:r>
            <a:endParaRPr lang="en-AU" b="0" dirty="0"/>
          </a:p>
        </p:txBody>
      </p:sp>
    </p:spTree>
    <p:extLst>
      <p:ext uri="{BB962C8B-B14F-4D97-AF65-F5344CB8AC3E}">
        <p14:creationId xmlns:p14="http://schemas.microsoft.com/office/powerpoint/2010/main" val="2444992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153400" cy="5943600"/>
          </a:xfrm>
        </p:spPr>
        <p:txBody>
          <a:bodyPr>
            <a:normAutofit/>
          </a:bodyPr>
          <a:lstStyle/>
          <a:p>
            <a:pPr algn="just">
              <a:lnSpc>
                <a:spcPct val="150000"/>
              </a:lnSpc>
            </a:pPr>
            <a:r>
              <a:rPr lang="en-AU" b="0" dirty="0" smtClean="0"/>
              <a:t>The determination of how much to order is the EOQ factor. In determining the EOQ factor it is important to ascertain the cost of ordering and the cost of carrying inventory.</a:t>
            </a:r>
          </a:p>
          <a:p>
            <a:pPr algn="just"/>
            <a:endParaRPr lang="en-AU" b="0" dirty="0"/>
          </a:p>
          <a:p>
            <a:pPr algn="just"/>
            <a:r>
              <a:rPr lang="en-AU" b="0" dirty="0" smtClean="0"/>
              <a:t>The following must be considered in arriving at the cost of ordering:</a:t>
            </a:r>
          </a:p>
          <a:p>
            <a:pPr marL="457200" indent="-457200" algn="just">
              <a:buFont typeface="+mj-lt"/>
              <a:buAutoNum type="arabicPeriod"/>
            </a:pPr>
            <a:r>
              <a:rPr lang="en-AU" b="0" dirty="0" smtClean="0"/>
              <a:t>All labour in purchasing except the purchasing manager.</a:t>
            </a:r>
          </a:p>
          <a:p>
            <a:pPr marL="457200" indent="-457200" algn="just">
              <a:buFont typeface="+mj-lt"/>
              <a:buAutoNum type="arabicPeriod"/>
            </a:pPr>
            <a:r>
              <a:rPr lang="en-AU" b="0" dirty="0" smtClean="0"/>
              <a:t>The labour cost in supporting areas such as the stockroom, receiving and material control.</a:t>
            </a:r>
          </a:p>
          <a:p>
            <a:pPr marL="457200" indent="-457200" algn="just">
              <a:buFont typeface="+mj-lt"/>
              <a:buAutoNum type="arabicPeriod"/>
            </a:pPr>
            <a:r>
              <a:rPr lang="en-AU" b="0" dirty="0" smtClean="0"/>
              <a:t>The cost applicable to payment of invoices generated by the purchasing section should apply to ordering the cost</a:t>
            </a:r>
          </a:p>
          <a:p>
            <a:pPr marL="457200" indent="-457200" algn="just">
              <a:buFont typeface="+mj-lt"/>
              <a:buAutoNum type="arabicPeriod"/>
            </a:pPr>
            <a:r>
              <a:rPr lang="en-AU" b="0" dirty="0" smtClean="0"/>
              <a:t>Cost of general operating supplies such as pencils ,paper , </a:t>
            </a:r>
            <a:r>
              <a:rPr lang="en-AU" b="0" dirty="0" smtClean="0"/>
              <a:t>forms, etc</a:t>
            </a:r>
            <a:r>
              <a:rPr lang="en-AU" b="0" dirty="0" smtClean="0"/>
              <a:t>.</a:t>
            </a:r>
          </a:p>
          <a:p>
            <a:pPr marL="457200" indent="-457200" algn="just">
              <a:buFont typeface="+mj-lt"/>
              <a:buAutoNum type="arabicPeriod"/>
            </a:pPr>
            <a:r>
              <a:rPr lang="en-AU" b="0" dirty="0" smtClean="0"/>
              <a:t>shipping (transport) cost  and telephone cost</a:t>
            </a:r>
            <a:r>
              <a:rPr lang="en-AU" dirty="0" smtClean="0"/>
              <a:t>.</a:t>
            </a:r>
            <a:endParaRPr lang="en-AU" dirty="0"/>
          </a:p>
        </p:txBody>
      </p:sp>
    </p:spTree>
    <p:extLst>
      <p:ext uri="{BB962C8B-B14F-4D97-AF65-F5344CB8AC3E}">
        <p14:creationId xmlns:p14="http://schemas.microsoft.com/office/powerpoint/2010/main" val="2040162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00800"/>
          </a:xfrm>
        </p:spPr>
        <p:txBody>
          <a:bodyPr>
            <a:noAutofit/>
          </a:bodyPr>
          <a:lstStyle/>
          <a:p>
            <a:pPr algn="just"/>
            <a:r>
              <a:rPr lang="en-AU" b="0" dirty="0" smtClean="0"/>
              <a:t>After all of the above are applied to total cost, divide the resulting figure by the total number of purchase orders to obtain the ordering cost in cash per order. Ordering  cost per order  can vary.</a:t>
            </a:r>
          </a:p>
          <a:p>
            <a:pPr algn="just"/>
            <a:r>
              <a:rPr lang="en-AU" b="0" dirty="0" smtClean="0"/>
              <a:t>To obtain item cost, divide average number of line items on purchase order  into total ordering cost.</a:t>
            </a:r>
          </a:p>
          <a:p>
            <a:pPr algn="just"/>
            <a:r>
              <a:rPr lang="en-AU" b="0" dirty="0" smtClean="0"/>
              <a:t>To determine carrying charges consideration must be given to the following:</a:t>
            </a:r>
          </a:p>
          <a:p>
            <a:pPr marL="457200" indent="-457200" algn="just">
              <a:buAutoNum type="arabicPeriod"/>
            </a:pPr>
            <a:r>
              <a:rPr lang="en-AU" b="0" dirty="0" smtClean="0"/>
              <a:t>Interest on the dollar value of the inventory</a:t>
            </a:r>
          </a:p>
          <a:p>
            <a:pPr marL="457200" indent="-457200" algn="just">
              <a:buAutoNum type="arabicPeriod"/>
            </a:pPr>
            <a:r>
              <a:rPr lang="en-AU" b="0" dirty="0" smtClean="0"/>
              <a:t>Space charge (rent) for the storage area.</a:t>
            </a:r>
          </a:p>
          <a:p>
            <a:pPr marL="457200" indent="-457200" algn="just">
              <a:buAutoNum type="arabicPeriod"/>
            </a:pPr>
            <a:r>
              <a:rPr lang="en-AU" b="0" dirty="0" smtClean="0"/>
              <a:t>Labour cost of supplies for storage operations.</a:t>
            </a:r>
          </a:p>
          <a:p>
            <a:pPr marL="457200" indent="-457200" algn="just">
              <a:buAutoNum type="arabicPeriod"/>
            </a:pPr>
            <a:r>
              <a:rPr lang="en-AU" b="0" dirty="0" smtClean="0"/>
              <a:t>Insurance</a:t>
            </a:r>
          </a:p>
          <a:p>
            <a:pPr marL="457200" indent="-457200" algn="just">
              <a:buAutoNum type="arabicPeriod"/>
            </a:pPr>
            <a:r>
              <a:rPr lang="en-AU" b="0" dirty="0" smtClean="0"/>
              <a:t>Taxes</a:t>
            </a:r>
          </a:p>
          <a:p>
            <a:pPr marL="457200" indent="-457200" algn="just">
              <a:buAutoNum type="arabicPeriod"/>
            </a:pPr>
            <a:r>
              <a:rPr lang="en-AU" b="0" dirty="0" smtClean="0"/>
              <a:t>Obsolescence\uselessness</a:t>
            </a:r>
          </a:p>
          <a:p>
            <a:pPr marL="457200" indent="-457200" algn="just">
              <a:buAutoNum type="arabicPeriod"/>
            </a:pPr>
            <a:r>
              <a:rPr lang="en-AU" b="0" dirty="0" smtClean="0"/>
              <a:t>Cost of supplies for storage operation.</a:t>
            </a:r>
          </a:p>
          <a:p>
            <a:pPr marL="457200" indent="-457200" algn="just">
              <a:buAutoNum type="arabicPeriod"/>
            </a:pPr>
            <a:r>
              <a:rPr lang="en-AU" b="0" dirty="0" smtClean="0"/>
              <a:t>Deterioration</a:t>
            </a:r>
          </a:p>
        </p:txBody>
      </p:sp>
    </p:spTree>
    <p:extLst>
      <p:ext uri="{BB962C8B-B14F-4D97-AF65-F5344CB8AC3E}">
        <p14:creationId xmlns:p14="http://schemas.microsoft.com/office/powerpoint/2010/main" val="2329227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609918"/>
          </a:xfrm>
        </p:spPr>
        <p:txBody>
          <a:bodyPr>
            <a:normAutofit fontScale="90000"/>
          </a:bodyPr>
          <a:lstStyle/>
          <a:p>
            <a:r>
              <a:rPr lang="en-AU" dirty="0" smtClean="0"/>
              <a:t>Introduction</a:t>
            </a:r>
            <a:endParaRPr lang="en-AU" dirty="0"/>
          </a:p>
        </p:txBody>
      </p:sp>
      <p:sp>
        <p:nvSpPr>
          <p:cNvPr id="3" name="Content Placeholder 2"/>
          <p:cNvSpPr>
            <a:spLocks noGrp="1"/>
          </p:cNvSpPr>
          <p:nvPr>
            <p:ph idx="1"/>
          </p:nvPr>
        </p:nvSpPr>
        <p:spPr>
          <a:xfrm>
            <a:off x="573314" y="685800"/>
            <a:ext cx="8342086" cy="5715000"/>
          </a:xfrm>
        </p:spPr>
        <p:txBody>
          <a:bodyPr>
            <a:normAutofit/>
          </a:bodyPr>
          <a:lstStyle/>
          <a:p>
            <a:pPr algn="just">
              <a:lnSpc>
                <a:spcPct val="150000"/>
              </a:lnSpc>
            </a:pPr>
            <a:r>
              <a:rPr lang="en-US" dirty="0"/>
              <a:t>Purchasing refers to a business or organization attempting to acquire goods or services to accomplish its goals</a:t>
            </a:r>
            <a:r>
              <a:rPr lang="en-US" dirty="0" smtClean="0"/>
              <a:t>.</a:t>
            </a:r>
          </a:p>
          <a:p>
            <a:pPr algn="just">
              <a:lnSpc>
                <a:spcPct val="150000"/>
              </a:lnSpc>
            </a:pPr>
            <a:r>
              <a:rPr lang="en-US" dirty="0"/>
              <a:t> </a:t>
            </a:r>
            <a:r>
              <a:rPr lang="en-US" dirty="0" smtClean="0"/>
              <a:t>                                                   Or</a:t>
            </a:r>
          </a:p>
          <a:p>
            <a:pPr algn="just">
              <a:lnSpc>
                <a:spcPct val="150000"/>
              </a:lnSpc>
            </a:pPr>
            <a:r>
              <a:rPr lang="en-US" dirty="0"/>
              <a:t>Purchasing is the formal process of buying goods and services. </a:t>
            </a:r>
            <a:endParaRPr lang="en-AU" b="0" dirty="0" smtClean="0"/>
          </a:p>
          <a:p>
            <a:pPr algn="just">
              <a:lnSpc>
                <a:spcPct val="150000"/>
              </a:lnSpc>
            </a:pPr>
            <a:endParaRPr lang="en-AU" b="0" dirty="0"/>
          </a:p>
          <a:p>
            <a:pPr algn="just">
              <a:lnSpc>
                <a:spcPct val="150000"/>
              </a:lnSpc>
            </a:pPr>
            <a:r>
              <a:rPr lang="en-AU" b="0" dirty="0" smtClean="0"/>
              <a:t>The Purchasing and inventory control of pharmaceuticals is a special and important phase of the operation of successful hospital pharmacy.</a:t>
            </a:r>
            <a:endParaRPr lang="en-AU" b="0" dirty="0"/>
          </a:p>
          <a:p>
            <a:pPr algn="just">
              <a:lnSpc>
                <a:spcPct val="150000"/>
              </a:lnSpc>
            </a:pPr>
            <a:r>
              <a:rPr lang="en-AU" b="0" dirty="0" smtClean="0"/>
              <a:t>The pharmacy inventory be adapted to the individual hospital’s needs taking into consideration its distance from a source of supply , storage facilities and rapidity of inventory turn-over.</a:t>
            </a:r>
            <a:endParaRPr lang="en-AU" b="0" dirty="0"/>
          </a:p>
        </p:txBody>
      </p:sp>
    </p:spTree>
    <p:extLst>
      <p:ext uri="{BB962C8B-B14F-4D97-AF65-F5344CB8AC3E}">
        <p14:creationId xmlns:p14="http://schemas.microsoft.com/office/powerpoint/2010/main" val="18407463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pPr algn="just">
              <a:lnSpc>
                <a:spcPct val="150000"/>
              </a:lnSpc>
            </a:pPr>
            <a:r>
              <a:rPr lang="en-AU" b="0" dirty="0" smtClean="0"/>
              <a:t>Deviding the value of the average costs results in the inventory holing or carrying cost for the particular inventory item.</a:t>
            </a:r>
            <a:endParaRPr lang="en-AU" b="0" dirty="0"/>
          </a:p>
          <a:p>
            <a:pPr algn="just">
              <a:lnSpc>
                <a:spcPct val="150000"/>
              </a:lnSpc>
            </a:pPr>
            <a:r>
              <a:rPr lang="en-AU" b="0" dirty="0" smtClean="0"/>
              <a:t>Thus, it may be advantageous to order expensive  items on a monthly basis and inexpensive items annually. In general, carrying charges may range from 18 to 30% Thus the formula for determining EOQ is the following:</a:t>
            </a:r>
            <a:endParaRPr lang="en-AU" b="0" dirty="0"/>
          </a:p>
          <a:p>
            <a:pPr algn="just">
              <a:lnSpc>
                <a:spcPct val="150000"/>
              </a:lnSpc>
            </a:pPr>
            <a:r>
              <a:rPr lang="en-AU" b="0" dirty="0"/>
              <a:t> </a:t>
            </a:r>
            <a:r>
              <a:rPr lang="en-AU" b="0" dirty="0" smtClean="0"/>
              <a:t>EOQ=                 </a:t>
            </a:r>
            <a:r>
              <a:rPr lang="en-AU" sz="1600" b="0" dirty="0" smtClean="0"/>
              <a:t>2 x12 x monthly usage x cost of ordering</a:t>
            </a:r>
          </a:p>
          <a:p>
            <a:pPr algn="just">
              <a:lnSpc>
                <a:spcPct val="150000"/>
              </a:lnSpc>
            </a:pPr>
            <a:r>
              <a:rPr lang="en-AU" sz="1600" b="0" dirty="0" smtClean="0"/>
              <a:t>                                   Unit cost x Holding cost\carrying cost</a:t>
            </a:r>
            <a:endParaRPr lang="en-AU" b="0" dirty="0" smtClean="0"/>
          </a:p>
          <a:p>
            <a:pPr algn="just">
              <a:lnSpc>
                <a:spcPct val="150000"/>
              </a:lnSpc>
            </a:pPr>
            <a:r>
              <a:rPr lang="en-AU" b="0" dirty="0" smtClean="0"/>
              <a:t>On the basis of the following equation , purchasing agents have developed monographs to simplify figuring the EOQ.</a:t>
            </a:r>
          </a:p>
        </p:txBody>
      </p:sp>
      <p:cxnSp>
        <p:nvCxnSpPr>
          <p:cNvPr id="18" name="Straight Connector 17"/>
          <p:cNvCxnSpPr/>
          <p:nvPr/>
        </p:nvCxnSpPr>
        <p:spPr>
          <a:xfrm>
            <a:off x="2438400" y="41148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524000" y="3810000"/>
            <a:ext cx="45720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981200" y="3657600"/>
            <a:ext cx="4572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38400" y="3657600"/>
            <a:ext cx="3733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4284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pPr algn="just"/>
            <a:r>
              <a:rPr lang="en-US" sz="2800" dirty="0">
                <a:solidFill>
                  <a:srgbClr val="0070C0"/>
                </a:solidFill>
              </a:rPr>
              <a:t>EOQ Determination:</a:t>
            </a:r>
          </a:p>
          <a:p>
            <a:pPr algn="just"/>
            <a:r>
              <a:rPr lang="en-US" sz="2400" dirty="0">
                <a:cs typeface="Arial" panose="020B0604020202020204" pitchFamily="34" charset="0"/>
              </a:rPr>
              <a:t>Total amount of cost for various Order Quantities  assume:</a:t>
            </a:r>
          </a:p>
          <a:p>
            <a:pPr marL="857250" lvl="1" indent="-457200" algn="just">
              <a:buFont typeface="Arial" panose="020B0604020202020204" pitchFamily="34" charset="0"/>
              <a:buAutoNum type="arabicPeriod"/>
            </a:pPr>
            <a:r>
              <a:rPr lang="en-US" sz="2400" dirty="0">
                <a:cs typeface="Arial" panose="020B0604020202020204" pitchFamily="34" charset="0"/>
              </a:rPr>
              <a:t>Annual usage of 12,000 units</a:t>
            </a:r>
          </a:p>
          <a:p>
            <a:pPr marL="857250" lvl="1" indent="-457200" algn="just">
              <a:buFont typeface="Arial" panose="020B0604020202020204" pitchFamily="34" charset="0"/>
              <a:buAutoNum type="arabicPeriod"/>
            </a:pPr>
            <a:r>
              <a:rPr lang="en-US" sz="2400" dirty="0">
                <a:cs typeface="Arial" panose="020B0604020202020204" pitchFamily="34" charset="0"/>
              </a:rPr>
              <a:t>Unit cost of $3.00</a:t>
            </a:r>
          </a:p>
          <a:p>
            <a:pPr marL="857250" lvl="1" indent="-457200" algn="just">
              <a:buFont typeface="Arial" panose="020B0604020202020204" pitchFamily="34" charset="0"/>
              <a:buAutoNum type="arabicPeriod"/>
            </a:pPr>
            <a:r>
              <a:rPr lang="en-US" sz="2400" dirty="0">
                <a:cs typeface="Arial" panose="020B0604020202020204" pitchFamily="34" charset="0"/>
              </a:rPr>
              <a:t>Cost of carrying inventory 10% per year</a:t>
            </a:r>
          </a:p>
          <a:p>
            <a:pPr marL="857250" lvl="1" indent="-457200" algn="just">
              <a:buFont typeface="Arial" panose="020B0604020202020204" pitchFamily="34" charset="0"/>
              <a:buAutoNum type="arabicPeriod"/>
            </a:pPr>
            <a:r>
              <a:rPr lang="en-US" sz="2400" dirty="0">
                <a:cs typeface="Arial" panose="020B0604020202020204" pitchFamily="34" charset="0"/>
              </a:rPr>
              <a:t>Ordering cost per order $50</a:t>
            </a:r>
          </a:p>
          <a:p>
            <a:pPr algn="just"/>
            <a:r>
              <a:rPr lang="en-US" sz="2400" dirty="0">
                <a:cs typeface="Arial" panose="020B0604020202020204" pitchFamily="34" charset="0"/>
              </a:rPr>
              <a:t>Now, </a:t>
            </a:r>
          </a:p>
          <a:p>
            <a:pPr algn="just"/>
            <a:r>
              <a:rPr lang="en-US" sz="2400" dirty="0">
                <a:cs typeface="Arial" panose="020B0604020202020204" pitchFamily="34" charset="0"/>
              </a:rPr>
              <a:t>				        =		      </a:t>
            </a:r>
            <a:r>
              <a:rPr lang="en-US" sz="2400" dirty="0" smtClean="0">
                <a:cs typeface="Arial" panose="020B0604020202020204" pitchFamily="34" charset="0"/>
              </a:rPr>
              <a:t> </a:t>
            </a:r>
            <a:r>
              <a:rPr lang="en-US" sz="2400" dirty="0">
                <a:cs typeface="Arial" panose="020B0604020202020204" pitchFamily="34" charset="0"/>
              </a:rPr>
              <a:t>=2,000 Units</a:t>
            </a:r>
          </a:p>
          <a:p>
            <a:pPr algn="just"/>
            <a:endParaRPr lang="en-US" sz="2400" dirty="0">
              <a:cs typeface="Arial" panose="020B0604020202020204" pitchFamily="34" charset="0"/>
            </a:endParaRPr>
          </a:p>
          <a:p>
            <a:pPr algn="just"/>
            <a:endParaRPr lang="en-US" sz="2400" dirty="0">
              <a:cs typeface="Arial" panose="020B0604020202020204" pitchFamily="34" charset="0"/>
            </a:endParaRPr>
          </a:p>
          <a:p>
            <a:pPr algn="just"/>
            <a:endParaRPr lang="en-US" sz="2400" dirty="0"/>
          </a:p>
          <a:p>
            <a:pPr>
              <a:lnSpc>
                <a:spcPct val="150000"/>
              </a:lnSpc>
            </a:pPr>
            <a:endParaRPr lang="en-AU" dirty="0" smtClean="0"/>
          </a:p>
        </p:txBody>
      </p:sp>
      <p:pic>
        <p:nvPicPr>
          <p:cNvPr id="7"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24000" y="4343400"/>
            <a:ext cx="286385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3"/>
          <a:stretch>
            <a:fillRect/>
          </a:stretch>
        </p:blipFill>
        <p:spPr>
          <a:xfrm>
            <a:off x="4953000" y="4495800"/>
            <a:ext cx="1408298" cy="457240"/>
          </a:xfrm>
          <a:prstGeom prst="rect">
            <a:avLst/>
          </a:prstGeom>
        </p:spPr>
      </p:pic>
    </p:spTree>
    <p:extLst>
      <p:ext uri="{BB962C8B-B14F-4D97-AF65-F5344CB8AC3E}">
        <p14:creationId xmlns:p14="http://schemas.microsoft.com/office/powerpoint/2010/main" val="1152140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576618"/>
          </a:xfrm>
        </p:spPr>
        <p:txBody>
          <a:bodyPr>
            <a:normAutofit fontScale="90000"/>
          </a:bodyPr>
          <a:lstStyle/>
          <a:p>
            <a:r>
              <a:rPr lang="en-AU" dirty="0" smtClean="0"/>
              <a:t>Types of inventory:</a:t>
            </a:r>
            <a:endParaRPr lang="en-AU" dirty="0"/>
          </a:p>
        </p:txBody>
      </p:sp>
      <p:sp>
        <p:nvSpPr>
          <p:cNvPr id="3" name="Content Placeholder 2"/>
          <p:cNvSpPr>
            <a:spLocks noGrp="1"/>
          </p:cNvSpPr>
          <p:nvPr>
            <p:ph idx="1"/>
          </p:nvPr>
        </p:nvSpPr>
        <p:spPr>
          <a:xfrm>
            <a:off x="533400" y="729018"/>
            <a:ext cx="8001000" cy="5715000"/>
          </a:xfrm>
        </p:spPr>
        <p:txBody>
          <a:bodyPr>
            <a:noAutofit/>
          </a:bodyPr>
          <a:lstStyle/>
          <a:p>
            <a:pPr algn="just">
              <a:lnSpc>
                <a:spcPct val="150000"/>
              </a:lnSpc>
            </a:pPr>
            <a:r>
              <a:rPr lang="en-AU" b="0" dirty="0" smtClean="0"/>
              <a:t>There are three types of inventory </a:t>
            </a:r>
          </a:p>
          <a:p>
            <a:pPr marL="457200" indent="-457200" algn="just">
              <a:buAutoNum type="alphaLcParenR"/>
            </a:pPr>
            <a:r>
              <a:rPr lang="en-AU" b="0" dirty="0" smtClean="0"/>
              <a:t>Dated or perishable inventory</a:t>
            </a:r>
          </a:p>
          <a:p>
            <a:pPr marL="457200" indent="-457200" algn="just">
              <a:buAutoNum type="alphaLcParenR"/>
            </a:pPr>
            <a:r>
              <a:rPr lang="en-AU" b="0" dirty="0" smtClean="0"/>
              <a:t>Physical inventory and</a:t>
            </a:r>
          </a:p>
          <a:p>
            <a:pPr marL="457200" indent="-457200" algn="just">
              <a:buAutoNum type="alphaLcParenR"/>
            </a:pPr>
            <a:r>
              <a:rPr lang="en-AU" b="0" dirty="0" smtClean="0"/>
              <a:t>perpetual inventory</a:t>
            </a:r>
          </a:p>
          <a:p>
            <a:pPr algn="just"/>
            <a:r>
              <a:rPr lang="en-AU" b="0" dirty="0" smtClean="0">
                <a:solidFill>
                  <a:srgbClr val="0070C0"/>
                </a:solidFill>
              </a:rPr>
              <a:t>Dated </a:t>
            </a:r>
            <a:r>
              <a:rPr lang="en-AU" b="0" dirty="0">
                <a:solidFill>
                  <a:srgbClr val="0070C0"/>
                </a:solidFill>
              </a:rPr>
              <a:t>or perishable </a:t>
            </a:r>
            <a:r>
              <a:rPr lang="en-AU" b="0" dirty="0" smtClean="0">
                <a:solidFill>
                  <a:srgbClr val="0070C0"/>
                </a:solidFill>
              </a:rPr>
              <a:t>inventory:</a:t>
            </a:r>
          </a:p>
          <a:p>
            <a:pPr algn="just"/>
            <a:r>
              <a:rPr lang="en-US" dirty="0" smtClean="0"/>
              <a:t>Perishable </a:t>
            </a:r>
            <a:r>
              <a:rPr lang="en-US" dirty="0"/>
              <a:t>inventory refers to items a company sells that lose their value over time until they eventually are rendered worthless. </a:t>
            </a:r>
            <a:endParaRPr lang="en-AU" b="0" dirty="0" smtClean="0">
              <a:solidFill>
                <a:srgbClr val="0070C0"/>
              </a:solidFill>
            </a:endParaRPr>
          </a:p>
          <a:p>
            <a:pPr algn="just">
              <a:lnSpc>
                <a:spcPct val="150000"/>
              </a:lnSpc>
            </a:pPr>
            <a:r>
              <a:rPr lang="en-AU" b="0" dirty="0"/>
              <a:t>T</a:t>
            </a:r>
            <a:r>
              <a:rPr lang="en-AU" b="0" dirty="0" smtClean="0"/>
              <a:t>he  inventory which deal with the inventory of biologicals or antibiotic which require special control in order to ensure potency at the time of dispensing and to be sure that the pharmacy is not carrying in inventory with worthless stock . </a:t>
            </a:r>
          </a:p>
        </p:txBody>
      </p:sp>
    </p:spTree>
    <p:extLst>
      <p:ext uri="{BB962C8B-B14F-4D97-AF65-F5344CB8AC3E}">
        <p14:creationId xmlns:p14="http://schemas.microsoft.com/office/powerpoint/2010/main" val="2396040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5768975"/>
          </a:xfrm>
        </p:spPr>
        <p:txBody>
          <a:bodyPr/>
          <a:lstStyle/>
          <a:p>
            <a:pPr lvl="0">
              <a:lnSpc>
                <a:spcPct val="150000"/>
              </a:lnSpc>
              <a:spcBef>
                <a:spcPct val="20000"/>
              </a:spcBef>
              <a:spcAft>
                <a:spcPts val="600"/>
              </a:spcAft>
            </a:pPr>
            <a:r>
              <a:rPr lang="en-AU" sz="2000" cap="none" spc="0" dirty="0" smtClean="0">
                <a:solidFill>
                  <a:srgbClr val="000000"/>
                </a:solidFill>
                <a:latin typeface="Arial"/>
              </a:rPr>
              <a:t/>
            </a:r>
            <a:br>
              <a:rPr lang="en-AU" sz="2000" cap="none" spc="0" dirty="0" smtClean="0">
                <a:solidFill>
                  <a:srgbClr val="000000"/>
                </a:solidFill>
                <a:latin typeface="Arial"/>
              </a:rPr>
            </a:br>
            <a:r>
              <a:rPr lang="en-AU" sz="2000" cap="none" spc="0" dirty="0">
                <a:solidFill>
                  <a:srgbClr val="000000"/>
                </a:solidFill>
                <a:latin typeface="Arial"/>
              </a:rPr>
              <a:t/>
            </a:r>
            <a:br>
              <a:rPr lang="en-AU" sz="2000" cap="none" spc="0" dirty="0">
                <a:solidFill>
                  <a:srgbClr val="000000"/>
                </a:solidFill>
                <a:latin typeface="Arial"/>
              </a:rPr>
            </a:br>
            <a:r>
              <a:rPr lang="en-AU" sz="2000" cap="none" spc="0" dirty="0" smtClean="0">
                <a:solidFill>
                  <a:srgbClr val="000000"/>
                </a:solidFill>
                <a:latin typeface="Arial"/>
              </a:rPr>
              <a:t>This can be accomplished by the use of a form such as the record of dated pharmaceuticals. Each date product is entered on this sheet which provides the name of the product, the date of purchase, the manufacturer, the control number and the expiration date.</a:t>
            </a:r>
            <a:br>
              <a:rPr lang="en-AU" sz="2000" cap="none" spc="0" dirty="0" smtClean="0">
                <a:solidFill>
                  <a:srgbClr val="000000"/>
                </a:solidFill>
                <a:latin typeface="Arial"/>
              </a:rPr>
            </a:br>
            <a:r>
              <a:rPr lang="en-AU" sz="2000" cap="none" spc="0" dirty="0" smtClean="0">
                <a:solidFill>
                  <a:srgbClr val="000000"/>
                </a:solidFill>
                <a:latin typeface="Arial"/>
              </a:rPr>
              <a:t/>
            </a:r>
            <a:br>
              <a:rPr lang="en-AU" sz="2000" cap="none" spc="0" dirty="0" smtClean="0">
                <a:solidFill>
                  <a:srgbClr val="000000"/>
                </a:solidFill>
                <a:latin typeface="Arial"/>
              </a:rPr>
            </a:br>
            <a:r>
              <a:rPr lang="en-AU" sz="2000" cap="none" spc="0" dirty="0" smtClean="0">
                <a:solidFill>
                  <a:srgbClr val="000000"/>
                </a:solidFill>
                <a:latin typeface="Arial"/>
              </a:rPr>
              <a:t>By </a:t>
            </a:r>
            <a:r>
              <a:rPr lang="en-AU" sz="2000" cap="none" spc="0" dirty="0">
                <a:solidFill>
                  <a:srgbClr val="000000"/>
                </a:solidFill>
                <a:latin typeface="Arial"/>
              </a:rPr>
              <a:t>placing a check mark in the box of the appropriate month, the pharmacist can tell at a glance which product is expiring and should be replaced or returned for credit.</a:t>
            </a:r>
            <a:r>
              <a:rPr lang="en-AU" sz="1900" cap="none" spc="0" dirty="0">
                <a:solidFill>
                  <a:srgbClr val="0070C0"/>
                </a:solidFill>
                <a:latin typeface="Arial"/>
              </a:rPr>
              <a:t/>
            </a:r>
            <a:br>
              <a:rPr lang="en-AU" sz="1900" cap="none" spc="0" dirty="0">
                <a:solidFill>
                  <a:srgbClr val="0070C0"/>
                </a:solidFill>
                <a:latin typeface="Arial"/>
              </a:rPr>
            </a:br>
            <a:r>
              <a:rPr lang="en-AU" sz="2000" cap="none" spc="0" dirty="0" smtClean="0">
                <a:solidFill>
                  <a:srgbClr val="000000"/>
                </a:solidFill>
                <a:latin typeface="Arial"/>
              </a:rPr>
              <a:t/>
            </a:r>
            <a:br>
              <a:rPr lang="en-AU" sz="2000" cap="none" spc="0" dirty="0" smtClean="0">
                <a:solidFill>
                  <a:srgbClr val="000000"/>
                </a:solidFill>
                <a:latin typeface="Arial"/>
              </a:rPr>
            </a:br>
            <a:endParaRPr lang="en-US" dirty="0"/>
          </a:p>
        </p:txBody>
      </p:sp>
    </p:spTree>
    <p:extLst>
      <p:ext uri="{BB962C8B-B14F-4D97-AF65-F5344CB8AC3E}">
        <p14:creationId xmlns:p14="http://schemas.microsoft.com/office/powerpoint/2010/main" val="4002744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lgn="just">
              <a:lnSpc>
                <a:spcPct val="150000"/>
              </a:lnSpc>
            </a:pPr>
            <a:r>
              <a:rPr lang="en-AU" sz="2800" b="0" dirty="0" smtClean="0">
                <a:solidFill>
                  <a:srgbClr val="0070C0"/>
                </a:solidFill>
              </a:rPr>
              <a:t>Physical </a:t>
            </a:r>
            <a:r>
              <a:rPr lang="en-AU" sz="2800" b="0" dirty="0" smtClean="0">
                <a:solidFill>
                  <a:srgbClr val="0070C0"/>
                </a:solidFill>
              </a:rPr>
              <a:t>inventory: </a:t>
            </a:r>
            <a:endParaRPr lang="en-AU" sz="2800" b="0" dirty="0" smtClean="0">
              <a:solidFill>
                <a:srgbClr val="0070C0"/>
              </a:solidFill>
            </a:endParaRPr>
          </a:p>
          <a:p>
            <a:pPr algn="just">
              <a:lnSpc>
                <a:spcPct val="150000"/>
              </a:lnSpc>
            </a:pPr>
            <a:r>
              <a:rPr lang="en-US" dirty="0" smtClean="0"/>
              <a:t>Physical </a:t>
            </a:r>
            <a:r>
              <a:rPr lang="en-US" dirty="0"/>
              <a:t>inventory is a process where a business physically counts its entire inventory. </a:t>
            </a:r>
            <a:endParaRPr lang="en-US" dirty="0" smtClean="0"/>
          </a:p>
          <a:p>
            <a:pPr algn="just">
              <a:lnSpc>
                <a:spcPct val="150000"/>
              </a:lnSpc>
            </a:pPr>
            <a:r>
              <a:rPr lang="en-AU" b="0" dirty="0" smtClean="0"/>
              <a:t>The </a:t>
            </a:r>
            <a:r>
              <a:rPr lang="en-AU" b="0" dirty="0" smtClean="0"/>
              <a:t>auditing firm usually requires the taking of total physical inventory in the pharmacy, employed to audit the hospital’s fiscal operation. Since pharmacy inventory usually is the largest in value, it receives a great deal of attention.</a:t>
            </a:r>
          </a:p>
          <a:p>
            <a:pPr algn="just">
              <a:lnSpc>
                <a:spcPct val="150000"/>
              </a:lnSpc>
            </a:pPr>
            <a:r>
              <a:rPr lang="en-AU" b="0" dirty="0" smtClean="0"/>
              <a:t>The actual taking of a physical inventory cannot be under taken without a great deal of planning and attention to detail. Anything less than one’s maximum effort will lead to a faulty inventory and thus to a repeat performance.</a:t>
            </a:r>
            <a:endParaRPr lang="en-AU" b="0" dirty="0"/>
          </a:p>
        </p:txBody>
      </p:sp>
    </p:spTree>
    <p:extLst>
      <p:ext uri="{BB962C8B-B14F-4D97-AF65-F5344CB8AC3E}">
        <p14:creationId xmlns:p14="http://schemas.microsoft.com/office/powerpoint/2010/main" val="2125908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077200" cy="6324600"/>
          </a:xfrm>
        </p:spPr>
        <p:txBody>
          <a:bodyPr>
            <a:noAutofit/>
          </a:bodyPr>
          <a:lstStyle/>
          <a:p>
            <a:pPr algn="just">
              <a:lnSpc>
                <a:spcPct val="160000"/>
              </a:lnSpc>
            </a:pPr>
            <a:r>
              <a:rPr lang="en-AU" sz="2800" b="0" dirty="0">
                <a:solidFill>
                  <a:srgbClr val="0070C0"/>
                </a:solidFill>
              </a:rPr>
              <a:t>P</a:t>
            </a:r>
            <a:r>
              <a:rPr lang="en-AU" sz="2800" b="0" dirty="0" smtClean="0">
                <a:solidFill>
                  <a:srgbClr val="0070C0"/>
                </a:solidFill>
              </a:rPr>
              <a:t>erpetual inventor: </a:t>
            </a:r>
            <a:endParaRPr lang="en-AU" sz="2800" b="0" dirty="0" smtClean="0">
              <a:solidFill>
                <a:srgbClr val="0070C0"/>
              </a:solidFill>
            </a:endParaRPr>
          </a:p>
          <a:p>
            <a:pPr algn="just">
              <a:lnSpc>
                <a:spcPct val="160000"/>
              </a:lnSpc>
            </a:pPr>
            <a:r>
              <a:rPr lang="en-US" dirty="0" smtClean="0"/>
              <a:t>Perpetual </a:t>
            </a:r>
            <a:r>
              <a:rPr lang="en-US" dirty="0"/>
              <a:t>inventory is a method of accounting for inventory that records the sale or purchase of inventory immediately through the use of computerized point-of-sale systems and enterprise asset management software. </a:t>
            </a:r>
            <a:endParaRPr lang="en-US" dirty="0" smtClean="0"/>
          </a:p>
          <a:p>
            <a:pPr algn="just">
              <a:lnSpc>
                <a:spcPct val="160000"/>
              </a:lnSpc>
            </a:pPr>
            <a:r>
              <a:rPr lang="en-AU" b="0" dirty="0" smtClean="0"/>
              <a:t>The </a:t>
            </a:r>
            <a:r>
              <a:rPr lang="en-AU" b="0" dirty="0" smtClean="0"/>
              <a:t>maintaining of  a perpetual inventory is, of course ,an ideal situation if the record keeping can be kept up to date .In many small hospital pharmacies ,the pharmacist ,at the end of each day ,summarizes  all drug charge slips and makes the proper posting in perpetual inventory file</a:t>
            </a:r>
            <a:r>
              <a:rPr lang="en-AU" b="0" dirty="0" smtClean="0"/>
              <a:t>.</a:t>
            </a:r>
            <a:endParaRPr lang="en-AU" b="0" dirty="0" smtClean="0"/>
          </a:p>
        </p:txBody>
      </p:sp>
    </p:spTree>
    <p:extLst>
      <p:ext uri="{BB962C8B-B14F-4D97-AF65-F5344CB8AC3E}">
        <p14:creationId xmlns:p14="http://schemas.microsoft.com/office/powerpoint/2010/main" val="1146033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lnSpc>
                <a:spcPct val="150000"/>
              </a:lnSpc>
            </a:pPr>
            <a:r>
              <a:rPr lang="en-AU" b="0" dirty="0"/>
              <a:t>With one of these system ,a hospital can readily obtain a record of all inventory items, and their balances in quantity and money value is maintained . </a:t>
            </a:r>
          </a:p>
          <a:p>
            <a:pPr algn="just">
              <a:lnSpc>
                <a:spcPct val="150000"/>
              </a:lnSpc>
            </a:pPr>
            <a:r>
              <a:rPr lang="en-AU" b="0" dirty="0" smtClean="0"/>
              <a:t>using </a:t>
            </a:r>
            <a:r>
              <a:rPr lang="en-AU" b="0" dirty="0"/>
              <a:t>item numbers already in us ,the inventory record can show the following</a:t>
            </a:r>
          </a:p>
          <a:p>
            <a:pPr algn="just">
              <a:lnSpc>
                <a:spcPct val="150000"/>
              </a:lnSpc>
            </a:pPr>
            <a:r>
              <a:rPr lang="en-AU" b="0" dirty="0" smtClean="0"/>
              <a:t>1)Item </a:t>
            </a:r>
            <a:r>
              <a:rPr lang="en-AU" b="0" dirty="0"/>
              <a:t>number 2)description 3)unit size 4)quantity in hand 5)receipts 6) disbursement  7)vendor number 8) price 9) general ledger </a:t>
            </a:r>
            <a:r>
              <a:rPr lang="en-AU" b="0" dirty="0" smtClean="0"/>
              <a:t>number</a:t>
            </a:r>
            <a:r>
              <a:rPr lang="en-AU" b="0" dirty="0"/>
              <a:t>.</a:t>
            </a:r>
          </a:p>
          <a:p>
            <a:pPr algn="just">
              <a:lnSpc>
                <a:spcPct val="150000"/>
              </a:lnSpc>
            </a:pPr>
            <a:endParaRPr lang="en-AU" b="0" dirty="0" smtClean="0"/>
          </a:p>
          <a:p>
            <a:pPr algn="just">
              <a:lnSpc>
                <a:spcPct val="150000"/>
              </a:lnSpc>
            </a:pPr>
            <a:r>
              <a:rPr lang="en-AU" b="0" dirty="0" smtClean="0"/>
              <a:t>The installation of either of these merchandized system ,is highly technical as well as costly and therefore the institution offices, comptroller and pharmacist should avail themselves of the consulting services before embarking such a program</a:t>
            </a:r>
            <a:r>
              <a:rPr lang="en-AU" dirty="0" smtClean="0"/>
              <a:t>.</a:t>
            </a:r>
            <a:endParaRPr lang="en-AU" dirty="0"/>
          </a:p>
        </p:txBody>
      </p:sp>
    </p:spTree>
    <p:extLst>
      <p:ext uri="{BB962C8B-B14F-4D97-AF65-F5344CB8AC3E}">
        <p14:creationId xmlns:p14="http://schemas.microsoft.com/office/powerpoint/2010/main" val="268264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229600" cy="6555641"/>
          </a:xfrm>
          <a:prstGeom prst="rect">
            <a:avLst/>
          </a:prstGeom>
        </p:spPr>
        <p:txBody>
          <a:bodyPr wrap="square">
            <a:spAutoFit/>
          </a:bodyPr>
          <a:lstStyle/>
          <a:p>
            <a:pPr algn="just">
              <a:lnSpc>
                <a:spcPct val="150000"/>
              </a:lnSpc>
            </a:pPr>
            <a:r>
              <a:rPr lang="en-AU" sz="2000" dirty="0">
                <a:solidFill>
                  <a:srgbClr val="0070C0"/>
                </a:solidFill>
              </a:rPr>
              <a:t>Purchase: </a:t>
            </a:r>
            <a:r>
              <a:rPr lang="en-AU" sz="2000" dirty="0"/>
              <a:t>Define as to obtain by paying money or its equivalent; </a:t>
            </a:r>
            <a:r>
              <a:rPr lang="en-AU" sz="2000" dirty="0" smtClean="0"/>
              <a:t>or</a:t>
            </a:r>
          </a:p>
          <a:p>
            <a:pPr algn="just">
              <a:lnSpc>
                <a:spcPct val="150000"/>
              </a:lnSpc>
            </a:pPr>
            <a:r>
              <a:rPr lang="en-AU" sz="2000" dirty="0" smtClean="0"/>
              <a:t>to </a:t>
            </a:r>
            <a:r>
              <a:rPr lang="en-AU" sz="2000" dirty="0"/>
              <a:t>buy for a price</a:t>
            </a:r>
            <a:r>
              <a:rPr lang="en-AU" sz="2000" dirty="0" smtClean="0"/>
              <a:t>.</a:t>
            </a:r>
          </a:p>
          <a:p>
            <a:pPr algn="just">
              <a:lnSpc>
                <a:spcPct val="150000"/>
              </a:lnSpc>
            </a:pPr>
            <a:endParaRPr lang="en-AU" sz="2000" dirty="0"/>
          </a:p>
          <a:p>
            <a:pPr algn="just">
              <a:lnSpc>
                <a:spcPct val="150000"/>
              </a:lnSpc>
            </a:pPr>
            <a:r>
              <a:rPr lang="en-AU" sz="2000" dirty="0">
                <a:solidFill>
                  <a:srgbClr val="0070C0"/>
                </a:solidFill>
              </a:rPr>
              <a:t>Inventory: </a:t>
            </a:r>
            <a:r>
              <a:rPr lang="en-AU" sz="2000" dirty="0"/>
              <a:t>Define as an itemized list of goods with their estimated worth; specially an annual account of stock taken in any business</a:t>
            </a:r>
            <a:r>
              <a:rPr lang="en-AU" sz="2000" dirty="0" smtClean="0"/>
              <a:t>.</a:t>
            </a:r>
          </a:p>
          <a:p>
            <a:pPr algn="just">
              <a:lnSpc>
                <a:spcPct val="150000"/>
              </a:lnSpc>
            </a:pPr>
            <a:r>
              <a:rPr lang="en-AU" sz="2000" dirty="0"/>
              <a:t/>
            </a:r>
            <a:br>
              <a:rPr lang="en-AU" sz="2000" dirty="0"/>
            </a:br>
            <a:r>
              <a:rPr lang="en-US" sz="2000" dirty="0">
                <a:solidFill>
                  <a:srgbClr val="0070C0"/>
                </a:solidFill>
              </a:rPr>
              <a:t>Inventory turnover </a:t>
            </a:r>
            <a:r>
              <a:rPr lang="en-US" sz="2000" dirty="0" smtClean="0"/>
              <a:t>: the </a:t>
            </a:r>
            <a:r>
              <a:rPr lang="en-US" sz="2000" dirty="0"/>
              <a:t>Inventory turnover is a measure of the number of </a:t>
            </a:r>
            <a:r>
              <a:rPr lang="en-US" sz="2000" dirty="0" smtClean="0"/>
              <a:t> </a:t>
            </a:r>
            <a:r>
              <a:rPr lang="en-US" sz="2000" dirty="0"/>
              <a:t>inventory is sold or used in a time period such as a year</a:t>
            </a:r>
            <a:r>
              <a:rPr lang="en-US" sz="2000" dirty="0" smtClean="0"/>
              <a:t>.</a:t>
            </a:r>
          </a:p>
          <a:p>
            <a:pPr algn="just">
              <a:lnSpc>
                <a:spcPct val="150000"/>
              </a:lnSpc>
            </a:pPr>
            <a:endParaRPr lang="en-US" sz="2000" dirty="0"/>
          </a:p>
          <a:p>
            <a:pPr algn="just">
              <a:lnSpc>
                <a:spcPct val="150000"/>
              </a:lnSpc>
            </a:pPr>
            <a:r>
              <a:rPr lang="en-US" sz="2000" dirty="0" smtClean="0"/>
              <a:t>Inventory turnover  </a:t>
            </a:r>
            <a:r>
              <a:rPr lang="en-US" sz="2000" dirty="0"/>
              <a:t>=   </a:t>
            </a:r>
          </a:p>
          <a:p>
            <a:pPr algn="just">
              <a:lnSpc>
                <a:spcPct val="150000"/>
              </a:lnSpc>
            </a:pPr>
            <a:r>
              <a:rPr lang="en-US" sz="2000" dirty="0"/>
              <a:t>   </a:t>
            </a:r>
            <a:endParaRPr lang="en-US" sz="2000" dirty="0" smtClean="0"/>
          </a:p>
          <a:p>
            <a:pPr algn="just">
              <a:lnSpc>
                <a:spcPct val="150000"/>
              </a:lnSpc>
            </a:pPr>
            <a:r>
              <a:rPr lang="en-US" sz="2000" dirty="0" smtClean="0">
                <a:solidFill>
                  <a:srgbClr val="0070C0"/>
                </a:solidFill>
              </a:rPr>
              <a:t>Purchasing Agents: </a:t>
            </a:r>
            <a:r>
              <a:rPr lang="en-US" sz="2000" dirty="0" smtClean="0"/>
              <a:t>Administrator </a:t>
            </a:r>
            <a:r>
              <a:rPr lang="en-US" sz="2000" dirty="0"/>
              <a:t>who assists in selection and </a:t>
            </a:r>
            <a:r>
              <a:rPr lang="en-US" sz="2000" i="1" dirty="0"/>
              <a:t>purchase</a:t>
            </a:r>
            <a:r>
              <a:rPr lang="en-US" sz="2000" dirty="0"/>
              <a:t> of goods and services by gathering and screening information about products, prices, and suppliers.       </a:t>
            </a:r>
          </a:p>
        </p:txBody>
      </p:sp>
      <p:pic>
        <p:nvPicPr>
          <p:cNvPr id="8" name="Picture 7"/>
          <p:cNvPicPr>
            <a:picLocks noChangeAspect="1"/>
          </p:cNvPicPr>
          <p:nvPr/>
        </p:nvPicPr>
        <p:blipFill>
          <a:blip r:embed="rId2"/>
          <a:stretch>
            <a:fillRect/>
          </a:stretch>
        </p:blipFill>
        <p:spPr>
          <a:xfrm>
            <a:off x="3124200" y="4267200"/>
            <a:ext cx="4191000" cy="974076"/>
          </a:xfrm>
          <a:prstGeom prst="rect">
            <a:avLst/>
          </a:prstGeom>
        </p:spPr>
      </p:pic>
    </p:spTree>
    <p:extLst>
      <p:ext uri="{BB962C8B-B14F-4D97-AF65-F5344CB8AC3E}">
        <p14:creationId xmlns:p14="http://schemas.microsoft.com/office/powerpoint/2010/main" val="3319391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1905000"/>
          </a:xfrm>
        </p:spPr>
        <p:txBody>
          <a:bodyPr>
            <a:noAutofit/>
          </a:bodyPr>
          <a:lstStyle/>
          <a:p>
            <a:r>
              <a:rPr lang="en-AU" sz="2800" dirty="0" smtClean="0"/>
              <a:t>Should pharmaceutical and related products be purchased by the purchasing agents or the pharmacist</a:t>
            </a:r>
            <a:endParaRPr lang="en-AU" sz="2800" dirty="0"/>
          </a:p>
        </p:txBody>
      </p:sp>
      <p:sp>
        <p:nvSpPr>
          <p:cNvPr id="3" name="Content Placeholder 2"/>
          <p:cNvSpPr>
            <a:spLocks noGrp="1"/>
          </p:cNvSpPr>
          <p:nvPr>
            <p:ph idx="1"/>
          </p:nvPr>
        </p:nvSpPr>
        <p:spPr>
          <a:xfrm>
            <a:off x="457200" y="2057400"/>
            <a:ext cx="8153400" cy="4525963"/>
          </a:xfrm>
        </p:spPr>
        <p:txBody>
          <a:bodyPr>
            <a:normAutofit/>
          </a:bodyPr>
          <a:lstStyle/>
          <a:p>
            <a:pPr algn="just">
              <a:lnSpc>
                <a:spcPct val="150000"/>
              </a:lnSpc>
            </a:pPr>
            <a:r>
              <a:rPr lang="en-AU" b="0" dirty="0" smtClean="0"/>
              <a:t>All  institutional purchasing should be centralized under the guidance of purchasing agent. According to this system the pharmacist, like all other department heads, requests on a special form, the item to be purchased.</a:t>
            </a:r>
            <a:endParaRPr lang="en-AU" b="0" dirty="0"/>
          </a:p>
          <a:p>
            <a:pPr algn="just">
              <a:lnSpc>
                <a:spcPct val="150000"/>
              </a:lnSpc>
            </a:pPr>
            <a:r>
              <a:rPr lang="en-AU" b="0" dirty="0" smtClean="0"/>
              <a:t>The selection of the brand and vendor is thereby left to the choice of the purchasing agents, unless the pharmacist has prepared a list of specifications.</a:t>
            </a:r>
            <a:endParaRPr lang="en-AU" b="0" dirty="0"/>
          </a:p>
        </p:txBody>
      </p:sp>
    </p:spTree>
    <p:extLst>
      <p:ext uri="{BB962C8B-B14F-4D97-AF65-F5344CB8AC3E}">
        <p14:creationId xmlns:p14="http://schemas.microsoft.com/office/powerpoint/2010/main" val="2888934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05800" cy="6019800"/>
          </a:xfrm>
        </p:spPr>
        <p:txBody>
          <a:bodyPr>
            <a:normAutofit fontScale="92500" lnSpcReduction="20000"/>
          </a:bodyPr>
          <a:lstStyle/>
          <a:p>
            <a:pPr algn="just">
              <a:lnSpc>
                <a:spcPct val="170000"/>
              </a:lnSpc>
            </a:pPr>
            <a:r>
              <a:rPr lang="en-AU" b="0" dirty="0" smtClean="0"/>
              <a:t>Some institution believe that pharmaceuticals and related items constitute specialities which require the technical skills of a formally trained individual for their proper selection and purchase.</a:t>
            </a:r>
          </a:p>
          <a:p>
            <a:pPr algn="just">
              <a:lnSpc>
                <a:spcPct val="150000"/>
              </a:lnSpc>
            </a:pPr>
            <a:r>
              <a:rPr lang="en-AU" b="0" dirty="0" smtClean="0"/>
              <a:t>ASHSP(</a:t>
            </a:r>
            <a:r>
              <a:rPr lang="en-US" dirty="0"/>
              <a:t>The American Society of Health-System </a:t>
            </a:r>
            <a:r>
              <a:rPr lang="en-US" dirty="0" smtClean="0"/>
              <a:t>Pharmacists)</a:t>
            </a:r>
            <a:r>
              <a:rPr lang="en-AU" b="0" dirty="0" smtClean="0"/>
              <a:t> said that the pharmacist in charge shall be responsible for specifications both as to quality and source for purchase of all drugs , chemicals , antibiotic ,biological and pharmaceutical preparations used in the treatment of patients.</a:t>
            </a:r>
          </a:p>
          <a:p>
            <a:pPr algn="just">
              <a:lnSpc>
                <a:spcPct val="150000"/>
              </a:lnSpc>
            </a:pPr>
            <a:r>
              <a:rPr lang="en-AU" b="0" dirty="0"/>
              <a:t>Since the pharmacist has the responsibility for the compounding, dispensing and manufacture of the drugs used in the hospital, he should also have the authority to specify the drugs used to be purchased.</a:t>
            </a:r>
          </a:p>
          <a:p>
            <a:pPr algn="just">
              <a:lnSpc>
                <a:spcPct val="150000"/>
              </a:lnSpc>
            </a:pPr>
            <a:r>
              <a:rPr lang="en-AU" b="0" dirty="0"/>
              <a:t>In large institutions with centralized purchasing the pharmacist and the purchasing agent should work hand-in-hand, each recognizing the function of each other.</a:t>
            </a:r>
          </a:p>
          <a:p>
            <a:pPr>
              <a:lnSpc>
                <a:spcPct val="150000"/>
              </a:lnSpc>
            </a:pPr>
            <a:endParaRPr lang="en-AU" b="0" dirty="0"/>
          </a:p>
        </p:txBody>
      </p:sp>
    </p:spTree>
    <p:extLst>
      <p:ext uri="{BB962C8B-B14F-4D97-AF65-F5344CB8AC3E}">
        <p14:creationId xmlns:p14="http://schemas.microsoft.com/office/powerpoint/2010/main" val="444627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543800" cy="1371600"/>
          </a:xfrm>
        </p:spPr>
        <p:txBody>
          <a:bodyPr>
            <a:normAutofit fontScale="90000"/>
          </a:bodyPr>
          <a:lstStyle/>
          <a:p>
            <a:r>
              <a:rPr lang="en-AU" dirty="0" smtClean="0"/>
              <a:t>Role of purchasing agent in drug procurement</a:t>
            </a:r>
            <a:endParaRPr lang="en-AU" dirty="0"/>
          </a:p>
        </p:txBody>
      </p:sp>
      <p:sp>
        <p:nvSpPr>
          <p:cNvPr id="3" name="Content Placeholder 2"/>
          <p:cNvSpPr>
            <a:spLocks noGrp="1"/>
          </p:cNvSpPr>
          <p:nvPr>
            <p:ph idx="1"/>
          </p:nvPr>
        </p:nvSpPr>
        <p:spPr>
          <a:xfrm>
            <a:off x="457200" y="1447800"/>
            <a:ext cx="8229600" cy="5181600"/>
          </a:xfrm>
        </p:spPr>
        <p:txBody>
          <a:bodyPr>
            <a:normAutofit/>
          </a:bodyPr>
          <a:lstStyle/>
          <a:p>
            <a:pPr algn="just">
              <a:lnSpc>
                <a:spcPct val="150000"/>
              </a:lnSpc>
            </a:pPr>
            <a:r>
              <a:rPr lang="en-AU" b="0" dirty="0" smtClean="0"/>
              <a:t>The role of purchasing agent in the drug procurement may vary markedly from small to large hospitals.</a:t>
            </a:r>
          </a:p>
          <a:p>
            <a:pPr algn="just">
              <a:lnSpc>
                <a:spcPct val="150000"/>
              </a:lnSpc>
            </a:pPr>
            <a:r>
              <a:rPr lang="en-AU" b="0" dirty="0" smtClean="0"/>
              <a:t>In a large hospital, the purchasing function may assume the following duties in relation to drug purchases.</a:t>
            </a:r>
          </a:p>
          <a:p>
            <a:pPr marL="457200" indent="-457200" algn="just">
              <a:lnSpc>
                <a:spcPct val="150000"/>
              </a:lnSpc>
              <a:buFont typeface="+mj-lt"/>
              <a:buAutoNum type="arabicPeriod"/>
            </a:pPr>
            <a:r>
              <a:rPr lang="en-AU" b="0" dirty="0" smtClean="0"/>
              <a:t>Issue purchase orders</a:t>
            </a:r>
          </a:p>
          <a:p>
            <a:pPr marL="457200" indent="-457200" algn="just">
              <a:lnSpc>
                <a:spcPct val="150000"/>
              </a:lnSpc>
              <a:buFont typeface="+mj-lt"/>
              <a:buAutoNum type="arabicPeriod"/>
            </a:pPr>
            <a:r>
              <a:rPr lang="en-AU" b="0" dirty="0" smtClean="0"/>
              <a:t>Maintains purchase records</a:t>
            </a:r>
          </a:p>
          <a:p>
            <a:pPr marL="457200" indent="-457200" algn="just">
              <a:lnSpc>
                <a:spcPct val="150000"/>
              </a:lnSpc>
              <a:buFont typeface="+mj-lt"/>
              <a:buAutoNum type="arabicPeriod"/>
            </a:pPr>
            <a:r>
              <a:rPr lang="en-AU" b="0" dirty="0" smtClean="0"/>
              <a:t>Follow-up on delayed orders</a:t>
            </a:r>
          </a:p>
          <a:p>
            <a:pPr marL="457200" indent="-457200" algn="just">
              <a:lnSpc>
                <a:spcPct val="150000"/>
              </a:lnSpc>
              <a:buFont typeface="+mj-lt"/>
              <a:buAutoNum type="arabicPeriod"/>
            </a:pPr>
            <a:r>
              <a:rPr lang="en-AU" b="0" dirty="0" smtClean="0"/>
              <a:t>Initiates competitive bidding procedures</a:t>
            </a:r>
          </a:p>
          <a:p>
            <a:pPr marL="457200" indent="-457200" algn="just">
              <a:lnSpc>
                <a:spcPct val="150000"/>
              </a:lnSpc>
              <a:buFont typeface="+mj-lt"/>
              <a:buAutoNum type="arabicPeriod"/>
            </a:pPr>
            <a:r>
              <a:rPr lang="en-AU" b="0" dirty="0" smtClean="0"/>
              <a:t>Obtains quotations from specified sources</a:t>
            </a:r>
          </a:p>
          <a:p>
            <a:pPr marL="342900" indent="-342900">
              <a:buFont typeface="Arial" pitchFamily="34" charset="0"/>
              <a:buChar char="•"/>
            </a:pPr>
            <a:endParaRPr lang="en-AU" dirty="0"/>
          </a:p>
        </p:txBody>
      </p:sp>
    </p:spTree>
    <p:extLst>
      <p:ext uri="{BB962C8B-B14F-4D97-AF65-F5344CB8AC3E}">
        <p14:creationId xmlns:p14="http://schemas.microsoft.com/office/powerpoint/2010/main" val="22159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458200" cy="5715000"/>
          </a:xfrm>
        </p:spPr>
        <p:txBody>
          <a:bodyPr>
            <a:normAutofit/>
          </a:bodyPr>
          <a:lstStyle/>
          <a:p>
            <a:pPr algn="just">
              <a:lnSpc>
                <a:spcPct val="150000"/>
              </a:lnSpc>
            </a:pPr>
            <a:r>
              <a:rPr lang="en-AU" b="0" dirty="0" smtClean="0"/>
              <a:t>In addition to the above, the hospital pharmacist should in collaboration with the purchasing agent, assure the following duties.</a:t>
            </a:r>
          </a:p>
          <a:p>
            <a:pPr marL="457200" indent="-457200" algn="just">
              <a:lnSpc>
                <a:spcPct val="150000"/>
              </a:lnSpc>
              <a:buFont typeface="+mj-lt"/>
              <a:buAutoNum type="arabicPeriod"/>
            </a:pPr>
            <a:r>
              <a:rPr lang="en-AU" b="0" dirty="0" smtClean="0"/>
              <a:t>Maintain a list of the names, address and telephone numbers of drug manufactures, wholesalers, and their local representatives.</a:t>
            </a:r>
          </a:p>
          <a:p>
            <a:pPr marL="457200" indent="-457200" algn="just">
              <a:lnSpc>
                <a:spcPct val="150000"/>
              </a:lnSpc>
              <a:buFont typeface="+mj-lt"/>
              <a:buAutoNum type="arabicPeriod"/>
            </a:pPr>
            <a:r>
              <a:rPr lang="en-AU" b="0" dirty="0" smtClean="0"/>
              <a:t>Prepare detailed specifications for drugs, chemicals and biological</a:t>
            </a:r>
          </a:p>
          <a:p>
            <a:pPr marL="457200" indent="-457200" algn="just">
              <a:lnSpc>
                <a:spcPct val="150000"/>
              </a:lnSpc>
              <a:buFont typeface="+mj-lt"/>
              <a:buAutoNum type="arabicPeriod"/>
            </a:pPr>
            <a:r>
              <a:rPr lang="en-AU" b="0" dirty="0" smtClean="0"/>
              <a:t>Prepare request for purchase forms</a:t>
            </a:r>
          </a:p>
          <a:p>
            <a:pPr marL="457200" indent="-457200" algn="just">
              <a:lnSpc>
                <a:spcPct val="150000"/>
              </a:lnSpc>
              <a:buFont typeface="+mj-lt"/>
              <a:buAutoNum type="arabicPeriod"/>
            </a:pPr>
            <a:r>
              <a:rPr lang="en-AU" b="0" dirty="0" smtClean="0"/>
              <a:t>Prepare receiving memo if drugs are received directly by the pharmacy</a:t>
            </a:r>
          </a:p>
          <a:p>
            <a:pPr marL="457200" indent="-457200" algn="just">
              <a:lnSpc>
                <a:spcPct val="150000"/>
              </a:lnSpc>
              <a:buFont typeface="+mj-lt"/>
              <a:buAutoNum type="arabicPeriod"/>
            </a:pPr>
            <a:r>
              <a:rPr lang="en-AU" b="0" dirty="0" smtClean="0"/>
              <a:t>Prepare return goods memo, whenever applicable</a:t>
            </a:r>
          </a:p>
          <a:p>
            <a:endParaRPr lang="en-AU" dirty="0"/>
          </a:p>
        </p:txBody>
      </p:sp>
      <p:sp>
        <p:nvSpPr>
          <p:cNvPr id="4" name="Title 1"/>
          <p:cNvSpPr>
            <a:spLocks noGrp="1"/>
          </p:cNvSpPr>
          <p:nvPr>
            <p:ph type="title"/>
          </p:nvPr>
        </p:nvSpPr>
        <p:spPr>
          <a:xfrm>
            <a:off x="457200" y="228600"/>
            <a:ext cx="7924800" cy="990918"/>
          </a:xfrm>
        </p:spPr>
        <p:txBody>
          <a:bodyPr>
            <a:normAutofit fontScale="90000"/>
          </a:bodyPr>
          <a:lstStyle/>
          <a:p>
            <a:r>
              <a:rPr lang="en-AU" sz="3200" dirty="0" smtClean="0"/>
              <a:t>Role of pharmacist in drug procurement</a:t>
            </a:r>
            <a:endParaRPr lang="en-AU" sz="3200" dirty="0"/>
          </a:p>
        </p:txBody>
      </p:sp>
    </p:spTree>
    <p:extLst>
      <p:ext uri="{BB962C8B-B14F-4D97-AF65-F5344CB8AC3E}">
        <p14:creationId xmlns:p14="http://schemas.microsoft.com/office/powerpoint/2010/main" val="1833198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990918"/>
          </a:xfrm>
        </p:spPr>
        <p:txBody>
          <a:bodyPr>
            <a:normAutofit fontScale="90000"/>
          </a:bodyPr>
          <a:lstStyle/>
          <a:p>
            <a:r>
              <a:rPr lang="en-AU" sz="3200" dirty="0" smtClean="0"/>
              <a:t>way of pharmacist in drug procurement</a:t>
            </a:r>
            <a:endParaRPr lang="en-AU" sz="3200" dirty="0"/>
          </a:p>
        </p:txBody>
      </p:sp>
      <p:sp>
        <p:nvSpPr>
          <p:cNvPr id="3" name="Content Placeholder 2"/>
          <p:cNvSpPr>
            <a:spLocks noGrp="1"/>
          </p:cNvSpPr>
          <p:nvPr>
            <p:ph idx="1"/>
          </p:nvPr>
        </p:nvSpPr>
        <p:spPr>
          <a:xfrm>
            <a:off x="457200" y="1219200"/>
            <a:ext cx="8382000" cy="5486400"/>
          </a:xfrm>
        </p:spPr>
        <p:txBody>
          <a:bodyPr>
            <a:noAutofit/>
          </a:bodyPr>
          <a:lstStyle/>
          <a:p>
            <a:pPr algn="just">
              <a:lnSpc>
                <a:spcPct val="150000"/>
              </a:lnSpc>
            </a:pPr>
            <a:r>
              <a:rPr lang="en-AU" sz="1900" b="0" dirty="0" smtClean="0"/>
              <a:t>It has observed in more than 85% of hospital that the pharmacist has the authority to select the brand supplier of the drugs dispensed. Pharmaceuticals for hospital use may be purchased in one of the following ways.</a:t>
            </a:r>
          </a:p>
          <a:p>
            <a:pPr marL="457200" indent="-457200" algn="just">
              <a:lnSpc>
                <a:spcPct val="150000"/>
              </a:lnSpc>
              <a:buFont typeface="+mj-lt"/>
              <a:buAutoNum type="arabicPeriod"/>
            </a:pPr>
            <a:r>
              <a:rPr lang="en-AU" sz="1900" b="0" dirty="0" smtClean="0"/>
              <a:t>By direct purchase from the manufacturer</a:t>
            </a:r>
          </a:p>
          <a:p>
            <a:pPr marL="457200" indent="-457200" algn="just">
              <a:lnSpc>
                <a:spcPct val="150000"/>
              </a:lnSpc>
              <a:buFont typeface="+mj-lt"/>
              <a:buAutoNum type="arabicPeriod"/>
            </a:pPr>
            <a:r>
              <a:rPr lang="en-AU" sz="1900" b="0" dirty="0" smtClean="0"/>
              <a:t>By direct purchase from a wholesaler/supplier</a:t>
            </a:r>
          </a:p>
          <a:p>
            <a:pPr marL="457200" indent="-457200" algn="just">
              <a:lnSpc>
                <a:spcPct val="150000"/>
              </a:lnSpc>
              <a:buFont typeface="+mj-lt"/>
              <a:buAutoNum type="arabicPeriod"/>
            </a:pPr>
            <a:r>
              <a:rPr lang="en-AU" sz="1900" b="0" dirty="0" smtClean="0"/>
              <a:t>By bid from either manufacturer or wholesaler</a:t>
            </a:r>
          </a:p>
          <a:p>
            <a:pPr marL="457200" indent="-457200" algn="just">
              <a:lnSpc>
                <a:spcPct val="150000"/>
              </a:lnSpc>
              <a:buFont typeface="+mj-lt"/>
              <a:buAutoNum type="arabicPeriod"/>
            </a:pPr>
            <a:r>
              <a:rPr lang="en-AU" sz="1900" b="0" dirty="0" smtClean="0"/>
              <a:t>By purchase from a local retail pharmacy (emergency)</a:t>
            </a:r>
          </a:p>
          <a:p>
            <a:pPr marL="457200" indent="-457200" algn="just">
              <a:lnSpc>
                <a:spcPct val="150000"/>
              </a:lnSpc>
              <a:buFont typeface="+mj-lt"/>
              <a:buAutoNum type="arabicPeriod"/>
            </a:pPr>
            <a:r>
              <a:rPr lang="en-AU" sz="1900" b="0" dirty="0" smtClean="0"/>
              <a:t>By a contract purchase arrangement with the manufacturer</a:t>
            </a:r>
          </a:p>
          <a:p>
            <a:pPr marL="457200" indent="-457200" algn="just">
              <a:lnSpc>
                <a:spcPct val="150000"/>
              </a:lnSpc>
              <a:buFont typeface="+mj-lt"/>
              <a:buAutoNum type="arabicPeriod"/>
            </a:pPr>
            <a:r>
              <a:rPr lang="en-AU" sz="1900" b="0" dirty="0" smtClean="0"/>
              <a:t>By a contract purchase through a hospital purchase bureau or corporation.</a:t>
            </a:r>
            <a:endParaRPr lang="en-AU" sz="1900" b="0" dirty="0"/>
          </a:p>
        </p:txBody>
      </p:sp>
    </p:spTree>
    <p:extLst>
      <p:ext uri="{BB962C8B-B14F-4D97-AF65-F5344CB8AC3E}">
        <p14:creationId xmlns:p14="http://schemas.microsoft.com/office/powerpoint/2010/main" val="2463225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96200" cy="762318"/>
          </a:xfrm>
        </p:spPr>
        <p:txBody>
          <a:bodyPr/>
          <a:lstStyle/>
          <a:p>
            <a:r>
              <a:rPr lang="en-AU" dirty="0" smtClean="0"/>
              <a:t>Purchasing procedure</a:t>
            </a:r>
            <a:endParaRPr lang="en-AU" dirty="0"/>
          </a:p>
        </p:txBody>
      </p:sp>
      <p:sp>
        <p:nvSpPr>
          <p:cNvPr id="3" name="Content Placeholder 2"/>
          <p:cNvSpPr>
            <a:spLocks noGrp="1"/>
          </p:cNvSpPr>
          <p:nvPr>
            <p:ph idx="1"/>
          </p:nvPr>
        </p:nvSpPr>
        <p:spPr>
          <a:xfrm>
            <a:off x="533400" y="1219200"/>
            <a:ext cx="8229600" cy="5410200"/>
          </a:xfrm>
        </p:spPr>
        <p:txBody>
          <a:bodyPr>
            <a:normAutofit/>
          </a:bodyPr>
          <a:lstStyle/>
          <a:p>
            <a:pPr algn="just">
              <a:lnSpc>
                <a:spcPct val="150000"/>
              </a:lnSpc>
            </a:pPr>
            <a:r>
              <a:rPr lang="en-AU" b="0" dirty="0" smtClean="0"/>
              <a:t>The plan of purchasing procedure herein described assumes that there exist in the hospital a qualified pharmacist and a hospital purchasing agent who have been instructed to cooperate in the purchasing of pharmaceuticals and related products.</a:t>
            </a:r>
            <a:endParaRPr lang="en-AU" b="0" dirty="0"/>
          </a:p>
          <a:p>
            <a:pPr algn="just">
              <a:lnSpc>
                <a:spcPct val="150000"/>
              </a:lnSpc>
            </a:pPr>
            <a:r>
              <a:rPr lang="en-AU" b="0" dirty="0" smtClean="0"/>
              <a:t>The plan further assumes that specifications have been drawn and that all supplies ordered will be received and stored either in the pharmacy or in the storeroom exclusively control by the pharmacist.</a:t>
            </a:r>
          </a:p>
          <a:p>
            <a:pPr algn="just">
              <a:lnSpc>
                <a:spcPct val="150000"/>
              </a:lnSpc>
            </a:pPr>
            <a:r>
              <a:rPr lang="en-AU" b="0" dirty="0" smtClean="0"/>
              <a:t>The pharmacist ,or a person authorized by him , should complete a </a:t>
            </a:r>
            <a:r>
              <a:rPr lang="en-AU" b="0" dirty="0" smtClean="0">
                <a:solidFill>
                  <a:srgbClr val="0070C0"/>
                </a:solidFill>
              </a:rPr>
              <a:t>“purchase request form’’ </a:t>
            </a:r>
            <a:r>
              <a:rPr lang="en-AU" b="0" dirty="0" smtClean="0"/>
              <a:t>for the product desired.</a:t>
            </a:r>
            <a:endParaRPr lang="en-AU" b="0" dirty="0"/>
          </a:p>
        </p:txBody>
      </p:sp>
    </p:spTree>
    <p:extLst>
      <p:ext uri="{BB962C8B-B14F-4D97-AF65-F5344CB8AC3E}">
        <p14:creationId xmlns:p14="http://schemas.microsoft.com/office/powerpoint/2010/main" val="18642943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1336</TotalTime>
  <Words>2132</Words>
  <Application>Microsoft Office PowerPoint</Application>
  <PresentationFormat>On-screen Show (4:3)</PresentationFormat>
  <Paragraphs>150</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Arial Black</vt:lpstr>
      <vt:lpstr>Calibri</vt:lpstr>
      <vt:lpstr>Essential</vt:lpstr>
      <vt:lpstr>Purchasing and Inventory control</vt:lpstr>
      <vt:lpstr>Introduction</vt:lpstr>
      <vt:lpstr>PowerPoint Presentation</vt:lpstr>
      <vt:lpstr>Should pharmaceutical and related products be purchased by the purchasing agents or the pharmacist</vt:lpstr>
      <vt:lpstr>PowerPoint Presentation</vt:lpstr>
      <vt:lpstr>Role of purchasing agent in drug procurement</vt:lpstr>
      <vt:lpstr>Role of pharmacist in drug procurement</vt:lpstr>
      <vt:lpstr>way of pharmacist in drug procurement</vt:lpstr>
      <vt:lpstr>Purchasing procedure</vt:lpstr>
      <vt:lpstr>PowerPoint Presentation</vt:lpstr>
      <vt:lpstr>PowerPoint Presentation</vt:lpstr>
      <vt:lpstr>PowerPoint Presentation</vt:lpstr>
      <vt:lpstr>Control of Purchase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inventory:</vt:lpstr>
      <vt:lpstr>  This can be accomplished by the use of a form such as the record of dated pharmaceuticals. Each date product is entered on this sheet which provides the name of the product, the date of purchase, the manufacturer, the control number and the expiration date.  By placing a check mark in the box of the appropriate month, the pharmacist can tell at a glance which product is expiring and should be replaced or returned for credit.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Crude Drugs</dc:title>
  <dc:creator>Tondra</dc:creator>
  <cp:lastModifiedBy>su</cp:lastModifiedBy>
  <cp:revision>188</cp:revision>
  <dcterms:created xsi:type="dcterms:W3CDTF">2006-08-16T00:00:00Z</dcterms:created>
  <dcterms:modified xsi:type="dcterms:W3CDTF">2018-02-12T08:30:15Z</dcterms:modified>
</cp:coreProperties>
</file>