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1"/>
  </p:sldMasterIdLst>
  <p:handoutMasterIdLst>
    <p:handoutMasterId r:id="rId36"/>
  </p:handoutMasterIdLst>
  <p:sldIdLst>
    <p:sldId id="256" r:id="rId2"/>
    <p:sldId id="257" r:id="rId3"/>
    <p:sldId id="297" r:id="rId4"/>
    <p:sldId id="259" r:id="rId5"/>
    <p:sldId id="267" r:id="rId6"/>
    <p:sldId id="268" r:id="rId7"/>
    <p:sldId id="261" r:id="rId8"/>
    <p:sldId id="298" r:id="rId9"/>
    <p:sldId id="265" r:id="rId10"/>
    <p:sldId id="271" r:id="rId11"/>
    <p:sldId id="262" r:id="rId12"/>
    <p:sldId id="301" r:id="rId13"/>
    <p:sldId id="266" r:id="rId14"/>
    <p:sldId id="272" r:id="rId15"/>
    <p:sldId id="302" r:id="rId16"/>
    <p:sldId id="263" r:id="rId17"/>
    <p:sldId id="264" r:id="rId18"/>
    <p:sldId id="273" r:id="rId19"/>
    <p:sldId id="280" r:id="rId20"/>
    <p:sldId id="274" r:id="rId21"/>
    <p:sldId id="300" r:id="rId22"/>
    <p:sldId id="275" r:id="rId23"/>
    <p:sldId id="283" r:id="rId24"/>
    <p:sldId id="286" r:id="rId25"/>
    <p:sldId id="287" r:id="rId26"/>
    <p:sldId id="288" r:id="rId27"/>
    <p:sldId id="289" r:id="rId28"/>
    <p:sldId id="291" r:id="rId29"/>
    <p:sldId id="299" r:id="rId30"/>
    <p:sldId id="292" r:id="rId31"/>
    <p:sldId id="293" r:id="rId32"/>
    <p:sldId id="294" r:id="rId33"/>
    <p:sldId id="295" r:id="rId34"/>
    <p:sldId id="296" r:id="rId3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60"/>
  </p:normalViewPr>
  <p:slideViewPr>
    <p:cSldViewPr>
      <p:cViewPr varScale="1">
        <p:scale>
          <a:sx n="67" d="100"/>
          <a:sy n="67"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D32B8C33-31DB-492D-BAA4-985D837581FC}" type="datetimeFigureOut">
              <a:rPr lang="en-US" smtClean="0"/>
              <a:t>5/14/2018</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D2BC68B4-A1E5-4F90-BFD3-060F4F59FB73}" type="slidenum">
              <a:rPr lang="en-US" smtClean="0"/>
              <a:t>‹#›</a:t>
            </a:fld>
            <a:endParaRPr lang="en-US"/>
          </a:p>
        </p:txBody>
      </p:sp>
    </p:spTree>
    <p:extLst>
      <p:ext uri="{BB962C8B-B14F-4D97-AF65-F5344CB8AC3E}">
        <p14:creationId xmlns:p14="http://schemas.microsoft.com/office/powerpoint/2010/main" val="33234057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BA8020-7C6D-4B13-969B-5C0887F79743}"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2735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BA8020-7C6D-4B13-969B-5C0887F79743}"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2459677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BA8020-7C6D-4B13-969B-5C0887F79743}"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249618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BA8020-7C6D-4B13-969B-5C0887F79743}"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73540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BA8020-7C6D-4B13-969B-5C0887F79743}"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285800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BA8020-7C6D-4B13-969B-5C0887F79743}" type="datetimeFigureOut">
              <a:rPr lang="en-US" smtClean="0"/>
              <a:pPr/>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31737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BA8020-7C6D-4B13-969B-5C0887F79743}" type="datetimeFigureOut">
              <a:rPr lang="en-US" smtClean="0"/>
              <a:pPr/>
              <a:t>5/14/2018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584732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A8020-7C6D-4B13-969B-5C0887F79743}" type="datetimeFigureOut">
              <a:rPr lang="en-US" smtClean="0"/>
              <a:pPr/>
              <a:t>5/14/2018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3525862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A8020-7C6D-4B13-969B-5C0887F79743}" type="datetimeFigureOut">
              <a:rPr lang="en-US" smtClean="0"/>
              <a:pPr/>
              <a:t>5/14/2018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373340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BA8020-7C6D-4B13-969B-5C0887F79743}" type="datetimeFigureOut">
              <a:rPr lang="en-US" smtClean="0"/>
              <a:pPr/>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4171610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BA8020-7C6D-4B13-969B-5C0887F79743}" type="datetimeFigureOut">
              <a:rPr lang="en-US" smtClean="0"/>
              <a:pPr/>
              <a:t>5/14/2018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DCE6AB-7D7E-46E6-B4CE-ABE57464C40E}" type="slidenum">
              <a:rPr lang="en-US" smtClean="0"/>
              <a:pPr/>
              <a:t>‹#›</a:t>
            </a:fld>
            <a:endParaRPr lang="en-US"/>
          </a:p>
        </p:txBody>
      </p:sp>
    </p:spTree>
    <p:extLst>
      <p:ext uri="{BB962C8B-B14F-4D97-AF65-F5344CB8AC3E}">
        <p14:creationId xmlns:p14="http://schemas.microsoft.com/office/powerpoint/2010/main" val="189944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2BA8020-7C6D-4B13-969B-5C0887F79743}" type="datetimeFigureOut">
              <a:rPr lang="en-US" smtClean="0"/>
              <a:pPr/>
              <a:t>5/14/2018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DCE6AB-7D7E-46E6-B4CE-ABE57464C40E}" type="slidenum">
              <a:rPr lang="en-US" smtClean="0"/>
              <a:pPr/>
              <a:t>‹#›</a:t>
            </a:fld>
            <a:endParaRPr lang="en-US"/>
          </a:p>
        </p:txBody>
      </p:sp>
    </p:spTree>
    <p:extLst>
      <p:ext uri="{BB962C8B-B14F-4D97-AF65-F5344CB8AC3E}">
        <p14:creationId xmlns:p14="http://schemas.microsoft.com/office/powerpoint/2010/main" val="3412521461"/>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6858000" cy="2133600"/>
          </a:xfrm>
        </p:spPr>
        <p:txBody>
          <a:bodyPr>
            <a:noAutofit/>
          </a:bodyPr>
          <a:lstStyle/>
          <a:p>
            <a:r>
              <a:rPr lang="en-US" sz="3200" dirty="0" smtClean="0">
                <a:latin typeface="Arial" pitchFamily="34" charset="0"/>
                <a:cs typeface="Arial" pitchFamily="34" charset="0"/>
              </a:rPr>
              <a:t>Manufacturing of </a:t>
            </a:r>
            <a:br>
              <a:rPr lang="en-US" sz="3200" dirty="0" smtClean="0">
                <a:latin typeface="Arial" pitchFamily="34" charset="0"/>
                <a:cs typeface="Arial" pitchFamily="34" charset="0"/>
              </a:rPr>
            </a:br>
            <a:r>
              <a:rPr lang="en-US" sz="3200" dirty="0" smtClean="0">
                <a:latin typeface="Arial" pitchFamily="34" charset="0"/>
                <a:cs typeface="Arial" pitchFamily="34" charset="0"/>
              </a:rPr>
              <a:t>Pharmaceuticals in hospital</a:t>
            </a:r>
            <a:br>
              <a:rPr lang="en-US" sz="3200" dirty="0" smtClean="0">
                <a:latin typeface="Arial" pitchFamily="34" charset="0"/>
                <a:cs typeface="Arial" pitchFamily="34" charset="0"/>
              </a:rPr>
            </a:br>
            <a:r>
              <a:rPr lang="en-US" sz="3200" dirty="0" smtClean="0">
                <a:latin typeface="Arial" pitchFamily="34" charset="0"/>
                <a:cs typeface="Arial" pitchFamily="34" charset="0"/>
              </a:rPr>
              <a:t>Sterile &amp; Non-sterile</a:t>
            </a:r>
            <a:endParaRPr lang="en-US" sz="3200" dirty="0">
              <a:latin typeface="Arial" pitchFamily="34" charset="0"/>
              <a:cs typeface="Arial" pitchFamily="34" charset="0"/>
            </a:endParaRPr>
          </a:p>
        </p:txBody>
      </p:sp>
      <p:sp>
        <p:nvSpPr>
          <p:cNvPr id="3" name="Subtitle 2"/>
          <p:cNvSpPr>
            <a:spLocks noGrp="1"/>
          </p:cNvSpPr>
          <p:nvPr>
            <p:ph type="subTitle" idx="1"/>
          </p:nvPr>
        </p:nvSpPr>
        <p:spPr>
          <a:xfrm>
            <a:off x="1295400" y="3733800"/>
            <a:ext cx="6553200" cy="1447800"/>
          </a:xfrm>
        </p:spPr>
        <p:txBody>
          <a:bodyPr>
            <a:normAutofit fontScale="77500" lnSpcReduction="20000"/>
          </a:bodyPr>
          <a:lstStyle/>
          <a:p>
            <a:pPr algn="l">
              <a:lnSpc>
                <a:spcPct val="110000"/>
              </a:lnSpc>
            </a:pPr>
            <a:r>
              <a:rPr lang="en-US" sz="2400" dirty="0" smtClean="0">
                <a:cs typeface="Times New Roman" pitchFamily="18" charset="0"/>
              </a:rPr>
              <a:t>By </a:t>
            </a:r>
          </a:p>
          <a:p>
            <a:pPr algn="l">
              <a:lnSpc>
                <a:spcPct val="110000"/>
              </a:lnSpc>
            </a:pPr>
            <a:r>
              <a:rPr lang="en-US" sz="2400" dirty="0" err="1" smtClean="0">
                <a:cs typeface="Times New Roman" pitchFamily="18" charset="0"/>
              </a:rPr>
              <a:t>Tahmina</a:t>
            </a:r>
            <a:r>
              <a:rPr lang="en-US" sz="2400" dirty="0" smtClean="0">
                <a:cs typeface="Times New Roman" pitchFamily="18" charset="0"/>
              </a:rPr>
              <a:t> </a:t>
            </a:r>
            <a:r>
              <a:rPr lang="en-US" sz="2400" dirty="0" err="1" smtClean="0">
                <a:cs typeface="Times New Roman" pitchFamily="18" charset="0"/>
              </a:rPr>
              <a:t>Afroz</a:t>
            </a:r>
            <a:endParaRPr lang="en-US" sz="2400" dirty="0" smtClean="0">
              <a:cs typeface="Times New Roman" pitchFamily="18" charset="0"/>
            </a:endParaRPr>
          </a:p>
          <a:p>
            <a:pPr algn="l">
              <a:lnSpc>
                <a:spcPct val="110000"/>
              </a:lnSpc>
            </a:pPr>
            <a:r>
              <a:rPr lang="en-US" sz="2400" dirty="0" smtClean="0">
                <a:cs typeface="Times New Roman" pitchFamily="18" charset="0"/>
              </a:rPr>
              <a:t>Lecturer, </a:t>
            </a:r>
          </a:p>
          <a:p>
            <a:pPr algn="l">
              <a:lnSpc>
                <a:spcPct val="110000"/>
              </a:lnSpc>
            </a:pPr>
            <a:r>
              <a:rPr lang="en-US" sz="2400" dirty="0" smtClean="0">
                <a:cs typeface="Times New Roman" pitchFamily="18" charset="0"/>
              </a:rPr>
              <a:t>Daffodil International University</a:t>
            </a:r>
            <a:endParaRPr lang="en-US" sz="2400" dirty="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33400" y="609600"/>
            <a:ext cx="7924800" cy="5105400"/>
          </a:xfrm>
          <a:prstGeom prst="rect">
            <a:avLst/>
          </a:prstGeom>
        </p:spPr>
      </p:pic>
    </p:spTree>
    <p:extLst>
      <p:ext uri="{BB962C8B-B14F-4D97-AF65-F5344CB8AC3E}">
        <p14:creationId xmlns:p14="http://schemas.microsoft.com/office/powerpoint/2010/main" val="384737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82000" cy="4648200"/>
          </a:xfrm>
        </p:spPr>
        <p:txBody>
          <a:bodyPr>
            <a:normAutofit/>
          </a:bodyPr>
          <a:lstStyle/>
          <a:p>
            <a:pPr algn="just">
              <a:lnSpc>
                <a:spcPct val="150000"/>
              </a:lnSpc>
              <a:buNone/>
            </a:pPr>
            <a:r>
              <a:rPr lang="en-US" sz="2200" b="1" dirty="0" smtClean="0">
                <a:cs typeface="Times New Roman" pitchFamily="18" charset="0"/>
              </a:rPr>
              <a:t>4. Quarantine Area: </a:t>
            </a:r>
          </a:p>
          <a:p>
            <a:pPr algn="just">
              <a:lnSpc>
                <a:spcPct val="150000"/>
              </a:lnSpc>
              <a:buNone/>
            </a:pPr>
            <a:r>
              <a:rPr lang="en-US" sz="2200" dirty="0" smtClean="0">
                <a:cs typeface="Times New Roman" pitchFamily="18" charset="0"/>
              </a:rPr>
              <a:t>  The purpose of quarantine area is that batches can be stored physically segregated from either “in process” batches or approved batches in a locked store to which access is restricted to a responsible person. Facility should be available for segregation between batches and the storage system is designed in such a way that easy access to each batch of product can be made by an approved person in case of need for resembling.</a:t>
            </a:r>
          </a:p>
          <a:p>
            <a:pPr algn="just">
              <a:lnSpc>
                <a:spcPct val="150000"/>
              </a:lnSpc>
              <a:buNone/>
            </a:pP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639" y="693741"/>
            <a:ext cx="8220720" cy="5470517"/>
          </a:xfrm>
          <a:prstGeom prst="rect">
            <a:avLst/>
          </a:prstGeom>
        </p:spPr>
      </p:pic>
    </p:spTree>
    <p:extLst>
      <p:ext uri="{BB962C8B-B14F-4D97-AF65-F5344CB8AC3E}">
        <p14:creationId xmlns:p14="http://schemas.microsoft.com/office/powerpoint/2010/main" val="152226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457200" y="1066800"/>
            <a:ext cx="7772400" cy="4495800"/>
          </a:xfrm>
        </p:spPr>
        <p:txBody>
          <a:bodyPr/>
          <a:lstStyle/>
          <a:p>
            <a:pPr algn="just">
              <a:lnSpc>
                <a:spcPct val="150000"/>
              </a:lnSpc>
              <a:buNone/>
            </a:pPr>
            <a:r>
              <a:rPr lang="en-US" sz="2200" b="1" dirty="0" smtClean="0">
                <a:cs typeface="Times New Roman" pitchFamily="18" charset="0"/>
              </a:rPr>
              <a:t>5. Labeling and Packing Area:</a:t>
            </a:r>
            <a:r>
              <a:rPr lang="en-US" sz="2200" dirty="0" smtClean="0">
                <a:cs typeface="Times New Roman" pitchFamily="18" charset="0"/>
              </a:rPr>
              <a:t> </a:t>
            </a:r>
          </a:p>
          <a:p>
            <a:pPr algn="just">
              <a:lnSpc>
                <a:spcPct val="150000"/>
              </a:lnSpc>
              <a:buNone/>
            </a:pPr>
            <a:r>
              <a:rPr lang="en-US" sz="2200" dirty="0" smtClean="0">
                <a:cs typeface="Times New Roman" pitchFamily="18" charset="0"/>
              </a:rPr>
              <a:t>   In this batch numbering and over-printing of labels should take place. Adequate space is required for installation of over-printing devices and packaging machines. Only one type of product label should be processed at any one time.</a:t>
            </a:r>
          </a:p>
          <a:p>
            <a:pPr algn="just">
              <a:lnSpc>
                <a:spcPct val="150000"/>
              </a:lnSpc>
              <a:buNone/>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304800"/>
            <a:ext cx="8610600" cy="6248400"/>
          </a:xfrm>
        </p:spPr>
        <p:txBody>
          <a:bodyPr/>
          <a:lstStyle/>
          <a:p>
            <a:pPr algn="just">
              <a:lnSpc>
                <a:spcPct val="150000"/>
              </a:lnSpc>
              <a:buNone/>
            </a:pPr>
            <a:r>
              <a:rPr lang="en-US" dirty="0" smtClean="0">
                <a:latin typeface="Times New Roman" pitchFamily="18" charset="0"/>
                <a:cs typeface="Times New Roman" pitchFamily="18" charset="0"/>
              </a:rPr>
              <a:t>5. Labeling and Packing Area: </a:t>
            </a:r>
          </a:p>
          <a:p>
            <a:pPr algn="just">
              <a:lnSpc>
                <a:spcPct val="150000"/>
              </a:lnSpc>
              <a:buNone/>
            </a:pPr>
            <a:r>
              <a:rPr lang="en-US" dirty="0" smtClean="0">
                <a:latin typeface="Times New Roman" pitchFamily="18" charset="0"/>
                <a:cs typeface="Times New Roman" pitchFamily="18" charset="0"/>
              </a:rPr>
              <a:t>In this batch numbering and over-printing of labels should take place. Adequate space is required for installation of over-printing devices and packaging machines. Only one type of product label should be processed at any one time.</a:t>
            </a:r>
          </a:p>
          <a:p>
            <a:pPr algn="just">
              <a:lnSpc>
                <a:spcPct val="150000"/>
              </a:lnSpc>
              <a:buNone/>
            </a:pPr>
            <a:endParaRPr lang="en-US" dirty="0">
              <a:latin typeface="Times New Roman" pitchFamily="18" charset="0"/>
              <a:cs typeface="Times New Roman"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81000"/>
            <a:ext cx="9144000" cy="6096000"/>
          </a:xfrm>
          <a:prstGeom prst="rect">
            <a:avLst/>
          </a:prstGeom>
        </p:spPr>
      </p:pic>
    </p:spTree>
    <p:extLst>
      <p:ext uri="{BB962C8B-B14F-4D97-AF65-F5344CB8AC3E}">
        <p14:creationId xmlns:p14="http://schemas.microsoft.com/office/powerpoint/2010/main" val="2657525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Steps of production planning:</a:t>
            </a:r>
          </a:p>
          <a:p>
            <a:endParaRPr lang="en-US" dirty="0"/>
          </a:p>
          <a:p>
            <a:pPr marL="457200" indent="-457200">
              <a:buAutoNum type="arabicPeriod"/>
            </a:pPr>
            <a:r>
              <a:rPr lang="en-US" sz="2000" b="1" dirty="0" smtClean="0">
                <a:cs typeface="Times New Roman" pitchFamily="18" charset="0"/>
              </a:rPr>
              <a:t>Cleaning </a:t>
            </a:r>
            <a:r>
              <a:rPr lang="en-US" sz="2000" b="1" dirty="0">
                <a:cs typeface="Times New Roman" pitchFamily="18" charset="0"/>
              </a:rPr>
              <a:t>of </a:t>
            </a:r>
            <a:r>
              <a:rPr lang="en-US" sz="2000" b="1" dirty="0" smtClean="0">
                <a:cs typeface="Times New Roman" pitchFamily="18" charset="0"/>
              </a:rPr>
              <a:t>Equipment's</a:t>
            </a:r>
            <a:endParaRPr lang="en-US" sz="2000" b="1" dirty="0">
              <a:cs typeface="Times New Roman" pitchFamily="18" charset="0"/>
            </a:endParaRPr>
          </a:p>
          <a:p>
            <a:pPr marL="457200" indent="-457200">
              <a:buAutoNum type="arabicPeriod"/>
            </a:pPr>
            <a:r>
              <a:rPr lang="en-US" sz="2000" b="1" dirty="0" smtClean="0">
                <a:cs typeface="Times New Roman" pitchFamily="18" charset="0"/>
              </a:rPr>
              <a:t>Cleaning </a:t>
            </a:r>
            <a:r>
              <a:rPr lang="en-US" sz="2000" b="1" dirty="0">
                <a:cs typeface="Times New Roman" pitchFamily="18" charset="0"/>
              </a:rPr>
              <a:t>of Containers and </a:t>
            </a:r>
            <a:r>
              <a:rPr lang="en-US" sz="2000" b="1" dirty="0" smtClean="0">
                <a:cs typeface="Times New Roman" pitchFamily="18" charset="0"/>
              </a:rPr>
              <a:t>Closures</a:t>
            </a:r>
          </a:p>
          <a:p>
            <a:pPr marL="457200" indent="-457200">
              <a:buFont typeface="Arial" panose="020B0604020202020204" pitchFamily="34" charset="0"/>
              <a:buAutoNum type="arabicPeriod"/>
            </a:pPr>
            <a:r>
              <a:rPr lang="en-US" sz="2000" b="1" dirty="0" smtClean="0">
                <a:cs typeface="Times New Roman" pitchFamily="18" charset="0"/>
              </a:rPr>
              <a:t>Preparation </a:t>
            </a:r>
            <a:r>
              <a:rPr lang="en-US" sz="2000" b="1" dirty="0">
                <a:cs typeface="Times New Roman" pitchFamily="18" charset="0"/>
              </a:rPr>
              <a:t>of solution or </a:t>
            </a:r>
            <a:r>
              <a:rPr lang="en-US" sz="2000" b="1" dirty="0" smtClean="0">
                <a:cs typeface="Times New Roman" pitchFamily="18" charset="0"/>
              </a:rPr>
              <a:t>suspension</a:t>
            </a:r>
          </a:p>
          <a:p>
            <a:pPr marL="457200" indent="-457200">
              <a:buFont typeface="Arial" panose="020B0604020202020204" pitchFamily="34" charset="0"/>
              <a:buAutoNum type="arabicPeriod"/>
            </a:pPr>
            <a:r>
              <a:rPr lang="en-US" sz="2000" b="1" dirty="0" smtClean="0">
                <a:cs typeface="Times New Roman" pitchFamily="18" charset="0"/>
              </a:rPr>
              <a:t>Filtration</a:t>
            </a:r>
            <a:endParaRPr lang="en-US" sz="2000" b="1" dirty="0">
              <a:cs typeface="Times New Roman" pitchFamily="18" charset="0"/>
            </a:endParaRPr>
          </a:p>
          <a:p>
            <a:pPr marL="457200" indent="-457200">
              <a:buFont typeface="Arial" panose="020B0604020202020204" pitchFamily="34" charset="0"/>
              <a:buAutoNum type="arabicPeriod"/>
            </a:pPr>
            <a:r>
              <a:rPr lang="en-US" sz="2000" b="1" dirty="0" smtClean="0">
                <a:cs typeface="Times New Roman" pitchFamily="18" charset="0"/>
              </a:rPr>
              <a:t>Filling </a:t>
            </a:r>
            <a:r>
              <a:rPr lang="en-US" sz="2000" b="1" dirty="0">
                <a:cs typeface="Times New Roman" pitchFamily="18" charset="0"/>
              </a:rPr>
              <a:t>of the product in Ampoules/ </a:t>
            </a:r>
            <a:r>
              <a:rPr lang="en-US" sz="2000" b="1" dirty="0" smtClean="0">
                <a:cs typeface="Times New Roman" pitchFamily="18" charset="0"/>
              </a:rPr>
              <a:t>Vial</a:t>
            </a:r>
            <a:endParaRPr lang="en-US" sz="2000" b="1" dirty="0">
              <a:cs typeface="Times New Roman" pitchFamily="18" charset="0"/>
            </a:endParaRPr>
          </a:p>
          <a:p>
            <a:pPr marL="457200" indent="-457200">
              <a:buFont typeface="Arial" panose="020B0604020202020204" pitchFamily="34" charset="0"/>
              <a:buAutoNum type="arabicPeriod"/>
            </a:pPr>
            <a:r>
              <a:rPr lang="en-US" sz="2000" b="1" dirty="0" smtClean="0">
                <a:cs typeface="Times New Roman" pitchFamily="18" charset="0"/>
              </a:rPr>
              <a:t>Sealing</a:t>
            </a:r>
            <a:endParaRPr lang="en-US" sz="2000" b="1" dirty="0">
              <a:cs typeface="Times New Roman" pitchFamily="18" charset="0"/>
            </a:endParaRPr>
          </a:p>
          <a:p>
            <a:pPr marL="457200" indent="-457200">
              <a:buFont typeface="Arial" panose="020B0604020202020204" pitchFamily="34" charset="0"/>
              <a:buAutoNum type="arabicPeriod"/>
            </a:pPr>
            <a:r>
              <a:rPr lang="en-US" sz="2000" b="1" dirty="0" smtClean="0">
                <a:cs typeface="Times New Roman" pitchFamily="18" charset="0"/>
              </a:rPr>
              <a:t>Sterilization</a:t>
            </a:r>
          </a:p>
          <a:p>
            <a:pPr marL="457200" indent="-457200">
              <a:buFont typeface="Arial" panose="020B0604020202020204" pitchFamily="34" charset="0"/>
              <a:buAutoNum type="arabicPeriod"/>
            </a:pPr>
            <a:r>
              <a:rPr lang="en-US" sz="2000" b="1" dirty="0">
                <a:cs typeface="Times New Roman" pitchFamily="18" charset="0"/>
              </a:rPr>
              <a:t>Tests for Quality </a:t>
            </a:r>
            <a:r>
              <a:rPr lang="en-US" sz="2000" b="1" dirty="0" smtClean="0">
                <a:cs typeface="Times New Roman" pitchFamily="18" charset="0"/>
              </a:rPr>
              <a:t>Control</a:t>
            </a:r>
            <a:endParaRPr lang="en-US" sz="2000" b="1" dirty="0">
              <a:cs typeface="Times New Roman" pitchFamily="18" charset="0"/>
            </a:endParaRPr>
          </a:p>
          <a:p>
            <a:pPr marL="457200" indent="-457200">
              <a:buFont typeface="Arial" panose="020B0604020202020204" pitchFamily="34" charset="0"/>
              <a:buAutoNum type="arabicPeriod"/>
            </a:pPr>
            <a:endParaRPr lang="en-US" sz="2000" b="1" dirty="0">
              <a:cs typeface="Times New Roman" pitchFamily="18" charset="0"/>
            </a:endParaRPr>
          </a:p>
          <a:p>
            <a:pPr marL="457200" indent="-457200">
              <a:buAutoNum type="arabicPeriod"/>
            </a:pPr>
            <a:endParaRPr lang="en-US" sz="2000" b="1" dirty="0">
              <a:cs typeface="Times New Roman" pitchFamily="18" charset="0"/>
            </a:endParaRPr>
          </a:p>
          <a:p>
            <a:pPr marL="457200" indent="-457200">
              <a:buAutoNum type="arabicPeriod"/>
            </a:pPr>
            <a:endParaRPr lang="en-US" sz="2000" b="1" dirty="0">
              <a:cs typeface="Times New Roman" pitchFamily="18" charset="0"/>
            </a:endParaRPr>
          </a:p>
          <a:p>
            <a:pPr marL="0" indent="0">
              <a:buNone/>
            </a:pPr>
            <a:endParaRPr lang="en-US" dirty="0"/>
          </a:p>
        </p:txBody>
      </p:sp>
      <p:sp>
        <p:nvSpPr>
          <p:cNvPr id="5" name="Title 1"/>
          <p:cNvSpPr>
            <a:spLocks noGrp="1"/>
          </p:cNvSpPr>
          <p:nvPr>
            <p:ph type="title"/>
          </p:nvPr>
        </p:nvSpPr>
        <p:spPr/>
        <p:txBody>
          <a:bodyPr>
            <a:normAutofit/>
          </a:bodyPr>
          <a:lstStyle/>
          <a:p>
            <a:r>
              <a:rPr lang="en-US" dirty="0" smtClean="0">
                <a:latin typeface="+mn-lt"/>
                <a:cs typeface="Arial" pitchFamily="34" charset="0"/>
              </a:rPr>
              <a:t>PRODUCTION PLANNING AND PROCESSING</a:t>
            </a:r>
            <a:endParaRPr lang="en-US" dirty="0">
              <a:latin typeface="+mn-lt"/>
              <a:cs typeface="Arial" pitchFamily="34" charset="0"/>
            </a:endParaRPr>
          </a:p>
        </p:txBody>
      </p:sp>
    </p:spTree>
    <p:extLst>
      <p:ext uri="{BB962C8B-B14F-4D97-AF65-F5344CB8AC3E}">
        <p14:creationId xmlns:p14="http://schemas.microsoft.com/office/powerpoint/2010/main" val="2837916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886700" cy="4351338"/>
          </a:xfrm>
        </p:spPr>
        <p:txBody>
          <a:bodyPr>
            <a:normAutofit/>
          </a:bodyPr>
          <a:lstStyle/>
          <a:p>
            <a:pPr algn="just">
              <a:lnSpc>
                <a:spcPct val="150000"/>
              </a:lnSpc>
              <a:buNone/>
            </a:pPr>
            <a:r>
              <a:rPr lang="en-US" sz="2200" b="1" dirty="0" smtClean="0">
                <a:cs typeface="Times New Roman" pitchFamily="18" charset="0"/>
              </a:rPr>
              <a:t>1. Cleaning of Equipments:</a:t>
            </a:r>
          </a:p>
          <a:p>
            <a:pPr marL="571500" indent="-571500" algn="just">
              <a:lnSpc>
                <a:spcPct val="150000"/>
              </a:lnSpc>
              <a:buAutoNum type="romanLcParenR"/>
            </a:pPr>
            <a:r>
              <a:rPr lang="en-US" sz="2200" dirty="0" smtClean="0">
                <a:cs typeface="Times New Roman" pitchFamily="18" charset="0"/>
              </a:rPr>
              <a:t>All the equipments should be disassembled so that the internal parts can be cleaned thoroughly with a stiff brush using an effective detergent.</a:t>
            </a:r>
          </a:p>
          <a:p>
            <a:pPr marL="571500" indent="-571500" algn="just">
              <a:lnSpc>
                <a:spcPct val="150000"/>
              </a:lnSpc>
              <a:buAutoNum type="romanLcParenR"/>
            </a:pPr>
            <a:r>
              <a:rPr lang="en-US" sz="2200" dirty="0" smtClean="0">
                <a:cs typeface="Times New Roman" pitchFamily="18" charset="0"/>
              </a:rPr>
              <a:t>Then thorough rinsing is done with distilled water.</a:t>
            </a:r>
          </a:p>
          <a:p>
            <a:pPr marL="571500" indent="-571500" algn="just">
              <a:lnSpc>
                <a:spcPct val="150000"/>
              </a:lnSpc>
              <a:buAutoNum type="romanLcParenR"/>
            </a:pPr>
            <a:r>
              <a:rPr lang="en-US" sz="2200" dirty="0" smtClean="0">
                <a:cs typeface="Times New Roman" pitchFamily="18" charset="0"/>
              </a:rPr>
              <a:t>Sometimes dichromate solution is used for glassware, rubber tubing followed by rinsing with distilled water.</a:t>
            </a:r>
            <a:endParaRPr lang="en-US" sz="2200" dirty="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096000"/>
          </a:xfrm>
        </p:spPr>
        <p:txBody>
          <a:bodyPr>
            <a:normAutofit/>
          </a:bodyPr>
          <a:lstStyle/>
          <a:p>
            <a:pPr>
              <a:lnSpc>
                <a:spcPct val="150000"/>
              </a:lnSpc>
              <a:buNone/>
            </a:pPr>
            <a:r>
              <a:rPr lang="en-US" sz="2200" b="1" dirty="0" smtClean="0">
                <a:cs typeface="Times New Roman" pitchFamily="18" charset="0"/>
              </a:rPr>
              <a:t>2. Cleaning of Containers and Closures: </a:t>
            </a:r>
          </a:p>
          <a:p>
            <a:pPr algn="just">
              <a:lnSpc>
                <a:spcPct val="150000"/>
              </a:lnSpc>
              <a:buNone/>
            </a:pPr>
            <a:r>
              <a:rPr lang="en-US" sz="2200" dirty="0" smtClean="0">
                <a:cs typeface="Times New Roman" pitchFamily="18" charset="0"/>
              </a:rPr>
              <a:t>   Various types of devices are available for cleaning of containers of parenteral products. The selection is dependent upon the type of container to be used. Closures are agitated vigorously in hot solution of 0.5% sodium phosphate, rinsed several times with water and finally with distilled water.</a:t>
            </a:r>
          </a:p>
          <a:p>
            <a:pPr algn="just">
              <a:lnSpc>
                <a:spcPct val="150000"/>
              </a:lnSpc>
              <a:buNone/>
            </a:pPr>
            <a:r>
              <a:rPr lang="en-US" sz="2200" b="1" dirty="0" smtClean="0">
                <a:cs typeface="Times New Roman" pitchFamily="18" charset="0"/>
              </a:rPr>
              <a:t>3. Preparation of solution or suspension:</a:t>
            </a:r>
          </a:p>
          <a:p>
            <a:pPr algn="just">
              <a:lnSpc>
                <a:spcPct val="150000"/>
              </a:lnSpc>
              <a:buNone/>
            </a:pPr>
            <a:r>
              <a:rPr lang="en-US" sz="2200" dirty="0" smtClean="0">
                <a:cs typeface="Times New Roman" pitchFamily="18" charset="0"/>
              </a:rPr>
              <a:t>   The product to be prepared may be in the form of an aqueous solution or oily solution or suspension. Various ingredients of formulation are collected at one place where compounding is to be done. It should be kept in mind that solution must be prepared under aseptic condition. </a:t>
            </a:r>
            <a:endParaRPr lang="en-US" sz="2200" dirty="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4876800"/>
          </a:xfrm>
        </p:spPr>
        <p:txBody>
          <a:bodyPr>
            <a:normAutofit/>
          </a:bodyPr>
          <a:lstStyle/>
          <a:p>
            <a:pPr>
              <a:lnSpc>
                <a:spcPct val="150000"/>
              </a:lnSpc>
              <a:buNone/>
            </a:pPr>
            <a:r>
              <a:rPr lang="en-US" sz="2200" b="1" dirty="0">
                <a:cs typeface="Times New Roman" pitchFamily="18" charset="0"/>
              </a:rPr>
              <a:t>4</a:t>
            </a:r>
            <a:r>
              <a:rPr lang="en-US" sz="2200" b="1" dirty="0" smtClean="0">
                <a:cs typeface="Times New Roman" pitchFamily="18" charset="0"/>
              </a:rPr>
              <a:t>. Filtration:</a:t>
            </a:r>
          </a:p>
          <a:p>
            <a:pPr>
              <a:lnSpc>
                <a:spcPct val="150000"/>
              </a:lnSpc>
              <a:buNone/>
            </a:pPr>
            <a:r>
              <a:rPr lang="en-US" sz="2200" dirty="0" smtClean="0">
                <a:cs typeface="Times New Roman" pitchFamily="18" charset="0"/>
              </a:rPr>
              <a:t>   If the solution contains any foreign particle, it must be filtered through bacteria proof filters such as Seitz filters, membrane filters and sintered glass filters. Membrane filters are made up of variety of polymers like cellulose esters, </a:t>
            </a:r>
            <a:r>
              <a:rPr lang="en-US" sz="2200" dirty="0" err="1" smtClean="0">
                <a:cs typeface="Times New Roman" pitchFamily="18" charset="0"/>
              </a:rPr>
              <a:t>polyvinylidiene</a:t>
            </a:r>
            <a:r>
              <a:rPr lang="en-US" sz="2200" dirty="0" smtClean="0">
                <a:cs typeface="Times New Roman" pitchFamily="18" charset="0"/>
              </a:rPr>
              <a:t> fluoride, etc. Membrane filters can be easily sterilized by autoclaving or steaming.  They are very effective, non-reactive and disposable. Positive pressure is commonly used during filtration by sterilization.</a:t>
            </a:r>
          </a:p>
          <a:p>
            <a:pPr>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94839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lgn="just">
              <a:lnSpc>
                <a:spcPct val="150000"/>
              </a:lnSpc>
              <a:buNone/>
            </a:pPr>
            <a:r>
              <a:rPr lang="en-US" b="1" dirty="0" smtClean="0">
                <a:latin typeface="Times New Roman" pitchFamily="18" charset="0"/>
                <a:cs typeface="Times New Roman" pitchFamily="18" charset="0"/>
              </a:rPr>
              <a:t>5</a:t>
            </a:r>
            <a:r>
              <a:rPr lang="en-US" sz="2200" b="1" dirty="0" smtClean="0">
                <a:cs typeface="Times New Roman" pitchFamily="18" charset="0"/>
              </a:rPr>
              <a:t>. Filling of the product in Ampoules/ Vial:</a:t>
            </a:r>
          </a:p>
          <a:p>
            <a:pPr algn="just">
              <a:lnSpc>
                <a:spcPct val="150000"/>
              </a:lnSpc>
              <a:buNone/>
            </a:pPr>
            <a:r>
              <a:rPr lang="en-US" sz="2200" dirty="0" smtClean="0">
                <a:cs typeface="Times New Roman" pitchFamily="18" charset="0"/>
              </a:rPr>
              <a:t>   The filtered product is filled into ampoules or vials with the help of semi-automatic or automatic machines under aseptic conditions. In such cases all the materials used to be sterile and then the sterility is further maintained by using laminar air flow benches which provide very clean air. This air flows along parallel lines and sweeps all the dust. On small scale, filling can be done with hypodermic syringes attached with long needles, burettes, etc. While filling ampoules, precautions should be taken that the needle does not touch the neck of the ampoule to prevent cracking and staining at the time of sealing. </a:t>
            </a:r>
          </a:p>
        </p:txBody>
      </p:sp>
    </p:spTree>
    <p:extLst>
      <p:ext uri="{BB962C8B-B14F-4D97-AF65-F5344CB8AC3E}">
        <p14:creationId xmlns:p14="http://schemas.microsoft.com/office/powerpoint/2010/main" val="318356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4800600" cy="762000"/>
          </a:xfrm>
        </p:spPr>
        <p:txBody>
          <a:bodyPr>
            <a:normAutofit/>
          </a:bodyPr>
          <a:lstStyle/>
          <a:p>
            <a:r>
              <a:rPr lang="en-US" sz="2800" dirty="0" smtClean="0">
                <a:latin typeface="+mn-lt"/>
                <a:cs typeface="Arial" pitchFamily="34" charset="0"/>
              </a:rPr>
              <a:t>STERILE MANUFACTURE</a:t>
            </a:r>
            <a:endParaRPr lang="en-US" sz="2800" dirty="0">
              <a:latin typeface="+mn-lt"/>
              <a:cs typeface="Arial" pitchFamily="34" charset="0"/>
            </a:endParaRPr>
          </a:p>
        </p:txBody>
      </p:sp>
      <p:sp>
        <p:nvSpPr>
          <p:cNvPr id="3" name="Content Placeholder 2"/>
          <p:cNvSpPr>
            <a:spLocks noGrp="1"/>
          </p:cNvSpPr>
          <p:nvPr>
            <p:ph idx="1"/>
          </p:nvPr>
        </p:nvSpPr>
        <p:spPr>
          <a:xfrm>
            <a:off x="228600" y="1447800"/>
            <a:ext cx="8610600" cy="4953000"/>
          </a:xfrm>
        </p:spPr>
        <p:txBody>
          <a:bodyPr>
            <a:normAutofit/>
          </a:bodyPr>
          <a:lstStyle/>
          <a:p>
            <a:pPr algn="just">
              <a:lnSpc>
                <a:spcPct val="150000"/>
              </a:lnSpc>
              <a:buFont typeface="Wingdings" pitchFamily="2" charset="2"/>
              <a:buChar char="§"/>
            </a:pPr>
            <a:r>
              <a:rPr lang="en-US" sz="2200" b="1" dirty="0" smtClean="0">
                <a:cs typeface="Times New Roman" pitchFamily="18" charset="0"/>
              </a:rPr>
              <a:t>Large and small volume parenteral :</a:t>
            </a:r>
          </a:p>
          <a:p>
            <a:pPr marL="0" indent="0" algn="just">
              <a:lnSpc>
                <a:spcPct val="150000"/>
              </a:lnSpc>
              <a:buNone/>
            </a:pPr>
            <a:r>
              <a:rPr lang="en-US" sz="2200" dirty="0" smtClean="0">
                <a:cs typeface="Times New Roman" pitchFamily="18" charset="0"/>
              </a:rPr>
              <a:t> </a:t>
            </a:r>
            <a:r>
              <a:rPr lang="en-US" sz="2200" dirty="0">
                <a:cs typeface="Times New Roman" pitchFamily="18" charset="0"/>
              </a:rPr>
              <a:t>T</a:t>
            </a:r>
            <a:r>
              <a:rPr lang="en-US" sz="2200" dirty="0" smtClean="0">
                <a:cs typeface="Times New Roman" pitchFamily="18" charset="0"/>
              </a:rPr>
              <a:t>he volume of injectable fluids vary greatly from fractions of milliliter (ml) to several hundred milliliter (ml). Intravenous fluids vary from one ml to 500 ml, or more than 500 ml. </a:t>
            </a:r>
          </a:p>
          <a:p>
            <a:pPr marL="0" indent="0" algn="just">
              <a:lnSpc>
                <a:spcPct val="150000"/>
              </a:lnSpc>
              <a:buNone/>
            </a:pPr>
            <a:r>
              <a:rPr lang="en-US" sz="2200" dirty="0" smtClean="0">
                <a:cs typeface="Times New Roman" pitchFamily="18" charset="0"/>
              </a:rPr>
              <a:t>Intravenous fluids of 500 ml and above are called as large volume parenterals ( LVP),</a:t>
            </a:r>
            <a:r>
              <a:rPr lang="en-US" sz="2200" dirty="0" smtClean="0"/>
              <a:t> </a:t>
            </a:r>
            <a:r>
              <a:rPr lang="en-US" sz="2200" b="1" dirty="0" smtClean="0"/>
              <a:t>Small </a:t>
            </a:r>
            <a:r>
              <a:rPr lang="en-US" sz="2200" b="1" dirty="0"/>
              <a:t>volume parenteral</a:t>
            </a:r>
            <a:r>
              <a:rPr lang="en-US" sz="2200" dirty="0"/>
              <a:t> (SVP) solutions are usually 100 ml or less</a:t>
            </a:r>
            <a:endParaRPr lang="en-US" sz="2200" dirty="0" smtClean="0">
              <a:cs typeface="Times New Roman" pitchFamily="18" charset="0"/>
            </a:endParaRPr>
          </a:p>
          <a:p>
            <a:pPr algn="just">
              <a:lnSpc>
                <a:spcPct val="150000"/>
              </a:lnSpc>
              <a:buFont typeface="Wingdings" pitchFamily="2" charset="2"/>
              <a:buChar char="§"/>
            </a:pPr>
            <a:endParaRPr lang="en-US"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77000"/>
          </a:xfrm>
        </p:spPr>
        <p:txBody>
          <a:bodyPr>
            <a:noAutofit/>
          </a:bodyPr>
          <a:lstStyle/>
          <a:p>
            <a:pPr algn="just">
              <a:lnSpc>
                <a:spcPct val="150000"/>
              </a:lnSpc>
              <a:buNone/>
            </a:pPr>
            <a:r>
              <a:rPr lang="en-US" sz="2200" b="1" dirty="0" smtClean="0">
                <a:cs typeface="Times New Roman" pitchFamily="18" charset="0"/>
              </a:rPr>
              <a:t>6</a:t>
            </a:r>
            <a:r>
              <a:rPr lang="en-US" b="1" dirty="0" smtClean="0">
                <a:cs typeface="Times New Roman" pitchFamily="18" charset="0"/>
              </a:rPr>
              <a:t>. Sealing:</a:t>
            </a:r>
            <a:endParaRPr lang="en-US" b="1" dirty="0">
              <a:cs typeface="Times New Roman" pitchFamily="18" charset="0"/>
            </a:endParaRPr>
          </a:p>
          <a:p>
            <a:pPr algn="just">
              <a:lnSpc>
                <a:spcPct val="150000"/>
              </a:lnSpc>
              <a:buNone/>
            </a:pPr>
            <a:r>
              <a:rPr lang="en-US" dirty="0" smtClean="0">
                <a:cs typeface="Times New Roman" pitchFamily="18" charset="0"/>
              </a:rPr>
              <a:t>   Sealing should be done immediately after filling under aseptic conditions only. Sealing of ampoules is done by two methods.</a:t>
            </a:r>
          </a:p>
          <a:p>
            <a:pPr marL="571500" indent="-571500" algn="just">
              <a:lnSpc>
                <a:spcPct val="150000"/>
              </a:lnSpc>
              <a:buAutoNum type="romanLcParenR"/>
            </a:pPr>
            <a:r>
              <a:rPr lang="en-US" dirty="0" smtClean="0">
                <a:cs typeface="Times New Roman" pitchFamily="18" charset="0"/>
              </a:rPr>
              <a:t>Tip sealing (fusion) method</a:t>
            </a:r>
          </a:p>
          <a:p>
            <a:pPr marL="571500" indent="-571500" algn="just">
              <a:lnSpc>
                <a:spcPct val="150000"/>
              </a:lnSpc>
              <a:buAutoNum type="romanLcParenR"/>
            </a:pPr>
            <a:r>
              <a:rPr lang="en-US" dirty="0" smtClean="0">
                <a:cs typeface="Times New Roman" pitchFamily="18" charset="0"/>
              </a:rPr>
              <a:t>Pull sealing method</a:t>
            </a:r>
          </a:p>
          <a:p>
            <a:pPr marL="0" indent="0" algn="just">
              <a:lnSpc>
                <a:spcPct val="150000"/>
              </a:lnSpc>
              <a:buNone/>
            </a:pPr>
            <a:r>
              <a:rPr lang="en-US" dirty="0" smtClean="0">
                <a:cs typeface="Times New Roman" pitchFamily="18" charset="0"/>
              </a:rPr>
              <a:t>   In tip sealing method, the tip of the ampoules is melted and heat is provided    from all sides. Melting of glass will form a bead and thus close the opening while in pull sealing method, ampoule below the tip is melted and rotated uniformly. As the glass has melted the tip of the ampoules is pulled.</a:t>
            </a:r>
          </a:p>
          <a:p>
            <a:pPr>
              <a:lnSpc>
                <a:spcPct val="150000"/>
              </a:lnSpc>
              <a:buNone/>
            </a:pPr>
            <a:r>
              <a:rPr lang="en-US" dirty="0" smtClean="0">
                <a:cs typeface="Times New Roman" pitchFamily="18" charset="0"/>
              </a:rPr>
              <a:t>  Vials and bottles are sealed by fitting the rubber closure with the help of vacuum and then aluminum caps are further placed on it either by hand or by mechanical method.</a:t>
            </a:r>
          </a:p>
        </p:txBody>
      </p:sp>
    </p:spTree>
    <p:extLst>
      <p:ext uri="{BB962C8B-B14F-4D97-AF65-F5344CB8AC3E}">
        <p14:creationId xmlns:p14="http://schemas.microsoft.com/office/powerpoint/2010/main" val="2705675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3505200"/>
            <a:ext cx="5045362" cy="2834852"/>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650" y="462164"/>
            <a:ext cx="4602033" cy="2577138"/>
          </a:xfrm>
          <a:prstGeom prst="rect">
            <a:avLst/>
          </a:prstGeom>
        </p:spPr>
      </p:pic>
    </p:spTree>
    <p:extLst>
      <p:ext uri="{BB962C8B-B14F-4D97-AF65-F5344CB8AC3E}">
        <p14:creationId xmlns:p14="http://schemas.microsoft.com/office/powerpoint/2010/main" val="3619712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686800" cy="6629400"/>
          </a:xfrm>
        </p:spPr>
        <p:txBody>
          <a:bodyPr>
            <a:noAutofit/>
          </a:bodyPr>
          <a:lstStyle/>
          <a:p>
            <a:pPr algn="just">
              <a:lnSpc>
                <a:spcPct val="150000"/>
              </a:lnSpc>
              <a:buNone/>
            </a:pPr>
            <a:r>
              <a:rPr lang="en-US" sz="2000" b="1" dirty="0" smtClean="0">
                <a:cs typeface="Times New Roman" pitchFamily="18" charset="0"/>
              </a:rPr>
              <a:t>7</a:t>
            </a:r>
            <a:r>
              <a:rPr lang="en-US" b="1" dirty="0" smtClean="0">
                <a:cs typeface="Times New Roman" pitchFamily="18" charset="0"/>
              </a:rPr>
              <a:t>. Sterilization: </a:t>
            </a:r>
          </a:p>
          <a:p>
            <a:pPr algn="just">
              <a:lnSpc>
                <a:spcPct val="150000"/>
              </a:lnSpc>
              <a:buNone/>
            </a:pPr>
            <a:r>
              <a:rPr lang="en-US" dirty="0" smtClean="0">
                <a:cs typeface="Times New Roman" pitchFamily="18" charset="0"/>
              </a:rPr>
              <a:t>   Sterilization is done by various methods depending upon nature of preparation. In case of drugs, sterilization  is carried out either in autoclave at a temperature of 115-116 </a:t>
            </a:r>
            <a:r>
              <a:rPr lang="en-US" dirty="0" smtClean="0"/>
              <a:t>°</a:t>
            </a:r>
            <a:r>
              <a:rPr lang="en-US" dirty="0" smtClean="0">
                <a:cs typeface="Times New Roman" pitchFamily="18" charset="0"/>
              </a:rPr>
              <a:t>C for 30 minutes or in an oven at 150-160 </a:t>
            </a:r>
            <a:r>
              <a:rPr lang="en-US" dirty="0" smtClean="0"/>
              <a:t>°</a:t>
            </a:r>
            <a:r>
              <a:rPr lang="en-US" dirty="0" smtClean="0">
                <a:cs typeface="Times New Roman" pitchFamily="18" charset="0"/>
              </a:rPr>
              <a:t>C for one hour. For thermo labile drugs, sterilization is done by filtration through bacteria proof filters. In case of oily vehicles, the sterilization is done by dry heat method.</a:t>
            </a:r>
            <a:endParaRPr lang="en-US" b="1" dirty="0" smtClean="0">
              <a:cs typeface="Times New Roman" pitchFamily="18" charset="0"/>
            </a:endParaRPr>
          </a:p>
          <a:p>
            <a:pPr algn="just">
              <a:lnSpc>
                <a:spcPct val="150000"/>
              </a:lnSpc>
              <a:buNone/>
            </a:pPr>
            <a:r>
              <a:rPr lang="en-US" b="1" dirty="0" smtClean="0">
                <a:cs typeface="Times New Roman" pitchFamily="18" charset="0"/>
              </a:rPr>
              <a:t>8. Tests for Quality Control: </a:t>
            </a:r>
          </a:p>
          <a:p>
            <a:pPr algn="just">
              <a:lnSpc>
                <a:spcPct val="150000"/>
              </a:lnSpc>
              <a:buNone/>
            </a:pPr>
            <a:r>
              <a:rPr lang="en-US" dirty="0" smtClean="0">
                <a:cs typeface="Times New Roman" pitchFamily="18" charset="0"/>
              </a:rPr>
              <a:t>Following tests are performed to maintain quality of parenteral.</a:t>
            </a:r>
          </a:p>
          <a:p>
            <a:pPr marL="2000250" indent="-571500" algn="just">
              <a:lnSpc>
                <a:spcPct val="120000"/>
              </a:lnSpc>
              <a:buAutoNum type="romanLcParenR"/>
            </a:pPr>
            <a:r>
              <a:rPr lang="en-US" dirty="0" smtClean="0">
                <a:cs typeface="Times New Roman" pitchFamily="18" charset="0"/>
              </a:rPr>
              <a:t>Sterility test</a:t>
            </a:r>
          </a:p>
          <a:p>
            <a:pPr marL="2000250" indent="-571500" algn="just">
              <a:lnSpc>
                <a:spcPct val="120000"/>
              </a:lnSpc>
              <a:buAutoNum type="romanLcParenR"/>
            </a:pPr>
            <a:r>
              <a:rPr lang="en-US" dirty="0" smtClean="0">
                <a:cs typeface="Times New Roman" pitchFamily="18" charset="0"/>
              </a:rPr>
              <a:t>Clarity test</a:t>
            </a:r>
          </a:p>
          <a:p>
            <a:pPr marL="2000250" indent="-571500" algn="just">
              <a:lnSpc>
                <a:spcPct val="120000"/>
              </a:lnSpc>
              <a:buAutoNum type="romanLcParenR"/>
            </a:pPr>
            <a:r>
              <a:rPr lang="en-US" dirty="0" smtClean="0">
                <a:cs typeface="Times New Roman" pitchFamily="18" charset="0"/>
              </a:rPr>
              <a:t>Leakage test</a:t>
            </a:r>
          </a:p>
          <a:p>
            <a:pPr marL="2000250" indent="-571500" algn="just">
              <a:lnSpc>
                <a:spcPct val="120000"/>
              </a:lnSpc>
              <a:buAutoNum type="romanLcParenR"/>
            </a:pPr>
            <a:r>
              <a:rPr lang="en-US" dirty="0" err="1" smtClean="0">
                <a:cs typeface="Times New Roman" pitchFamily="18" charset="0"/>
              </a:rPr>
              <a:t>Pyrogen</a:t>
            </a:r>
            <a:r>
              <a:rPr lang="en-US" dirty="0" smtClean="0">
                <a:cs typeface="Times New Roman" pitchFamily="18" charset="0"/>
              </a:rPr>
              <a:t> test</a:t>
            </a:r>
          </a:p>
        </p:txBody>
      </p:sp>
    </p:spTree>
    <p:extLst>
      <p:ext uri="{BB962C8B-B14F-4D97-AF65-F5344CB8AC3E}">
        <p14:creationId xmlns:p14="http://schemas.microsoft.com/office/powerpoint/2010/main" val="2938506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274" y="685800"/>
            <a:ext cx="8077200" cy="6019800"/>
          </a:xfrm>
        </p:spPr>
        <p:txBody>
          <a:bodyPr>
            <a:noAutofit/>
          </a:bodyPr>
          <a:lstStyle/>
          <a:p>
            <a:pPr algn="just">
              <a:lnSpc>
                <a:spcPct val="150000"/>
              </a:lnSpc>
              <a:buNone/>
            </a:pPr>
            <a:r>
              <a:rPr lang="en-US" sz="2200" dirty="0" smtClean="0">
                <a:cs typeface="Times New Roman" pitchFamily="18" charset="0"/>
              </a:rPr>
              <a:t>   Type </a:t>
            </a:r>
            <a:r>
              <a:rPr lang="en-US" sz="2200" dirty="0">
                <a:cs typeface="Times New Roman" pitchFamily="18" charset="0"/>
              </a:rPr>
              <a:t>of the products manufactured vary from hospitals to hospital. Large number of hospitals go for manufacturing because of the following reasons</a:t>
            </a:r>
            <a:r>
              <a:rPr lang="en-US" sz="2200" dirty="0" smtClean="0">
                <a:cs typeface="Times New Roman" pitchFamily="18" charset="0"/>
              </a:rPr>
              <a:t>;</a:t>
            </a:r>
            <a:endParaRPr lang="en-US" sz="2200" dirty="0" smtClean="0"/>
          </a:p>
          <a:p>
            <a:pPr marL="514350" indent="-514350">
              <a:lnSpc>
                <a:spcPct val="150000"/>
              </a:lnSpc>
              <a:buAutoNum type="arabicPeriod"/>
            </a:pPr>
            <a:r>
              <a:rPr lang="en-US" sz="2200" smtClean="0"/>
              <a:t>Commercially </a:t>
            </a:r>
            <a:r>
              <a:rPr lang="en-US" sz="2200" dirty="0" smtClean="0"/>
              <a:t>available products are not often suited for the treatment of certain unusual illness which a physician with a hospital practice is expected to copy with. </a:t>
            </a:r>
          </a:p>
          <a:p>
            <a:pPr marL="514350" indent="-514350">
              <a:lnSpc>
                <a:spcPct val="150000"/>
              </a:lnSpc>
              <a:buAutoNum type="arabicPeriod"/>
            </a:pPr>
            <a:r>
              <a:rPr lang="en-US" sz="2200" dirty="0" smtClean="0"/>
              <a:t>Because of pharmacist physician relation ship in the hospital , doctors can  easily  request the pharmacist to prepare a special pharmaceutical preparation either for clinical experimental use.</a:t>
            </a:r>
          </a:p>
        </p:txBody>
      </p:sp>
      <p:sp>
        <p:nvSpPr>
          <p:cNvPr id="4" name="Title 1"/>
          <p:cNvSpPr>
            <a:spLocks noGrp="1"/>
          </p:cNvSpPr>
          <p:nvPr>
            <p:ph type="title"/>
          </p:nvPr>
        </p:nvSpPr>
        <p:spPr>
          <a:xfrm>
            <a:off x="309562" y="0"/>
            <a:ext cx="8686800" cy="868362"/>
          </a:xfrm>
        </p:spPr>
        <p:txBody>
          <a:bodyPr>
            <a:normAutofit/>
          </a:bodyPr>
          <a:lstStyle/>
          <a:p>
            <a:r>
              <a:rPr lang="en-US" dirty="0" smtClean="0">
                <a:cs typeface="Arial" pitchFamily="34" charset="0"/>
              </a:rPr>
              <a:t>Non-sterile Manufacturing</a:t>
            </a:r>
            <a:endParaRPr lang="en-US" dirty="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2" y="228600"/>
            <a:ext cx="7886700" cy="838200"/>
          </a:xfrm>
        </p:spPr>
        <p:txBody>
          <a:bodyPr/>
          <a:lstStyle/>
          <a:p>
            <a:r>
              <a:rPr lang="en-US" dirty="0" smtClean="0"/>
              <a:t>MATERIALS REQUIREMENT </a:t>
            </a:r>
            <a:endParaRPr lang="en-US" dirty="0"/>
          </a:p>
        </p:txBody>
      </p:sp>
      <p:sp>
        <p:nvSpPr>
          <p:cNvPr id="3" name="Content Placeholder 2"/>
          <p:cNvSpPr>
            <a:spLocks noGrp="1"/>
          </p:cNvSpPr>
          <p:nvPr>
            <p:ph idx="1"/>
          </p:nvPr>
        </p:nvSpPr>
        <p:spPr>
          <a:xfrm>
            <a:off x="442912" y="1066800"/>
            <a:ext cx="7886700" cy="5029200"/>
          </a:xfrm>
        </p:spPr>
        <p:txBody>
          <a:bodyPr>
            <a:normAutofit/>
          </a:bodyPr>
          <a:lstStyle/>
          <a:p>
            <a:pPr marL="0" indent="0">
              <a:lnSpc>
                <a:spcPct val="150000"/>
              </a:lnSpc>
              <a:buNone/>
            </a:pPr>
            <a:r>
              <a:rPr lang="en-US" sz="2200" dirty="0" smtClean="0"/>
              <a:t>Once the hospital pharmacist has determined what products be intends to manufacture and what volume  and quantity he must next arrange for the procurement of necessary supplies.</a:t>
            </a:r>
          </a:p>
          <a:p>
            <a:pPr>
              <a:lnSpc>
                <a:spcPct val="150000"/>
              </a:lnSpc>
            </a:pPr>
            <a:r>
              <a:rPr lang="en-US" sz="2200" dirty="0" smtClean="0"/>
              <a:t>The first step in this direction is to take each formulae and determine the quantity of chemical or other material which will be required to produce the annual supply.</a:t>
            </a:r>
          </a:p>
          <a:p>
            <a:pPr>
              <a:lnSpc>
                <a:spcPct val="150000"/>
              </a:lnSpc>
            </a:pPr>
            <a:r>
              <a:rPr lang="en-US" sz="2200" dirty="0" smtClean="0"/>
              <a:t>The second step is to enter these quantity on a summary sheet because the same drug, chemical or container may be required by many different formulas. </a:t>
            </a:r>
          </a:p>
          <a:p>
            <a:pPr>
              <a:lnSpc>
                <a:spcPct val="150000"/>
              </a:lnSpc>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886700" cy="685800"/>
          </a:xfrm>
        </p:spPr>
        <p:txBody>
          <a:bodyPr>
            <a:normAutofit fontScale="90000"/>
          </a:bodyPr>
          <a:lstStyle/>
          <a:p>
            <a:r>
              <a:rPr lang="en-US" dirty="0" smtClean="0"/>
              <a:t/>
            </a:r>
            <a:br>
              <a:rPr lang="en-US" dirty="0" smtClean="0"/>
            </a:br>
            <a:r>
              <a:rPr lang="en-US" dirty="0" smtClean="0"/>
              <a:t>MANUFACTURING CAPACITY </a:t>
            </a:r>
            <a:endParaRPr lang="en-US" dirty="0"/>
          </a:p>
        </p:txBody>
      </p:sp>
      <p:sp>
        <p:nvSpPr>
          <p:cNvPr id="3" name="Content Placeholder 2"/>
          <p:cNvSpPr>
            <a:spLocks noGrp="1"/>
          </p:cNvSpPr>
          <p:nvPr>
            <p:ph idx="1"/>
          </p:nvPr>
        </p:nvSpPr>
        <p:spPr>
          <a:xfrm>
            <a:off x="304800" y="1062037"/>
            <a:ext cx="8458200" cy="4879975"/>
          </a:xfrm>
        </p:spPr>
        <p:txBody>
          <a:bodyPr>
            <a:noAutofit/>
          </a:bodyPr>
          <a:lstStyle/>
          <a:p>
            <a:pPr>
              <a:lnSpc>
                <a:spcPct val="150000"/>
              </a:lnSpc>
              <a:buNone/>
            </a:pPr>
            <a:r>
              <a:rPr lang="en-US" sz="2200" dirty="0" smtClean="0"/>
              <a:t>   Two important considerations in any bulk compounding program  are-</a:t>
            </a:r>
          </a:p>
          <a:p>
            <a:pPr marL="457200" indent="-457200">
              <a:lnSpc>
                <a:spcPct val="150000"/>
              </a:lnSpc>
              <a:buFont typeface="+mj-lt"/>
              <a:buAutoNum type="arabicPeriod"/>
            </a:pPr>
            <a:r>
              <a:rPr lang="en-US" sz="2200" dirty="0" smtClean="0"/>
              <a:t>Whether or not the pharmacist has the kind of equipment necessary to produce the drug  as per formulae .</a:t>
            </a:r>
          </a:p>
          <a:p>
            <a:pPr marL="457200" indent="-457200">
              <a:lnSpc>
                <a:spcPct val="150000"/>
              </a:lnSpc>
              <a:buFont typeface="+mj-lt"/>
              <a:buAutoNum type="arabicPeriod"/>
            </a:pPr>
            <a:r>
              <a:rPr lang="en-US" sz="2200" dirty="0" smtClean="0"/>
              <a:t>Whether or not the manufacturing capacity is enough to produce the desired quantity.</a:t>
            </a:r>
          </a:p>
          <a:p>
            <a:pPr>
              <a:lnSpc>
                <a:spcPct val="150000"/>
              </a:lnSpc>
              <a:buNone/>
            </a:pPr>
            <a:r>
              <a:rPr lang="en-US" sz="2200" dirty="0" smtClean="0"/>
              <a:t>.</a:t>
            </a:r>
            <a:endParaRPr lang="en-US"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42887"/>
            <a:ext cx="7886700" cy="1006474"/>
          </a:xfrm>
        </p:spPr>
        <p:txBody>
          <a:bodyPr>
            <a:normAutofit/>
          </a:bodyPr>
          <a:lstStyle/>
          <a:p>
            <a:r>
              <a:rPr lang="en-US" dirty="0" smtClean="0"/>
              <a:t>MANUFACTURING EQUIPMENTS AND ITS SOURCES</a:t>
            </a:r>
            <a:endParaRPr lang="en-US" dirty="0"/>
          </a:p>
        </p:txBody>
      </p:sp>
      <p:sp>
        <p:nvSpPr>
          <p:cNvPr id="3" name="Content Placeholder 2"/>
          <p:cNvSpPr>
            <a:spLocks noGrp="1"/>
          </p:cNvSpPr>
          <p:nvPr>
            <p:ph idx="1"/>
          </p:nvPr>
        </p:nvSpPr>
        <p:spPr>
          <a:xfrm>
            <a:off x="457200" y="1244599"/>
            <a:ext cx="7886700" cy="5029200"/>
          </a:xfrm>
        </p:spPr>
        <p:txBody>
          <a:bodyPr>
            <a:normAutofit fontScale="92500" lnSpcReduction="10000"/>
          </a:bodyPr>
          <a:lstStyle/>
          <a:p>
            <a:pPr>
              <a:lnSpc>
                <a:spcPct val="150000"/>
              </a:lnSpc>
            </a:pPr>
            <a:r>
              <a:rPr lang="en-US" sz="2400" dirty="0" smtClean="0"/>
              <a:t>The </a:t>
            </a:r>
            <a:r>
              <a:rPr lang="en-US" sz="2400" dirty="0"/>
              <a:t>kind and size of manufacturing equipment required in hospital pharmacy will vary from institution to institution </a:t>
            </a:r>
          </a:p>
          <a:p>
            <a:pPr>
              <a:lnSpc>
                <a:spcPct val="150000"/>
              </a:lnSpc>
            </a:pPr>
            <a:r>
              <a:rPr lang="en-US" sz="2400" dirty="0" smtClean="0"/>
              <a:t>Modern </a:t>
            </a:r>
            <a:r>
              <a:rPr lang="en-US" sz="2400" dirty="0"/>
              <a:t>technology has developed equipment to meet every production need. The available manufacturing  capacity can handle amounts that are considered to be of practical volume or quantity for a small or medium sized hospital.</a:t>
            </a:r>
          </a:p>
          <a:p>
            <a:pPr>
              <a:lnSpc>
                <a:spcPct val="150000"/>
              </a:lnSpc>
            </a:pPr>
            <a:r>
              <a:rPr lang="en-US" sz="2400" dirty="0" smtClean="0"/>
              <a:t> </a:t>
            </a:r>
            <a:r>
              <a:rPr lang="en-US" sz="2400" dirty="0"/>
              <a:t>In addition the larger hospitals have automatic and semi automatic heavy production equipment which may be useful i</a:t>
            </a:r>
            <a:r>
              <a:rPr lang="en-US" sz="2400" dirty="0" smtClean="0"/>
              <a:t>n </a:t>
            </a:r>
            <a:r>
              <a:rPr lang="en-US" sz="2400" dirty="0"/>
              <a:t>handling large volume in minimum duration of time.</a:t>
            </a:r>
          </a:p>
          <a:p>
            <a:pPr marL="0" indent="0">
              <a:buNone/>
            </a:pP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04800"/>
            <a:ext cx="7886700" cy="854074"/>
          </a:xfrm>
        </p:spPr>
        <p:txBody>
          <a:bodyPr/>
          <a:lstStyle/>
          <a:p>
            <a:r>
              <a:rPr lang="en-US" dirty="0" smtClean="0"/>
              <a:t>MANUFACTURING STAFF </a:t>
            </a:r>
            <a:endParaRPr lang="en-US" dirty="0"/>
          </a:p>
        </p:txBody>
      </p:sp>
      <p:sp>
        <p:nvSpPr>
          <p:cNvPr id="3" name="Content Placeholder 2"/>
          <p:cNvSpPr>
            <a:spLocks noGrp="1"/>
          </p:cNvSpPr>
          <p:nvPr>
            <p:ph idx="1"/>
          </p:nvPr>
        </p:nvSpPr>
        <p:spPr>
          <a:xfrm>
            <a:off x="228600" y="1192211"/>
            <a:ext cx="8286750" cy="2819400"/>
          </a:xfrm>
        </p:spPr>
        <p:txBody>
          <a:bodyPr>
            <a:normAutofit/>
          </a:bodyPr>
          <a:lstStyle/>
          <a:p>
            <a:pPr>
              <a:lnSpc>
                <a:spcPct val="150000"/>
              </a:lnSpc>
            </a:pPr>
            <a:r>
              <a:rPr lang="en-US" sz="2200" dirty="0" smtClean="0"/>
              <a:t>The manufacturing section of pharmacy must be supervised by a technically competent, legally qualified pharmacist </a:t>
            </a:r>
          </a:p>
          <a:p>
            <a:pPr>
              <a:lnSpc>
                <a:spcPct val="150000"/>
              </a:lnSpc>
            </a:pPr>
            <a:r>
              <a:rPr lang="en-US" sz="2200" dirty="0" smtClean="0"/>
              <a:t>In addition he must be supported with ancillary person who can be trained to carry on such non technical pursuits as bottling , filtering labelling etc.</a:t>
            </a:r>
            <a:endParaRPr lang="en-US" sz="2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6049"/>
            <a:ext cx="7886700" cy="996951"/>
          </a:xfrm>
        </p:spPr>
        <p:txBody>
          <a:bodyPr>
            <a:normAutofit/>
          </a:bodyPr>
          <a:lstStyle/>
          <a:p>
            <a:r>
              <a:rPr lang="en-US" dirty="0" smtClean="0"/>
              <a:t>MANUFACTURING OF ONIMENTS, LIQUID AND CREAMS </a:t>
            </a:r>
            <a:endParaRPr lang="en-US" dirty="0"/>
          </a:p>
        </p:txBody>
      </p:sp>
      <p:sp>
        <p:nvSpPr>
          <p:cNvPr id="3" name="Content Placeholder 2"/>
          <p:cNvSpPr>
            <a:spLocks noGrp="1"/>
          </p:cNvSpPr>
          <p:nvPr>
            <p:ph idx="1"/>
          </p:nvPr>
        </p:nvSpPr>
        <p:spPr>
          <a:xfrm>
            <a:off x="304800" y="1119187"/>
            <a:ext cx="8686800" cy="5105400"/>
          </a:xfrm>
        </p:spPr>
        <p:txBody>
          <a:bodyPr>
            <a:normAutofit/>
          </a:bodyPr>
          <a:lstStyle/>
          <a:p>
            <a:pPr>
              <a:lnSpc>
                <a:spcPct val="150000"/>
              </a:lnSpc>
            </a:pPr>
            <a:r>
              <a:rPr lang="en-US" sz="2200" dirty="0" smtClean="0"/>
              <a:t>The  products are required to  be free from viable organisms and can be subjected to a terminal heat sterilization process in its final container. Hence the facilities required will be less expensive and sophisticated. </a:t>
            </a:r>
          </a:p>
          <a:p>
            <a:pPr>
              <a:lnSpc>
                <a:spcPct val="150000"/>
              </a:lnSpc>
            </a:pPr>
            <a:r>
              <a:rPr lang="en-US" sz="2200" dirty="0" smtClean="0"/>
              <a:t>Some products require bulk manufacture in clean environment followed by sterilization by membrane filtration and aseptic filling in to previously  sterilized containers.</a:t>
            </a:r>
          </a:p>
          <a:p>
            <a:pPr>
              <a:lnSpc>
                <a:spcPct val="150000"/>
              </a:lnSpc>
            </a:pPr>
            <a:r>
              <a:rPr lang="en-US" sz="2200" dirty="0" smtClean="0"/>
              <a:t>Hospitals may not indulge in complication and expensive process of  manufacturing but will be mainly concerned with the dispensing of such  products  in small  quantities  to meet  individual  prescriptions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886700" cy="5562600"/>
          </a:xfrm>
        </p:spPr>
        <p:txBody>
          <a:bodyPr>
            <a:normAutofit/>
          </a:bodyPr>
          <a:lstStyle/>
          <a:p>
            <a:pPr>
              <a:lnSpc>
                <a:spcPct val="150000"/>
              </a:lnSpc>
            </a:pPr>
            <a:r>
              <a:rPr lang="en-US" sz="2200" dirty="0" smtClean="0"/>
              <a:t> </a:t>
            </a:r>
            <a:r>
              <a:rPr lang="en-US" sz="2200" dirty="0"/>
              <a:t>Before a new batch is started the bulk manufacture  or filling area should be inspected by an expert  to confirm  that the area should be thoroughly  cleaned in the access  zone prior to admission to the area has been cleared of all items remaining from previous batch </a:t>
            </a:r>
            <a:r>
              <a:rPr lang="en-US" sz="2200" dirty="0" smtClean="0"/>
              <a:t>.</a:t>
            </a:r>
            <a:endParaRPr lang="en-US" sz="2200" dirty="0"/>
          </a:p>
          <a:p>
            <a:pPr>
              <a:lnSpc>
                <a:spcPct val="150000"/>
              </a:lnSpc>
            </a:pPr>
            <a:r>
              <a:rPr lang="en-US" sz="2200" dirty="0"/>
              <a:t>Final product containers such as collapsible  tubes, glass  bottles  and jars will require pre treatment prior to use in filtering  zone. This pre treatment area is the best if  adjacent to the filling zone, and the facilities provided should be similar in principle to those provided for the washing of sterile fluid bottles. </a:t>
            </a:r>
          </a:p>
          <a:p>
            <a:endParaRPr lang="en-US" dirty="0"/>
          </a:p>
          <a:p>
            <a:endParaRPr lang="en-US" dirty="0"/>
          </a:p>
        </p:txBody>
      </p:sp>
    </p:spTree>
    <p:extLst>
      <p:ext uri="{BB962C8B-B14F-4D97-AF65-F5344CB8AC3E}">
        <p14:creationId xmlns:p14="http://schemas.microsoft.com/office/powerpoint/2010/main" val="303679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458"/>
            <a:ext cx="8691563" cy="1160317"/>
          </a:xfrm>
        </p:spPr>
        <p:txBody>
          <a:bodyPr>
            <a:normAutofit/>
          </a:bodyPr>
          <a:lstStyle/>
          <a:p>
            <a:r>
              <a:rPr lang="en-US" sz="3600" dirty="0" smtClean="0">
                <a:latin typeface="+mn-lt"/>
                <a:cs typeface="Times New Roman" pitchFamily="18" charset="0"/>
              </a:rPr>
              <a:t>Facilities and Requirements for sterile manufacturing</a:t>
            </a:r>
            <a:endParaRPr lang="en-US" dirty="0"/>
          </a:p>
        </p:txBody>
      </p:sp>
      <p:sp>
        <p:nvSpPr>
          <p:cNvPr id="3" name="Content Placeholder 2"/>
          <p:cNvSpPr>
            <a:spLocks noGrp="1"/>
          </p:cNvSpPr>
          <p:nvPr>
            <p:ph idx="1"/>
          </p:nvPr>
        </p:nvSpPr>
        <p:spPr>
          <a:xfrm>
            <a:off x="192881" y="1219200"/>
            <a:ext cx="8286750" cy="5394326"/>
          </a:xfrm>
        </p:spPr>
        <p:txBody>
          <a:bodyPr>
            <a:normAutofit fontScale="92500" lnSpcReduction="10000"/>
          </a:bodyPr>
          <a:lstStyle/>
          <a:p>
            <a:pPr algn="just"/>
            <a:r>
              <a:rPr lang="en-US" sz="2400" dirty="0">
                <a:cs typeface="Times New Roman" pitchFamily="18" charset="0"/>
              </a:rPr>
              <a:t>F</a:t>
            </a:r>
            <a:r>
              <a:rPr lang="en-US" sz="2400" dirty="0" smtClean="0">
                <a:cs typeface="Times New Roman" pitchFamily="18" charset="0"/>
              </a:rPr>
              <a:t>or sterile manufacturing following equipment's are necessary to meet the requirements of Drugs and Cosmetics Act.</a:t>
            </a:r>
          </a:p>
          <a:p>
            <a:pPr marL="514350" indent="-514350" algn="just">
              <a:buFont typeface="+mj-lt"/>
              <a:buAutoNum type="alphaLcPeriod"/>
            </a:pPr>
            <a:r>
              <a:rPr lang="en-US" sz="2400" dirty="0" smtClean="0">
                <a:cs typeface="Times New Roman" pitchFamily="18" charset="0"/>
              </a:rPr>
              <a:t>Storage equipment for ampoules and vials</a:t>
            </a:r>
          </a:p>
          <a:p>
            <a:pPr marL="514350" indent="-514350" algn="just">
              <a:buFont typeface="+mj-lt"/>
              <a:buAutoNum type="alphaLcPeriod"/>
            </a:pPr>
            <a:r>
              <a:rPr lang="en-US" sz="2400" dirty="0" smtClean="0">
                <a:cs typeface="Times New Roman" pitchFamily="18" charset="0"/>
              </a:rPr>
              <a:t>Storage cabinets</a:t>
            </a:r>
          </a:p>
          <a:p>
            <a:pPr marL="514350" indent="-514350" algn="just">
              <a:buFont typeface="+mj-lt"/>
              <a:buAutoNum type="alphaLcPeriod"/>
            </a:pPr>
            <a:r>
              <a:rPr lang="en-US" sz="2400" dirty="0" smtClean="0">
                <a:cs typeface="Times New Roman" pitchFamily="18" charset="0"/>
              </a:rPr>
              <a:t>Water still</a:t>
            </a:r>
          </a:p>
          <a:p>
            <a:pPr marL="514350" indent="-514350" algn="just">
              <a:buFont typeface="+mj-lt"/>
              <a:buAutoNum type="alphaLcPeriod"/>
            </a:pPr>
            <a:r>
              <a:rPr lang="en-US" sz="2400" dirty="0" smtClean="0">
                <a:cs typeface="Times New Roman" pitchFamily="18" charset="0"/>
              </a:rPr>
              <a:t>Ampoule washing machine</a:t>
            </a:r>
          </a:p>
          <a:p>
            <a:pPr marL="514350" indent="-514350" algn="just">
              <a:buFont typeface="+mj-lt"/>
              <a:buAutoNum type="alphaLcPeriod"/>
            </a:pPr>
            <a:r>
              <a:rPr lang="en-US" sz="2400" dirty="0" smtClean="0">
                <a:cs typeface="Times New Roman" pitchFamily="18" charset="0"/>
              </a:rPr>
              <a:t>Ampoule drying machine</a:t>
            </a:r>
          </a:p>
          <a:p>
            <a:pPr marL="514350" indent="-514350" algn="just">
              <a:buFont typeface="+mj-lt"/>
              <a:buAutoNum type="alphaLcPeriod"/>
            </a:pPr>
            <a:r>
              <a:rPr lang="en-US" sz="2400" dirty="0" smtClean="0">
                <a:cs typeface="Times New Roman" pitchFamily="18" charset="0"/>
              </a:rPr>
              <a:t>Filling and sealing unit</a:t>
            </a:r>
          </a:p>
          <a:p>
            <a:pPr marL="514350" indent="-514350" algn="just">
              <a:buFont typeface="+mj-lt"/>
              <a:buAutoNum type="alphaLcPeriod"/>
            </a:pPr>
            <a:r>
              <a:rPr lang="en-US" sz="2400" dirty="0" smtClean="0">
                <a:cs typeface="Times New Roman" pitchFamily="18" charset="0"/>
              </a:rPr>
              <a:t>Sintered glass funnel</a:t>
            </a:r>
          </a:p>
          <a:p>
            <a:pPr marL="514350" indent="-514350" algn="just">
              <a:buFont typeface="+mj-lt"/>
              <a:buAutoNum type="alphaLcPeriod"/>
            </a:pPr>
            <a:r>
              <a:rPr lang="en-US" sz="2400" dirty="0" smtClean="0">
                <a:cs typeface="Times New Roman" pitchFamily="18" charset="0"/>
              </a:rPr>
              <a:t>Filter press</a:t>
            </a:r>
          </a:p>
          <a:p>
            <a:pPr marL="514350" indent="-514350" algn="just">
              <a:buFont typeface="+mj-lt"/>
              <a:buAutoNum type="alphaLcPeriod"/>
            </a:pPr>
            <a:r>
              <a:rPr lang="en-US" sz="2400" dirty="0" smtClean="0">
                <a:cs typeface="Times New Roman" pitchFamily="18" charset="0"/>
              </a:rPr>
              <a:t>Hot Air Oven</a:t>
            </a:r>
          </a:p>
          <a:p>
            <a:pPr marL="514350" indent="-514350" algn="just">
              <a:buFont typeface="+mj-lt"/>
              <a:buAutoNum type="alphaLcPeriod"/>
            </a:pPr>
            <a:r>
              <a:rPr lang="en-US" sz="2400" dirty="0" smtClean="0">
                <a:cs typeface="Times New Roman" pitchFamily="18" charset="0"/>
              </a:rPr>
              <a:t>Equipment's for evaluation and quality control</a:t>
            </a:r>
          </a:p>
          <a:p>
            <a:pPr marL="514350" indent="-514350" algn="just">
              <a:buFont typeface="+mj-lt"/>
              <a:buAutoNum type="alphaLcPeriod"/>
            </a:pPr>
            <a:r>
              <a:rPr lang="en-US" sz="2400" dirty="0" smtClean="0">
                <a:cs typeface="Times New Roman" pitchFamily="18" charset="0"/>
              </a:rPr>
              <a:t>Autoclave</a:t>
            </a:r>
          </a:p>
          <a:p>
            <a:pPr marL="514350" indent="-514350" algn="just">
              <a:buFont typeface="+mj-lt"/>
              <a:buAutoNum type="alphaLcPeriod"/>
            </a:pPr>
            <a:r>
              <a:rPr lang="en-US" sz="2400" dirty="0" smtClean="0">
                <a:cs typeface="Times New Roman" pitchFamily="18" charset="0"/>
              </a:rPr>
              <a:t>Labeling and packing units</a:t>
            </a:r>
          </a:p>
          <a:p>
            <a:endParaRPr lang="en-US" dirty="0"/>
          </a:p>
        </p:txBody>
      </p:sp>
    </p:spTree>
    <p:extLst>
      <p:ext uri="{BB962C8B-B14F-4D97-AF65-F5344CB8AC3E}">
        <p14:creationId xmlns:p14="http://schemas.microsoft.com/office/powerpoint/2010/main" val="3799425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7772400" cy="5410200"/>
          </a:xfrm>
        </p:spPr>
        <p:txBody>
          <a:bodyPr>
            <a:normAutofit/>
          </a:bodyPr>
          <a:lstStyle/>
          <a:p>
            <a:pPr>
              <a:lnSpc>
                <a:spcPct val="150000"/>
              </a:lnSpc>
            </a:pPr>
            <a:r>
              <a:rPr lang="en-US" sz="2200" dirty="0" smtClean="0"/>
              <a:t>After washing it is necessary to dry the containers .If products are to be sterilized by dry heat in their final containers , a second  oven should  be provided for the purpose of steam , cooling etc.</a:t>
            </a:r>
          </a:p>
          <a:p>
            <a:pPr>
              <a:lnSpc>
                <a:spcPct val="150000"/>
              </a:lnSpc>
            </a:pPr>
            <a:r>
              <a:rPr lang="en-US" sz="2200" dirty="0" smtClean="0"/>
              <a:t>The receiving vessel in aseptic area should be equipped with the necessary blending and homogenizing devices so that the product does not   become   exposed to the aseptic environment .</a:t>
            </a:r>
          </a:p>
          <a:p>
            <a:pPr>
              <a:buNone/>
            </a:pPr>
            <a:endParaRPr lang="en-US" dirty="0" smtClean="0"/>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2237"/>
            <a:ext cx="7886700" cy="1096963"/>
          </a:xfrm>
        </p:spPr>
        <p:txBody>
          <a:bodyPr>
            <a:normAutofit/>
          </a:bodyPr>
          <a:lstStyle/>
          <a:p>
            <a:r>
              <a:rPr lang="en-US" dirty="0" smtClean="0"/>
              <a:t>MANUFACTURING OF TABLETS CAPSULES , GRANULES AND POWDERS </a:t>
            </a:r>
            <a:endParaRPr lang="en-US" dirty="0"/>
          </a:p>
        </p:txBody>
      </p:sp>
      <p:sp>
        <p:nvSpPr>
          <p:cNvPr id="3" name="Content Placeholder 2"/>
          <p:cNvSpPr>
            <a:spLocks noGrp="1"/>
          </p:cNvSpPr>
          <p:nvPr>
            <p:ph idx="1"/>
          </p:nvPr>
        </p:nvSpPr>
        <p:spPr>
          <a:xfrm>
            <a:off x="381000" y="1219200"/>
            <a:ext cx="8382000" cy="5105400"/>
          </a:xfrm>
        </p:spPr>
        <p:txBody>
          <a:bodyPr>
            <a:normAutofit lnSpcReduction="10000"/>
          </a:bodyPr>
          <a:lstStyle/>
          <a:p>
            <a:pPr>
              <a:lnSpc>
                <a:spcPct val="150000"/>
              </a:lnSpc>
              <a:buNone/>
            </a:pPr>
            <a:r>
              <a:rPr lang="en-US" sz="2200" dirty="0" smtClean="0"/>
              <a:t>. The tableting process can be split into five stages </a:t>
            </a:r>
          </a:p>
          <a:p>
            <a:pPr marL="514350" indent="571500">
              <a:lnSpc>
                <a:spcPct val="150000"/>
              </a:lnSpc>
              <a:buAutoNum type="arabicPeriod"/>
            </a:pPr>
            <a:r>
              <a:rPr lang="en-US" sz="2200" dirty="0" smtClean="0"/>
              <a:t>Dispensing </a:t>
            </a:r>
          </a:p>
          <a:p>
            <a:pPr marL="514350" indent="571500">
              <a:lnSpc>
                <a:spcPct val="150000"/>
              </a:lnSpc>
              <a:buAutoNum type="arabicPeriod"/>
            </a:pPr>
            <a:r>
              <a:rPr lang="en-US" sz="2200" dirty="0"/>
              <a:t>G</a:t>
            </a:r>
            <a:r>
              <a:rPr lang="en-US" sz="2200" dirty="0" smtClean="0"/>
              <a:t>ranulation</a:t>
            </a:r>
          </a:p>
          <a:p>
            <a:pPr marL="514350" indent="571500">
              <a:lnSpc>
                <a:spcPct val="150000"/>
              </a:lnSpc>
              <a:buAutoNum type="arabicPeriod"/>
            </a:pPr>
            <a:r>
              <a:rPr lang="en-US" sz="2200" dirty="0" smtClean="0"/>
              <a:t>Dry blending </a:t>
            </a:r>
          </a:p>
          <a:p>
            <a:pPr marL="514350" indent="571500">
              <a:lnSpc>
                <a:spcPct val="150000"/>
              </a:lnSpc>
              <a:buAutoNum type="arabicPeriod"/>
            </a:pPr>
            <a:r>
              <a:rPr lang="en-US" sz="2200" dirty="0" smtClean="0"/>
              <a:t>Compression </a:t>
            </a:r>
          </a:p>
          <a:p>
            <a:pPr marL="514350" indent="571500">
              <a:lnSpc>
                <a:spcPct val="150000"/>
              </a:lnSpc>
              <a:buAutoNum type="arabicPeriod"/>
            </a:pPr>
            <a:r>
              <a:rPr lang="en-US" sz="2200" dirty="0" smtClean="0"/>
              <a:t>Coating </a:t>
            </a:r>
          </a:p>
          <a:p>
            <a:pPr marL="514350" indent="-514350">
              <a:lnSpc>
                <a:spcPct val="150000"/>
              </a:lnSpc>
              <a:buNone/>
            </a:pPr>
            <a:r>
              <a:rPr lang="en-US" sz="2200" dirty="0"/>
              <a:t> </a:t>
            </a:r>
            <a:r>
              <a:rPr lang="en-US" sz="2200" dirty="0" smtClean="0"/>
              <a:t>        </a:t>
            </a:r>
            <a:r>
              <a:rPr lang="en-US" sz="2200" b="1" dirty="0"/>
              <a:t>Dispensing: </a:t>
            </a:r>
            <a:r>
              <a:rPr lang="en-US" sz="2200" dirty="0"/>
              <a:t>Dispensing</a:t>
            </a:r>
            <a:r>
              <a:rPr lang="en-US" sz="2200" dirty="0" smtClean="0"/>
              <a:t> involves use of a central dispensary for all use in the pharmacy. Dust extraction points will be required at each weighing station so that fine powders  can be removed at source. </a:t>
            </a:r>
          </a:p>
          <a:p>
            <a:pPr marL="514350" indent="-514350">
              <a:buAutoNum type="arabicPeriod"/>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fontScale="55000" lnSpcReduction="20000"/>
          </a:bodyPr>
          <a:lstStyle/>
          <a:p>
            <a:pPr>
              <a:lnSpc>
                <a:spcPct val="170000"/>
              </a:lnSpc>
              <a:buNone/>
            </a:pPr>
            <a:r>
              <a:rPr lang="en-US" dirty="0" smtClean="0"/>
              <a:t>  </a:t>
            </a:r>
            <a:endParaRPr lang="en-US" sz="4000" dirty="0" smtClean="0"/>
          </a:p>
          <a:p>
            <a:pPr>
              <a:lnSpc>
                <a:spcPct val="170000"/>
              </a:lnSpc>
              <a:buNone/>
            </a:pPr>
            <a:r>
              <a:rPr lang="en-US" sz="4000" dirty="0"/>
              <a:t> </a:t>
            </a:r>
            <a:r>
              <a:rPr lang="en-US" sz="4000" dirty="0" smtClean="0"/>
              <a:t>  </a:t>
            </a:r>
            <a:r>
              <a:rPr lang="en-US" sz="4000" b="1" dirty="0" smtClean="0"/>
              <a:t>Granulation</a:t>
            </a:r>
            <a:r>
              <a:rPr lang="en-US" sz="4000" b="1" dirty="0"/>
              <a:t>: </a:t>
            </a:r>
            <a:r>
              <a:rPr lang="en-US" sz="4000" dirty="0"/>
              <a:t>Granulation involves blending of dispensed </a:t>
            </a:r>
            <a:r>
              <a:rPr lang="en-US" sz="4000" dirty="0" smtClean="0"/>
              <a:t>materials </a:t>
            </a:r>
            <a:r>
              <a:rPr lang="en-US" sz="4000" dirty="0"/>
              <a:t>after any preliminary treatment according to the batch document. The dry mass moistened with the granulation fluid and a suitable mass is then passed through  sieve. Resultant   moist  granules  are dried up. During </a:t>
            </a:r>
            <a:r>
              <a:rPr lang="en-US" sz="4000" dirty="0" smtClean="0"/>
              <a:t>this process suitable blenders and operators skill  affect not only physical characteristics but also physiological  effects.  After moist granulation they  using  small fluid bed dryer of tray dryer </a:t>
            </a:r>
          </a:p>
          <a:p>
            <a:pPr>
              <a:lnSpc>
                <a:spcPct val="170000"/>
              </a:lnSpc>
              <a:buNone/>
            </a:pPr>
            <a:r>
              <a:rPr lang="en-US" sz="4000" b="1" dirty="0" smtClean="0"/>
              <a:t>   Dry </a:t>
            </a:r>
            <a:r>
              <a:rPr lang="en-US" sz="4000" b="1" dirty="0"/>
              <a:t>blending </a:t>
            </a:r>
            <a:r>
              <a:rPr lang="en-US" sz="4000" b="1" dirty="0" smtClean="0"/>
              <a:t>: </a:t>
            </a:r>
            <a:r>
              <a:rPr lang="en-US" sz="4000" dirty="0" smtClean="0"/>
              <a:t>After granules have cooled  and hardened , final dry blending  </a:t>
            </a:r>
            <a:r>
              <a:rPr lang="en-US" sz="4000" dirty="0" smtClean="0"/>
              <a:t>of potent </a:t>
            </a:r>
            <a:r>
              <a:rPr lang="en-US" sz="4000" dirty="0" smtClean="0"/>
              <a:t>drugs , lubricants are made to correctly stored and label the granules. </a:t>
            </a:r>
            <a:endParaRPr lang="en-US"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975" y="762000"/>
            <a:ext cx="8582025" cy="4800600"/>
          </a:xfrm>
        </p:spPr>
        <p:txBody>
          <a:bodyPr>
            <a:normAutofit/>
          </a:bodyPr>
          <a:lstStyle/>
          <a:p>
            <a:pPr>
              <a:lnSpc>
                <a:spcPct val="150000"/>
              </a:lnSpc>
              <a:buNone/>
            </a:pPr>
            <a:r>
              <a:rPr lang="en-US" sz="2200" dirty="0" smtClean="0"/>
              <a:t>   </a:t>
            </a:r>
            <a:r>
              <a:rPr lang="en-US" sz="2200" b="1" dirty="0" smtClean="0"/>
              <a:t>Compression :</a:t>
            </a:r>
            <a:r>
              <a:rPr lang="en-US" sz="2200" dirty="0" smtClean="0"/>
              <a:t>Tableting  machine should be stripped  down for cleaning  after each  batch  and tools  examined,  polished  must be necessary . During  compression  various physical test including  hardness ,  thickness , weight variation must be provided adjacent to machine . The  containers  should be covered  in such a way that the product  is protected from the  atmosphere , including light. </a:t>
            </a:r>
            <a:r>
              <a:rPr lang="en-US" sz="2200" dirty="0"/>
              <a:t>F</a:t>
            </a:r>
            <a:r>
              <a:rPr lang="en-US" sz="2200" dirty="0" smtClean="0"/>
              <a:t>acilities should be available for each container to be sealed and labelled properly to the products   status.</a:t>
            </a:r>
            <a:endParaRPr lang="en-US" sz="2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953000"/>
          </a:xfrm>
        </p:spPr>
        <p:txBody>
          <a:bodyPr>
            <a:normAutofit/>
          </a:bodyPr>
          <a:lstStyle/>
          <a:p>
            <a:pPr>
              <a:lnSpc>
                <a:spcPct val="150000"/>
              </a:lnSpc>
              <a:buNone/>
            </a:pPr>
            <a:r>
              <a:rPr lang="en-US" sz="2200" b="1" dirty="0" smtClean="0"/>
              <a:t>   Coating :</a:t>
            </a:r>
            <a:r>
              <a:rPr lang="en-US" sz="2200" dirty="0" smtClean="0"/>
              <a:t>The best can be expected in hospital pharmacy is chloroform soluble coating polymer with the required physical properties and dusting the product at the end of each application with talcum  powder. Final product may not have an appearance comparable to industrial scale but reliable product having their required properties and fit for intended use. </a:t>
            </a:r>
            <a:r>
              <a:rPr lang="en-US" sz="2200" dirty="0"/>
              <a:t>S</a:t>
            </a:r>
            <a:r>
              <a:rPr lang="en-US" sz="2200" dirty="0" smtClean="0"/>
              <a:t>ome products which are already dispensed in the </a:t>
            </a:r>
            <a:r>
              <a:rPr lang="en-US" sz="2200" smtClean="0"/>
              <a:t>form </a:t>
            </a:r>
            <a:r>
              <a:rPr lang="en-US" sz="2200" smtClean="0"/>
              <a:t>of </a:t>
            </a:r>
            <a:r>
              <a:rPr lang="en-US" sz="2200" dirty="0" smtClean="0"/>
              <a:t>powders or granules can be prepared in same facilities where tablets are being made.</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marL="0" indent="0" algn="just">
              <a:lnSpc>
                <a:spcPct val="150000"/>
              </a:lnSpc>
              <a:buNone/>
            </a:pPr>
            <a:r>
              <a:rPr lang="en-US" sz="2200" b="1" dirty="0" smtClean="0">
                <a:cs typeface="Times New Roman" pitchFamily="18" charset="0"/>
              </a:rPr>
              <a:t>Layout of sterile products Area:</a:t>
            </a:r>
          </a:p>
          <a:p>
            <a:pPr algn="just">
              <a:lnSpc>
                <a:spcPct val="150000"/>
              </a:lnSpc>
              <a:buNone/>
            </a:pPr>
            <a:r>
              <a:rPr lang="en-US" sz="2200" dirty="0" smtClean="0">
                <a:cs typeface="Times New Roman" pitchFamily="18" charset="0"/>
              </a:rPr>
              <a:t>The sterile area can be divided into following categories:</a:t>
            </a:r>
          </a:p>
          <a:p>
            <a:pPr marL="1771650" algn="just">
              <a:lnSpc>
                <a:spcPct val="150000"/>
              </a:lnSpc>
            </a:pPr>
            <a:r>
              <a:rPr lang="en-US" sz="2200" dirty="0" smtClean="0">
                <a:cs typeface="Times New Roman" pitchFamily="18" charset="0"/>
              </a:rPr>
              <a:t>Clean up area</a:t>
            </a:r>
          </a:p>
          <a:p>
            <a:pPr marL="1771650" algn="just">
              <a:lnSpc>
                <a:spcPct val="150000"/>
              </a:lnSpc>
            </a:pPr>
            <a:r>
              <a:rPr lang="en-US" sz="2200" dirty="0" smtClean="0">
                <a:cs typeface="Times New Roman" pitchFamily="18" charset="0"/>
              </a:rPr>
              <a:t>Preparation area or compounding area</a:t>
            </a:r>
          </a:p>
          <a:p>
            <a:pPr marL="1771650" algn="just">
              <a:lnSpc>
                <a:spcPct val="150000"/>
              </a:lnSpc>
            </a:pPr>
            <a:r>
              <a:rPr lang="en-US" sz="2200" dirty="0" smtClean="0">
                <a:cs typeface="Times New Roman" pitchFamily="18" charset="0"/>
              </a:rPr>
              <a:t>Aseptic area</a:t>
            </a:r>
          </a:p>
          <a:p>
            <a:pPr marL="1771650" algn="just">
              <a:lnSpc>
                <a:spcPct val="150000"/>
              </a:lnSpc>
            </a:pPr>
            <a:r>
              <a:rPr lang="en-US" sz="2200" dirty="0" smtClean="0">
                <a:cs typeface="Times New Roman" pitchFamily="18" charset="0"/>
              </a:rPr>
              <a:t>Quarantine area</a:t>
            </a:r>
          </a:p>
          <a:p>
            <a:pPr marL="1771650" algn="just">
              <a:lnSpc>
                <a:spcPct val="150000"/>
              </a:lnSpc>
            </a:pPr>
            <a:r>
              <a:rPr lang="en-US" sz="2200" dirty="0" smtClean="0">
                <a:cs typeface="Times New Roman" pitchFamily="18" charset="0"/>
              </a:rPr>
              <a:t>Finishing and packaging area</a:t>
            </a:r>
          </a:p>
          <a:p>
            <a:pPr algn="just">
              <a:buNone/>
            </a:pPr>
            <a:endParaRPr lang="en-US" sz="2800" dirty="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001000" cy="4343400"/>
          </a:xfrm>
        </p:spPr>
        <p:txBody>
          <a:bodyPr>
            <a:normAutofit/>
          </a:bodyPr>
          <a:lstStyle/>
          <a:p>
            <a:pPr algn="just">
              <a:lnSpc>
                <a:spcPct val="150000"/>
              </a:lnSpc>
              <a:buNone/>
            </a:pPr>
            <a:r>
              <a:rPr lang="en-US" sz="2200" b="1" dirty="0" smtClean="0">
                <a:cs typeface="Times New Roman" pitchFamily="18" charset="0"/>
              </a:rPr>
              <a:t>1.Clean area: </a:t>
            </a:r>
          </a:p>
          <a:p>
            <a:pPr>
              <a:lnSpc>
                <a:spcPct val="150000"/>
              </a:lnSpc>
              <a:buNone/>
            </a:pPr>
            <a:r>
              <a:rPr lang="en-US" sz="2200" dirty="0" smtClean="0">
                <a:cs typeface="Times New Roman" pitchFamily="18" charset="0"/>
              </a:rPr>
              <a:t>   This area has walls and ceilings with film coating material. There should be no holes, corners or projections. The air should be free dirt and microbe. The room should undergo a minimum of 10-15 air changes per hour. All incoming air should be passed through filters with an efficiency of at least 95%.</a:t>
            </a:r>
          </a:p>
        </p:txBody>
      </p:sp>
    </p:spTree>
    <p:extLst>
      <p:ext uri="{BB962C8B-B14F-4D97-AF65-F5344CB8AC3E}">
        <p14:creationId xmlns:p14="http://schemas.microsoft.com/office/powerpoint/2010/main" val="4272632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52400"/>
            <a:ext cx="8686800" cy="6324600"/>
          </a:xfrm>
          <a:prstGeom prst="rect">
            <a:avLst/>
          </a:prstGeom>
        </p:spPr>
      </p:pic>
    </p:spTree>
    <p:extLst>
      <p:ext uri="{BB962C8B-B14F-4D97-AF65-F5344CB8AC3E}">
        <p14:creationId xmlns:p14="http://schemas.microsoft.com/office/powerpoint/2010/main" val="49305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4572000"/>
          </a:xfrm>
        </p:spPr>
        <p:txBody>
          <a:bodyPr>
            <a:normAutofit/>
          </a:bodyPr>
          <a:lstStyle/>
          <a:p>
            <a:pPr algn="just">
              <a:lnSpc>
                <a:spcPct val="150000"/>
              </a:lnSpc>
              <a:buNone/>
            </a:pPr>
            <a:r>
              <a:rPr lang="en-US" sz="2200" b="1" dirty="0" smtClean="0">
                <a:cs typeface="Times New Roman" pitchFamily="18" charset="0"/>
              </a:rPr>
              <a:t>2. Preparation or Compounding Area: </a:t>
            </a:r>
          </a:p>
          <a:p>
            <a:pPr>
              <a:lnSpc>
                <a:spcPct val="150000"/>
              </a:lnSpc>
              <a:buNone/>
            </a:pPr>
            <a:r>
              <a:rPr lang="en-US" sz="2200" dirty="0" smtClean="0">
                <a:cs typeface="Times New Roman" pitchFamily="18" charset="0"/>
              </a:rPr>
              <a:t>   In this area formula is compounded and for this it is not essential that the area should be aseptic but controlling measures are provided to control the dust generated from weighing and compounding procedures. Cabinets and counters are generally made up of stainless steel. The ceiling, walls should be made of such materials which are impervious to water.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5415" y="304600"/>
            <a:ext cx="8845496" cy="6149100"/>
          </a:xfrm>
        </p:spPr>
      </p:pic>
    </p:spTree>
    <p:extLst>
      <p:ext uri="{BB962C8B-B14F-4D97-AF65-F5344CB8AC3E}">
        <p14:creationId xmlns:p14="http://schemas.microsoft.com/office/powerpoint/2010/main" val="119945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28600" y="457200"/>
            <a:ext cx="8305800" cy="5257800"/>
          </a:xfrm>
        </p:spPr>
        <p:txBody>
          <a:bodyPr>
            <a:normAutofit/>
          </a:bodyPr>
          <a:lstStyle/>
          <a:p>
            <a:pPr algn="just">
              <a:lnSpc>
                <a:spcPct val="150000"/>
              </a:lnSpc>
              <a:buNone/>
            </a:pPr>
            <a:r>
              <a:rPr lang="en-US" b="1" dirty="0" smtClean="0">
                <a:latin typeface="Times New Roman" pitchFamily="18" charset="0"/>
                <a:cs typeface="Times New Roman" pitchFamily="18" charset="0"/>
              </a:rPr>
              <a:t>3</a:t>
            </a:r>
            <a:r>
              <a:rPr lang="en-US" sz="2200" b="1" dirty="0" smtClean="0">
                <a:cs typeface="Times New Roman" pitchFamily="18" charset="0"/>
              </a:rPr>
              <a:t>. Aseptic Area:</a:t>
            </a:r>
          </a:p>
          <a:p>
            <a:pPr algn="just">
              <a:lnSpc>
                <a:spcPct val="150000"/>
              </a:lnSpc>
              <a:buNone/>
            </a:pPr>
            <a:r>
              <a:rPr lang="en-US" sz="2200" dirty="0" smtClean="0">
                <a:cs typeface="Times New Roman" pitchFamily="18" charset="0"/>
              </a:rPr>
              <a:t>  a)The ceiling, walls and floor must be sealed properly so that they can be washed and disinfected when required.</a:t>
            </a:r>
          </a:p>
          <a:p>
            <a:pPr algn="just">
              <a:lnSpc>
                <a:spcPct val="150000"/>
              </a:lnSpc>
              <a:buNone/>
            </a:pPr>
            <a:r>
              <a:rPr lang="en-US" sz="2200" dirty="0" smtClean="0">
                <a:cs typeface="Times New Roman" pitchFamily="18" charset="0"/>
              </a:rPr>
              <a:t>  b) All the counters are made up of stainless steel and they are constructed in such a way that dirt particles shall not accumulate.</a:t>
            </a:r>
          </a:p>
          <a:p>
            <a:pPr algn="just">
              <a:lnSpc>
                <a:spcPct val="150000"/>
              </a:lnSpc>
              <a:buNone/>
            </a:pPr>
            <a:r>
              <a:rPr lang="en-US" sz="2200" dirty="0" smtClean="0">
                <a:cs typeface="Times New Roman" pitchFamily="18" charset="0"/>
              </a:rPr>
              <a:t>  c) as much as possible storage tanks, mixing tanks containing the compounded products should remain outside the aseptic area and then the product is fed into aseptic area through pipelines.</a:t>
            </a:r>
          </a:p>
          <a:p>
            <a:pPr>
              <a:lnSpc>
                <a:spcPct val="150000"/>
              </a:lnSpc>
            </a:pP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1106</TotalTime>
  <Words>2176</Words>
  <Application>Microsoft Office PowerPoint</Application>
  <PresentationFormat>On-screen Show (4:3)</PresentationFormat>
  <Paragraphs>125</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Times New Roman</vt:lpstr>
      <vt:lpstr>Wingdings</vt:lpstr>
      <vt:lpstr>Office Theme</vt:lpstr>
      <vt:lpstr>Manufacturing of  Pharmaceuticals in hospital Sterile &amp; Non-sterile</vt:lpstr>
      <vt:lpstr>STERILE MANUFACTURE</vt:lpstr>
      <vt:lpstr>Facilities and Requirements for sterile manufacturing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PRODUCTION PLANNING AND PROCESSING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Non-sterile Manufacturing</vt:lpstr>
      <vt:lpstr>MATERIALS REQUIREMENT </vt:lpstr>
      <vt:lpstr> MANUFACTURING CAPACITY </vt:lpstr>
      <vt:lpstr>MANUFACTURING EQUIPMENTS AND ITS SOURCES</vt:lpstr>
      <vt:lpstr>MANUFACTURING STAFF </vt:lpstr>
      <vt:lpstr>MANUFACTURING OF ONIMENTS, LIQUID AND CREAMS </vt:lpstr>
      <vt:lpstr>PowerPoint Presentation</vt:lpstr>
      <vt:lpstr>PowerPoint Presentation</vt:lpstr>
      <vt:lpstr>MANUFACTURING OF TABLETS CAPSULES , GRANULES AND POWDERS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Manufacturing practice and production control</dc:title>
  <dc:creator>Shupti</dc:creator>
  <cp:lastModifiedBy>su</cp:lastModifiedBy>
  <cp:revision>174</cp:revision>
  <cp:lastPrinted>2017-05-21T03:50:20Z</cp:lastPrinted>
  <dcterms:created xsi:type="dcterms:W3CDTF">2017-03-28T15:54:17Z</dcterms:created>
  <dcterms:modified xsi:type="dcterms:W3CDTF">2018-05-14T05:13:47Z</dcterms:modified>
</cp:coreProperties>
</file>