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50"/>
  </p:notesMasterIdLst>
  <p:sldIdLst>
    <p:sldId id="257" r:id="rId2"/>
    <p:sldId id="307" r:id="rId3"/>
    <p:sldId id="258" r:id="rId4"/>
    <p:sldId id="259" r:id="rId5"/>
    <p:sldId id="310" r:id="rId6"/>
    <p:sldId id="309" r:id="rId7"/>
    <p:sldId id="311" r:id="rId8"/>
    <p:sldId id="312" r:id="rId9"/>
    <p:sldId id="308" r:id="rId10"/>
    <p:sldId id="313" r:id="rId11"/>
    <p:sldId id="314" r:id="rId12"/>
    <p:sldId id="315" r:id="rId13"/>
    <p:sldId id="316" r:id="rId14"/>
    <p:sldId id="317" r:id="rId15"/>
    <p:sldId id="318" r:id="rId16"/>
    <p:sldId id="356" r:id="rId17"/>
    <p:sldId id="319" r:id="rId18"/>
    <p:sldId id="321" r:id="rId19"/>
    <p:sldId id="322" r:id="rId20"/>
    <p:sldId id="323" r:id="rId21"/>
    <p:sldId id="324" r:id="rId22"/>
    <p:sldId id="325" r:id="rId23"/>
    <p:sldId id="327" r:id="rId24"/>
    <p:sldId id="328" r:id="rId25"/>
    <p:sldId id="329" r:id="rId26"/>
    <p:sldId id="330" r:id="rId27"/>
    <p:sldId id="332" r:id="rId28"/>
    <p:sldId id="333" r:id="rId29"/>
    <p:sldId id="357" r:id="rId30"/>
    <p:sldId id="334" r:id="rId31"/>
    <p:sldId id="335" r:id="rId32"/>
    <p:sldId id="336" r:id="rId33"/>
    <p:sldId id="337" r:id="rId34"/>
    <p:sldId id="338" r:id="rId35"/>
    <p:sldId id="339" r:id="rId36"/>
    <p:sldId id="340" r:id="rId37"/>
    <p:sldId id="343" r:id="rId38"/>
    <p:sldId id="342" r:id="rId39"/>
    <p:sldId id="345" r:id="rId40"/>
    <p:sldId id="346" r:id="rId41"/>
    <p:sldId id="347" r:id="rId42"/>
    <p:sldId id="348" r:id="rId43"/>
    <p:sldId id="349" r:id="rId44"/>
    <p:sldId id="350" r:id="rId45"/>
    <p:sldId id="351" r:id="rId46"/>
    <p:sldId id="353" r:id="rId47"/>
    <p:sldId id="354" r:id="rId48"/>
    <p:sldId id="355"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65" autoAdjust="0"/>
    <p:restoredTop sz="94660"/>
  </p:normalViewPr>
  <p:slideViewPr>
    <p:cSldViewPr>
      <p:cViewPr varScale="1">
        <p:scale>
          <a:sx n="70" d="100"/>
          <a:sy n="70" d="100"/>
        </p:scale>
        <p:origin x="528"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D8D243-B531-477C-9A6B-00D1D972F1DB}" type="datetimeFigureOut">
              <a:rPr lang="en-AU" smtClean="0"/>
              <a:t>28/03/2018</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B6D988-76A4-4C42-B660-79C2D603B618}" type="slidenum">
              <a:rPr lang="en-AU" smtClean="0"/>
              <a:t>‹#›</a:t>
            </a:fld>
            <a:endParaRPr lang="en-AU"/>
          </a:p>
        </p:txBody>
      </p:sp>
    </p:spTree>
    <p:extLst>
      <p:ext uri="{BB962C8B-B14F-4D97-AF65-F5344CB8AC3E}">
        <p14:creationId xmlns:p14="http://schemas.microsoft.com/office/powerpoint/2010/main" val="2276537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2</a:t>
            </a:fld>
            <a:endParaRPr lang="en-AU"/>
          </a:p>
        </p:txBody>
      </p:sp>
    </p:spTree>
    <p:extLst>
      <p:ext uri="{BB962C8B-B14F-4D97-AF65-F5344CB8AC3E}">
        <p14:creationId xmlns:p14="http://schemas.microsoft.com/office/powerpoint/2010/main" val="1213386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13</a:t>
            </a:fld>
            <a:endParaRPr lang="en-AU"/>
          </a:p>
        </p:txBody>
      </p:sp>
    </p:spTree>
    <p:extLst>
      <p:ext uri="{BB962C8B-B14F-4D97-AF65-F5344CB8AC3E}">
        <p14:creationId xmlns:p14="http://schemas.microsoft.com/office/powerpoint/2010/main" val="42159015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14</a:t>
            </a:fld>
            <a:endParaRPr lang="en-AU"/>
          </a:p>
        </p:txBody>
      </p:sp>
    </p:spTree>
    <p:extLst>
      <p:ext uri="{BB962C8B-B14F-4D97-AF65-F5344CB8AC3E}">
        <p14:creationId xmlns:p14="http://schemas.microsoft.com/office/powerpoint/2010/main" val="42159015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15</a:t>
            </a:fld>
            <a:endParaRPr lang="en-AU"/>
          </a:p>
        </p:txBody>
      </p:sp>
    </p:spTree>
    <p:extLst>
      <p:ext uri="{BB962C8B-B14F-4D97-AF65-F5344CB8AC3E}">
        <p14:creationId xmlns:p14="http://schemas.microsoft.com/office/powerpoint/2010/main" val="4215901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16</a:t>
            </a:fld>
            <a:endParaRPr lang="en-AU"/>
          </a:p>
        </p:txBody>
      </p:sp>
    </p:spTree>
    <p:extLst>
      <p:ext uri="{BB962C8B-B14F-4D97-AF65-F5344CB8AC3E}">
        <p14:creationId xmlns:p14="http://schemas.microsoft.com/office/powerpoint/2010/main" val="23071730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17</a:t>
            </a:fld>
            <a:endParaRPr lang="en-AU"/>
          </a:p>
        </p:txBody>
      </p:sp>
    </p:spTree>
    <p:extLst>
      <p:ext uri="{BB962C8B-B14F-4D97-AF65-F5344CB8AC3E}">
        <p14:creationId xmlns:p14="http://schemas.microsoft.com/office/powerpoint/2010/main" val="42159015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18</a:t>
            </a:fld>
            <a:endParaRPr lang="en-AU"/>
          </a:p>
        </p:txBody>
      </p:sp>
    </p:spTree>
    <p:extLst>
      <p:ext uri="{BB962C8B-B14F-4D97-AF65-F5344CB8AC3E}">
        <p14:creationId xmlns:p14="http://schemas.microsoft.com/office/powerpoint/2010/main" val="24361628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19</a:t>
            </a:fld>
            <a:endParaRPr lang="en-AU"/>
          </a:p>
        </p:txBody>
      </p:sp>
    </p:spTree>
    <p:extLst>
      <p:ext uri="{BB962C8B-B14F-4D97-AF65-F5344CB8AC3E}">
        <p14:creationId xmlns:p14="http://schemas.microsoft.com/office/powerpoint/2010/main" val="22284406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20</a:t>
            </a:fld>
            <a:endParaRPr lang="en-AU"/>
          </a:p>
        </p:txBody>
      </p:sp>
    </p:spTree>
    <p:extLst>
      <p:ext uri="{BB962C8B-B14F-4D97-AF65-F5344CB8AC3E}">
        <p14:creationId xmlns:p14="http://schemas.microsoft.com/office/powerpoint/2010/main" val="28320998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21</a:t>
            </a:fld>
            <a:endParaRPr lang="en-AU"/>
          </a:p>
        </p:txBody>
      </p:sp>
    </p:spTree>
    <p:extLst>
      <p:ext uri="{BB962C8B-B14F-4D97-AF65-F5344CB8AC3E}">
        <p14:creationId xmlns:p14="http://schemas.microsoft.com/office/powerpoint/2010/main" val="1646825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22</a:t>
            </a:fld>
            <a:endParaRPr lang="en-AU"/>
          </a:p>
        </p:txBody>
      </p:sp>
    </p:spTree>
    <p:extLst>
      <p:ext uri="{BB962C8B-B14F-4D97-AF65-F5344CB8AC3E}">
        <p14:creationId xmlns:p14="http://schemas.microsoft.com/office/powerpoint/2010/main" val="1307985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5</a:t>
            </a:fld>
            <a:endParaRPr lang="en-AU"/>
          </a:p>
        </p:txBody>
      </p:sp>
    </p:spTree>
    <p:extLst>
      <p:ext uri="{BB962C8B-B14F-4D97-AF65-F5344CB8AC3E}">
        <p14:creationId xmlns:p14="http://schemas.microsoft.com/office/powerpoint/2010/main" val="42159015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23</a:t>
            </a:fld>
            <a:endParaRPr lang="en-AU"/>
          </a:p>
        </p:txBody>
      </p:sp>
    </p:spTree>
    <p:extLst>
      <p:ext uri="{BB962C8B-B14F-4D97-AF65-F5344CB8AC3E}">
        <p14:creationId xmlns:p14="http://schemas.microsoft.com/office/powerpoint/2010/main" val="6669126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24</a:t>
            </a:fld>
            <a:endParaRPr lang="en-AU"/>
          </a:p>
        </p:txBody>
      </p:sp>
    </p:spTree>
    <p:extLst>
      <p:ext uri="{BB962C8B-B14F-4D97-AF65-F5344CB8AC3E}">
        <p14:creationId xmlns:p14="http://schemas.microsoft.com/office/powerpoint/2010/main" val="39317653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25</a:t>
            </a:fld>
            <a:endParaRPr lang="en-AU"/>
          </a:p>
        </p:txBody>
      </p:sp>
    </p:spTree>
    <p:extLst>
      <p:ext uri="{BB962C8B-B14F-4D97-AF65-F5344CB8AC3E}">
        <p14:creationId xmlns:p14="http://schemas.microsoft.com/office/powerpoint/2010/main" val="42713749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26</a:t>
            </a:fld>
            <a:endParaRPr lang="en-AU"/>
          </a:p>
        </p:txBody>
      </p:sp>
    </p:spTree>
    <p:extLst>
      <p:ext uri="{BB962C8B-B14F-4D97-AF65-F5344CB8AC3E}">
        <p14:creationId xmlns:p14="http://schemas.microsoft.com/office/powerpoint/2010/main" val="10622128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27</a:t>
            </a:fld>
            <a:endParaRPr lang="en-AU"/>
          </a:p>
        </p:txBody>
      </p:sp>
    </p:spTree>
    <p:extLst>
      <p:ext uri="{BB962C8B-B14F-4D97-AF65-F5344CB8AC3E}">
        <p14:creationId xmlns:p14="http://schemas.microsoft.com/office/powerpoint/2010/main" val="40680628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28</a:t>
            </a:fld>
            <a:endParaRPr lang="en-AU"/>
          </a:p>
        </p:txBody>
      </p:sp>
    </p:spTree>
    <p:extLst>
      <p:ext uri="{BB962C8B-B14F-4D97-AF65-F5344CB8AC3E}">
        <p14:creationId xmlns:p14="http://schemas.microsoft.com/office/powerpoint/2010/main" val="37348614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30</a:t>
            </a:fld>
            <a:endParaRPr lang="en-AU"/>
          </a:p>
        </p:txBody>
      </p:sp>
    </p:spTree>
    <p:extLst>
      <p:ext uri="{BB962C8B-B14F-4D97-AF65-F5344CB8AC3E}">
        <p14:creationId xmlns:p14="http://schemas.microsoft.com/office/powerpoint/2010/main" val="3965581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31</a:t>
            </a:fld>
            <a:endParaRPr lang="en-AU"/>
          </a:p>
        </p:txBody>
      </p:sp>
    </p:spTree>
    <p:extLst>
      <p:ext uri="{BB962C8B-B14F-4D97-AF65-F5344CB8AC3E}">
        <p14:creationId xmlns:p14="http://schemas.microsoft.com/office/powerpoint/2010/main" val="36146451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32</a:t>
            </a:fld>
            <a:endParaRPr lang="en-AU"/>
          </a:p>
        </p:txBody>
      </p:sp>
    </p:spTree>
    <p:extLst>
      <p:ext uri="{BB962C8B-B14F-4D97-AF65-F5344CB8AC3E}">
        <p14:creationId xmlns:p14="http://schemas.microsoft.com/office/powerpoint/2010/main" val="23494665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33</a:t>
            </a:fld>
            <a:endParaRPr lang="en-AU"/>
          </a:p>
        </p:txBody>
      </p:sp>
    </p:spTree>
    <p:extLst>
      <p:ext uri="{BB962C8B-B14F-4D97-AF65-F5344CB8AC3E}">
        <p14:creationId xmlns:p14="http://schemas.microsoft.com/office/powerpoint/2010/main" val="35816114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6</a:t>
            </a:fld>
            <a:endParaRPr lang="en-AU"/>
          </a:p>
        </p:txBody>
      </p:sp>
    </p:spTree>
    <p:extLst>
      <p:ext uri="{BB962C8B-B14F-4D97-AF65-F5344CB8AC3E}">
        <p14:creationId xmlns:p14="http://schemas.microsoft.com/office/powerpoint/2010/main" val="32860069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34</a:t>
            </a:fld>
            <a:endParaRPr lang="en-AU"/>
          </a:p>
        </p:txBody>
      </p:sp>
    </p:spTree>
    <p:extLst>
      <p:ext uri="{BB962C8B-B14F-4D97-AF65-F5344CB8AC3E}">
        <p14:creationId xmlns:p14="http://schemas.microsoft.com/office/powerpoint/2010/main" val="11775978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35</a:t>
            </a:fld>
            <a:endParaRPr lang="en-AU"/>
          </a:p>
        </p:txBody>
      </p:sp>
    </p:spTree>
    <p:extLst>
      <p:ext uri="{BB962C8B-B14F-4D97-AF65-F5344CB8AC3E}">
        <p14:creationId xmlns:p14="http://schemas.microsoft.com/office/powerpoint/2010/main" val="33395023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36</a:t>
            </a:fld>
            <a:endParaRPr lang="en-AU"/>
          </a:p>
        </p:txBody>
      </p:sp>
    </p:spTree>
    <p:extLst>
      <p:ext uri="{BB962C8B-B14F-4D97-AF65-F5344CB8AC3E}">
        <p14:creationId xmlns:p14="http://schemas.microsoft.com/office/powerpoint/2010/main" val="40787561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37</a:t>
            </a:fld>
            <a:endParaRPr lang="en-AU"/>
          </a:p>
        </p:txBody>
      </p:sp>
    </p:spTree>
    <p:extLst>
      <p:ext uri="{BB962C8B-B14F-4D97-AF65-F5344CB8AC3E}">
        <p14:creationId xmlns:p14="http://schemas.microsoft.com/office/powerpoint/2010/main" val="36648771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38</a:t>
            </a:fld>
            <a:endParaRPr lang="en-AU"/>
          </a:p>
        </p:txBody>
      </p:sp>
    </p:spTree>
    <p:extLst>
      <p:ext uri="{BB962C8B-B14F-4D97-AF65-F5344CB8AC3E}">
        <p14:creationId xmlns:p14="http://schemas.microsoft.com/office/powerpoint/2010/main" val="146340152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39</a:t>
            </a:fld>
            <a:endParaRPr lang="en-AU"/>
          </a:p>
        </p:txBody>
      </p:sp>
    </p:spTree>
    <p:extLst>
      <p:ext uri="{BB962C8B-B14F-4D97-AF65-F5344CB8AC3E}">
        <p14:creationId xmlns:p14="http://schemas.microsoft.com/office/powerpoint/2010/main" val="146340152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40</a:t>
            </a:fld>
            <a:endParaRPr lang="en-AU"/>
          </a:p>
        </p:txBody>
      </p:sp>
    </p:spTree>
    <p:extLst>
      <p:ext uri="{BB962C8B-B14F-4D97-AF65-F5344CB8AC3E}">
        <p14:creationId xmlns:p14="http://schemas.microsoft.com/office/powerpoint/2010/main" val="41223088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41</a:t>
            </a:fld>
            <a:endParaRPr lang="en-AU"/>
          </a:p>
        </p:txBody>
      </p:sp>
    </p:spTree>
    <p:extLst>
      <p:ext uri="{BB962C8B-B14F-4D97-AF65-F5344CB8AC3E}">
        <p14:creationId xmlns:p14="http://schemas.microsoft.com/office/powerpoint/2010/main" val="412230884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42</a:t>
            </a:fld>
            <a:endParaRPr lang="en-AU"/>
          </a:p>
        </p:txBody>
      </p:sp>
    </p:spTree>
    <p:extLst>
      <p:ext uri="{BB962C8B-B14F-4D97-AF65-F5344CB8AC3E}">
        <p14:creationId xmlns:p14="http://schemas.microsoft.com/office/powerpoint/2010/main" val="366487713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43</a:t>
            </a:fld>
            <a:endParaRPr lang="en-AU"/>
          </a:p>
        </p:txBody>
      </p:sp>
    </p:spTree>
    <p:extLst>
      <p:ext uri="{BB962C8B-B14F-4D97-AF65-F5344CB8AC3E}">
        <p14:creationId xmlns:p14="http://schemas.microsoft.com/office/powerpoint/2010/main" val="3664877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7</a:t>
            </a:fld>
            <a:endParaRPr lang="en-AU"/>
          </a:p>
        </p:txBody>
      </p:sp>
    </p:spTree>
    <p:extLst>
      <p:ext uri="{BB962C8B-B14F-4D97-AF65-F5344CB8AC3E}">
        <p14:creationId xmlns:p14="http://schemas.microsoft.com/office/powerpoint/2010/main" val="328600694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44</a:t>
            </a:fld>
            <a:endParaRPr lang="en-AU"/>
          </a:p>
        </p:txBody>
      </p:sp>
    </p:spTree>
    <p:extLst>
      <p:ext uri="{BB962C8B-B14F-4D97-AF65-F5344CB8AC3E}">
        <p14:creationId xmlns:p14="http://schemas.microsoft.com/office/powerpoint/2010/main" val="366487713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45</a:t>
            </a:fld>
            <a:endParaRPr lang="en-AU"/>
          </a:p>
        </p:txBody>
      </p:sp>
    </p:spTree>
    <p:extLst>
      <p:ext uri="{BB962C8B-B14F-4D97-AF65-F5344CB8AC3E}">
        <p14:creationId xmlns:p14="http://schemas.microsoft.com/office/powerpoint/2010/main" val="25851400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46</a:t>
            </a:fld>
            <a:endParaRPr lang="en-AU"/>
          </a:p>
        </p:txBody>
      </p:sp>
    </p:spTree>
    <p:extLst>
      <p:ext uri="{BB962C8B-B14F-4D97-AF65-F5344CB8AC3E}">
        <p14:creationId xmlns:p14="http://schemas.microsoft.com/office/powerpoint/2010/main" val="545928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8</a:t>
            </a:fld>
            <a:endParaRPr lang="en-AU"/>
          </a:p>
        </p:txBody>
      </p:sp>
    </p:spTree>
    <p:extLst>
      <p:ext uri="{BB962C8B-B14F-4D97-AF65-F5344CB8AC3E}">
        <p14:creationId xmlns:p14="http://schemas.microsoft.com/office/powerpoint/2010/main" val="4215901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9</a:t>
            </a:fld>
            <a:endParaRPr lang="en-AU"/>
          </a:p>
        </p:txBody>
      </p:sp>
    </p:spTree>
    <p:extLst>
      <p:ext uri="{BB962C8B-B14F-4D97-AF65-F5344CB8AC3E}">
        <p14:creationId xmlns:p14="http://schemas.microsoft.com/office/powerpoint/2010/main" val="4215901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10</a:t>
            </a:fld>
            <a:endParaRPr lang="en-AU"/>
          </a:p>
        </p:txBody>
      </p:sp>
    </p:spTree>
    <p:extLst>
      <p:ext uri="{BB962C8B-B14F-4D97-AF65-F5344CB8AC3E}">
        <p14:creationId xmlns:p14="http://schemas.microsoft.com/office/powerpoint/2010/main" val="42159015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11</a:t>
            </a:fld>
            <a:endParaRPr lang="en-AU"/>
          </a:p>
        </p:txBody>
      </p:sp>
    </p:spTree>
    <p:extLst>
      <p:ext uri="{BB962C8B-B14F-4D97-AF65-F5344CB8AC3E}">
        <p14:creationId xmlns:p14="http://schemas.microsoft.com/office/powerpoint/2010/main" val="42159015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A4B6D988-76A4-4C42-B660-79C2D603B618}" type="slidenum">
              <a:rPr lang="en-AU" smtClean="0"/>
              <a:t>12</a:t>
            </a:fld>
            <a:endParaRPr lang="en-AU"/>
          </a:p>
        </p:txBody>
      </p:sp>
    </p:spTree>
    <p:extLst>
      <p:ext uri="{BB962C8B-B14F-4D97-AF65-F5344CB8AC3E}">
        <p14:creationId xmlns:p14="http://schemas.microsoft.com/office/powerpoint/2010/main" val="4215901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03EEFDF-B6E1-4A2F-A768-E11694554F3A}" type="datetimeFigureOut">
              <a:rPr lang="en-AU" smtClean="0"/>
              <a:t>28/03/2018</a:t>
            </a:fld>
            <a:endParaRPr lang="en-AU"/>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AU"/>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92E819C-2ACA-4F42-8A0A-32068F110279}" type="slidenum">
              <a:rPr lang="en-AU" smtClean="0"/>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3EEFDF-B6E1-4A2F-A768-E11694554F3A}" type="datetimeFigureOut">
              <a:rPr lang="en-AU" smtClean="0"/>
              <a:t>28/03/2018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92E819C-2ACA-4F42-8A0A-32068F110279}"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3EEFDF-B6E1-4A2F-A768-E11694554F3A}" type="datetimeFigureOut">
              <a:rPr lang="en-AU" smtClean="0"/>
              <a:t>28/03/2018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92E819C-2ACA-4F42-8A0A-32068F110279}"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03EEFDF-B6E1-4A2F-A768-E11694554F3A}" type="datetimeFigureOut">
              <a:rPr lang="en-AU" smtClean="0"/>
              <a:t>28/03/2018</a:t>
            </a:fld>
            <a:endParaRPr lang="en-AU"/>
          </a:p>
        </p:txBody>
      </p:sp>
      <p:sp>
        <p:nvSpPr>
          <p:cNvPr id="9" name="Slide Number Placeholder 8"/>
          <p:cNvSpPr>
            <a:spLocks noGrp="1"/>
          </p:cNvSpPr>
          <p:nvPr>
            <p:ph type="sldNum" sz="quarter" idx="15"/>
          </p:nvPr>
        </p:nvSpPr>
        <p:spPr/>
        <p:txBody>
          <a:bodyPr rtlCol="0"/>
          <a:lstStyle/>
          <a:p>
            <a:fld id="{A92E819C-2ACA-4F42-8A0A-32068F110279}" type="slidenum">
              <a:rPr lang="en-AU" smtClean="0"/>
              <a:t>‹#›</a:t>
            </a:fld>
            <a:endParaRPr lang="en-AU"/>
          </a:p>
        </p:txBody>
      </p:sp>
      <p:sp>
        <p:nvSpPr>
          <p:cNvPr id="10" name="Footer Placeholder 9"/>
          <p:cNvSpPr>
            <a:spLocks noGrp="1"/>
          </p:cNvSpPr>
          <p:nvPr>
            <p:ph type="ftr" sz="quarter" idx="16"/>
          </p:nvPr>
        </p:nvSpPr>
        <p:spPr/>
        <p:txBody>
          <a:bodyPr rtlCol="0"/>
          <a:lstStyle/>
          <a:p>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03EEFDF-B6E1-4A2F-A768-E11694554F3A}" type="datetimeFigureOut">
              <a:rPr lang="en-AU" smtClean="0"/>
              <a:t>28/03/2018</a:t>
            </a:fld>
            <a:endParaRPr lang="en-AU"/>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AU"/>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92E819C-2ACA-4F42-8A0A-32068F110279}" type="slidenum">
              <a:rPr lang="en-AU" smtClean="0"/>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03EEFDF-B6E1-4A2F-A768-E11694554F3A}" type="datetimeFigureOut">
              <a:rPr lang="en-AU" smtClean="0"/>
              <a:t>28/03/2018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92E819C-2ACA-4F42-8A0A-32068F110279}" type="slidenum">
              <a:rPr lang="en-AU" smtClean="0"/>
              <a:t>‹#›</a:t>
            </a:fld>
            <a:endParaRPr lang="en-AU"/>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03EEFDF-B6E1-4A2F-A768-E11694554F3A}" type="datetimeFigureOut">
              <a:rPr lang="en-AU" smtClean="0"/>
              <a:t>28/03/2018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92E819C-2ACA-4F42-8A0A-32068F110279}" type="slidenum">
              <a:rPr lang="en-AU" smtClean="0"/>
              <a:t>‹#›</a:t>
            </a:fld>
            <a:endParaRPr lang="en-AU"/>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003EEFDF-B6E1-4A2F-A768-E11694554F3A}" type="datetimeFigureOut">
              <a:rPr lang="en-AU" smtClean="0"/>
              <a:t>28/03/2018</a:t>
            </a:fld>
            <a:endParaRPr lang="en-AU"/>
          </a:p>
        </p:txBody>
      </p:sp>
      <p:sp>
        <p:nvSpPr>
          <p:cNvPr id="7" name="Slide Number Placeholder 6"/>
          <p:cNvSpPr>
            <a:spLocks noGrp="1"/>
          </p:cNvSpPr>
          <p:nvPr>
            <p:ph type="sldNum" sz="quarter" idx="11"/>
          </p:nvPr>
        </p:nvSpPr>
        <p:spPr/>
        <p:txBody>
          <a:bodyPr rtlCol="0"/>
          <a:lstStyle/>
          <a:p>
            <a:fld id="{A92E819C-2ACA-4F42-8A0A-32068F110279}" type="slidenum">
              <a:rPr lang="en-AU" smtClean="0"/>
              <a:t>‹#›</a:t>
            </a:fld>
            <a:endParaRPr lang="en-AU"/>
          </a:p>
        </p:txBody>
      </p:sp>
      <p:sp>
        <p:nvSpPr>
          <p:cNvPr id="8" name="Footer Placeholder 7"/>
          <p:cNvSpPr>
            <a:spLocks noGrp="1"/>
          </p:cNvSpPr>
          <p:nvPr>
            <p:ph type="ftr" sz="quarter" idx="12"/>
          </p:nvPr>
        </p:nvSpPr>
        <p:spPr/>
        <p:txBody>
          <a:bodyPr rtlCol="0"/>
          <a:lstStyle/>
          <a:p>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3EEFDF-B6E1-4A2F-A768-E11694554F3A}" type="datetimeFigureOut">
              <a:rPr lang="en-AU" smtClean="0"/>
              <a:t>28/03/2018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92E819C-2ACA-4F42-8A0A-32068F110279}"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003EEFDF-B6E1-4A2F-A768-E11694554F3A}" type="datetimeFigureOut">
              <a:rPr lang="en-AU" smtClean="0"/>
              <a:t>28/03/2018</a:t>
            </a:fld>
            <a:endParaRPr lang="en-AU"/>
          </a:p>
        </p:txBody>
      </p:sp>
      <p:sp>
        <p:nvSpPr>
          <p:cNvPr id="22" name="Slide Number Placeholder 21"/>
          <p:cNvSpPr>
            <a:spLocks noGrp="1"/>
          </p:cNvSpPr>
          <p:nvPr>
            <p:ph type="sldNum" sz="quarter" idx="15"/>
          </p:nvPr>
        </p:nvSpPr>
        <p:spPr/>
        <p:txBody>
          <a:bodyPr rtlCol="0"/>
          <a:lstStyle/>
          <a:p>
            <a:fld id="{A92E819C-2ACA-4F42-8A0A-32068F110279}" type="slidenum">
              <a:rPr lang="en-AU" smtClean="0"/>
              <a:t>‹#›</a:t>
            </a:fld>
            <a:endParaRPr lang="en-AU"/>
          </a:p>
        </p:txBody>
      </p:sp>
      <p:sp>
        <p:nvSpPr>
          <p:cNvPr id="23" name="Footer Placeholder 22"/>
          <p:cNvSpPr>
            <a:spLocks noGrp="1"/>
          </p:cNvSpPr>
          <p:nvPr>
            <p:ph type="ftr" sz="quarter" idx="16"/>
          </p:nvPr>
        </p:nvSpPr>
        <p:spPr/>
        <p:txBody>
          <a:bodyPr rtlCol="0"/>
          <a:lstStyle/>
          <a:p>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03EEFDF-B6E1-4A2F-A768-E11694554F3A}" type="datetimeFigureOut">
              <a:rPr lang="en-AU" smtClean="0"/>
              <a:t>28/03/2018</a:t>
            </a:fld>
            <a:endParaRPr lang="en-AU"/>
          </a:p>
        </p:txBody>
      </p:sp>
      <p:sp>
        <p:nvSpPr>
          <p:cNvPr id="18" name="Slide Number Placeholder 17"/>
          <p:cNvSpPr>
            <a:spLocks noGrp="1"/>
          </p:cNvSpPr>
          <p:nvPr>
            <p:ph type="sldNum" sz="quarter" idx="11"/>
          </p:nvPr>
        </p:nvSpPr>
        <p:spPr/>
        <p:txBody>
          <a:bodyPr rtlCol="0"/>
          <a:lstStyle/>
          <a:p>
            <a:fld id="{A92E819C-2ACA-4F42-8A0A-32068F110279}" type="slidenum">
              <a:rPr lang="en-AU" smtClean="0"/>
              <a:t>‹#›</a:t>
            </a:fld>
            <a:endParaRPr lang="en-AU"/>
          </a:p>
        </p:txBody>
      </p:sp>
      <p:sp>
        <p:nvSpPr>
          <p:cNvPr id="21" name="Footer Placeholder 20"/>
          <p:cNvSpPr>
            <a:spLocks noGrp="1"/>
          </p:cNvSpPr>
          <p:nvPr>
            <p:ph type="ftr" sz="quarter" idx="12"/>
          </p:nvPr>
        </p:nvSpPr>
        <p:spPr/>
        <p:txBody>
          <a:bodyPr rtlCol="0"/>
          <a:lstStyle/>
          <a:p>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03EEFDF-B6E1-4A2F-A768-E11694554F3A}" type="datetimeFigureOut">
              <a:rPr lang="en-AU" smtClean="0"/>
              <a:t>28/03/2018</a:t>
            </a:fld>
            <a:endParaRPr lang="en-AU"/>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AU"/>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92E819C-2ACA-4F42-8A0A-32068F110279}" type="slidenum">
              <a:rPr lang="en-AU" smtClean="0"/>
              <a:t>‹#›</a:t>
            </a:fld>
            <a:endParaRPr lang="en-AU"/>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3688" y="1844824"/>
            <a:ext cx="6552728" cy="1145095"/>
          </a:xfrm>
        </p:spPr>
        <p:txBody>
          <a:bodyPr>
            <a:normAutofit fontScale="90000"/>
          </a:bodyPr>
          <a:lstStyle/>
          <a:p>
            <a:r>
              <a:rPr lang="en-AU" sz="4000" dirty="0" smtClean="0"/>
              <a:t>Forensic Pharmacy and Accidental Poisoning</a:t>
            </a:r>
            <a:endParaRPr lang="en-AU" sz="4000" dirty="0"/>
          </a:p>
        </p:txBody>
      </p:sp>
      <p:sp>
        <p:nvSpPr>
          <p:cNvPr id="3" name="Subtitle 2"/>
          <p:cNvSpPr>
            <a:spLocks noGrp="1"/>
          </p:cNvSpPr>
          <p:nvPr>
            <p:ph type="subTitle" idx="1"/>
          </p:nvPr>
        </p:nvSpPr>
        <p:spPr>
          <a:xfrm>
            <a:off x="1979712" y="3140968"/>
            <a:ext cx="5637010" cy="1843987"/>
          </a:xfrm>
        </p:spPr>
        <p:txBody>
          <a:bodyPr>
            <a:normAutofit/>
          </a:bodyPr>
          <a:lstStyle/>
          <a:p>
            <a:r>
              <a:rPr lang="en-AU" dirty="0" err="1" smtClean="0"/>
              <a:t>Tahmina</a:t>
            </a:r>
            <a:r>
              <a:rPr lang="en-AU" dirty="0" smtClean="0"/>
              <a:t> </a:t>
            </a:r>
            <a:r>
              <a:rPr lang="en-AU" dirty="0" err="1" smtClean="0"/>
              <a:t>Afroz</a:t>
            </a:r>
            <a:endParaRPr lang="en-AU" dirty="0" smtClean="0"/>
          </a:p>
          <a:p>
            <a:r>
              <a:rPr lang="en-AU" dirty="0" smtClean="0"/>
              <a:t>Lecturer </a:t>
            </a:r>
          </a:p>
          <a:p>
            <a:r>
              <a:rPr lang="en-AU" dirty="0" smtClean="0"/>
              <a:t>Daffodil International University</a:t>
            </a:r>
            <a:endParaRPr lang="en-AU" dirty="0"/>
          </a:p>
        </p:txBody>
      </p:sp>
    </p:spTree>
    <p:extLst>
      <p:ext uri="{BB962C8B-B14F-4D97-AF65-F5344CB8AC3E}">
        <p14:creationId xmlns:p14="http://schemas.microsoft.com/office/powerpoint/2010/main" val="267696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1124744"/>
            <a:ext cx="8147248" cy="5256584"/>
          </a:xfrm>
        </p:spPr>
        <p:txBody>
          <a:bodyPr>
            <a:noAutofit/>
          </a:bodyPr>
          <a:lstStyle/>
          <a:p>
            <a:pPr marL="457200" lvl="1" indent="0">
              <a:spcBef>
                <a:spcPts val="525"/>
              </a:spcBef>
              <a:spcAft>
                <a:spcPts val="1425"/>
              </a:spcAft>
              <a:buClr>
                <a:srgbClr val="0BD0D9"/>
              </a:buClr>
              <a:buSzPct val="95000"/>
              <a:buNone/>
            </a:pPr>
            <a:r>
              <a:rPr lang="en-US" sz="2200" b="1" dirty="0" smtClean="0">
                <a:solidFill>
                  <a:srgbClr val="C00000"/>
                </a:solidFill>
              </a:rPr>
              <a:t>II. Irritants</a:t>
            </a:r>
          </a:p>
          <a:p>
            <a:pPr marL="1714500" lvl="2" indent="-571500">
              <a:spcBef>
                <a:spcPts val="525"/>
              </a:spcBef>
              <a:spcAft>
                <a:spcPts val="1425"/>
              </a:spcAft>
              <a:buClr>
                <a:srgbClr val="0BD0D9"/>
              </a:buClr>
              <a:buSzPct val="95000"/>
              <a:buFont typeface="+mj-lt"/>
              <a:buAutoNum type="alphaLcParenR"/>
            </a:pPr>
            <a:r>
              <a:rPr lang="en-US" sz="2200" dirty="0" smtClean="0">
                <a:solidFill>
                  <a:srgbClr val="000000"/>
                </a:solidFill>
              </a:rPr>
              <a:t>Inorganic- </a:t>
            </a:r>
          </a:p>
          <a:p>
            <a:pPr marL="2171700" lvl="3" indent="-571500">
              <a:spcBef>
                <a:spcPts val="525"/>
              </a:spcBef>
              <a:spcAft>
                <a:spcPts val="1425"/>
              </a:spcAft>
              <a:buClr>
                <a:srgbClr val="0BD0D9"/>
              </a:buClr>
              <a:buSzPct val="95000"/>
              <a:buFont typeface="+mj-lt"/>
              <a:buAutoNum type="romanLcPeriod"/>
            </a:pPr>
            <a:r>
              <a:rPr lang="en-US" sz="2200" dirty="0" smtClean="0">
                <a:solidFill>
                  <a:srgbClr val="000000"/>
                </a:solidFill>
              </a:rPr>
              <a:t>Nonmetallic- Phosphorus, Iodine, Chlorine</a:t>
            </a:r>
          </a:p>
          <a:p>
            <a:pPr marL="2171700" lvl="3" indent="-571500">
              <a:spcBef>
                <a:spcPts val="525"/>
              </a:spcBef>
              <a:spcAft>
                <a:spcPts val="1425"/>
              </a:spcAft>
              <a:buClr>
                <a:srgbClr val="0BD0D9"/>
              </a:buClr>
              <a:buSzPct val="95000"/>
              <a:buFont typeface="+mj-lt"/>
              <a:buAutoNum type="romanLcPeriod"/>
            </a:pPr>
            <a:r>
              <a:rPr lang="en-US" sz="2200" dirty="0" smtClean="0">
                <a:solidFill>
                  <a:srgbClr val="000000"/>
                </a:solidFill>
              </a:rPr>
              <a:t>Metallic- Arsenic, Antimony, Led</a:t>
            </a:r>
          </a:p>
          <a:p>
            <a:pPr marL="2171700" lvl="3" indent="-571500">
              <a:spcBef>
                <a:spcPts val="525"/>
              </a:spcBef>
              <a:spcAft>
                <a:spcPts val="1425"/>
              </a:spcAft>
              <a:buClr>
                <a:srgbClr val="0BD0D9"/>
              </a:buClr>
              <a:buSzPct val="95000"/>
              <a:buFont typeface="+mj-lt"/>
              <a:buAutoNum type="romanLcPeriod"/>
            </a:pPr>
            <a:r>
              <a:rPr lang="en-US" sz="2200" dirty="0" smtClean="0">
                <a:solidFill>
                  <a:srgbClr val="000000"/>
                </a:solidFill>
              </a:rPr>
              <a:t>Mechanical-Powdered glass, hair</a:t>
            </a:r>
          </a:p>
          <a:p>
            <a:pPr marL="1714500" lvl="2" indent="-571500">
              <a:spcBef>
                <a:spcPts val="525"/>
              </a:spcBef>
              <a:spcAft>
                <a:spcPts val="1425"/>
              </a:spcAft>
              <a:buClr>
                <a:srgbClr val="0BD0D9"/>
              </a:buClr>
              <a:buSzPct val="95000"/>
              <a:buFont typeface="+mj-lt"/>
              <a:buAutoNum type="alphaLcParenR"/>
            </a:pPr>
            <a:r>
              <a:rPr lang="en-US" sz="2200" dirty="0" smtClean="0">
                <a:solidFill>
                  <a:srgbClr val="000000"/>
                </a:solidFill>
              </a:rPr>
              <a:t>Organic</a:t>
            </a:r>
          </a:p>
          <a:p>
            <a:pPr marL="2171700" lvl="3" indent="-571500">
              <a:spcBef>
                <a:spcPts val="525"/>
              </a:spcBef>
              <a:spcAft>
                <a:spcPts val="1425"/>
              </a:spcAft>
              <a:buClr>
                <a:srgbClr val="0BD0D9"/>
              </a:buClr>
              <a:buSzPct val="95000"/>
              <a:buFont typeface="+mj-lt"/>
              <a:buAutoNum type="romanLcPeriod"/>
            </a:pPr>
            <a:r>
              <a:rPr lang="en-US" sz="2200" dirty="0" smtClean="0">
                <a:solidFill>
                  <a:srgbClr val="000000"/>
                </a:solidFill>
              </a:rPr>
              <a:t>Vegetable- Abrus </a:t>
            </a:r>
            <a:r>
              <a:rPr lang="en-US" sz="2200" dirty="0" err="1" smtClean="0">
                <a:solidFill>
                  <a:srgbClr val="000000"/>
                </a:solidFill>
              </a:rPr>
              <a:t>precatorius</a:t>
            </a:r>
            <a:r>
              <a:rPr lang="en-US" sz="2200" dirty="0" smtClean="0">
                <a:solidFill>
                  <a:srgbClr val="000000"/>
                </a:solidFill>
              </a:rPr>
              <a:t>, Castor, Croton, Calotropis.</a:t>
            </a:r>
          </a:p>
          <a:p>
            <a:pPr marL="2171700" lvl="3" indent="-571500">
              <a:spcBef>
                <a:spcPts val="525"/>
              </a:spcBef>
              <a:spcAft>
                <a:spcPts val="1425"/>
              </a:spcAft>
              <a:buClr>
                <a:srgbClr val="0BD0D9"/>
              </a:buClr>
              <a:buSzPct val="95000"/>
              <a:buFont typeface="+mj-lt"/>
              <a:buAutoNum type="romanLcPeriod"/>
            </a:pPr>
            <a:r>
              <a:rPr lang="en-US" sz="2200" dirty="0" smtClean="0">
                <a:solidFill>
                  <a:srgbClr val="000000"/>
                </a:solidFill>
              </a:rPr>
              <a:t>Animal- Snake and Insect venom, Cantharides</a:t>
            </a:r>
            <a:endParaRPr lang="en-US" sz="2200" b="0" dirty="0">
              <a:solidFill>
                <a:srgbClr val="000000"/>
              </a:solidFill>
            </a:endParaRPr>
          </a:p>
        </p:txBody>
      </p:sp>
    </p:spTree>
    <p:extLst>
      <p:ext uri="{BB962C8B-B14F-4D97-AF65-F5344CB8AC3E}">
        <p14:creationId xmlns:p14="http://schemas.microsoft.com/office/powerpoint/2010/main" val="408885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457200" y="1124744"/>
            <a:ext cx="8147248" cy="5472608"/>
          </a:xfrm>
        </p:spPr>
        <p:txBody>
          <a:bodyPr>
            <a:noAutofit/>
          </a:bodyPr>
          <a:lstStyle/>
          <a:p>
            <a:pPr marL="457200" lvl="1" indent="0">
              <a:spcBef>
                <a:spcPts val="525"/>
              </a:spcBef>
              <a:buClr>
                <a:srgbClr val="0BD0D9"/>
              </a:buClr>
              <a:buSzPct val="95000"/>
              <a:buNone/>
            </a:pPr>
            <a:r>
              <a:rPr lang="en-US" sz="2200" b="1" dirty="0" smtClean="0">
                <a:solidFill>
                  <a:srgbClr val="C00000"/>
                </a:solidFill>
              </a:rPr>
              <a:t>III. Systemic</a:t>
            </a:r>
          </a:p>
          <a:p>
            <a:pPr marL="1433513" lvl="2" indent="-268288">
              <a:spcBef>
                <a:spcPts val="525"/>
              </a:spcBef>
              <a:buClr>
                <a:srgbClr val="0BD0D9"/>
              </a:buClr>
              <a:buSzPct val="95000"/>
              <a:buFont typeface="+mj-lt"/>
              <a:buAutoNum type="alphaLcParenR"/>
            </a:pPr>
            <a:r>
              <a:rPr lang="en-US" sz="2200" dirty="0" smtClean="0">
                <a:solidFill>
                  <a:srgbClr val="000000"/>
                </a:solidFill>
              </a:rPr>
              <a:t>     Cerebral- </a:t>
            </a:r>
          </a:p>
          <a:p>
            <a:pPr marL="2171700" lvl="3" indent="-571500">
              <a:spcBef>
                <a:spcPts val="525"/>
              </a:spcBef>
              <a:buClr>
                <a:srgbClr val="0BD0D9"/>
              </a:buClr>
              <a:buSzPct val="95000"/>
              <a:buFont typeface="+mj-lt"/>
              <a:buAutoNum type="romanLcPeriod"/>
            </a:pPr>
            <a:r>
              <a:rPr lang="en-US" sz="2000" dirty="0" smtClean="0">
                <a:solidFill>
                  <a:srgbClr val="000000"/>
                </a:solidFill>
              </a:rPr>
              <a:t>CNS depressants- Alcohol, opioids, hypnotics, general anesthetics</a:t>
            </a:r>
          </a:p>
          <a:p>
            <a:pPr marL="2171700" lvl="3" indent="-571500">
              <a:lnSpc>
                <a:spcPct val="150000"/>
              </a:lnSpc>
              <a:spcBef>
                <a:spcPts val="525"/>
              </a:spcBef>
              <a:buClr>
                <a:srgbClr val="0BD0D9"/>
              </a:buClr>
              <a:buSzPct val="95000"/>
              <a:buFont typeface="+mj-lt"/>
              <a:buAutoNum type="romanLcPeriod"/>
            </a:pPr>
            <a:r>
              <a:rPr lang="en-US" sz="2000" dirty="0" smtClean="0">
                <a:solidFill>
                  <a:srgbClr val="000000"/>
                </a:solidFill>
              </a:rPr>
              <a:t>CNS stimulants- Amphetamines, Caffeine</a:t>
            </a:r>
          </a:p>
          <a:p>
            <a:pPr marL="2171700" lvl="3" indent="-571500">
              <a:spcBef>
                <a:spcPts val="525"/>
              </a:spcBef>
              <a:buClr>
                <a:srgbClr val="0BD0D9"/>
              </a:buClr>
              <a:buSzPct val="95000"/>
              <a:buFont typeface="+mj-lt"/>
              <a:buAutoNum type="romanLcPeriod"/>
            </a:pPr>
            <a:r>
              <a:rPr lang="en-US" sz="2000" dirty="0" smtClean="0">
                <a:solidFill>
                  <a:srgbClr val="000000"/>
                </a:solidFill>
              </a:rPr>
              <a:t>Deliriant- </a:t>
            </a:r>
            <a:r>
              <a:rPr lang="en-US" sz="2000" dirty="0" err="1" smtClean="0">
                <a:solidFill>
                  <a:srgbClr val="000000"/>
                </a:solidFill>
              </a:rPr>
              <a:t>Datura</a:t>
            </a:r>
            <a:r>
              <a:rPr lang="en-US" sz="2000" dirty="0" smtClean="0">
                <a:solidFill>
                  <a:srgbClr val="000000"/>
                </a:solidFill>
              </a:rPr>
              <a:t>, Cannabis, Cocaine</a:t>
            </a:r>
          </a:p>
          <a:p>
            <a:pPr marL="1600200" lvl="3" indent="0">
              <a:spcBef>
                <a:spcPts val="525"/>
              </a:spcBef>
              <a:buClr>
                <a:srgbClr val="0BD0D9"/>
              </a:buClr>
              <a:buSzPct val="95000"/>
              <a:buNone/>
            </a:pPr>
            <a:endParaRPr lang="en-US" sz="2200" dirty="0" smtClean="0">
              <a:solidFill>
                <a:srgbClr val="000000"/>
              </a:solidFill>
            </a:endParaRPr>
          </a:p>
          <a:p>
            <a:pPr marL="1714500" lvl="2" indent="-571500">
              <a:spcBef>
                <a:spcPts val="525"/>
              </a:spcBef>
              <a:buClr>
                <a:srgbClr val="0BD0D9"/>
              </a:buClr>
              <a:buSzPct val="95000"/>
              <a:buFont typeface="+mj-lt"/>
              <a:buAutoNum type="alphaLcParenR"/>
            </a:pPr>
            <a:r>
              <a:rPr lang="en-US" sz="2200" dirty="0" smtClean="0">
                <a:solidFill>
                  <a:srgbClr val="000000"/>
                </a:solidFill>
              </a:rPr>
              <a:t>Spinal- </a:t>
            </a:r>
            <a:r>
              <a:rPr lang="en-US" sz="2200" dirty="0" err="1" smtClean="0">
                <a:solidFill>
                  <a:srgbClr val="000000"/>
                </a:solidFill>
              </a:rPr>
              <a:t>Nux</a:t>
            </a:r>
            <a:r>
              <a:rPr lang="en-US" sz="2200" dirty="0" smtClean="0">
                <a:solidFill>
                  <a:srgbClr val="000000"/>
                </a:solidFill>
              </a:rPr>
              <a:t> vomica</a:t>
            </a:r>
          </a:p>
          <a:p>
            <a:pPr marL="1714500" lvl="2" indent="-571500">
              <a:spcBef>
                <a:spcPts val="525"/>
              </a:spcBef>
              <a:buClr>
                <a:srgbClr val="0BD0D9"/>
              </a:buClr>
              <a:buSzPct val="95000"/>
              <a:buFont typeface="+mj-lt"/>
              <a:buAutoNum type="alphaLcParenR"/>
            </a:pPr>
            <a:r>
              <a:rPr lang="en-US" sz="2200" dirty="0" smtClean="0">
                <a:solidFill>
                  <a:srgbClr val="000000"/>
                </a:solidFill>
              </a:rPr>
              <a:t>Peripheral- Conium, Curare</a:t>
            </a:r>
          </a:p>
          <a:p>
            <a:pPr marL="1714500" lvl="2" indent="-571500">
              <a:spcBef>
                <a:spcPts val="525"/>
              </a:spcBef>
              <a:buClr>
                <a:srgbClr val="0BD0D9"/>
              </a:buClr>
              <a:buSzPct val="95000"/>
              <a:buFont typeface="+mj-lt"/>
              <a:buAutoNum type="alphaLcParenR"/>
            </a:pPr>
            <a:r>
              <a:rPr lang="en-US" sz="2200" dirty="0" smtClean="0">
                <a:solidFill>
                  <a:srgbClr val="000000"/>
                </a:solidFill>
              </a:rPr>
              <a:t>Cardiovascular- Aconite, Quinine, HCN</a:t>
            </a:r>
          </a:p>
          <a:p>
            <a:pPr marL="1714500" lvl="2" indent="-571500">
              <a:spcBef>
                <a:spcPts val="525"/>
              </a:spcBef>
              <a:buClr>
                <a:srgbClr val="0BD0D9"/>
              </a:buClr>
              <a:buSzPct val="95000"/>
              <a:buFont typeface="+mj-lt"/>
              <a:buAutoNum type="alphaLcParenR"/>
            </a:pPr>
            <a:r>
              <a:rPr lang="en-US" sz="2200" b="0" dirty="0" err="1" smtClean="0">
                <a:solidFill>
                  <a:srgbClr val="000000"/>
                </a:solidFill>
              </a:rPr>
              <a:t>Asphyxiants</a:t>
            </a:r>
            <a:r>
              <a:rPr lang="en-US" sz="2200" b="0" dirty="0" smtClean="0">
                <a:solidFill>
                  <a:srgbClr val="000000"/>
                </a:solidFill>
              </a:rPr>
              <a:t>- CO,</a:t>
            </a:r>
            <a:r>
              <a:rPr lang="en-US" sz="2400" dirty="0"/>
              <a:t> </a:t>
            </a:r>
            <a:r>
              <a:rPr lang="en-US" sz="2400" dirty="0" smtClean="0"/>
              <a:t>CO</a:t>
            </a:r>
            <a:r>
              <a:rPr lang="en-US" sz="2400" baseline="-25000" dirty="0" smtClean="0"/>
              <a:t>2</a:t>
            </a:r>
            <a:r>
              <a:rPr lang="en-US" sz="2200" b="0" dirty="0" smtClean="0">
                <a:solidFill>
                  <a:srgbClr val="000000"/>
                </a:solidFill>
              </a:rPr>
              <a:t>, </a:t>
            </a:r>
            <a:r>
              <a:rPr lang="en-US" sz="2400" dirty="0" smtClean="0"/>
              <a:t>H</a:t>
            </a:r>
            <a:r>
              <a:rPr lang="en-US" sz="2400" baseline="-25000" dirty="0" smtClean="0"/>
              <a:t>2</a:t>
            </a:r>
            <a:r>
              <a:rPr lang="en-US" sz="2400" dirty="0" smtClean="0"/>
              <a:t>S</a:t>
            </a:r>
          </a:p>
          <a:p>
            <a:pPr marL="1714500" lvl="2" indent="-571500">
              <a:spcBef>
                <a:spcPts val="525"/>
              </a:spcBef>
              <a:buClr>
                <a:srgbClr val="0BD0D9"/>
              </a:buClr>
              <a:buSzPct val="95000"/>
              <a:buFont typeface="+mj-lt"/>
              <a:buAutoNum type="alphaLcParenR"/>
            </a:pPr>
            <a:endParaRPr lang="en-US" sz="2400" dirty="0" smtClean="0"/>
          </a:p>
          <a:p>
            <a:pPr marL="571500" lvl="2" indent="0">
              <a:spcBef>
                <a:spcPts val="525"/>
              </a:spcBef>
              <a:buClr>
                <a:srgbClr val="0BD0D9"/>
              </a:buClr>
              <a:buSzPct val="95000"/>
              <a:buNone/>
            </a:pPr>
            <a:r>
              <a:rPr lang="en-US" sz="2200" b="1" dirty="0" smtClean="0">
                <a:solidFill>
                  <a:srgbClr val="C00000"/>
                </a:solidFill>
              </a:rPr>
              <a:t>IV. Miscellaneous</a:t>
            </a:r>
            <a:r>
              <a:rPr lang="en-US" sz="2200" dirty="0" smtClean="0">
                <a:solidFill>
                  <a:srgbClr val="000000"/>
                </a:solidFill>
              </a:rPr>
              <a:t>- Food poisoning, Botulism</a:t>
            </a:r>
            <a:endParaRPr lang="en-US" sz="2200" dirty="0">
              <a:solidFill>
                <a:srgbClr val="000000"/>
              </a:solidFill>
            </a:endParaRPr>
          </a:p>
        </p:txBody>
      </p:sp>
    </p:spTree>
    <p:extLst>
      <p:ext uri="{BB962C8B-B14F-4D97-AF65-F5344CB8AC3E}">
        <p14:creationId xmlns:p14="http://schemas.microsoft.com/office/powerpoint/2010/main" val="40685841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56692" y="116632"/>
            <a:ext cx="8424936" cy="504056"/>
          </a:xfrm>
        </p:spPr>
        <p:txBody>
          <a:bodyPr>
            <a:normAutofit fontScale="90000"/>
          </a:bodyPr>
          <a:lstStyle/>
          <a:p>
            <a:r>
              <a:rPr lang="en-US" dirty="0" smtClean="0">
                <a:solidFill>
                  <a:srgbClr val="04617B"/>
                </a:solidFill>
                <a:cs typeface="Times New Roman" pitchFamily="18" charset="0"/>
              </a:rPr>
              <a:t>Routes of Administration</a:t>
            </a:r>
            <a:endParaRPr lang="en-AU" dirty="0"/>
          </a:p>
        </p:txBody>
      </p:sp>
      <p:sp>
        <p:nvSpPr>
          <p:cNvPr id="2" name="Content Placeholder 1"/>
          <p:cNvSpPr>
            <a:spLocks noGrp="1"/>
          </p:cNvSpPr>
          <p:nvPr>
            <p:ph sz="quarter" idx="1"/>
          </p:nvPr>
        </p:nvSpPr>
        <p:spPr>
          <a:xfrm>
            <a:off x="395536" y="628724"/>
            <a:ext cx="8147248" cy="6229275"/>
          </a:xfrm>
        </p:spPr>
        <p:txBody>
          <a:bodyPr>
            <a:noAutofit/>
          </a:bodyPr>
          <a:lstStyle/>
          <a:p>
            <a:pPr marL="0" indent="0">
              <a:spcBef>
                <a:spcPts val="0"/>
              </a:spcBef>
              <a:spcAft>
                <a:spcPts val="0"/>
              </a:spcAft>
              <a:buSzPct val="95000"/>
              <a:buNone/>
            </a:pPr>
            <a:r>
              <a:rPr lang="en-US" sz="2200" b="1" dirty="0" smtClean="0">
                <a:solidFill>
                  <a:srgbClr val="000000"/>
                </a:solidFill>
              </a:rPr>
              <a:t>1.  Inhalation-</a:t>
            </a:r>
          </a:p>
          <a:p>
            <a:pPr lvl="1" indent="0">
              <a:spcBef>
                <a:spcPts val="0"/>
              </a:spcBef>
              <a:buClr>
                <a:srgbClr val="0BD0D9"/>
              </a:buClr>
              <a:buSzPct val="95000"/>
              <a:buNone/>
            </a:pPr>
            <a:r>
              <a:rPr lang="en-US" sz="2200" dirty="0" smtClean="0">
                <a:solidFill>
                  <a:srgbClr val="000000"/>
                </a:solidFill>
              </a:rPr>
              <a:t>	</a:t>
            </a:r>
            <a:r>
              <a:rPr lang="en-US" sz="2000" dirty="0" smtClean="0">
                <a:solidFill>
                  <a:srgbClr val="000000"/>
                </a:solidFill>
              </a:rPr>
              <a:t>Volatile </a:t>
            </a:r>
            <a:r>
              <a:rPr lang="en-US" sz="2000" dirty="0">
                <a:solidFill>
                  <a:srgbClr val="000000"/>
                </a:solidFill>
              </a:rPr>
              <a:t>gas, Chemical dust, Smoke, aerosol</a:t>
            </a:r>
            <a:r>
              <a:rPr lang="en-US" sz="2000" dirty="0" smtClean="0">
                <a:solidFill>
                  <a:srgbClr val="000000"/>
                </a:solidFill>
              </a:rPr>
              <a:t> </a:t>
            </a:r>
          </a:p>
          <a:p>
            <a:pPr lvl="1" indent="0">
              <a:spcBef>
                <a:spcPts val="0"/>
              </a:spcBef>
              <a:buClr>
                <a:srgbClr val="0BD0D9"/>
              </a:buClr>
              <a:buSzPct val="95000"/>
              <a:buNone/>
            </a:pPr>
            <a:endParaRPr lang="en-US" sz="2200" dirty="0" smtClean="0">
              <a:solidFill>
                <a:srgbClr val="000000"/>
              </a:solidFill>
            </a:endParaRPr>
          </a:p>
          <a:p>
            <a:pPr marL="514350" indent="-514350">
              <a:spcBef>
                <a:spcPts val="0"/>
              </a:spcBef>
              <a:spcAft>
                <a:spcPts val="0"/>
              </a:spcAft>
              <a:buClr>
                <a:schemeClr val="tx1"/>
              </a:buClr>
              <a:buSzPct val="95000"/>
              <a:buFont typeface="+mj-lt"/>
              <a:buAutoNum type="arabicPeriod" startAt="2"/>
            </a:pPr>
            <a:r>
              <a:rPr lang="en-US" sz="2200" b="1" dirty="0" smtClean="0">
                <a:solidFill>
                  <a:srgbClr val="000000"/>
                </a:solidFill>
              </a:rPr>
              <a:t>Injectable</a:t>
            </a:r>
          </a:p>
          <a:p>
            <a:pPr marL="971550" lvl="1" indent="-514350">
              <a:spcBef>
                <a:spcPts val="0"/>
              </a:spcBef>
              <a:buClr>
                <a:srgbClr val="0BD0D9"/>
              </a:buClr>
              <a:buSzPct val="95000"/>
              <a:buFont typeface="+mj-lt"/>
              <a:buAutoNum type="alphaLcParenR"/>
            </a:pPr>
            <a:r>
              <a:rPr lang="en-US" sz="2000" dirty="0">
                <a:solidFill>
                  <a:srgbClr val="000000"/>
                </a:solidFill>
              </a:rPr>
              <a:t>Intra v</a:t>
            </a:r>
            <a:r>
              <a:rPr lang="en-US" sz="2000" dirty="0" smtClean="0">
                <a:solidFill>
                  <a:srgbClr val="000000"/>
                </a:solidFill>
              </a:rPr>
              <a:t>enous- Benzodiazepines, barbiturates, tricyclic antidepressants etc.</a:t>
            </a:r>
          </a:p>
          <a:p>
            <a:pPr marL="971550" lvl="1" indent="-514350">
              <a:spcBef>
                <a:spcPts val="0"/>
              </a:spcBef>
              <a:buClr>
                <a:srgbClr val="0BD0D9"/>
              </a:buClr>
              <a:buSzPct val="95000"/>
              <a:buFont typeface="+mj-lt"/>
              <a:buAutoNum type="alphaLcParenR"/>
            </a:pPr>
            <a:r>
              <a:rPr lang="en-US" sz="2000" dirty="0" smtClean="0">
                <a:solidFill>
                  <a:srgbClr val="000000"/>
                </a:solidFill>
              </a:rPr>
              <a:t>Intramuscular- Benzodiazepines, opioids </a:t>
            </a:r>
            <a:r>
              <a:rPr lang="en-US" sz="2000" dirty="0" err="1" smtClean="0">
                <a:solidFill>
                  <a:srgbClr val="000000"/>
                </a:solidFill>
              </a:rPr>
              <a:t>etc</a:t>
            </a:r>
            <a:endParaRPr lang="en-US" sz="2000" dirty="0" smtClean="0">
              <a:solidFill>
                <a:srgbClr val="000000"/>
              </a:solidFill>
            </a:endParaRPr>
          </a:p>
          <a:p>
            <a:pPr marL="971550" lvl="1" indent="-514350">
              <a:spcBef>
                <a:spcPts val="0"/>
              </a:spcBef>
              <a:buClr>
                <a:srgbClr val="0BD0D9"/>
              </a:buClr>
              <a:buSzPct val="95000"/>
              <a:buFont typeface="+mj-lt"/>
              <a:buAutoNum type="alphaLcParenR"/>
            </a:pPr>
            <a:r>
              <a:rPr lang="en-US" sz="2000" dirty="0" smtClean="0">
                <a:solidFill>
                  <a:srgbClr val="000000"/>
                </a:solidFill>
              </a:rPr>
              <a:t>Subcutaneous- </a:t>
            </a:r>
            <a:r>
              <a:rPr lang="en-US" sz="2000" dirty="0" err="1" smtClean="0">
                <a:solidFill>
                  <a:srgbClr val="000000"/>
                </a:solidFill>
              </a:rPr>
              <a:t>Botulinum</a:t>
            </a:r>
            <a:r>
              <a:rPr lang="en-US" sz="2000" dirty="0" smtClean="0">
                <a:solidFill>
                  <a:srgbClr val="000000"/>
                </a:solidFill>
              </a:rPr>
              <a:t> toxin</a:t>
            </a:r>
          </a:p>
          <a:p>
            <a:pPr marL="971550" lvl="1" indent="-514350">
              <a:spcBef>
                <a:spcPts val="0"/>
              </a:spcBef>
              <a:buClr>
                <a:srgbClr val="0BD0D9"/>
              </a:buClr>
              <a:buSzPct val="95000"/>
              <a:buFont typeface="+mj-lt"/>
              <a:buAutoNum type="alphaLcParenR"/>
            </a:pPr>
            <a:r>
              <a:rPr lang="en-US" sz="2000" dirty="0" smtClean="0">
                <a:solidFill>
                  <a:srgbClr val="000000"/>
                </a:solidFill>
              </a:rPr>
              <a:t>Intra-dermal- Local </a:t>
            </a:r>
            <a:r>
              <a:rPr lang="en-US" sz="2000" dirty="0" err="1" smtClean="0">
                <a:solidFill>
                  <a:srgbClr val="000000"/>
                </a:solidFill>
              </a:rPr>
              <a:t>anaesthetic</a:t>
            </a:r>
            <a:r>
              <a:rPr lang="en-US" sz="2000" dirty="0" smtClean="0">
                <a:solidFill>
                  <a:srgbClr val="000000"/>
                </a:solidFill>
              </a:rPr>
              <a:t>, organophosphates</a:t>
            </a:r>
          </a:p>
          <a:p>
            <a:pPr marL="971550" lvl="1" indent="-514350">
              <a:spcBef>
                <a:spcPts val="0"/>
              </a:spcBef>
              <a:buClr>
                <a:srgbClr val="0BD0D9"/>
              </a:buClr>
              <a:buSzPct val="95000"/>
              <a:buFont typeface="+mj-lt"/>
              <a:buAutoNum type="alphaLcParenR"/>
            </a:pPr>
            <a:endParaRPr lang="en-US" sz="2000" dirty="0" smtClean="0">
              <a:solidFill>
                <a:srgbClr val="000000"/>
              </a:solidFill>
            </a:endParaRPr>
          </a:p>
          <a:p>
            <a:pPr marL="514350" indent="-514350">
              <a:spcBef>
                <a:spcPts val="0"/>
              </a:spcBef>
              <a:spcAft>
                <a:spcPts val="0"/>
              </a:spcAft>
              <a:buClr>
                <a:schemeClr val="tx1"/>
              </a:buClr>
              <a:buSzPct val="95000"/>
              <a:buFont typeface="+mj-lt"/>
              <a:buAutoNum type="arabicPeriod" startAt="2"/>
            </a:pPr>
            <a:r>
              <a:rPr lang="en-US" sz="2200" b="1" dirty="0" smtClean="0">
                <a:solidFill>
                  <a:srgbClr val="000000"/>
                </a:solidFill>
              </a:rPr>
              <a:t>Oral</a:t>
            </a:r>
          </a:p>
          <a:p>
            <a:pPr lvl="1" indent="0">
              <a:spcBef>
                <a:spcPts val="0"/>
              </a:spcBef>
              <a:buClr>
                <a:srgbClr val="0BD0D9"/>
              </a:buClr>
              <a:buSzPct val="95000"/>
              <a:buNone/>
            </a:pPr>
            <a:r>
              <a:rPr lang="en-US" sz="2200" dirty="0">
                <a:solidFill>
                  <a:srgbClr val="000000"/>
                </a:solidFill>
              </a:rPr>
              <a:t>	</a:t>
            </a:r>
            <a:r>
              <a:rPr lang="en-US" sz="2000" dirty="0" smtClean="0">
                <a:solidFill>
                  <a:srgbClr val="000000"/>
                </a:solidFill>
              </a:rPr>
              <a:t>Corrosives, </a:t>
            </a:r>
            <a:r>
              <a:rPr lang="en-US" sz="2000" dirty="0" err="1" smtClean="0">
                <a:solidFill>
                  <a:srgbClr val="000000"/>
                </a:solidFill>
              </a:rPr>
              <a:t>Organophosphorus</a:t>
            </a:r>
            <a:endParaRPr lang="en-US" sz="2000" dirty="0" smtClean="0">
              <a:solidFill>
                <a:srgbClr val="000000"/>
              </a:solidFill>
            </a:endParaRPr>
          </a:p>
          <a:p>
            <a:pPr lvl="1" indent="0">
              <a:spcBef>
                <a:spcPts val="0"/>
              </a:spcBef>
              <a:buClr>
                <a:srgbClr val="0BD0D9"/>
              </a:buClr>
              <a:buSzPct val="95000"/>
              <a:buNone/>
            </a:pPr>
            <a:endParaRPr lang="en-US" sz="2000" dirty="0" smtClean="0">
              <a:solidFill>
                <a:srgbClr val="000000"/>
              </a:solidFill>
            </a:endParaRPr>
          </a:p>
          <a:p>
            <a:pPr marL="514350" indent="-514350">
              <a:spcBef>
                <a:spcPts val="0"/>
              </a:spcBef>
              <a:spcAft>
                <a:spcPts val="0"/>
              </a:spcAft>
              <a:buClr>
                <a:schemeClr val="tx1"/>
              </a:buClr>
              <a:buSzPct val="95000"/>
              <a:buFont typeface="+mj-lt"/>
              <a:buAutoNum type="arabicPeriod" startAt="2"/>
            </a:pPr>
            <a:r>
              <a:rPr lang="en-US" sz="2200" b="1" dirty="0" smtClean="0">
                <a:solidFill>
                  <a:srgbClr val="000000"/>
                </a:solidFill>
              </a:rPr>
              <a:t>Through natural orifices</a:t>
            </a:r>
          </a:p>
          <a:p>
            <a:pPr lvl="1" indent="0">
              <a:spcBef>
                <a:spcPts val="0"/>
              </a:spcBef>
              <a:buClr>
                <a:srgbClr val="0BD0D9"/>
              </a:buClr>
              <a:buSzPct val="95000"/>
              <a:buNone/>
            </a:pPr>
            <a:r>
              <a:rPr lang="en-US" sz="2200" dirty="0" smtClean="0">
                <a:solidFill>
                  <a:srgbClr val="000000"/>
                </a:solidFill>
              </a:rPr>
              <a:t>	</a:t>
            </a:r>
            <a:r>
              <a:rPr lang="en-US" sz="2000" dirty="0" smtClean="0">
                <a:solidFill>
                  <a:srgbClr val="000000"/>
                </a:solidFill>
              </a:rPr>
              <a:t>Rectum/vagina/urethra Abrus percutaneous, croton, calotropis</a:t>
            </a:r>
          </a:p>
          <a:p>
            <a:pPr lvl="1" indent="0">
              <a:spcBef>
                <a:spcPts val="0"/>
              </a:spcBef>
              <a:buClr>
                <a:srgbClr val="0BD0D9"/>
              </a:buClr>
              <a:buSzPct val="95000"/>
              <a:buNone/>
            </a:pPr>
            <a:endParaRPr lang="en-US" sz="2200" dirty="0" smtClean="0">
              <a:solidFill>
                <a:srgbClr val="000000"/>
              </a:solidFill>
            </a:endParaRPr>
          </a:p>
          <a:p>
            <a:pPr marL="514350" indent="-514350">
              <a:spcBef>
                <a:spcPts val="0"/>
              </a:spcBef>
              <a:spcAft>
                <a:spcPts val="0"/>
              </a:spcAft>
              <a:buClr>
                <a:schemeClr val="tx1"/>
              </a:buClr>
              <a:buSzPct val="95000"/>
              <a:buFont typeface="+mj-lt"/>
              <a:buAutoNum type="arabicPeriod" startAt="2"/>
            </a:pPr>
            <a:r>
              <a:rPr lang="en-US" sz="2200" b="1" dirty="0" smtClean="0">
                <a:solidFill>
                  <a:srgbClr val="000000"/>
                </a:solidFill>
              </a:rPr>
              <a:t>Through unbroken skin</a:t>
            </a:r>
          </a:p>
          <a:p>
            <a:pPr lvl="1" indent="0">
              <a:spcBef>
                <a:spcPts val="0"/>
              </a:spcBef>
              <a:buClr>
                <a:srgbClr val="0BD0D9"/>
              </a:buClr>
              <a:buSzPct val="95000"/>
              <a:buNone/>
            </a:pPr>
            <a:r>
              <a:rPr lang="en-US" sz="2200" dirty="0" smtClean="0">
                <a:solidFill>
                  <a:srgbClr val="000000"/>
                </a:solidFill>
              </a:rPr>
              <a:t>	</a:t>
            </a:r>
            <a:r>
              <a:rPr lang="en-US" sz="2000" dirty="0" smtClean="0">
                <a:solidFill>
                  <a:srgbClr val="000000"/>
                </a:solidFill>
              </a:rPr>
              <a:t>Organ phosphorus, Mercury, Lead</a:t>
            </a:r>
            <a:endParaRPr lang="en-US" sz="2000" dirty="0">
              <a:solidFill>
                <a:srgbClr val="000000"/>
              </a:solidFill>
            </a:endParaRPr>
          </a:p>
        </p:txBody>
      </p:sp>
    </p:spTree>
    <p:extLst>
      <p:ext uri="{BB962C8B-B14F-4D97-AF65-F5344CB8AC3E}">
        <p14:creationId xmlns:p14="http://schemas.microsoft.com/office/powerpoint/2010/main" val="39734013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260648"/>
            <a:ext cx="8219256" cy="936822"/>
          </a:xfrm>
        </p:spPr>
        <p:txBody>
          <a:bodyPr>
            <a:normAutofit/>
          </a:bodyPr>
          <a:lstStyle/>
          <a:p>
            <a:r>
              <a:rPr lang="en-US" dirty="0" smtClean="0">
                <a:solidFill>
                  <a:srgbClr val="04617B"/>
                </a:solidFill>
                <a:cs typeface="Times New Roman" pitchFamily="18" charset="0"/>
              </a:rPr>
              <a:t>Risk factors for poisoning</a:t>
            </a:r>
            <a:endParaRPr lang="en-AU" dirty="0"/>
          </a:p>
        </p:txBody>
      </p:sp>
      <p:sp>
        <p:nvSpPr>
          <p:cNvPr id="2" name="Content Placeholder 1"/>
          <p:cNvSpPr>
            <a:spLocks noGrp="1"/>
          </p:cNvSpPr>
          <p:nvPr>
            <p:ph sz="quarter" idx="1"/>
          </p:nvPr>
        </p:nvSpPr>
        <p:spPr>
          <a:xfrm>
            <a:off x="467544" y="1556792"/>
            <a:ext cx="8147248" cy="4778713"/>
          </a:xfrm>
        </p:spPr>
        <p:txBody>
          <a:bodyPr>
            <a:noAutofit/>
          </a:bodyPr>
          <a:lstStyle/>
          <a:p>
            <a:pPr marL="514350" indent="-514350">
              <a:spcBef>
                <a:spcPts val="600"/>
              </a:spcBef>
              <a:buSzPct val="95000"/>
              <a:buFont typeface="+mj-lt"/>
              <a:buAutoNum type="romanLcPeriod"/>
            </a:pPr>
            <a:r>
              <a:rPr lang="en-US" dirty="0" smtClean="0">
                <a:solidFill>
                  <a:srgbClr val="000000"/>
                </a:solidFill>
              </a:rPr>
              <a:t>Age</a:t>
            </a:r>
          </a:p>
          <a:p>
            <a:pPr marL="514350" indent="-514350">
              <a:spcBef>
                <a:spcPts val="600"/>
              </a:spcBef>
              <a:buSzPct val="95000"/>
              <a:buFont typeface="+mj-lt"/>
              <a:buAutoNum type="romanLcPeriod"/>
            </a:pPr>
            <a:r>
              <a:rPr lang="en-US" dirty="0" smtClean="0">
                <a:solidFill>
                  <a:srgbClr val="000000"/>
                </a:solidFill>
              </a:rPr>
              <a:t>Location and time</a:t>
            </a:r>
          </a:p>
          <a:p>
            <a:pPr marL="514350" indent="-514350">
              <a:spcBef>
                <a:spcPts val="600"/>
              </a:spcBef>
              <a:buSzPct val="95000"/>
              <a:buFont typeface="+mj-lt"/>
              <a:buAutoNum type="romanLcPeriod"/>
            </a:pPr>
            <a:r>
              <a:rPr lang="en-US" dirty="0" smtClean="0">
                <a:solidFill>
                  <a:srgbClr val="000000"/>
                </a:solidFill>
              </a:rPr>
              <a:t>Unsupervised home setting</a:t>
            </a:r>
          </a:p>
          <a:p>
            <a:pPr marL="514350" indent="-514350">
              <a:spcBef>
                <a:spcPts val="600"/>
              </a:spcBef>
              <a:buSzPct val="95000"/>
              <a:buFont typeface="+mj-lt"/>
              <a:buAutoNum type="romanLcPeriod"/>
            </a:pPr>
            <a:r>
              <a:rPr lang="en-US" dirty="0" smtClean="0">
                <a:solidFill>
                  <a:srgbClr val="000000"/>
                </a:solidFill>
              </a:rPr>
              <a:t>Accessibility of the poison</a:t>
            </a:r>
          </a:p>
          <a:p>
            <a:pPr marL="514350" indent="-514350">
              <a:spcBef>
                <a:spcPts val="600"/>
              </a:spcBef>
              <a:buSzPct val="95000"/>
              <a:buFont typeface="+mj-lt"/>
              <a:buAutoNum type="romanLcPeriod"/>
            </a:pPr>
            <a:r>
              <a:rPr lang="en-US" dirty="0" smtClean="0">
                <a:solidFill>
                  <a:srgbClr val="000000"/>
                </a:solidFill>
              </a:rPr>
              <a:t>Lower level of education</a:t>
            </a:r>
          </a:p>
          <a:p>
            <a:pPr marL="514350" indent="-514350">
              <a:buSzPct val="95000"/>
              <a:buFont typeface="+mj-lt"/>
              <a:buAutoNum type="romanLcPeriod"/>
            </a:pPr>
            <a:r>
              <a:rPr lang="en-US" dirty="0" smtClean="0">
                <a:solidFill>
                  <a:srgbClr val="000000"/>
                </a:solidFill>
              </a:rPr>
              <a:t>Depressed </a:t>
            </a:r>
            <a:r>
              <a:rPr lang="en-US" dirty="0">
                <a:solidFill>
                  <a:srgbClr val="000000"/>
                </a:solidFill>
              </a:rPr>
              <a:t>adolescents </a:t>
            </a:r>
            <a:r>
              <a:rPr lang="en-US" dirty="0" smtClean="0">
                <a:solidFill>
                  <a:srgbClr val="000000"/>
                </a:solidFill>
              </a:rPr>
              <a:t>and Adolescent </a:t>
            </a:r>
            <a:r>
              <a:rPr lang="en-US" dirty="0">
                <a:solidFill>
                  <a:srgbClr val="000000"/>
                </a:solidFill>
              </a:rPr>
              <a:t>females</a:t>
            </a:r>
          </a:p>
          <a:p>
            <a:pPr marL="514350" indent="-514350">
              <a:spcBef>
                <a:spcPts val="600"/>
              </a:spcBef>
              <a:buSzPct val="95000"/>
              <a:buFont typeface="+mj-lt"/>
              <a:buAutoNum type="romanLcPeriod"/>
            </a:pPr>
            <a:endParaRPr lang="en-US" sz="2400" dirty="0" smtClean="0">
              <a:solidFill>
                <a:srgbClr val="000000"/>
              </a:solidFill>
              <a:latin typeface="Constantia" pitchFamily="18" charset="0"/>
            </a:endParaRPr>
          </a:p>
          <a:p>
            <a:pPr marL="514350" indent="-514350">
              <a:spcBef>
                <a:spcPts val="600"/>
              </a:spcBef>
              <a:buSzPct val="95000"/>
              <a:buFont typeface="+mj-lt"/>
              <a:buAutoNum type="romanLcPeriod"/>
            </a:pPr>
            <a:endParaRPr lang="en-US" sz="2400" dirty="0">
              <a:solidFill>
                <a:srgbClr val="000000"/>
              </a:solidFill>
              <a:latin typeface="Constantia" pitchFamily="18" charset="0"/>
            </a:endParaRPr>
          </a:p>
        </p:txBody>
      </p:sp>
    </p:spTree>
    <p:extLst>
      <p:ext uri="{BB962C8B-B14F-4D97-AF65-F5344CB8AC3E}">
        <p14:creationId xmlns:p14="http://schemas.microsoft.com/office/powerpoint/2010/main" val="16012317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98401" y="188640"/>
            <a:ext cx="8219256" cy="550391"/>
          </a:xfrm>
        </p:spPr>
        <p:txBody>
          <a:bodyPr>
            <a:normAutofit/>
          </a:bodyPr>
          <a:lstStyle/>
          <a:p>
            <a:r>
              <a:rPr lang="en-US" sz="2800" dirty="0" smtClean="0">
                <a:solidFill>
                  <a:srgbClr val="04617B"/>
                </a:solidFill>
                <a:cs typeface="Times New Roman" pitchFamily="18" charset="0"/>
              </a:rPr>
              <a:t>Risk factors for poisoning</a:t>
            </a:r>
            <a:endParaRPr lang="en-AU" sz="2800" dirty="0"/>
          </a:p>
        </p:txBody>
      </p:sp>
      <p:sp>
        <p:nvSpPr>
          <p:cNvPr id="2" name="Content Placeholder 1"/>
          <p:cNvSpPr>
            <a:spLocks noGrp="1"/>
          </p:cNvSpPr>
          <p:nvPr>
            <p:ph sz="quarter" idx="1"/>
          </p:nvPr>
        </p:nvSpPr>
        <p:spPr>
          <a:xfrm>
            <a:off x="470409" y="733351"/>
            <a:ext cx="8147248" cy="5544616"/>
          </a:xfrm>
        </p:spPr>
        <p:txBody>
          <a:bodyPr>
            <a:noAutofit/>
          </a:bodyPr>
          <a:lstStyle/>
          <a:p>
            <a:pPr marL="514350" indent="-514350">
              <a:spcBef>
                <a:spcPts val="0"/>
              </a:spcBef>
              <a:buSzPct val="95000"/>
              <a:buFont typeface="+mj-lt"/>
              <a:buAutoNum type="romanLcPeriod"/>
            </a:pPr>
            <a:r>
              <a:rPr lang="en-US" sz="2200" dirty="0" smtClean="0">
                <a:solidFill>
                  <a:srgbClr val="C00000"/>
                </a:solidFill>
              </a:rPr>
              <a:t>Age</a:t>
            </a:r>
          </a:p>
          <a:p>
            <a:pPr marL="971550" lvl="1" indent="-514350">
              <a:spcBef>
                <a:spcPts val="0"/>
              </a:spcBef>
              <a:buSzPct val="95000"/>
            </a:pPr>
            <a:r>
              <a:rPr lang="en-US" sz="2400" dirty="0" smtClean="0">
                <a:solidFill>
                  <a:srgbClr val="000000"/>
                </a:solidFill>
              </a:rPr>
              <a:t>Children 70%         Adult-30%</a:t>
            </a:r>
          </a:p>
          <a:p>
            <a:pPr lvl="1" indent="0">
              <a:spcBef>
                <a:spcPts val="0"/>
              </a:spcBef>
              <a:buSzPct val="95000"/>
              <a:buNone/>
            </a:pPr>
            <a:r>
              <a:rPr lang="en-US" sz="2400" dirty="0" smtClean="0">
                <a:solidFill>
                  <a:srgbClr val="000000"/>
                </a:solidFill>
              </a:rPr>
              <a:t>	Accidental poisoning may be due to inadvertent 	ingestion of toxic material or accidental over dose of a drug.</a:t>
            </a:r>
          </a:p>
          <a:p>
            <a:pPr lvl="1" indent="0">
              <a:spcBef>
                <a:spcPts val="0"/>
              </a:spcBef>
              <a:buSzPct val="95000"/>
              <a:buNone/>
            </a:pPr>
            <a:endParaRPr lang="en-US" sz="2400" dirty="0" smtClean="0">
              <a:solidFill>
                <a:srgbClr val="000000"/>
              </a:solidFill>
            </a:endParaRPr>
          </a:p>
          <a:p>
            <a:pPr marL="971550" lvl="1" indent="-514350">
              <a:spcBef>
                <a:spcPts val="0"/>
              </a:spcBef>
              <a:buSzPct val="95000"/>
              <a:buFont typeface="+mj-lt"/>
              <a:buAutoNum type="alphaLcParenR"/>
            </a:pPr>
            <a:r>
              <a:rPr lang="en-US" sz="2400" dirty="0" smtClean="0">
                <a:solidFill>
                  <a:srgbClr val="000000"/>
                </a:solidFill>
              </a:rPr>
              <a:t>Accidental poisoning in children is rare in children below 1 year age:</a:t>
            </a:r>
          </a:p>
          <a:p>
            <a:pPr lvl="1" indent="0">
              <a:spcBef>
                <a:spcPts val="0"/>
              </a:spcBef>
              <a:buSzPct val="95000"/>
              <a:buNone/>
            </a:pPr>
            <a:endParaRPr lang="en-US" sz="2400" dirty="0" smtClean="0">
              <a:solidFill>
                <a:srgbClr val="000000"/>
              </a:solidFill>
            </a:endParaRPr>
          </a:p>
          <a:p>
            <a:pPr lvl="1" indent="0">
              <a:spcBef>
                <a:spcPts val="0"/>
              </a:spcBef>
              <a:buSzPct val="95000"/>
              <a:buNone/>
            </a:pPr>
            <a:r>
              <a:rPr lang="en-US" sz="2400" dirty="0" smtClean="0">
                <a:solidFill>
                  <a:srgbClr val="000000"/>
                </a:solidFill>
              </a:rPr>
              <a:t>	Immediate older siblings may give some toxic material  without 	knowing its danger and without the permission of parents</a:t>
            </a:r>
          </a:p>
          <a:p>
            <a:pPr marL="971550" lvl="1" indent="-514350">
              <a:spcBef>
                <a:spcPts val="0"/>
              </a:spcBef>
              <a:buSzPct val="95000"/>
              <a:buFont typeface="+mj-lt"/>
              <a:buAutoNum type="alphaLcParenR" startAt="2"/>
            </a:pPr>
            <a:r>
              <a:rPr lang="en-US" sz="2400" dirty="0" smtClean="0">
                <a:solidFill>
                  <a:srgbClr val="000000"/>
                </a:solidFill>
              </a:rPr>
              <a:t>Vulnerable group is 1-3 year age</a:t>
            </a:r>
          </a:p>
          <a:p>
            <a:pPr lvl="1" indent="0">
              <a:spcBef>
                <a:spcPts val="0"/>
              </a:spcBef>
              <a:buSzPct val="95000"/>
              <a:buNone/>
            </a:pPr>
            <a:endParaRPr lang="en-US" sz="2400" dirty="0">
              <a:solidFill>
                <a:srgbClr val="000000"/>
              </a:solidFill>
            </a:endParaRPr>
          </a:p>
          <a:p>
            <a:pPr lvl="1" indent="0">
              <a:spcBef>
                <a:spcPts val="0"/>
              </a:spcBef>
              <a:buSzPct val="95000"/>
              <a:buNone/>
            </a:pPr>
            <a:r>
              <a:rPr lang="en-US" sz="2400" dirty="0" smtClean="0">
                <a:solidFill>
                  <a:srgbClr val="000000"/>
                </a:solidFill>
              </a:rPr>
              <a:t>	Tendency of mouthing everything within reach at  	lightening speed. Too young to recognize danger</a:t>
            </a:r>
          </a:p>
        </p:txBody>
      </p:sp>
    </p:spTree>
    <p:extLst>
      <p:ext uri="{BB962C8B-B14F-4D97-AF65-F5344CB8AC3E}">
        <p14:creationId xmlns:p14="http://schemas.microsoft.com/office/powerpoint/2010/main" val="2156616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323528" y="908720"/>
            <a:ext cx="8147248" cy="4895354"/>
          </a:xfrm>
        </p:spPr>
        <p:txBody>
          <a:bodyPr>
            <a:noAutofit/>
          </a:bodyPr>
          <a:lstStyle/>
          <a:p>
            <a:pPr lvl="1" indent="0">
              <a:spcBef>
                <a:spcPts val="0"/>
              </a:spcBef>
              <a:buSzPct val="95000"/>
              <a:buNone/>
            </a:pPr>
            <a:endParaRPr lang="en-US" sz="2200" dirty="0" smtClean="0">
              <a:solidFill>
                <a:srgbClr val="000000"/>
              </a:solidFill>
            </a:endParaRPr>
          </a:p>
          <a:p>
            <a:pPr marL="971550" lvl="1" indent="-514350">
              <a:spcBef>
                <a:spcPts val="0"/>
              </a:spcBef>
              <a:buSzPct val="95000"/>
              <a:buFont typeface="+mj-lt"/>
              <a:buAutoNum type="alphaLcParenR" startAt="3"/>
            </a:pPr>
            <a:r>
              <a:rPr lang="en-US" sz="2200" dirty="0" smtClean="0">
                <a:solidFill>
                  <a:srgbClr val="000000"/>
                </a:solidFill>
              </a:rPr>
              <a:t>Children age group 5-6 years: 46% </a:t>
            </a:r>
          </a:p>
          <a:p>
            <a:pPr lvl="1" indent="0">
              <a:spcBef>
                <a:spcPts val="0"/>
              </a:spcBef>
              <a:buSzPct val="95000"/>
              <a:buNone/>
            </a:pPr>
            <a:endParaRPr lang="en-US" sz="2200" dirty="0" smtClean="0">
              <a:solidFill>
                <a:srgbClr val="000000"/>
              </a:solidFill>
            </a:endParaRPr>
          </a:p>
          <a:p>
            <a:pPr lvl="1" indent="0">
              <a:spcBef>
                <a:spcPts val="0"/>
              </a:spcBef>
              <a:buSzPct val="95000"/>
              <a:buNone/>
            </a:pPr>
            <a:r>
              <a:rPr lang="en-US" sz="2200" dirty="0" smtClean="0">
                <a:solidFill>
                  <a:srgbClr val="000000"/>
                </a:solidFill>
              </a:rPr>
              <a:t>	Group activity or playing- chances of plant poisoning and insect  bite are high</a:t>
            </a:r>
          </a:p>
          <a:p>
            <a:pPr lvl="1" indent="0">
              <a:spcBef>
                <a:spcPts val="0"/>
              </a:spcBef>
              <a:buSzPct val="95000"/>
              <a:buNone/>
            </a:pPr>
            <a:endParaRPr lang="en-US" sz="2200" dirty="0" smtClean="0">
              <a:solidFill>
                <a:srgbClr val="000000"/>
              </a:solidFill>
            </a:endParaRPr>
          </a:p>
          <a:p>
            <a:pPr marL="971550" lvl="1" indent="-514350">
              <a:spcBef>
                <a:spcPts val="0"/>
              </a:spcBef>
              <a:buSzPct val="95000"/>
              <a:buFont typeface="+mj-lt"/>
              <a:buAutoNum type="alphaLcParenR" startAt="4"/>
            </a:pPr>
            <a:r>
              <a:rPr lang="en-US" sz="2200" dirty="0" smtClean="0">
                <a:solidFill>
                  <a:srgbClr val="000000"/>
                </a:solidFill>
              </a:rPr>
              <a:t>Adolescent age group 9-15 years</a:t>
            </a:r>
          </a:p>
          <a:p>
            <a:pPr lvl="1" indent="0">
              <a:spcBef>
                <a:spcPts val="0"/>
              </a:spcBef>
              <a:buSzPct val="95000"/>
              <a:buNone/>
            </a:pPr>
            <a:endParaRPr lang="en-US" sz="2200" dirty="0">
              <a:solidFill>
                <a:srgbClr val="000000"/>
              </a:solidFill>
            </a:endParaRPr>
          </a:p>
          <a:p>
            <a:pPr lvl="1" indent="0">
              <a:spcBef>
                <a:spcPts val="0"/>
              </a:spcBef>
              <a:buSzPct val="95000"/>
              <a:buNone/>
            </a:pPr>
            <a:r>
              <a:rPr lang="en-US" sz="2200" dirty="0" smtClean="0">
                <a:solidFill>
                  <a:srgbClr val="000000"/>
                </a:solidFill>
              </a:rPr>
              <a:t>	Emotional stage of development, suicidal tendency greatly contributes to poisoning among this age group. </a:t>
            </a:r>
          </a:p>
        </p:txBody>
      </p:sp>
    </p:spTree>
    <p:extLst>
      <p:ext uri="{BB962C8B-B14F-4D97-AF65-F5344CB8AC3E}">
        <p14:creationId xmlns:p14="http://schemas.microsoft.com/office/powerpoint/2010/main" val="389887059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395536" y="692696"/>
            <a:ext cx="8147248" cy="5184576"/>
          </a:xfrm>
        </p:spPr>
        <p:txBody>
          <a:bodyPr>
            <a:noAutofit/>
          </a:bodyPr>
          <a:lstStyle/>
          <a:p>
            <a:pPr marL="0" lvl="1" indent="0">
              <a:spcBef>
                <a:spcPts val="0"/>
              </a:spcBef>
              <a:buSzPct val="95000"/>
              <a:buNone/>
            </a:pPr>
            <a:r>
              <a:rPr lang="en-US" sz="2400" b="1" dirty="0" smtClean="0">
                <a:solidFill>
                  <a:srgbClr val="C00000"/>
                </a:solidFill>
                <a:latin typeface="Constantia" pitchFamily="18" charset="0"/>
              </a:rPr>
              <a:t>ii. </a:t>
            </a:r>
            <a:r>
              <a:rPr lang="en-US" sz="2200" b="1" dirty="0" smtClean="0">
                <a:solidFill>
                  <a:srgbClr val="C00000"/>
                </a:solidFill>
              </a:rPr>
              <a:t>Location </a:t>
            </a:r>
            <a:r>
              <a:rPr lang="en-US" sz="2200" b="1" dirty="0">
                <a:solidFill>
                  <a:srgbClr val="C00000"/>
                </a:solidFill>
              </a:rPr>
              <a:t>and time</a:t>
            </a:r>
          </a:p>
          <a:p>
            <a:pPr marL="457200" lvl="1" indent="0">
              <a:spcBef>
                <a:spcPts val="0"/>
              </a:spcBef>
              <a:buSzPct val="95000"/>
              <a:buNone/>
            </a:pPr>
            <a:endParaRPr lang="en-US" sz="2200" dirty="0" smtClean="0">
              <a:solidFill>
                <a:srgbClr val="000000"/>
              </a:solidFill>
            </a:endParaRPr>
          </a:p>
          <a:p>
            <a:pPr marL="442913" lvl="1" indent="-325438">
              <a:spcBef>
                <a:spcPts val="0"/>
              </a:spcBef>
              <a:buSzPct val="95000"/>
            </a:pPr>
            <a:r>
              <a:rPr lang="en-US" sz="2400" dirty="0" smtClean="0">
                <a:solidFill>
                  <a:srgbClr val="000000"/>
                </a:solidFill>
              </a:rPr>
              <a:t>More than 80% accidental poisoning occur at home and home premises, of which 62% of childhood poisoning takes place at kitchen. Bed room, bathroom, family automobile garage etc. are also places where childhood poisoning may occur, but that is happened mostly at a particular time of a day.</a:t>
            </a:r>
          </a:p>
          <a:p>
            <a:pPr marL="442913" lvl="1" indent="-325438">
              <a:spcBef>
                <a:spcPts val="0"/>
              </a:spcBef>
              <a:buSzPct val="95000"/>
              <a:buNone/>
            </a:pPr>
            <a:endParaRPr lang="en-US" sz="2400" dirty="0" smtClean="0">
              <a:solidFill>
                <a:srgbClr val="000000"/>
              </a:solidFill>
            </a:endParaRPr>
          </a:p>
          <a:p>
            <a:pPr marL="442913" lvl="1" indent="-325438">
              <a:spcBef>
                <a:spcPts val="0"/>
              </a:spcBef>
              <a:buSzPct val="95000"/>
            </a:pPr>
            <a:r>
              <a:rPr lang="en-US" sz="2400" dirty="0" smtClean="0">
                <a:solidFill>
                  <a:srgbClr val="000000"/>
                </a:solidFill>
              </a:rPr>
              <a:t>Childhood poisoning usually occurs at bedroom during early afternoon, when the parents or the older members of the family take rest or fall asleep. Common poisons are cosmetics and medicines. </a:t>
            </a:r>
          </a:p>
        </p:txBody>
      </p:sp>
    </p:spTree>
    <p:extLst>
      <p:ext uri="{BB962C8B-B14F-4D97-AF65-F5344CB8AC3E}">
        <p14:creationId xmlns:p14="http://schemas.microsoft.com/office/powerpoint/2010/main" val="15048667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539552" y="764704"/>
            <a:ext cx="8147248" cy="5616624"/>
          </a:xfrm>
        </p:spPr>
        <p:txBody>
          <a:bodyPr>
            <a:noAutofit/>
          </a:bodyPr>
          <a:lstStyle/>
          <a:p>
            <a:pPr marL="400050" lvl="1" indent="-342900">
              <a:spcBef>
                <a:spcPts val="0"/>
              </a:spcBef>
              <a:buSzPct val="95000"/>
              <a:buFont typeface="Arial" panose="020B0604020202020204" pitchFamily="34" charset="0"/>
              <a:buChar char="•"/>
            </a:pPr>
            <a:r>
              <a:rPr lang="en-AU" sz="2400" dirty="0" smtClean="0"/>
              <a:t>Location </a:t>
            </a:r>
            <a:r>
              <a:rPr lang="en-AU" sz="2400" dirty="0"/>
              <a:t>and time also have significant contribution to chronic poisoning among adults. Work place may lead to occupational hazards to the  workers.</a:t>
            </a:r>
          </a:p>
          <a:p>
            <a:pPr marL="400050" lvl="1" indent="-342900">
              <a:spcBef>
                <a:spcPts val="0"/>
              </a:spcBef>
              <a:buSzPct val="95000"/>
              <a:buFont typeface="Arial" panose="020B0604020202020204" pitchFamily="34" charset="0"/>
              <a:buChar char="•"/>
            </a:pPr>
            <a:endParaRPr lang="en-US" sz="2400" dirty="0" smtClean="0">
              <a:solidFill>
                <a:srgbClr val="000000"/>
              </a:solidFill>
            </a:endParaRPr>
          </a:p>
          <a:p>
            <a:pPr marL="400050" lvl="1" indent="-342900">
              <a:spcBef>
                <a:spcPts val="0"/>
              </a:spcBef>
              <a:buSzPct val="95000"/>
              <a:buFont typeface="Arial" panose="020B0604020202020204" pitchFamily="34" charset="0"/>
              <a:buChar char="•"/>
            </a:pPr>
            <a:r>
              <a:rPr lang="en-US" sz="2400" dirty="0" smtClean="0">
                <a:solidFill>
                  <a:srgbClr val="000000"/>
                </a:solidFill>
              </a:rPr>
              <a:t>Poisoning at bathroom may occur at any time of the day. Cleaning agents are the common culprit both in the bathroom and kitchen. In the kitchen poisoning usually takes place at late morning and just before lunch.</a:t>
            </a:r>
          </a:p>
          <a:p>
            <a:pPr marL="400050" lvl="1" indent="-342900">
              <a:spcBef>
                <a:spcPts val="0"/>
              </a:spcBef>
              <a:buSzPct val="95000"/>
              <a:buFont typeface="Arial" panose="020B0604020202020204" pitchFamily="34" charset="0"/>
              <a:buChar char="•"/>
            </a:pPr>
            <a:endParaRPr lang="en-US" sz="2400" dirty="0" smtClean="0">
              <a:solidFill>
                <a:srgbClr val="000000"/>
              </a:solidFill>
            </a:endParaRPr>
          </a:p>
          <a:p>
            <a:pPr marL="400050" lvl="1" indent="-342900">
              <a:spcBef>
                <a:spcPts val="0"/>
              </a:spcBef>
              <a:buSzPct val="95000"/>
              <a:buFont typeface="Arial" panose="020B0604020202020204" pitchFamily="34" charset="0"/>
              <a:buChar char="•"/>
            </a:pPr>
            <a:r>
              <a:rPr lang="en-US" sz="2400" dirty="0" smtClean="0">
                <a:solidFill>
                  <a:srgbClr val="000000"/>
                </a:solidFill>
              </a:rPr>
              <a:t>Incidence of poisoning at home premises are common. Young children are used to play at </a:t>
            </a:r>
            <a:r>
              <a:rPr lang="en-US" sz="2400" dirty="0" smtClean="0">
                <a:solidFill>
                  <a:srgbClr val="000000"/>
                </a:solidFill>
              </a:rPr>
              <a:t>bushes </a:t>
            </a:r>
            <a:r>
              <a:rPr lang="en-US" sz="2400" smtClean="0">
                <a:solidFill>
                  <a:srgbClr val="000000"/>
                </a:solidFill>
              </a:rPr>
              <a:t>around </a:t>
            </a:r>
            <a:r>
              <a:rPr lang="en-US" sz="2400" smtClean="0">
                <a:solidFill>
                  <a:srgbClr val="000000"/>
                </a:solidFill>
              </a:rPr>
              <a:t> </a:t>
            </a:r>
            <a:r>
              <a:rPr lang="en-US" sz="2400" dirty="0" smtClean="0">
                <a:solidFill>
                  <a:srgbClr val="000000"/>
                </a:solidFill>
              </a:rPr>
              <a:t>and may come in contact with poisonous plants or insects. </a:t>
            </a:r>
          </a:p>
        </p:txBody>
      </p:sp>
    </p:spTree>
    <p:extLst>
      <p:ext uri="{BB962C8B-B14F-4D97-AF65-F5344CB8AC3E}">
        <p14:creationId xmlns:p14="http://schemas.microsoft.com/office/powerpoint/2010/main" val="39989019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332656"/>
            <a:ext cx="8208912" cy="4873752"/>
          </a:xfrm>
        </p:spPr>
        <p:txBody>
          <a:bodyPr/>
          <a:lstStyle/>
          <a:p>
            <a:endParaRPr lang="en-AU" dirty="0" smtClean="0"/>
          </a:p>
          <a:p>
            <a:r>
              <a:rPr lang="en-AU" dirty="0" smtClean="0"/>
              <a:t>People living in industrial area have to suffer from chronic poisoning with poisonous gases , fumes , heavy metals etc.</a:t>
            </a:r>
          </a:p>
          <a:p>
            <a:endParaRPr lang="en-AU" dirty="0" smtClean="0"/>
          </a:p>
          <a:p>
            <a:r>
              <a:rPr lang="en-AU" dirty="0" smtClean="0"/>
              <a:t>In urban areas, toxic gases released by vehicles make the city dwellers to inhale poisonous gases more in the day time.</a:t>
            </a:r>
            <a:endParaRPr lang="en-AU" dirty="0"/>
          </a:p>
        </p:txBody>
      </p:sp>
    </p:spTree>
    <p:extLst>
      <p:ext uri="{BB962C8B-B14F-4D97-AF65-F5344CB8AC3E}">
        <p14:creationId xmlns:p14="http://schemas.microsoft.com/office/powerpoint/2010/main" val="29596920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548680"/>
            <a:ext cx="8147248" cy="5976664"/>
          </a:xfrm>
        </p:spPr>
        <p:txBody>
          <a:bodyPr>
            <a:normAutofit/>
          </a:bodyPr>
          <a:lstStyle/>
          <a:p>
            <a:pPr marL="0" indent="0">
              <a:buNone/>
            </a:pPr>
            <a:r>
              <a:rPr lang="en-AU" dirty="0" smtClean="0"/>
              <a:t> </a:t>
            </a:r>
            <a:r>
              <a:rPr lang="en-AU" dirty="0" smtClean="0">
                <a:solidFill>
                  <a:srgbClr val="C00000"/>
                </a:solidFill>
              </a:rPr>
              <a:t>iii. Unsupervised home settings:</a:t>
            </a:r>
          </a:p>
          <a:p>
            <a:r>
              <a:rPr lang="en-AU" sz="2200" dirty="0" smtClean="0"/>
              <a:t>Incidence of poisoning often occurs due to lack of consciousness of parents or other family member about the child.</a:t>
            </a:r>
          </a:p>
          <a:p>
            <a:endParaRPr lang="en-AU" sz="2200" dirty="0" smtClean="0"/>
          </a:p>
          <a:p>
            <a:r>
              <a:rPr lang="en-AU" sz="2200" dirty="0" smtClean="0"/>
              <a:t>Leaving toxic or poisonous materials of household use such as insecticides, kerosene , polishes , medicines, cosmetics etc. within the reach of children brings about childhood poisoning.</a:t>
            </a:r>
          </a:p>
          <a:p>
            <a:endParaRPr lang="en-AU" sz="2200" dirty="0" smtClean="0"/>
          </a:p>
          <a:p>
            <a:r>
              <a:rPr lang="en-AU" sz="2200" dirty="0" smtClean="0"/>
              <a:t>While hosting some relatives or guests, the member of the family remains occupied and often fail to give adequate attention to the child, giving him/her chance to ingest or touch some toxic materials within his/her reach.</a:t>
            </a:r>
            <a:endParaRPr lang="en-AU" sz="2200" dirty="0"/>
          </a:p>
        </p:txBody>
      </p:sp>
    </p:spTree>
    <p:extLst>
      <p:ext uri="{BB962C8B-B14F-4D97-AF65-F5344CB8AC3E}">
        <p14:creationId xmlns:p14="http://schemas.microsoft.com/office/powerpoint/2010/main" val="2728535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What is a Poison?</a:t>
            </a:r>
            <a:br>
              <a:rPr lang="en-AU" dirty="0" smtClean="0"/>
            </a:br>
            <a:endParaRPr lang="en-AU" dirty="0"/>
          </a:p>
        </p:txBody>
      </p:sp>
      <p:sp>
        <p:nvSpPr>
          <p:cNvPr id="3" name="Content Placeholder 2"/>
          <p:cNvSpPr>
            <a:spLocks noGrp="1"/>
          </p:cNvSpPr>
          <p:nvPr>
            <p:ph sz="quarter" idx="1"/>
          </p:nvPr>
        </p:nvSpPr>
        <p:spPr>
          <a:xfrm>
            <a:off x="323528" y="1052736"/>
            <a:ext cx="8424936" cy="5400600"/>
          </a:xfrm>
        </p:spPr>
        <p:txBody>
          <a:bodyPr>
            <a:normAutofit/>
          </a:bodyPr>
          <a:lstStyle/>
          <a:p>
            <a:pPr>
              <a:lnSpc>
                <a:spcPct val="150000"/>
              </a:lnSpc>
            </a:pPr>
            <a:r>
              <a:rPr lang="en-AU" dirty="0" smtClean="0"/>
              <a:t>“</a:t>
            </a:r>
            <a:r>
              <a:rPr lang="en-AU" dirty="0" smtClean="0">
                <a:solidFill>
                  <a:srgbClr val="002060"/>
                </a:solidFill>
              </a:rPr>
              <a:t>Poison is a substance (solid/liquid or gaseous) which if introduced in the living body or brought into contact with any part there of will produce ill health or death by its constitutional or local effects or both</a:t>
            </a:r>
            <a:r>
              <a:rPr lang="en-AU" dirty="0" smtClean="0"/>
              <a:t>”</a:t>
            </a:r>
          </a:p>
          <a:p>
            <a:pPr>
              <a:lnSpc>
                <a:spcPct val="150000"/>
              </a:lnSpc>
            </a:pPr>
            <a:endParaRPr lang="en-AU" dirty="0"/>
          </a:p>
          <a:p>
            <a:pPr marL="0" indent="0">
              <a:lnSpc>
                <a:spcPct val="150000"/>
              </a:lnSpc>
              <a:buNone/>
            </a:pPr>
            <a:r>
              <a:rPr lang="en-AU" sz="1600" dirty="0" smtClean="0"/>
              <a:t>Ref: The Essentials of Forensic Medicine and Toxicology</a:t>
            </a:r>
          </a:p>
          <a:p>
            <a:pPr marL="0" indent="0">
              <a:lnSpc>
                <a:spcPct val="150000"/>
              </a:lnSpc>
              <a:buNone/>
            </a:pPr>
            <a:r>
              <a:rPr lang="en-AU" sz="1600" dirty="0" err="1" smtClean="0"/>
              <a:t>Dr.</a:t>
            </a:r>
            <a:r>
              <a:rPr lang="en-AU" sz="1600" dirty="0" smtClean="0"/>
              <a:t> K Reddy</a:t>
            </a:r>
          </a:p>
        </p:txBody>
      </p:sp>
    </p:spTree>
    <p:extLst>
      <p:ext uri="{BB962C8B-B14F-4D97-AF65-F5344CB8AC3E}">
        <p14:creationId xmlns:p14="http://schemas.microsoft.com/office/powerpoint/2010/main" val="28495011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51520" y="332656"/>
            <a:ext cx="8352928" cy="5688632"/>
          </a:xfrm>
        </p:spPr>
        <p:txBody>
          <a:bodyPr/>
          <a:lstStyle/>
          <a:p>
            <a:endParaRPr lang="en-AU" dirty="0" smtClean="0"/>
          </a:p>
          <a:p>
            <a:pPr marL="0" indent="0">
              <a:buNone/>
            </a:pPr>
            <a:r>
              <a:rPr lang="en-US" dirty="0" smtClean="0">
                <a:solidFill>
                  <a:srgbClr val="C00000"/>
                </a:solidFill>
                <a:latin typeface="Constantia" pitchFamily="18" charset="0"/>
              </a:rPr>
              <a:t> IV. Accessibility </a:t>
            </a:r>
            <a:r>
              <a:rPr lang="en-US" dirty="0">
                <a:solidFill>
                  <a:srgbClr val="C00000"/>
                </a:solidFill>
                <a:latin typeface="Constantia" pitchFamily="18" charset="0"/>
              </a:rPr>
              <a:t>of the poison</a:t>
            </a:r>
          </a:p>
          <a:p>
            <a:endParaRPr lang="en-AU" dirty="0"/>
          </a:p>
          <a:p>
            <a:r>
              <a:rPr lang="en-AU" dirty="0" smtClean="0"/>
              <a:t>Medicine itself act as poison, If the doses is very high. Accidental poisoning very likely occurs in children by ingestion of medicines accessible to him/her. Thus locked medicine cabinet is needed to avoid accidental ingestion of medication by children.</a:t>
            </a:r>
          </a:p>
          <a:p>
            <a:endParaRPr lang="en-AU" dirty="0" smtClean="0"/>
          </a:p>
          <a:p>
            <a:r>
              <a:rPr lang="en-AU" dirty="0" smtClean="0"/>
              <a:t>Toxic household materials, if remaining  with the reach of children ,may cause poisoning.</a:t>
            </a:r>
            <a:endParaRPr lang="en-AU" dirty="0"/>
          </a:p>
          <a:p>
            <a:endParaRPr lang="en-AU" dirty="0"/>
          </a:p>
        </p:txBody>
      </p:sp>
    </p:spTree>
    <p:extLst>
      <p:ext uri="{BB962C8B-B14F-4D97-AF65-F5344CB8AC3E}">
        <p14:creationId xmlns:p14="http://schemas.microsoft.com/office/powerpoint/2010/main" val="10230175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23528" y="764704"/>
            <a:ext cx="8352928" cy="4873752"/>
          </a:xfrm>
        </p:spPr>
        <p:txBody>
          <a:bodyPr>
            <a:normAutofit/>
          </a:bodyPr>
          <a:lstStyle/>
          <a:p>
            <a:endParaRPr lang="en-AU" dirty="0" smtClean="0"/>
          </a:p>
          <a:p>
            <a:pPr marL="0" indent="0">
              <a:buSzPct val="95000"/>
              <a:buNone/>
            </a:pPr>
            <a:r>
              <a:rPr lang="en-US" dirty="0" smtClean="0">
                <a:solidFill>
                  <a:srgbClr val="C00000"/>
                </a:solidFill>
                <a:latin typeface="Constantia" pitchFamily="18" charset="0"/>
              </a:rPr>
              <a:t>V. Depressed adolescents and Adolescent females:</a:t>
            </a:r>
          </a:p>
          <a:p>
            <a:pPr marL="0" indent="0">
              <a:buSzPct val="95000"/>
              <a:buNone/>
            </a:pPr>
            <a:endParaRPr lang="en-AU" dirty="0" smtClean="0">
              <a:solidFill>
                <a:srgbClr val="C00000"/>
              </a:solidFill>
            </a:endParaRPr>
          </a:p>
          <a:p>
            <a:r>
              <a:rPr lang="en-AU" dirty="0" smtClean="0"/>
              <a:t>The age group is very much vulnerable due to their individual </a:t>
            </a:r>
            <a:r>
              <a:rPr lang="en-AU" dirty="0" err="1" smtClean="0"/>
              <a:t>pshychological</a:t>
            </a:r>
            <a:r>
              <a:rPr lang="en-AU" dirty="0" smtClean="0"/>
              <a:t> state. The are very much emotional .Due to </a:t>
            </a:r>
            <a:r>
              <a:rPr lang="en-AU" dirty="0" err="1" smtClean="0"/>
              <a:t>frastation</a:t>
            </a:r>
            <a:r>
              <a:rPr lang="en-AU" dirty="0" smtClean="0"/>
              <a:t> and betrayed in love and affairs they are very much prone to suicide.</a:t>
            </a:r>
          </a:p>
          <a:p>
            <a:endParaRPr lang="en-AU" dirty="0"/>
          </a:p>
          <a:p>
            <a:r>
              <a:rPr lang="en-AU" dirty="0" smtClean="0"/>
              <a:t>Lack of education ,socio-economic </a:t>
            </a:r>
            <a:r>
              <a:rPr lang="en-AU" dirty="0" err="1" smtClean="0"/>
              <a:t>condition,lack</a:t>
            </a:r>
            <a:r>
              <a:rPr lang="en-AU" dirty="0" smtClean="0"/>
              <a:t> of social control time poisoning may happened.</a:t>
            </a:r>
          </a:p>
          <a:p>
            <a:endParaRPr lang="en-AU" dirty="0"/>
          </a:p>
        </p:txBody>
      </p:sp>
    </p:spTree>
    <p:extLst>
      <p:ext uri="{BB962C8B-B14F-4D97-AF65-F5344CB8AC3E}">
        <p14:creationId xmlns:p14="http://schemas.microsoft.com/office/powerpoint/2010/main" val="30387479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Toxicological analysis</a:t>
            </a:r>
            <a:br>
              <a:rPr lang="en-AU" dirty="0" smtClean="0"/>
            </a:br>
            <a:endParaRPr lang="en-AU" dirty="0"/>
          </a:p>
        </p:txBody>
      </p:sp>
      <p:sp>
        <p:nvSpPr>
          <p:cNvPr id="3" name="Content Placeholder 2"/>
          <p:cNvSpPr>
            <a:spLocks noGrp="1"/>
          </p:cNvSpPr>
          <p:nvPr>
            <p:ph sz="quarter" idx="1"/>
          </p:nvPr>
        </p:nvSpPr>
        <p:spPr>
          <a:xfrm>
            <a:off x="323528" y="1124744"/>
            <a:ext cx="8352928" cy="5256584"/>
          </a:xfrm>
        </p:spPr>
        <p:txBody>
          <a:bodyPr>
            <a:normAutofit lnSpcReduction="10000"/>
          </a:bodyPr>
          <a:lstStyle/>
          <a:p>
            <a:r>
              <a:rPr lang="en-AU" dirty="0" smtClean="0"/>
              <a:t>Urine ,blood ,gastric contents-confirm or rule out suspected poisoning.</a:t>
            </a:r>
          </a:p>
          <a:p>
            <a:endParaRPr lang="en-AU" dirty="0"/>
          </a:p>
          <a:p>
            <a:r>
              <a:rPr lang="en-AU" dirty="0" smtClean="0"/>
              <a:t>Interpretation requires various methods-</a:t>
            </a:r>
          </a:p>
          <a:p>
            <a:pPr marL="822960" lvl="1" indent="-457200">
              <a:buFont typeface="+mj-lt"/>
              <a:buAutoNum type="alphaLcParenR"/>
            </a:pPr>
            <a:r>
              <a:rPr lang="en-AU" dirty="0" smtClean="0"/>
              <a:t>Thin layer chromatography-Acetaminophen</a:t>
            </a:r>
          </a:p>
          <a:p>
            <a:pPr marL="822960" lvl="1" indent="-457200">
              <a:buFont typeface="+mj-lt"/>
              <a:buAutoNum type="alphaLcParenR"/>
            </a:pPr>
            <a:r>
              <a:rPr lang="en-AU" dirty="0" smtClean="0"/>
              <a:t>Gas </a:t>
            </a:r>
            <a:r>
              <a:rPr lang="en-AU" dirty="0"/>
              <a:t>liquid </a:t>
            </a:r>
            <a:r>
              <a:rPr lang="en-AU" dirty="0" smtClean="0"/>
              <a:t>chromatography- BZD,amphetamines</a:t>
            </a:r>
          </a:p>
          <a:p>
            <a:pPr marL="822960" lvl="1" indent="-457200">
              <a:buFont typeface="+mj-lt"/>
              <a:buAutoNum type="alphaLcParenR"/>
            </a:pPr>
            <a:r>
              <a:rPr lang="en-AU" dirty="0" smtClean="0"/>
              <a:t>HPLC-BZD</a:t>
            </a:r>
          </a:p>
          <a:p>
            <a:pPr marL="822960" lvl="1" indent="-457200">
              <a:buFont typeface="+mj-lt"/>
              <a:buAutoNum type="alphaLcParenR"/>
            </a:pPr>
            <a:r>
              <a:rPr lang="en-AU" dirty="0" smtClean="0"/>
              <a:t>Mass </a:t>
            </a:r>
            <a:r>
              <a:rPr lang="en-AU" dirty="0"/>
              <a:t>spectrometry-Anticonvulsant</a:t>
            </a:r>
          </a:p>
          <a:p>
            <a:pPr marL="365760" lvl="1" indent="0">
              <a:buNone/>
            </a:pPr>
            <a:endParaRPr lang="en-AU" dirty="0" smtClean="0"/>
          </a:p>
          <a:p>
            <a:r>
              <a:rPr lang="en-AU" dirty="0" smtClean="0"/>
              <a:t>Enzyme Assays</a:t>
            </a:r>
          </a:p>
          <a:p>
            <a:pPr marL="811213" indent="-457200">
              <a:buFont typeface="+mj-lt"/>
              <a:buAutoNum type="alphaLcParenR"/>
            </a:pPr>
            <a:r>
              <a:rPr lang="en-AU" dirty="0" smtClean="0"/>
              <a:t>RBC cholinesterase, serum cholinesterase-OP poisoning</a:t>
            </a:r>
          </a:p>
          <a:p>
            <a:pPr marL="811213" indent="-457200">
              <a:buFont typeface="+mj-lt"/>
              <a:buAutoNum type="alphaLcParenR"/>
            </a:pPr>
            <a:r>
              <a:rPr lang="en-AU" dirty="0" err="1" smtClean="0"/>
              <a:t>Pseudocholinestrase</a:t>
            </a:r>
            <a:r>
              <a:rPr lang="en-AU" dirty="0" smtClean="0"/>
              <a:t> levels-</a:t>
            </a:r>
            <a:r>
              <a:rPr lang="en-AU" dirty="0"/>
              <a:t>OP poisoning</a:t>
            </a:r>
            <a:endParaRPr lang="en-AU" dirty="0" smtClean="0"/>
          </a:p>
          <a:p>
            <a:endParaRPr lang="en-AU" dirty="0" smtClean="0"/>
          </a:p>
          <a:p>
            <a:pPr marL="0" indent="0">
              <a:buSzPct val="75000"/>
              <a:buNone/>
            </a:pPr>
            <a:endParaRPr lang="en-AU" dirty="0" smtClean="0"/>
          </a:p>
          <a:p>
            <a:pPr marL="0" indent="0">
              <a:buNone/>
            </a:pPr>
            <a:endParaRPr lang="en-AU" dirty="0"/>
          </a:p>
        </p:txBody>
      </p:sp>
    </p:spTree>
    <p:extLst>
      <p:ext uri="{BB962C8B-B14F-4D97-AF65-F5344CB8AC3E}">
        <p14:creationId xmlns:p14="http://schemas.microsoft.com/office/powerpoint/2010/main" val="1713828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Fundamentals of poisoning </a:t>
            </a:r>
            <a:endParaRPr lang="en-AU" dirty="0"/>
          </a:p>
        </p:txBody>
      </p:sp>
      <p:sp>
        <p:nvSpPr>
          <p:cNvPr id="3" name="Content Placeholder 2"/>
          <p:cNvSpPr>
            <a:spLocks noGrp="1"/>
          </p:cNvSpPr>
          <p:nvPr>
            <p:ph sz="quarter" idx="1"/>
          </p:nvPr>
        </p:nvSpPr>
        <p:spPr/>
        <p:txBody>
          <a:bodyPr/>
          <a:lstStyle/>
          <a:p>
            <a:pPr marL="633413" indent="442913">
              <a:buFont typeface="+mj-lt"/>
              <a:buAutoNum type="arabicPeriod"/>
            </a:pPr>
            <a:r>
              <a:rPr lang="en-AU" dirty="0" smtClean="0"/>
              <a:t>Initial recovery and stabilization</a:t>
            </a:r>
          </a:p>
          <a:p>
            <a:pPr marL="633413" indent="442913">
              <a:buFont typeface="+mj-lt"/>
              <a:buAutoNum type="arabicPeriod"/>
            </a:pPr>
            <a:r>
              <a:rPr lang="en-AU" dirty="0" smtClean="0"/>
              <a:t>Removal of toxin from the body</a:t>
            </a:r>
          </a:p>
          <a:p>
            <a:pPr marL="633413" indent="442913">
              <a:buFont typeface="+mj-lt"/>
              <a:buAutoNum type="arabicPeriod"/>
            </a:pPr>
            <a:r>
              <a:rPr lang="en-AU" dirty="0" smtClean="0"/>
              <a:t>Prevention of further poison absorption </a:t>
            </a:r>
          </a:p>
          <a:p>
            <a:pPr marL="633413" indent="442913">
              <a:buFont typeface="+mj-lt"/>
              <a:buAutoNum type="arabicPeriod"/>
            </a:pPr>
            <a:r>
              <a:rPr lang="en-AU" dirty="0" smtClean="0"/>
              <a:t>Enhancement of poison elimination</a:t>
            </a:r>
          </a:p>
          <a:p>
            <a:pPr marL="633413" indent="442913">
              <a:buFont typeface="+mj-lt"/>
              <a:buAutoNum type="arabicPeriod"/>
            </a:pPr>
            <a:r>
              <a:rPr lang="en-AU" dirty="0" smtClean="0"/>
              <a:t>Administration of antidote</a:t>
            </a:r>
          </a:p>
          <a:p>
            <a:pPr marL="633413" indent="442913">
              <a:buFont typeface="+mj-lt"/>
              <a:buAutoNum type="arabicPeriod"/>
            </a:pPr>
            <a:r>
              <a:rPr lang="en-AU" dirty="0" smtClean="0"/>
              <a:t>Supportive treatment </a:t>
            </a:r>
          </a:p>
          <a:p>
            <a:pPr marL="633413" indent="442913">
              <a:buFont typeface="+mj-lt"/>
              <a:buAutoNum type="arabicPeriod"/>
            </a:pPr>
            <a:r>
              <a:rPr lang="en-AU" dirty="0" smtClean="0"/>
              <a:t>Prevention of re-exposure</a:t>
            </a:r>
          </a:p>
          <a:p>
            <a:pPr marL="633413" indent="88900">
              <a:buNone/>
            </a:pPr>
            <a:endParaRPr lang="en-AU" dirty="0"/>
          </a:p>
        </p:txBody>
      </p:sp>
    </p:spTree>
    <p:extLst>
      <p:ext uri="{BB962C8B-B14F-4D97-AF65-F5344CB8AC3E}">
        <p14:creationId xmlns:p14="http://schemas.microsoft.com/office/powerpoint/2010/main" val="24295135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467600" cy="576064"/>
          </a:xfrm>
        </p:spPr>
        <p:txBody>
          <a:bodyPr>
            <a:normAutofit fontScale="90000"/>
          </a:bodyPr>
          <a:lstStyle/>
          <a:p>
            <a:r>
              <a:rPr lang="en-AU" dirty="0" smtClean="0"/>
              <a:t/>
            </a:r>
            <a:br>
              <a:rPr lang="en-AU" dirty="0" smtClean="0"/>
            </a:br>
            <a:r>
              <a:rPr lang="en-AU" dirty="0"/>
              <a:t/>
            </a:r>
            <a:br>
              <a:rPr lang="en-AU" dirty="0"/>
            </a:br>
            <a:r>
              <a:rPr lang="en-AU" dirty="0" smtClean="0"/>
              <a:t/>
            </a:r>
            <a:br>
              <a:rPr lang="en-AU" dirty="0" smtClean="0"/>
            </a:br>
            <a:r>
              <a:rPr lang="en-AU" dirty="0"/>
              <a:t/>
            </a:r>
            <a:br>
              <a:rPr lang="en-AU" dirty="0"/>
            </a:br>
            <a:r>
              <a:rPr lang="en-AU" dirty="0" smtClean="0"/>
              <a:t>Antidotes</a:t>
            </a:r>
            <a:endParaRPr lang="en-AU" dirty="0"/>
          </a:p>
        </p:txBody>
      </p:sp>
      <p:sp>
        <p:nvSpPr>
          <p:cNvPr id="3" name="Content Placeholder 2"/>
          <p:cNvSpPr>
            <a:spLocks noGrp="1"/>
          </p:cNvSpPr>
          <p:nvPr>
            <p:ph sz="quarter" idx="1"/>
          </p:nvPr>
        </p:nvSpPr>
        <p:spPr>
          <a:xfrm>
            <a:off x="395536" y="1124744"/>
            <a:ext cx="8064896" cy="4873752"/>
          </a:xfrm>
        </p:spPr>
        <p:txBody>
          <a:bodyPr/>
          <a:lstStyle/>
          <a:p>
            <a:r>
              <a:rPr lang="en-AU" dirty="0" smtClean="0"/>
              <a:t>An antidote is a substance which counteracts the effects of a poison. In popular fiction, miraculous properties are attributes to antidotes.</a:t>
            </a:r>
          </a:p>
          <a:p>
            <a:endParaRPr lang="en-AU" dirty="0"/>
          </a:p>
          <a:p>
            <a:r>
              <a:rPr lang="en-AU" dirty="0" smtClean="0"/>
              <a:t>Antidotes are classified into –</a:t>
            </a:r>
          </a:p>
          <a:p>
            <a:pPr marL="0" indent="0">
              <a:buNone/>
            </a:pPr>
            <a:r>
              <a:rPr lang="en-AU" b="1" dirty="0" smtClean="0"/>
              <a:t>a)Mechanical or physical Antidote:</a:t>
            </a:r>
          </a:p>
          <a:p>
            <a:pPr marL="0" indent="0">
              <a:buNone/>
            </a:pPr>
            <a:r>
              <a:rPr lang="en-AU" dirty="0" smtClean="0"/>
              <a:t>These antidotes act by minimizing the absorption of the poison. For example, </a:t>
            </a:r>
            <a:r>
              <a:rPr lang="en-AU" dirty="0" smtClean="0">
                <a:solidFill>
                  <a:srgbClr val="FF0000"/>
                </a:solidFill>
              </a:rPr>
              <a:t>demulcent</a:t>
            </a:r>
            <a:r>
              <a:rPr lang="en-AU" dirty="0" smtClean="0"/>
              <a:t> for corrosive and irritant poison, </a:t>
            </a:r>
            <a:r>
              <a:rPr lang="en-AU" dirty="0" smtClean="0">
                <a:solidFill>
                  <a:srgbClr val="FF0000"/>
                </a:solidFill>
              </a:rPr>
              <a:t>activated charcoal </a:t>
            </a:r>
            <a:r>
              <a:rPr lang="en-AU" dirty="0" smtClean="0"/>
              <a:t>for alkaloid poisons.</a:t>
            </a:r>
            <a:endParaRPr lang="en-AU" dirty="0"/>
          </a:p>
        </p:txBody>
      </p:sp>
    </p:spTree>
    <p:extLst>
      <p:ext uri="{BB962C8B-B14F-4D97-AF65-F5344CB8AC3E}">
        <p14:creationId xmlns:p14="http://schemas.microsoft.com/office/powerpoint/2010/main" val="673363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3568" y="476672"/>
            <a:ext cx="7992888" cy="5616624"/>
          </a:xfrm>
        </p:spPr>
        <p:txBody>
          <a:bodyPr>
            <a:normAutofit/>
          </a:bodyPr>
          <a:lstStyle/>
          <a:p>
            <a:pPr marL="0" indent="0">
              <a:buNone/>
            </a:pPr>
            <a:r>
              <a:rPr lang="en-AU" b="1" dirty="0"/>
              <a:t>b</a:t>
            </a:r>
            <a:r>
              <a:rPr lang="en-AU" b="1" dirty="0" smtClean="0"/>
              <a:t>) Chemical antidote:</a:t>
            </a:r>
          </a:p>
          <a:p>
            <a:pPr marL="0" indent="0">
              <a:buNone/>
            </a:pPr>
            <a:r>
              <a:rPr lang="en-AU" dirty="0"/>
              <a:t> </a:t>
            </a:r>
            <a:r>
              <a:rPr lang="en-AU" dirty="0" smtClean="0"/>
              <a:t>      Antidotes of this class act either by chemical neutralization or formation of non-toxic complex with the poison. Example , </a:t>
            </a:r>
            <a:r>
              <a:rPr lang="en-AU" dirty="0" smtClean="0">
                <a:solidFill>
                  <a:srgbClr val="FF0000"/>
                </a:solidFill>
              </a:rPr>
              <a:t>acetic acid and vinegar </a:t>
            </a:r>
            <a:r>
              <a:rPr lang="en-AU" dirty="0" smtClean="0"/>
              <a:t>for alkali poison. </a:t>
            </a:r>
            <a:r>
              <a:rPr lang="en-AU" dirty="0" smtClean="0">
                <a:solidFill>
                  <a:srgbClr val="FF0000"/>
                </a:solidFill>
              </a:rPr>
              <a:t>Magnesium hydroxide /oxide </a:t>
            </a:r>
            <a:r>
              <a:rPr lang="en-AU" dirty="0" smtClean="0"/>
              <a:t>for acid poison, </a:t>
            </a:r>
            <a:r>
              <a:rPr lang="en-AU" dirty="0" smtClean="0">
                <a:solidFill>
                  <a:srgbClr val="FF0000"/>
                </a:solidFill>
              </a:rPr>
              <a:t>chelating agents </a:t>
            </a:r>
            <a:r>
              <a:rPr lang="en-AU" dirty="0" smtClean="0"/>
              <a:t>for heavy metal poisoning.</a:t>
            </a:r>
          </a:p>
          <a:p>
            <a:pPr marL="0" indent="0">
              <a:buNone/>
            </a:pPr>
            <a:endParaRPr lang="en-AU" dirty="0"/>
          </a:p>
          <a:p>
            <a:pPr marL="0" indent="0">
              <a:buNone/>
            </a:pPr>
            <a:r>
              <a:rPr lang="en-AU" b="1" dirty="0" smtClean="0"/>
              <a:t> c) Physical and pharmacological antidote:</a:t>
            </a:r>
          </a:p>
          <a:p>
            <a:pPr marL="0" indent="0">
              <a:buNone/>
            </a:pPr>
            <a:r>
              <a:rPr lang="en-AU" dirty="0"/>
              <a:t> </a:t>
            </a:r>
            <a:r>
              <a:rPr lang="en-AU" dirty="0" smtClean="0"/>
              <a:t>    The antidotes produce physiological effect which are opposite to that of the poisons. For example , </a:t>
            </a:r>
            <a:r>
              <a:rPr lang="en-AU" dirty="0" smtClean="0">
                <a:solidFill>
                  <a:srgbClr val="FF0000"/>
                </a:solidFill>
              </a:rPr>
              <a:t>atropine</a:t>
            </a:r>
            <a:r>
              <a:rPr lang="en-AU" dirty="0" smtClean="0"/>
              <a:t> for organophosphates, </a:t>
            </a:r>
            <a:r>
              <a:rPr lang="en-AU" dirty="0" smtClean="0">
                <a:solidFill>
                  <a:srgbClr val="FF0000"/>
                </a:solidFill>
              </a:rPr>
              <a:t>nalorphine</a:t>
            </a:r>
            <a:r>
              <a:rPr lang="en-AU" dirty="0" smtClean="0"/>
              <a:t> for morphine.</a:t>
            </a:r>
            <a:endParaRPr lang="en-AU" dirty="0"/>
          </a:p>
        </p:txBody>
      </p:sp>
    </p:spTree>
    <p:extLst>
      <p:ext uri="{BB962C8B-B14F-4D97-AF65-F5344CB8AC3E}">
        <p14:creationId xmlns:p14="http://schemas.microsoft.com/office/powerpoint/2010/main" val="24411172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7467600" cy="1143000"/>
          </a:xfrm>
        </p:spPr>
        <p:txBody>
          <a:bodyPr/>
          <a:lstStyle/>
          <a:p>
            <a:r>
              <a:rPr lang="en-AU" dirty="0" smtClean="0"/>
              <a:t>Lists of some poison and their antidotes</a:t>
            </a:r>
            <a:endParaRPr lang="en-AU"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5432247"/>
              </p:ext>
            </p:extLst>
          </p:nvPr>
        </p:nvGraphicFramePr>
        <p:xfrm>
          <a:off x="827584" y="1556792"/>
          <a:ext cx="7467600" cy="2966720"/>
        </p:xfrm>
        <a:graphic>
          <a:graphicData uri="http://schemas.openxmlformats.org/drawingml/2006/table">
            <a:tbl>
              <a:tblPr firstRow="1" bandRow="1">
                <a:tableStyleId>{073A0DAA-6AF3-43AB-8588-CEC1D06C72B9}</a:tableStyleId>
              </a:tblPr>
              <a:tblGrid>
                <a:gridCol w="3733800"/>
                <a:gridCol w="3733800"/>
              </a:tblGrid>
              <a:tr h="370840">
                <a:tc>
                  <a:txBody>
                    <a:bodyPr/>
                    <a:lstStyle/>
                    <a:p>
                      <a:r>
                        <a:rPr lang="en-AU" dirty="0" smtClean="0"/>
                        <a:t>Poison</a:t>
                      </a:r>
                      <a:endParaRPr lang="en-AU" dirty="0"/>
                    </a:p>
                  </a:txBody>
                  <a:tcPr/>
                </a:tc>
                <a:tc>
                  <a:txBody>
                    <a:bodyPr/>
                    <a:lstStyle/>
                    <a:p>
                      <a:r>
                        <a:rPr lang="en-AU" dirty="0" smtClean="0"/>
                        <a:t>Antidotes</a:t>
                      </a:r>
                      <a:endParaRPr lang="en-AU" dirty="0"/>
                    </a:p>
                  </a:txBody>
                  <a:tcPr/>
                </a:tc>
              </a:tr>
              <a:tr h="370840">
                <a:tc>
                  <a:txBody>
                    <a:bodyPr/>
                    <a:lstStyle/>
                    <a:p>
                      <a:r>
                        <a:rPr lang="en-AU" dirty="0" smtClean="0"/>
                        <a:t>Paracetamol</a:t>
                      </a:r>
                      <a:endParaRPr lang="en-AU" dirty="0"/>
                    </a:p>
                  </a:txBody>
                  <a:tcPr/>
                </a:tc>
                <a:tc>
                  <a:txBody>
                    <a:bodyPr/>
                    <a:lstStyle/>
                    <a:p>
                      <a:r>
                        <a:rPr lang="en-AU" dirty="0" smtClean="0"/>
                        <a:t>N-acetyl cysteine, methionine</a:t>
                      </a:r>
                      <a:endParaRPr lang="en-AU" dirty="0"/>
                    </a:p>
                  </a:txBody>
                  <a:tcPr/>
                </a:tc>
              </a:tr>
              <a:tr h="370840">
                <a:tc>
                  <a:txBody>
                    <a:bodyPr/>
                    <a:lstStyle/>
                    <a:p>
                      <a:r>
                        <a:rPr lang="en-AU" dirty="0" smtClean="0"/>
                        <a:t>Organophosphate</a:t>
                      </a:r>
                    </a:p>
                  </a:txBody>
                  <a:tcPr/>
                </a:tc>
                <a:tc>
                  <a:txBody>
                    <a:bodyPr/>
                    <a:lstStyle/>
                    <a:p>
                      <a:r>
                        <a:rPr lang="en-AU" dirty="0" smtClean="0"/>
                        <a:t>Atropine , </a:t>
                      </a:r>
                      <a:r>
                        <a:rPr lang="en-AU" dirty="0" err="1" smtClean="0"/>
                        <a:t>pralidoxime</a:t>
                      </a:r>
                      <a:endParaRPr lang="en-AU" dirty="0"/>
                    </a:p>
                  </a:txBody>
                  <a:tcPr/>
                </a:tc>
              </a:tr>
              <a:tr h="370840">
                <a:tc>
                  <a:txBody>
                    <a:bodyPr/>
                    <a:lstStyle/>
                    <a:p>
                      <a:r>
                        <a:rPr lang="en-AU" dirty="0" smtClean="0"/>
                        <a:t>Heavy metals</a:t>
                      </a:r>
                      <a:endParaRPr lang="en-AU" dirty="0"/>
                    </a:p>
                  </a:txBody>
                  <a:tcPr/>
                </a:tc>
                <a:tc>
                  <a:txBody>
                    <a:bodyPr/>
                    <a:lstStyle/>
                    <a:p>
                      <a:r>
                        <a:rPr lang="en-AU" dirty="0" smtClean="0"/>
                        <a:t>Chelating agents</a:t>
                      </a:r>
                      <a:endParaRPr lang="en-AU" dirty="0"/>
                    </a:p>
                  </a:txBody>
                  <a:tcPr/>
                </a:tc>
              </a:tr>
              <a:tr h="370840">
                <a:tc>
                  <a:txBody>
                    <a:bodyPr/>
                    <a:lstStyle/>
                    <a:p>
                      <a:r>
                        <a:rPr lang="en-AU" dirty="0" smtClean="0"/>
                        <a:t>Opioids</a:t>
                      </a:r>
                      <a:endParaRPr lang="en-AU" dirty="0"/>
                    </a:p>
                  </a:txBody>
                  <a:tcPr/>
                </a:tc>
                <a:tc>
                  <a:txBody>
                    <a:bodyPr/>
                    <a:lstStyle/>
                    <a:p>
                      <a:r>
                        <a:rPr lang="en-AU" dirty="0" smtClean="0"/>
                        <a:t>Naloxone</a:t>
                      </a:r>
                      <a:endParaRPr lang="en-AU" dirty="0"/>
                    </a:p>
                  </a:txBody>
                  <a:tcPr/>
                </a:tc>
              </a:tr>
              <a:tr h="370840">
                <a:tc>
                  <a:txBody>
                    <a:bodyPr/>
                    <a:lstStyle/>
                    <a:p>
                      <a:r>
                        <a:rPr lang="en-AU" dirty="0" smtClean="0"/>
                        <a:t>Iodine</a:t>
                      </a:r>
                      <a:endParaRPr lang="en-AU" dirty="0"/>
                    </a:p>
                  </a:txBody>
                  <a:tcPr/>
                </a:tc>
                <a:tc>
                  <a:txBody>
                    <a:bodyPr/>
                    <a:lstStyle/>
                    <a:p>
                      <a:r>
                        <a:rPr lang="en-AU" dirty="0" smtClean="0"/>
                        <a:t>Starch</a:t>
                      </a:r>
                      <a:endParaRPr lang="en-AU" dirty="0"/>
                    </a:p>
                  </a:txBody>
                  <a:tcPr/>
                </a:tc>
              </a:tr>
              <a:tr h="370840">
                <a:tc>
                  <a:txBody>
                    <a:bodyPr/>
                    <a:lstStyle/>
                    <a:p>
                      <a:r>
                        <a:rPr lang="en-AU" dirty="0" smtClean="0"/>
                        <a:t>Heparin</a:t>
                      </a:r>
                      <a:endParaRPr lang="en-AU" dirty="0"/>
                    </a:p>
                  </a:txBody>
                  <a:tcPr/>
                </a:tc>
                <a:tc>
                  <a:txBody>
                    <a:bodyPr/>
                    <a:lstStyle/>
                    <a:p>
                      <a:r>
                        <a:rPr lang="en-AU" dirty="0" smtClean="0"/>
                        <a:t>Protamine sulphate</a:t>
                      </a:r>
                      <a:endParaRPr lang="en-AU" dirty="0"/>
                    </a:p>
                  </a:txBody>
                  <a:tcPr/>
                </a:tc>
              </a:tr>
              <a:tr h="370840">
                <a:tc>
                  <a:txBody>
                    <a:bodyPr/>
                    <a:lstStyle/>
                    <a:p>
                      <a:r>
                        <a:rPr lang="en-AU" dirty="0" smtClean="0"/>
                        <a:t>Phenothiazine's</a:t>
                      </a:r>
                      <a:endParaRPr lang="en-AU" dirty="0"/>
                    </a:p>
                  </a:txBody>
                  <a:tcPr/>
                </a:tc>
                <a:tc>
                  <a:txBody>
                    <a:bodyPr/>
                    <a:lstStyle/>
                    <a:p>
                      <a:r>
                        <a:rPr lang="en-AU" dirty="0" smtClean="0"/>
                        <a:t>Diphenhydramine</a:t>
                      </a:r>
                      <a:endParaRPr lang="en-AU" dirty="0"/>
                    </a:p>
                  </a:txBody>
                  <a:tcPr/>
                </a:tc>
              </a:tr>
            </a:tbl>
          </a:graphicData>
        </a:graphic>
      </p:graphicFrame>
    </p:spTree>
    <p:extLst>
      <p:ext uri="{BB962C8B-B14F-4D97-AF65-F5344CB8AC3E}">
        <p14:creationId xmlns:p14="http://schemas.microsoft.com/office/powerpoint/2010/main" val="33302523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7467600" cy="580926"/>
          </a:xfrm>
        </p:spPr>
        <p:txBody>
          <a:bodyPr/>
          <a:lstStyle/>
          <a:p>
            <a:r>
              <a:rPr lang="en-AU" dirty="0" smtClean="0"/>
              <a:t>Management of poisoning</a:t>
            </a:r>
            <a:endParaRPr lang="en-AU" dirty="0"/>
          </a:p>
        </p:txBody>
      </p:sp>
      <p:sp>
        <p:nvSpPr>
          <p:cNvPr id="3" name="Content Placeholder 2"/>
          <p:cNvSpPr>
            <a:spLocks noGrp="1"/>
          </p:cNvSpPr>
          <p:nvPr>
            <p:ph sz="quarter" idx="1"/>
          </p:nvPr>
        </p:nvSpPr>
        <p:spPr>
          <a:xfrm>
            <a:off x="467544" y="1052736"/>
            <a:ext cx="8064896" cy="5472608"/>
          </a:xfrm>
        </p:spPr>
        <p:txBody>
          <a:bodyPr>
            <a:normAutofit lnSpcReduction="10000"/>
          </a:bodyPr>
          <a:lstStyle/>
          <a:p>
            <a:r>
              <a:rPr lang="en-AU" dirty="0" smtClean="0"/>
              <a:t>Initial recovery and stabilization-</a:t>
            </a:r>
          </a:p>
          <a:p>
            <a:endParaRPr lang="en-AU" dirty="0" smtClean="0"/>
          </a:p>
          <a:p>
            <a:pPr marL="987425" indent="-265113">
              <a:buFont typeface="Wingdings" pitchFamily="2" charset="2"/>
              <a:buChar char="§"/>
            </a:pPr>
            <a:r>
              <a:rPr lang="en-AU" dirty="0"/>
              <a:t>I/V access- I/V fluids</a:t>
            </a:r>
          </a:p>
          <a:p>
            <a:pPr marL="987425" indent="-265113">
              <a:buFont typeface="Wingdings" pitchFamily="2" charset="2"/>
              <a:buChar char="§"/>
            </a:pPr>
            <a:r>
              <a:rPr lang="en-AU" dirty="0"/>
              <a:t>Endo tracheal intubation-to prevent aspiration </a:t>
            </a:r>
          </a:p>
          <a:p>
            <a:pPr marL="1063625" indent="190500">
              <a:buFont typeface="Wingdings" pitchFamily="2" charset="2"/>
              <a:buChar char="Ø"/>
            </a:pPr>
            <a:r>
              <a:rPr lang="en-AU" dirty="0"/>
              <a:t>  unconscious patients</a:t>
            </a:r>
          </a:p>
          <a:p>
            <a:pPr marL="1063625" indent="190500">
              <a:buFont typeface="Wingdings" pitchFamily="2" charset="2"/>
              <a:buChar char="Ø"/>
            </a:pPr>
            <a:r>
              <a:rPr lang="en-AU" dirty="0"/>
              <a:t>   respiratory </a:t>
            </a:r>
            <a:r>
              <a:rPr lang="en-AU" dirty="0" smtClean="0"/>
              <a:t>depression/failure</a:t>
            </a:r>
            <a:endParaRPr lang="en-AU" dirty="0"/>
          </a:p>
          <a:p>
            <a:pPr marL="987425" indent="-265113">
              <a:buFont typeface="Wingdings" pitchFamily="2" charset="2"/>
              <a:buChar char="§"/>
            </a:pPr>
            <a:r>
              <a:rPr lang="en-AU" dirty="0"/>
              <a:t>Convulsions-give anticonvulsants</a:t>
            </a:r>
          </a:p>
          <a:p>
            <a:endParaRPr lang="en-AU" dirty="0"/>
          </a:p>
          <a:p>
            <a:r>
              <a:rPr lang="en-AU" dirty="0" smtClean="0"/>
              <a:t>Removal of toxin from the body</a:t>
            </a:r>
          </a:p>
          <a:p>
            <a:pPr marL="728663" indent="449263">
              <a:buFont typeface="Wingdings" pitchFamily="2" charset="2"/>
              <a:buChar char="§"/>
            </a:pPr>
            <a:r>
              <a:rPr lang="en-AU" dirty="0" smtClean="0"/>
              <a:t>Plentiful flushing with water or saline of the body including skin folds, hair</a:t>
            </a:r>
          </a:p>
          <a:p>
            <a:pPr marL="811213" indent="0">
              <a:buFont typeface="Wingdings" pitchFamily="2" charset="2"/>
              <a:buChar char="§"/>
            </a:pPr>
            <a:r>
              <a:rPr lang="en-AU" dirty="0" smtClean="0"/>
              <a:t>    Inhalation exposure</a:t>
            </a:r>
          </a:p>
          <a:p>
            <a:pPr marL="1076325" indent="0">
              <a:buFont typeface="Wingdings" pitchFamily="2" charset="2"/>
              <a:buChar char="Ø"/>
            </a:pPr>
            <a:r>
              <a:rPr lang="en-AU" dirty="0" smtClean="0"/>
              <a:t>   Fresh air or oxygen inhalation</a:t>
            </a:r>
          </a:p>
          <a:p>
            <a:pPr marL="0" indent="0">
              <a:buNone/>
            </a:pPr>
            <a:endParaRPr lang="en-AU" dirty="0" smtClean="0"/>
          </a:p>
          <a:p>
            <a:endParaRPr lang="en-AU" dirty="0"/>
          </a:p>
          <a:p>
            <a:endParaRPr lang="en-AU" dirty="0" smtClean="0"/>
          </a:p>
          <a:p>
            <a:endParaRPr lang="en-AU" dirty="0"/>
          </a:p>
          <a:p>
            <a:endParaRPr lang="en-AU" dirty="0"/>
          </a:p>
          <a:p>
            <a:endParaRPr lang="en-AU" dirty="0" smtClean="0"/>
          </a:p>
          <a:p>
            <a:endParaRPr lang="en-AU" dirty="0" smtClean="0"/>
          </a:p>
          <a:p>
            <a:pPr marL="354013" indent="-265113">
              <a:buFont typeface="Wingdings" pitchFamily="2" charset="2"/>
              <a:buChar char="§"/>
            </a:pPr>
            <a:endParaRPr lang="en-AU"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6216" y="2636912"/>
            <a:ext cx="1704495" cy="1249095"/>
          </a:xfrm>
          <a:prstGeom prst="rect">
            <a:avLst/>
          </a:prstGeom>
        </p:spPr>
      </p:pic>
    </p:spTree>
    <p:extLst>
      <p:ext uri="{BB962C8B-B14F-4D97-AF65-F5344CB8AC3E}">
        <p14:creationId xmlns:p14="http://schemas.microsoft.com/office/powerpoint/2010/main" val="7375239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7467600" cy="652934"/>
          </a:xfrm>
        </p:spPr>
        <p:txBody>
          <a:bodyPr/>
          <a:lstStyle/>
          <a:p>
            <a:r>
              <a:rPr lang="en-AU" dirty="0" smtClean="0"/>
              <a:t>Prevention of poison absorption </a:t>
            </a:r>
            <a:endParaRPr lang="en-AU" dirty="0"/>
          </a:p>
        </p:txBody>
      </p:sp>
      <p:sp>
        <p:nvSpPr>
          <p:cNvPr id="3" name="Content Placeholder 2"/>
          <p:cNvSpPr>
            <a:spLocks noGrp="1"/>
          </p:cNvSpPr>
          <p:nvPr>
            <p:ph sz="quarter" idx="1"/>
          </p:nvPr>
        </p:nvSpPr>
        <p:spPr>
          <a:xfrm>
            <a:off x="539552" y="1340768"/>
            <a:ext cx="7632848" cy="4873752"/>
          </a:xfrm>
        </p:spPr>
        <p:txBody>
          <a:bodyPr>
            <a:normAutofit/>
          </a:bodyPr>
          <a:lstStyle/>
          <a:p>
            <a:r>
              <a:rPr lang="en-AU" dirty="0" smtClean="0"/>
              <a:t>G I decontamination</a:t>
            </a:r>
          </a:p>
          <a:p>
            <a:r>
              <a:rPr lang="en-AU" dirty="0" smtClean="0"/>
              <a:t>Performed selectively,  not routinely</a:t>
            </a:r>
          </a:p>
          <a:p>
            <a:pPr marL="0" indent="0">
              <a:buNone/>
            </a:pPr>
            <a:endParaRPr lang="en-AU" dirty="0"/>
          </a:p>
          <a:p>
            <a:pPr marL="0" indent="0">
              <a:buNone/>
            </a:pPr>
            <a:r>
              <a:rPr lang="en-AU" b="1" dirty="0" smtClean="0">
                <a:solidFill>
                  <a:srgbClr val="C00000"/>
                </a:solidFill>
              </a:rPr>
              <a:t>1.Gastric lavage</a:t>
            </a:r>
          </a:p>
          <a:p>
            <a:pPr marL="0" indent="0">
              <a:buNone/>
            </a:pPr>
            <a:r>
              <a:rPr lang="en-AU" dirty="0" smtClean="0">
                <a:solidFill>
                  <a:srgbClr val="C00000"/>
                </a:solidFill>
              </a:rPr>
              <a:t>2</a:t>
            </a:r>
            <a:r>
              <a:rPr lang="en-AU" b="1" dirty="0">
                <a:solidFill>
                  <a:srgbClr val="C00000"/>
                </a:solidFill>
              </a:rPr>
              <a:t>. Ipecac syrup induced </a:t>
            </a:r>
            <a:r>
              <a:rPr lang="en-AU" b="1" dirty="0" smtClean="0">
                <a:solidFill>
                  <a:srgbClr val="C00000"/>
                </a:solidFill>
              </a:rPr>
              <a:t>emesis</a:t>
            </a:r>
          </a:p>
          <a:p>
            <a:pPr marL="0" indent="0">
              <a:buNone/>
            </a:pPr>
            <a:r>
              <a:rPr lang="en-AU" b="1" dirty="0">
                <a:solidFill>
                  <a:srgbClr val="C00000"/>
                </a:solidFill>
              </a:rPr>
              <a:t>3. Activated </a:t>
            </a:r>
            <a:r>
              <a:rPr lang="en-AU" b="1" dirty="0" smtClean="0">
                <a:solidFill>
                  <a:srgbClr val="C00000"/>
                </a:solidFill>
              </a:rPr>
              <a:t>charcoal</a:t>
            </a:r>
          </a:p>
          <a:p>
            <a:pPr marL="0" indent="0">
              <a:buNone/>
            </a:pPr>
            <a:r>
              <a:rPr lang="en-AU" b="1" dirty="0">
                <a:solidFill>
                  <a:srgbClr val="C00000"/>
                </a:solidFill>
              </a:rPr>
              <a:t>4. Whole bowel irrigation </a:t>
            </a:r>
          </a:p>
          <a:p>
            <a:pPr marL="0" indent="0">
              <a:buNone/>
            </a:pPr>
            <a:endParaRPr lang="en-AU" b="1" dirty="0">
              <a:solidFill>
                <a:srgbClr val="C00000"/>
              </a:solidFill>
            </a:endParaRPr>
          </a:p>
          <a:p>
            <a:pPr marL="0" indent="0">
              <a:buNone/>
            </a:pPr>
            <a:endParaRPr lang="en-AU" b="1" dirty="0">
              <a:solidFill>
                <a:srgbClr val="C00000"/>
              </a:solidFill>
            </a:endParaRPr>
          </a:p>
          <a:p>
            <a:pPr marL="0" indent="0">
              <a:buNone/>
            </a:pPr>
            <a:endParaRPr lang="en-AU" dirty="0"/>
          </a:p>
        </p:txBody>
      </p:sp>
    </p:spTree>
    <p:extLst>
      <p:ext uri="{BB962C8B-B14F-4D97-AF65-F5344CB8AC3E}">
        <p14:creationId xmlns:p14="http://schemas.microsoft.com/office/powerpoint/2010/main" val="28748182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548680"/>
            <a:ext cx="7467600" cy="4873752"/>
          </a:xfrm>
        </p:spPr>
        <p:txBody>
          <a:bodyPr/>
          <a:lstStyle/>
          <a:p>
            <a:pPr marL="0" indent="0">
              <a:buNone/>
            </a:pPr>
            <a:r>
              <a:rPr lang="en-AU" b="1" dirty="0">
                <a:solidFill>
                  <a:srgbClr val="C00000"/>
                </a:solidFill>
              </a:rPr>
              <a:t>1.Gastric lavage</a:t>
            </a:r>
          </a:p>
          <a:p>
            <a:pPr>
              <a:buBlip>
                <a:blip r:embed="rId2"/>
              </a:buBlip>
            </a:pPr>
            <a:r>
              <a:rPr lang="en-AU" dirty="0" smtClean="0"/>
              <a:t>Useful if </a:t>
            </a:r>
            <a:r>
              <a:rPr lang="en-AU" dirty="0"/>
              <a:t>Done before 3 hr. of ingestion of a poison</a:t>
            </a:r>
          </a:p>
          <a:p>
            <a:pPr>
              <a:buBlip>
                <a:blip r:embed="rId2"/>
              </a:buBlip>
            </a:pPr>
            <a:r>
              <a:rPr lang="en-AU" dirty="0"/>
              <a:t>Done with water (except infants), </a:t>
            </a:r>
            <a:endParaRPr lang="en-AU" dirty="0" smtClean="0"/>
          </a:p>
          <a:p>
            <a:pPr>
              <a:buBlip>
                <a:blip r:embed="rId2"/>
              </a:buBlip>
            </a:pPr>
            <a:r>
              <a:rPr lang="en-AU" dirty="0" smtClean="0"/>
              <a:t>Administering </a:t>
            </a:r>
            <a:r>
              <a:rPr lang="en-AU" dirty="0"/>
              <a:t>and aspirating 5ml/kg through a No. 40 F or gastric tube (No. 28 F- children) or </a:t>
            </a:r>
            <a:r>
              <a:rPr lang="en-AU" dirty="0" err="1"/>
              <a:t>Ewald’s</a:t>
            </a:r>
            <a:r>
              <a:rPr lang="en-AU" dirty="0"/>
              <a:t> tube</a:t>
            </a:r>
          </a:p>
          <a:p>
            <a:pPr>
              <a:buBlip>
                <a:blip r:embed="rId2"/>
              </a:buBlip>
            </a:pPr>
            <a:r>
              <a:rPr lang="en-AU" dirty="0"/>
              <a:t>Position- Trendelenburge &amp; left lateral position</a:t>
            </a:r>
          </a:p>
          <a:p>
            <a:pPr>
              <a:buBlip>
                <a:blip r:embed="rId2"/>
              </a:buBlip>
            </a:pPr>
            <a:r>
              <a:rPr lang="en-AU" dirty="0"/>
              <a:t>Performed until clear fluid is </a:t>
            </a:r>
            <a:r>
              <a:rPr lang="en-AU" dirty="0" err="1"/>
              <a:t>obtaind</a:t>
            </a:r>
            <a:r>
              <a:rPr lang="en-AU" dirty="0"/>
              <a:t> or a maximum of 3 L. </a:t>
            </a:r>
          </a:p>
          <a:p>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7944" y="4869160"/>
            <a:ext cx="2042906" cy="1731818"/>
          </a:xfrm>
          <a:prstGeom prst="rect">
            <a:avLst/>
          </a:prstGeom>
        </p:spPr>
      </p:pic>
    </p:spTree>
    <p:extLst>
      <p:ext uri="{BB962C8B-B14F-4D97-AF65-F5344CB8AC3E}">
        <p14:creationId xmlns:p14="http://schemas.microsoft.com/office/powerpoint/2010/main" val="2041382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260648"/>
            <a:ext cx="8075240" cy="903630"/>
          </a:xfrm>
        </p:spPr>
        <p:txBody>
          <a:bodyPr>
            <a:normAutofit/>
          </a:bodyPr>
          <a:lstStyle/>
          <a:p>
            <a:r>
              <a:rPr lang="en-US" dirty="0" smtClean="0"/>
              <a:t>Poisoning</a:t>
            </a:r>
            <a:endParaRPr lang="en-AU" dirty="0"/>
          </a:p>
        </p:txBody>
      </p:sp>
      <p:sp>
        <p:nvSpPr>
          <p:cNvPr id="2" name="Content Placeholder 1"/>
          <p:cNvSpPr>
            <a:spLocks noGrp="1"/>
          </p:cNvSpPr>
          <p:nvPr>
            <p:ph sz="quarter" idx="1"/>
          </p:nvPr>
        </p:nvSpPr>
        <p:spPr>
          <a:xfrm>
            <a:off x="395536" y="1196752"/>
            <a:ext cx="8147248" cy="4873752"/>
          </a:xfrm>
        </p:spPr>
        <p:txBody>
          <a:bodyPr>
            <a:normAutofit/>
          </a:bodyPr>
          <a:lstStyle/>
          <a:p>
            <a:pPr>
              <a:lnSpc>
                <a:spcPct val="150000"/>
              </a:lnSpc>
              <a:spcBef>
                <a:spcPts val="525"/>
              </a:spcBef>
              <a:spcAft>
                <a:spcPts val="1425"/>
              </a:spcAft>
            </a:pPr>
            <a:r>
              <a:rPr lang="en-AU" b="0" dirty="0" smtClean="0">
                <a:latin typeface="Constantia" pitchFamily="18" charset="0"/>
              </a:rPr>
              <a:t>“</a:t>
            </a:r>
            <a:r>
              <a:rPr lang="en-AU" b="0" dirty="0" smtClean="0"/>
              <a:t>The development of dose related adverse effects following exposure to chemicals, drugs or other </a:t>
            </a:r>
            <a:r>
              <a:rPr lang="en-AU" b="0" dirty="0" err="1" smtClean="0"/>
              <a:t>xenobiotics</a:t>
            </a:r>
            <a:r>
              <a:rPr lang="en-AU" b="0" dirty="0" smtClean="0"/>
              <a:t>”</a:t>
            </a:r>
          </a:p>
          <a:p>
            <a:pPr marL="0" indent="0">
              <a:lnSpc>
                <a:spcPct val="150000"/>
              </a:lnSpc>
              <a:spcBef>
                <a:spcPts val="525"/>
              </a:spcBef>
              <a:spcAft>
                <a:spcPts val="1425"/>
              </a:spcAft>
              <a:buNone/>
            </a:pPr>
            <a:r>
              <a:rPr lang="en-AU" b="0" dirty="0" smtClean="0"/>
              <a:t>                               Or</a:t>
            </a:r>
          </a:p>
          <a:p>
            <a:pPr>
              <a:lnSpc>
                <a:spcPct val="150000"/>
              </a:lnSpc>
              <a:spcBef>
                <a:spcPts val="525"/>
              </a:spcBef>
              <a:spcAft>
                <a:spcPts val="1425"/>
              </a:spcAft>
            </a:pPr>
            <a:r>
              <a:rPr lang="en-AU" b="0" dirty="0" smtClean="0"/>
              <a:t>It is the phenomenon of ingestion or coming contact of any poisonous substance</a:t>
            </a:r>
          </a:p>
        </p:txBody>
      </p:sp>
    </p:spTree>
    <p:extLst>
      <p:ext uri="{BB962C8B-B14F-4D97-AF65-F5344CB8AC3E}">
        <p14:creationId xmlns:p14="http://schemas.microsoft.com/office/powerpoint/2010/main" val="30588557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260648"/>
            <a:ext cx="8136904" cy="6192688"/>
          </a:xfrm>
        </p:spPr>
        <p:txBody>
          <a:bodyPr>
            <a:normAutofit fontScale="92500"/>
          </a:bodyPr>
          <a:lstStyle/>
          <a:p>
            <a:pPr marL="0" indent="0">
              <a:buNone/>
            </a:pPr>
            <a:r>
              <a:rPr lang="en-AU" b="1" dirty="0" smtClean="0"/>
              <a:t>Complications:</a:t>
            </a:r>
            <a:endParaRPr lang="en-AU" b="1" dirty="0"/>
          </a:p>
          <a:p>
            <a:pPr marL="273050" indent="184150">
              <a:buFont typeface="Wingdings" panose="05000000000000000000" pitchFamily="2" charset="2"/>
              <a:buChar char="Ø"/>
            </a:pPr>
            <a:r>
              <a:rPr lang="en-AU" dirty="0" smtClean="0"/>
              <a:t> Aspiration (common)</a:t>
            </a:r>
          </a:p>
          <a:p>
            <a:pPr marL="273050" indent="184150">
              <a:buFont typeface="Wingdings" panose="05000000000000000000" pitchFamily="2" charset="2"/>
              <a:buChar char="Ø"/>
            </a:pPr>
            <a:r>
              <a:rPr lang="en-AU" dirty="0" smtClean="0"/>
              <a:t>Esophageal /gastric perforation</a:t>
            </a:r>
          </a:p>
          <a:p>
            <a:pPr marL="273050" indent="184150">
              <a:buFont typeface="Wingdings" panose="05000000000000000000" pitchFamily="2" charset="2"/>
              <a:buChar char="Ø"/>
            </a:pPr>
            <a:r>
              <a:rPr lang="en-AU" dirty="0" smtClean="0"/>
              <a:t>Tube misplacement in the trachea</a:t>
            </a:r>
          </a:p>
          <a:p>
            <a:pPr marL="0" indent="0">
              <a:buNone/>
            </a:pPr>
            <a:endParaRPr lang="en-AU" dirty="0"/>
          </a:p>
          <a:p>
            <a:pPr marL="457200" indent="-457200">
              <a:buNone/>
            </a:pPr>
            <a:r>
              <a:rPr lang="en-AU" b="1" dirty="0" smtClean="0"/>
              <a:t>Contraindications:</a:t>
            </a:r>
          </a:p>
          <a:p>
            <a:pPr marL="273050" indent="12700">
              <a:buFont typeface="Wingdings" panose="05000000000000000000" pitchFamily="2" charset="2"/>
              <a:buChar char="Ø"/>
            </a:pPr>
            <a:r>
              <a:rPr lang="en-AU" dirty="0" smtClean="0"/>
              <a:t>Corrosive poisoning-GE perforation</a:t>
            </a:r>
          </a:p>
          <a:p>
            <a:pPr marL="273050" indent="12700">
              <a:buFont typeface="Wingdings" panose="05000000000000000000" pitchFamily="2" charset="2"/>
              <a:buChar char="Ø"/>
            </a:pPr>
            <a:r>
              <a:rPr lang="en-AU" dirty="0" smtClean="0"/>
              <a:t>Petroleum distillate ingest and-aspiration pneumonia</a:t>
            </a:r>
          </a:p>
          <a:p>
            <a:pPr marL="273050" indent="12700">
              <a:buFont typeface="Wingdings" panose="05000000000000000000" pitchFamily="2" charset="2"/>
              <a:buChar char="Ø"/>
            </a:pPr>
            <a:r>
              <a:rPr lang="en-AU" dirty="0"/>
              <a:t>U</a:t>
            </a:r>
            <a:r>
              <a:rPr lang="en-AU" dirty="0" smtClean="0"/>
              <a:t>nprotected airway</a:t>
            </a:r>
          </a:p>
          <a:p>
            <a:pPr marL="273050" indent="12700">
              <a:buFont typeface="Wingdings" panose="05000000000000000000" pitchFamily="2" charset="2"/>
              <a:buChar char="Ø"/>
            </a:pPr>
            <a:r>
              <a:rPr lang="en-AU" dirty="0" err="1" smtClean="0"/>
              <a:t>Esophageal</a:t>
            </a:r>
            <a:r>
              <a:rPr lang="en-AU" dirty="0" smtClean="0"/>
              <a:t>/gastric surgery</a:t>
            </a:r>
          </a:p>
          <a:p>
            <a:pPr marL="273050" indent="12700">
              <a:buFont typeface="Wingdings" panose="05000000000000000000" pitchFamily="2" charset="2"/>
              <a:buChar char="Ø"/>
            </a:pPr>
            <a:endParaRPr lang="en-AU" dirty="0" smtClean="0"/>
          </a:p>
          <a:p>
            <a:r>
              <a:rPr lang="en-AU" dirty="0"/>
              <a:t>Lavage decreases </a:t>
            </a:r>
            <a:r>
              <a:rPr lang="en-AU" dirty="0" smtClean="0"/>
              <a:t>ingesting </a:t>
            </a:r>
            <a:r>
              <a:rPr lang="en-AU" dirty="0"/>
              <a:t>absorption by an average of:</a:t>
            </a:r>
          </a:p>
          <a:p>
            <a:pPr marL="0" indent="0">
              <a:buNone/>
            </a:pPr>
            <a:r>
              <a:rPr lang="en-AU" dirty="0"/>
              <a:t>52%-if performed within 5 mins of ingestion</a:t>
            </a:r>
          </a:p>
          <a:p>
            <a:pPr marL="0" indent="0">
              <a:buNone/>
            </a:pPr>
            <a:r>
              <a:rPr lang="en-AU" dirty="0"/>
              <a:t>26%-if performed at 30 mins</a:t>
            </a:r>
          </a:p>
          <a:p>
            <a:pPr marL="0" indent="0">
              <a:buNone/>
            </a:pPr>
            <a:r>
              <a:rPr lang="en-AU" dirty="0"/>
              <a:t>16%- if performed at 60 mins</a:t>
            </a:r>
          </a:p>
          <a:p>
            <a:pPr marL="273050" indent="12700">
              <a:buFont typeface="Wingdings" panose="05000000000000000000" pitchFamily="2" charset="2"/>
              <a:buChar char="Ø"/>
            </a:pPr>
            <a:endParaRPr lang="en-AU" dirty="0" smtClean="0"/>
          </a:p>
          <a:p>
            <a:endParaRPr lang="en-AU" dirty="0"/>
          </a:p>
        </p:txBody>
      </p:sp>
    </p:spTree>
    <p:extLst>
      <p:ext uri="{BB962C8B-B14F-4D97-AF65-F5344CB8AC3E}">
        <p14:creationId xmlns:p14="http://schemas.microsoft.com/office/powerpoint/2010/main" val="34517821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89934" y="420328"/>
            <a:ext cx="8014513" cy="5960999"/>
          </a:xfrm>
        </p:spPr>
        <p:txBody>
          <a:bodyPr>
            <a:normAutofit/>
          </a:bodyPr>
          <a:lstStyle/>
          <a:p>
            <a:pPr marL="0" indent="0">
              <a:buNone/>
            </a:pPr>
            <a:endParaRPr lang="en-AU" dirty="0"/>
          </a:p>
          <a:p>
            <a:pPr marL="0" indent="0">
              <a:buNone/>
            </a:pPr>
            <a:r>
              <a:rPr lang="en-AU" dirty="0" smtClean="0">
                <a:solidFill>
                  <a:srgbClr val="C00000"/>
                </a:solidFill>
              </a:rPr>
              <a:t>2</a:t>
            </a:r>
            <a:r>
              <a:rPr lang="en-AU" b="1" dirty="0" smtClean="0">
                <a:solidFill>
                  <a:srgbClr val="C00000"/>
                </a:solidFill>
              </a:rPr>
              <a:t>. Ipecac syrup induced emesis</a:t>
            </a:r>
          </a:p>
          <a:p>
            <a:pPr marL="0" indent="0">
              <a:buNone/>
            </a:pPr>
            <a:r>
              <a:rPr lang="en-AU" dirty="0" smtClean="0"/>
              <a:t>Used for home management of patients with-</a:t>
            </a:r>
          </a:p>
          <a:p>
            <a:pPr marL="1485900" indent="-409575">
              <a:buFont typeface="Wingdings" panose="05000000000000000000" pitchFamily="2" charset="2"/>
              <a:buChar char="Ø"/>
            </a:pPr>
            <a:r>
              <a:rPr lang="en-AU" dirty="0" smtClean="0"/>
              <a:t>Accidental ingestions</a:t>
            </a:r>
          </a:p>
          <a:p>
            <a:pPr marL="1485900" indent="-409575">
              <a:buFont typeface="Wingdings" panose="05000000000000000000" pitchFamily="2" charset="2"/>
              <a:buChar char="Ø"/>
            </a:pPr>
            <a:r>
              <a:rPr lang="en-AU" dirty="0" smtClean="0"/>
              <a:t>Reliable history</a:t>
            </a:r>
          </a:p>
          <a:p>
            <a:pPr marL="1485900" indent="-409575">
              <a:buFont typeface="Wingdings" panose="05000000000000000000" pitchFamily="2" charset="2"/>
              <a:buChar char="Ø"/>
            </a:pPr>
            <a:r>
              <a:rPr lang="en-AU" dirty="0" smtClean="0"/>
              <a:t>Mild predicted toxicity</a:t>
            </a:r>
          </a:p>
          <a:p>
            <a:pPr marL="0" indent="0">
              <a:buNone/>
            </a:pPr>
            <a:r>
              <a:rPr lang="en-AU" dirty="0" smtClean="0"/>
              <a:t>Administered orally Dose-</a:t>
            </a:r>
          </a:p>
          <a:p>
            <a:pPr marL="1419225" indent="-342900">
              <a:buFont typeface="Wingdings" panose="05000000000000000000" pitchFamily="2" charset="2"/>
              <a:buChar char="Ø"/>
            </a:pPr>
            <a:r>
              <a:rPr lang="en-AU" dirty="0" smtClean="0"/>
              <a:t>30 ml-adults</a:t>
            </a:r>
          </a:p>
          <a:p>
            <a:pPr marL="1419225" indent="-342900">
              <a:buFont typeface="Wingdings" panose="05000000000000000000" pitchFamily="2" charset="2"/>
              <a:buChar char="Ø"/>
            </a:pPr>
            <a:r>
              <a:rPr lang="en-AU" dirty="0" smtClean="0"/>
              <a:t>15 ml-children</a:t>
            </a:r>
          </a:p>
          <a:p>
            <a:pPr marL="1419225" indent="-342900">
              <a:buFont typeface="Wingdings" panose="05000000000000000000" pitchFamily="2" charset="2"/>
              <a:buChar char="Ø"/>
            </a:pPr>
            <a:r>
              <a:rPr lang="en-AU" dirty="0" smtClean="0"/>
              <a:t>10 ml small infants</a:t>
            </a:r>
            <a:endParaRPr lang="en-AU"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8749" y="3573016"/>
            <a:ext cx="2562225" cy="1790700"/>
          </a:xfrm>
          <a:prstGeom prst="rect">
            <a:avLst/>
          </a:prstGeom>
        </p:spPr>
      </p:pic>
    </p:spTree>
    <p:extLst>
      <p:ext uri="{BB962C8B-B14F-4D97-AF65-F5344CB8AC3E}">
        <p14:creationId xmlns:p14="http://schemas.microsoft.com/office/powerpoint/2010/main" val="16541374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476672"/>
            <a:ext cx="8424936" cy="5904656"/>
          </a:xfrm>
        </p:spPr>
        <p:txBody>
          <a:bodyPr>
            <a:normAutofit fontScale="92500" lnSpcReduction="10000"/>
          </a:bodyPr>
          <a:lstStyle/>
          <a:p>
            <a:pPr marL="0" indent="0">
              <a:buNone/>
            </a:pPr>
            <a:r>
              <a:rPr lang="en-AU" b="1" dirty="0" smtClean="0"/>
              <a:t>MOA</a:t>
            </a:r>
          </a:p>
          <a:p>
            <a:pPr marL="628650" indent="0">
              <a:buFont typeface="Wingdings" panose="05000000000000000000" pitchFamily="2" charset="2"/>
              <a:buChar char="Ø"/>
            </a:pPr>
            <a:r>
              <a:rPr lang="en-AU" dirty="0" smtClean="0"/>
              <a:t>   ipecac irritates the stomach and stimulates CTZ   centre</a:t>
            </a:r>
            <a:r>
              <a:rPr lang="en-US" dirty="0"/>
              <a:t> </a:t>
            </a:r>
            <a:r>
              <a:rPr lang="en-US" dirty="0" smtClean="0"/>
              <a:t>(The </a:t>
            </a:r>
            <a:r>
              <a:rPr lang="en-US" dirty="0"/>
              <a:t>chemoreceptor trigger </a:t>
            </a:r>
            <a:r>
              <a:rPr lang="en-US" dirty="0" smtClean="0"/>
              <a:t>zone)</a:t>
            </a:r>
            <a:endParaRPr lang="en-AU" dirty="0" smtClean="0"/>
          </a:p>
          <a:p>
            <a:pPr marL="628650" indent="0">
              <a:buFont typeface="Wingdings" panose="05000000000000000000" pitchFamily="2" charset="2"/>
              <a:buChar char="Ø"/>
            </a:pPr>
            <a:r>
              <a:rPr lang="en-AU" dirty="0" smtClean="0"/>
              <a:t>   Vomiting occurs about 20 min after administration</a:t>
            </a:r>
          </a:p>
          <a:p>
            <a:pPr marL="628650" indent="0">
              <a:buFont typeface="Wingdings" panose="05000000000000000000" pitchFamily="2" charset="2"/>
              <a:buChar char="Ø"/>
            </a:pPr>
            <a:r>
              <a:rPr lang="en-AU" dirty="0" smtClean="0"/>
              <a:t>   Dose may be repeated if vomiting does not occur</a:t>
            </a:r>
          </a:p>
          <a:p>
            <a:pPr marL="628650" indent="0">
              <a:buNone/>
            </a:pPr>
            <a:endParaRPr lang="en-AU" dirty="0"/>
          </a:p>
          <a:p>
            <a:pPr marL="0" indent="0">
              <a:buNone/>
            </a:pPr>
            <a:r>
              <a:rPr lang="en-AU" b="1" dirty="0" smtClean="0"/>
              <a:t>Side effects</a:t>
            </a:r>
          </a:p>
          <a:p>
            <a:pPr marL="0" indent="0">
              <a:buNone/>
            </a:pPr>
            <a:r>
              <a:rPr lang="en-AU" dirty="0"/>
              <a:t> </a:t>
            </a:r>
            <a:r>
              <a:rPr lang="en-AU" dirty="0" smtClean="0"/>
              <a:t>            vomiting</a:t>
            </a:r>
          </a:p>
          <a:p>
            <a:pPr marL="457200" indent="-457200">
              <a:buAutoNum type="alphaLcPeriod"/>
            </a:pPr>
            <a:endParaRPr lang="en-AU" dirty="0" smtClean="0"/>
          </a:p>
          <a:p>
            <a:pPr marL="0" indent="0">
              <a:buNone/>
            </a:pPr>
            <a:r>
              <a:rPr lang="en-AU" b="1" dirty="0" smtClean="0"/>
              <a:t>Contraindications</a:t>
            </a:r>
          </a:p>
          <a:p>
            <a:pPr marL="742950" indent="-171450">
              <a:buFont typeface="Wingdings" panose="05000000000000000000" pitchFamily="2" charset="2"/>
              <a:buChar char="Ø"/>
            </a:pPr>
            <a:r>
              <a:rPr lang="en-AU" dirty="0"/>
              <a:t> </a:t>
            </a:r>
            <a:r>
              <a:rPr lang="en-AU" dirty="0" smtClean="0"/>
              <a:t>    Gastric/</a:t>
            </a:r>
            <a:r>
              <a:rPr lang="en-AU" dirty="0" err="1" smtClean="0"/>
              <a:t>esophageal</a:t>
            </a:r>
            <a:r>
              <a:rPr lang="en-AU" dirty="0" smtClean="0"/>
              <a:t> tears or perforation</a:t>
            </a:r>
          </a:p>
          <a:p>
            <a:pPr marL="742950" indent="-171450">
              <a:buFont typeface="Wingdings" panose="05000000000000000000" pitchFamily="2" charset="2"/>
              <a:buChar char="Ø"/>
            </a:pPr>
            <a:r>
              <a:rPr lang="en-AU" dirty="0"/>
              <a:t> </a:t>
            </a:r>
            <a:r>
              <a:rPr lang="en-AU" dirty="0" smtClean="0"/>
              <a:t>    Corrosives</a:t>
            </a:r>
          </a:p>
          <a:p>
            <a:pPr marL="742950" indent="-171450">
              <a:buFont typeface="Wingdings" panose="05000000000000000000" pitchFamily="2" charset="2"/>
              <a:buChar char="Ø"/>
            </a:pPr>
            <a:r>
              <a:rPr lang="en-AU" dirty="0"/>
              <a:t> </a:t>
            </a:r>
            <a:r>
              <a:rPr lang="en-AU" dirty="0" smtClean="0"/>
              <a:t>    CNS depression or seizures</a:t>
            </a:r>
          </a:p>
          <a:p>
            <a:pPr marL="742950" indent="-171450">
              <a:buFont typeface="Wingdings" panose="05000000000000000000" pitchFamily="2" charset="2"/>
              <a:buChar char="Ø"/>
            </a:pPr>
            <a:r>
              <a:rPr lang="en-AU" dirty="0"/>
              <a:t> </a:t>
            </a:r>
            <a:r>
              <a:rPr lang="en-AU" dirty="0" smtClean="0"/>
              <a:t>    Rapidly acting CNS poisons  e.g.(cyanide, strychnine , camphor)</a:t>
            </a:r>
          </a:p>
          <a:p>
            <a:pPr marL="0" indent="0">
              <a:buNone/>
            </a:pPr>
            <a:endParaRPr lang="en-AU" dirty="0"/>
          </a:p>
        </p:txBody>
      </p:sp>
    </p:spTree>
    <p:extLst>
      <p:ext uri="{BB962C8B-B14F-4D97-AF65-F5344CB8AC3E}">
        <p14:creationId xmlns:p14="http://schemas.microsoft.com/office/powerpoint/2010/main" val="11939213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9551" y="764704"/>
            <a:ext cx="8136905" cy="5832648"/>
          </a:xfrm>
        </p:spPr>
        <p:txBody>
          <a:bodyPr/>
          <a:lstStyle/>
          <a:p>
            <a:pPr marL="0" indent="0">
              <a:buNone/>
            </a:pPr>
            <a:r>
              <a:rPr lang="en-AU" b="1" dirty="0" smtClean="0">
                <a:solidFill>
                  <a:srgbClr val="C00000"/>
                </a:solidFill>
              </a:rPr>
              <a:t>  3. Activated charcoal:</a:t>
            </a:r>
          </a:p>
          <a:p>
            <a:pPr marL="273050" indent="527050">
              <a:buFont typeface="Wingdings" panose="05000000000000000000" pitchFamily="2" charset="2"/>
              <a:buChar char="Ø"/>
            </a:pPr>
            <a:r>
              <a:rPr lang="en-AU" dirty="0" smtClean="0"/>
              <a:t>Greater efficacy</a:t>
            </a:r>
          </a:p>
          <a:p>
            <a:pPr marL="273050" indent="527050">
              <a:buFont typeface="Wingdings" panose="05000000000000000000" pitchFamily="2" charset="2"/>
              <a:buChar char="Ø"/>
            </a:pPr>
            <a:r>
              <a:rPr lang="en-AU" dirty="0" smtClean="0"/>
              <a:t>Less invasive</a:t>
            </a:r>
          </a:p>
          <a:p>
            <a:pPr marL="273050" indent="527050">
              <a:buFont typeface="Wingdings" panose="05000000000000000000" pitchFamily="2" charset="2"/>
              <a:buChar char="Ø"/>
            </a:pPr>
            <a:r>
              <a:rPr lang="en-AU" dirty="0" smtClean="0"/>
              <a:t>Given orally as a  suspension (in water)</a:t>
            </a:r>
          </a:p>
          <a:p>
            <a:pPr marL="273050" indent="0">
              <a:buNone/>
            </a:pPr>
            <a:r>
              <a:rPr lang="en-AU" dirty="0" smtClean="0"/>
              <a:t>Or through NG(</a:t>
            </a:r>
            <a:r>
              <a:rPr lang="en-US" b="1" dirty="0"/>
              <a:t>nasogastric </a:t>
            </a:r>
            <a:r>
              <a:rPr lang="en-US" b="1" dirty="0" smtClean="0"/>
              <a:t>tube)</a:t>
            </a:r>
            <a:r>
              <a:rPr lang="en-AU" dirty="0" smtClean="0"/>
              <a:t> tube </a:t>
            </a:r>
          </a:p>
          <a:p>
            <a:pPr marL="273050" indent="527050">
              <a:buFont typeface="Wingdings" panose="05000000000000000000" pitchFamily="2" charset="2"/>
              <a:buChar char="Ø"/>
            </a:pPr>
            <a:r>
              <a:rPr lang="en-AU" dirty="0" smtClean="0"/>
              <a:t>Dose -1 g/kg body wt.</a:t>
            </a:r>
          </a:p>
          <a:p>
            <a:pPr marL="273050" indent="527050">
              <a:buFont typeface="Wingdings" panose="05000000000000000000" pitchFamily="2" charset="2"/>
              <a:buChar char="Ø"/>
            </a:pPr>
            <a:r>
              <a:rPr lang="en-AU" dirty="0" smtClean="0"/>
              <a:t>Charcoal adsorbs ingested poison's within gut lumen allowing charcoal –toxin complex to evacuated with stool or removed by induced emesis/lavage.</a:t>
            </a:r>
            <a:endParaRPr lang="en-AU"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2280" y="1124744"/>
            <a:ext cx="1392543" cy="1043063"/>
          </a:xfrm>
          <a:prstGeom prst="rect">
            <a:avLst/>
          </a:prstGeom>
        </p:spPr>
      </p:pic>
    </p:spTree>
    <p:extLst>
      <p:ext uri="{BB962C8B-B14F-4D97-AF65-F5344CB8AC3E}">
        <p14:creationId xmlns:p14="http://schemas.microsoft.com/office/powerpoint/2010/main" val="3977638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548680"/>
            <a:ext cx="8027527" cy="5544617"/>
          </a:xfrm>
        </p:spPr>
        <p:txBody>
          <a:bodyPr>
            <a:normAutofit lnSpcReduction="10000"/>
          </a:bodyPr>
          <a:lstStyle/>
          <a:p>
            <a:r>
              <a:rPr lang="en-AU" b="1" dirty="0" smtClean="0"/>
              <a:t>Indications</a:t>
            </a:r>
            <a:r>
              <a:rPr lang="en-AU" dirty="0" smtClean="0"/>
              <a:t>- </a:t>
            </a:r>
          </a:p>
          <a:p>
            <a:pPr marL="0" indent="0">
              <a:buNone/>
            </a:pPr>
            <a:r>
              <a:rPr lang="en-AU" dirty="0" smtClean="0"/>
              <a:t>Barbiturates, Atropine, Opiates, Strychnine</a:t>
            </a:r>
          </a:p>
          <a:p>
            <a:pPr marL="0" indent="0">
              <a:buNone/>
            </a:pPr>
            <a:endParaRPr lang="en-AU" dirty="0"/>
          </a:p>
          <a:p>
            <a:pPr marL="0" indent="0">
              <a:buNone/>
            </a:pPr>
            <a:r>
              <a:rPr lang="en-AU" b="1" dirty="0" smtClean="0"/>
              <a:t>Contraindications</a:t>
            </a:r>
            <a:r>
              <a:rPr lang="en-AU" dirty="0" smtClean="0"/>
              <a:t>- Mineral acids, alkalis, cyanide, fluoride, iron</a:t>
            </a:r>
          </a:p>
          <a:p>
            <a:pPr marL="0" indent="0">
              <a:buNone/>
            </a:pPr>
            <a:endParaRPr lang="en-AU" dirty="0"/>
          </a:p>
          <a:p>
            <a:pPr marL="0" indent="0">
              <a:buNone/>
            </a:pPr>
            <a:r>
              <a:rPr lang="en-AU" b="1" dirty="0" smtClean="0"/>
              <a:t>Side effects-</a:t>
            </a:r>
          </a:p>
          <a:p>
            <a:pPr marL="457200" indent="-457200">
              <a:buAutoNum type="alphaLcPeriod"/>
            </a:pPr>
            <a:r>
              <a:rPr lang="en-AU" dirty="0" smtClean="0"/>
              <a:t>Nausea, vomiting ,diarrhoea or constipation</a:t>
            </a:r>
          </a:p>
          <a:p>
            <a:pPr marL="457200" indent="-457200">
              <a:buAutoNum type="alphaLcPeriod"/>
            </a:pPr>
            <a:r>
              <a:rPr lang="en-AU" dirty="0" smtClean="0"/>
              <a:t>May prevent absorption of orally administered therapeutic agents.</a:t>
            </a:r>
          </a:p>
          <a:p>
            <a:pPr marL="0" indent="0">
              <a:buNone/>
            </a:pPr>
            <a:r>
              <a:rPr lang="en-AU" b="1" dirty="0" smtClean="0"/>
              <a:t>Complications-</a:t>
            </a:r>
          </a:p>
          <a:p>
            <a:pPr marL="0" indent="0">
              <a:buNone/>
            </a:pPr>
            <a:r>
              <a:rPr lang="en-AU" dirty="0" smtClean="0"/>
              <a:t>Aspiration- vomiting</a:t>
            </a:r>
          </a:p>
          <a:p>
            <a:pPr marL="0" indent="0">
              <a:buNone/>
            </a:pPr>
            <a:r>
              <a:rPr lang="en-AU" dirty="0" smtClean="0"/>
              <a:t>Bowel obstruction</a:t>
            </a:r>
            <a:endParaRPr lang="en-AU" dirty="0"/>
          </a:p>
        </p:txBody>
      </p:sp>
    </p:spTree>
    <p:extLst>
      <p:ext uri="{BB962C8B-B14F-4D97-AF65-F5344CB8AC3E}">
        <p14:creationId xmlns:p14="http://schemas.microsoft.com/office/powerpoint/2010/main" val="6262204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404663"/>
            <a:ext cx="8052619" cy="5583181"/>
          </a:xfrm>
        </p:spPr>
        <p:txBody>
          <a:bodyPr/>
          <a:lstStyle/>
          <a:p>
            <a:pPr marL="0" indent="0">
              <a:buNone/>
            </a:pPr>
            <a:r>
              <a:rPr lang="en-AU" b="1" dirty="0" smtClean="0">
                <a:solidFill>
                  <a:srgbClr val="C00000"/>
                </a:solidFill>
              </a:rPr>
              <a:t>4. Whole bowel irrigation </a:t>
            </a:r>
          </a:p>
          <a:p>
            <a:pPr marL="976313" indent="-233363">
              <a:buFont typeface="Wingdings" panose="05000000000000000000" pitchFamily="2" charset="2"/>
              <a:buChar char="Ø"/>
            </a:pPr>
            <a:r>
              <a:rPr lang="en-AU" dirty="0"/>
              <a:t> </a:t>
            </a:r>
            <a:r>
              <a:rPr lang="en-AU" dirty="0" smtClean="0"/>
              <a:t>administration of bowel cleansing solution  containing  electrolytes and polyethylene glycol</a:t>
            </a:r>
          </a:p>
          <a:p>
            <a:pPr marL="976313" indent="-233363">
              <a:buFont typeface="Wingdings" panose="05000000000000000000" pitchFamily="2" charset="2"/>
              <a:buChar char="Ø"/>
            </a:pPr>
            <a:r>
              <a:rPr lang="en-AU" dirty="0" smtClean="0"/>
              <a:t>Orally or through gastric tube.</a:t>
            </a:r>
          </a:p>
          <a:p>
            <a:pPr marL="976313" indent="-233363">
              <a:buFont typeface="Wingdings" panose="05000000000000000000" pitchFamily="2" charset="2"/>
              <a:buChar char="Ø"/>
            </a:pPr>
            <a:r>
              <a:rPr lang="en-AU" dirty="0" smtClean="0"/>
              <a:t>Rate -2 L/</a:t>
            </a:r>
            <a:r>
              <a:rPr lang="en-AU" dirty="0" err="1" smtClean="0"/>
              <a:t>hr</a:t>
            </a:r>
            <a:r>
              <a:rPr lang="en-AU" dirty="0" smtClean="0"/>
              <a:t> (0.5 L/</a:t>
            </a:r>
            <a:r>
              <a:rPr lang="en-AU" dirty="0" err="1" smtClean="0"/>
              <a:t>hr</a:t>
            </a:r>
            <a:r>
              <a:rPr lang="en-AU" dirty="0" smtClean="0"/>
              <a:t> in children)</a:t>
            </a:r>
          </a:p>
          <a:p>
            <a:pPr marL="976313" indent="-233363">
              <a:buFont typeface="Wingdings" panose="05000000000000000000" pitchFamily="2" charset="2"/>
              <a:buChar char="Ø"/>
            </a:pPr>
            <a:r>
              <a:rPr lang="en-AU" dirty="0" smtClean="0"/>
              <a:t>End point-rectal fluid is clear</a:t>
            </a:r>
          </a:p>
          <a:p>
            <a:pPr marL="976313" indent="-233363">
              <a:buFont typeface="Wingdings" panose="05000000000000000000" pitchFamily="2" charset="2"/>
              <a:buChar char="Ø"/>
            </a:pPr>
            <a:r>
              <a:rPr lang="en-AU" dirty="0" err="1" smtClean="0"/>
              <a:t>Poisition</a:t>
            </a:r>
            <a:r>
              <a:rPr lang="en-AU" dirty="0" smtClean="0"/>
              <a:t>-sitting</a:t>
            </a:r>
          </a:p>
          <a:p>
            <a:pPr marL="0" indent="0">
              <a:buNone/>
            </a:pPr>
            <a:r>
              <a:rPr lang="en-AU" b="1" dirty="0" smtClean="0"/>
              <a:t>Indication :</a:t>
            </a:r>
          </a:p>
          <a:p>
            <a:pPr marL="976313" indent="-342900">
              <a:buFont typeface="Wingdings" panose="05000000000000000000" pitchFamily="2" charset="2"/>
              <a:buChar char="Ø"/>
              <a:tabLst>
                <a:tab pos="722313" algn="l"/>
              </a:tabLst>
            </a:pPr>
            <a:r>
              <a:rPr lang="en-AU" dirty="0" smtClean="0"/>
              <a:t>Slow or enteric coated medications</a:t>
            </a:r>
          </a:p>
          <a:p>
            <a:pPr marL="976313" indent="-342900">
              <a:buFont typeface="Wingdings" panose="05000000000000000000" pitchFamily="2" charset="2"/>
              <a:buChar char="Ø"/>
              <a:tabLst>
                <a:tab pos="722313" algn="l"/>
              </a:tabLst>
            </a:pPr>
            <a:r>
              <a:rPr lang="en-AU" dirty="0" smtClean="0"/>
              <a:t>Packets of illegal drugs </a:t>
            </a:r>
          </a:p>
          <a:p>
            <a:pPr marL="976313" indent="-342900">
              <a:buFont typeface="Wingdings" panose="05000000000000000000" pitchFamily="2" charset="2"/>
              <a:buChar char="Ø"/>
              <a:tabLst>
                <a:tab pos="722313" algn="l"/>
              </a:tabLst>
            </a:pPr>
            <a:r>
              <a:rPr lang="en-AU" dirty="0" smtClean="0"/>
              <a:t>Heavy metals</a:t>
            </a:r>
          </a:p>
          <a:p>
            <a:pPr marL="976313" indent="-342900">
              <a:buFont typeface="Wingdings" panose="05000000000000000000" pitchFamily="2" charset="2"/>
              <a:buChar char="Ø"/>
            </a:pPr>
            <a:r>
              <a:rPr lang="en-AU" dirty="0" smtClean="0"/>
              <a:t>Iron ,lithium</a:t>
            </a:r>
            <a:endParaRPr lang="en-AU" dirty="0"/>
          </a:p>
          <a:p>
            <a:pPr marL="0" indent="0">
              <a:buNone/>
            </a:pPr>
            <a:endParaRPr lang="en-AU" dirty="0"/>
          </a:p>
        </p:txBody>
      </p:sp>
    </p:spTree>
    <p:extLst>
      <p:ext uri="{BB962C8B-B14F-4D97-AF65-F5344CB8AC3E}">
        <p14:creationId xmlns:p14="http://schemas.microsoft.com/office/powerpoint/2010/main" val="34479068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692696"/>
            <a:ext cx="7467600" cy="4873752"/>
          </a:xfrm>
        </p:spPr>
        <p:txBody>
          <a:bodyPr/>
          <a:lstStyle/>
          <a:p>
            <a:pPr marL="0" indent="0">
              <a:buNone/>
            </a:pPr>
            <a:r>
              <a:rPr lang="en-AU" b="1" dirty="0" smtClean="0"/>
              <a:t>Contraindications:</a:t>
            </a:r>
          </a:p>
          <a:p>
            <a:pPr marL="1065213" indent="-342900">
              <a:buFont typeface="Wingdings" panose="05000000000000000000" pitchFamily="2" charset="2"/>
              <a:buChar char="Ø"/>
            </a:pPr>
            <a:r>
              <a:rPr lang="en-AU" dirty="0" smtClean="0"/>
              <a:t> Bowel obstruction</a:t>
            </a:r>
            <a:r>
              <a:rPr lang="en-AU" dirty="0"/>
              <a:t> </a:t>
            </a:r>
            <a:r>
              <a:rPr lang="en-AU" dirty="0" smtClean="0"/>
              <a:t>or ileus</a:t>
            </a:r>
          </a:p>
          <a:p>
            <a:pPr marL="1065213" indent="-342900">
              <a:buFont typeface="Wingdings" panose="05000000000000000000" pitchFamily="2" charset="2"/>
              <a:buChar char="Ø"/>
            </a:pPr>
            <a:r>
              <a:rPr lang="en-AU" dirty="0" smtClean="0"/>
              <a:t>Unprotected airway</a:t>
            </a:r>
          </a:p>
          <a:p>
            <a:pPr marL="0" indent="0">
              <a:buNone/>
            </a:pPr>
            <a:r>
              <a:rPr lang="en-AU" dirty="0" smtClean="0"/>
              <a:t> </a:t>
            </a:r>
            <a:r>
              <a:rPr lang="en-AU" b="1" dirty="0" smtClean="0"/>
              <a:t>Complications :</a:t>
            </a:r>
          </a:p>
          <a:p>
            <a:pPr marL="1065213" indent="-342900">
              <a:buFont typeface="Wingdings" panose="05000000000000000000" pitchFamily="2" charset="2"/>
              <a:buChar char="Ø"/>
            </a:pPr>
            <a:r>
              <a:rPr lang="en-AU" dirty="0" smtClean="0"/>
              <a:t>Swelling </a:t>
            </a:r>
          </a:p>
          <a:p>
            <a:pPr marL="1065213" indent="-342900">
              <a:buFont typeface="Wingdings" panose="05000000000000000000" pitchFamily="2" charset="2"/>
              <a:buChar char="Ø"/>
            </a:pPr>
            <a:r>
              <a:rPr lang="en-AU" dirty="0" smtClean="0"/>
              <a:t>Cramping</a:t>
            </a:r>
          </a:p>
          <a:p>
            <a:pPr marL="1065213" indent="-342900">
              <a:buFont typeface="Wingdings" panose="05000000000000000000" pitchFamily="2" charset="2"/>
              <a:buChar char="Ø"/>
            </a:pPr>
            <a:r>
              <a:rPr lang="en-AU" dirty="0" smtClean="0"/>
              <a:t>Rectal irritation</a:t>
            </a:r>
          </a:p>
          <a:p>
            <a:pPr marL="0" indent="0">
              <a:buNone/>
            </a:pPr>
            <a:endParaRPr lang="en-AU" b="1" dirty="0"/>
          </a:p>
        </p:txBody>
      </p:sp>
    </p:spTree>
    <p:extLst>
      <p:ext uri="{BB962C8B-B14F-4D97-AF65-F5344CB8AC3E}">
        <p14:creationId xmlns:p14="http://schemas.microsoft.com/office/powerpoint/2010/main" val="35426422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31224" cy="1143000"/>
          </a:xfrm>
        </p:spPr>
        <p:txBody>
          <a:bodyPr>
            <a:normAutofit/>
          </a:bodyPr>
          <a:lstStyle/>
          <a:p>
            <a:r>
              <a:rPr lang="en-AU" sz="2400" dirty="0" smtClean="0"/>
              <a:t>Enhancement of elimination of poison– </a:t>
            </a:r>
            <a:br>
              <a:rPr lang="en-AU" sz="2400" dirty="0" smtClean="0"/>
            </a:br>
            <a:endParaRPr lang="en-AU" sz="2400" dirty="0"/>
          </a:p>
        </p:txBody>
      </p:sp>
      <p:sp>
        <p:nvSpPr>
          <p:cNvPr id="3" name="Content Placeholder 2"/>
          <p:cNvSpPr>
            <a:spLocks noGrp="1"/>
          </p:cNvSpPr>
          <p:nvPr>
            <p:ph sz="quarter" idx="1"/>
          </p:nvPr>
        </p:nvSpPr>
        <p:spPr>
          <a:xfrm>
            <a:off x="457200" y="1340768"/>
            <a:ext cx="7467600" cy="5256584"/>
          </a:xfrm>
        </p:spPr>
        <p:txBody>
          <a:bodyPr>
            <a:noAutofit/>
          </a:bodyPr>
          <a:lstStyle/>
          <a:p>
            <a:pPr marL="0" indent="0">
              <a:buNone/>
            </a:pPr>
            <a:r>
              <a:rPr lang="en-AU" sz="2800" dirty="0" smtClean="0"/>
              <a:t>  1. </a:t>
            </a:r>
            <a:r>
              <a:rPr lang="en-AU" sz="2800" dirty="0" smtClean="0">
                <a:solidFill>
                  <a:srgbClr val="C00000"/>
                </a:solidFill>
              </a:rPr>
              <a:t>Alkalization of urine</a:t>
            </a:r>
          </a:p>
          <a:p>
            <a:pPr lvl="1">
              <a:buFont typeface="Wingdings" pitchFamily="2" charset="2"/>
              <a:buChar char="v"/>
            </a:pPr>
            <a:r>
              <a:rPr lang="en-AU" sz="2400" dirty="0" smtClean="0"/>
              <a:t>Urine pH ≥7.5</a:t>
            </a:r>
          </a:p>
          <a:p>
            <a:pPr lvl="1">
              <a:buFont typeface="Wingdings" pitchFamily="2" charset="2"/>
              <a:buChar char="v"/>
            </a:pPr>
            <a:r>
              <a:rPr lang="en-AU" sz="2400" dirty="0" smtClean="0"/>
              <a:t>Urine output 3-6 ml/kg</a:t>
            </a:r>
          </a:p>
          <a:p>
            <a:pPr lvl="1">
              <a:buFont typeface="Wingdings" pitchFamily="2" charset="2"/>
              <a:buChar char="v"/>
            </a:pPr>
            <a:r>
              <a:rPr lang="en-AU" sz="2400" dirty="0" smtClean="0"/>
              <a:t>5% Dextrose in 0.45 NS containing 20-35 meg/L of NaHCO</a:t>
            </a:r>
            <a:r>
              <a:rPr lang="en-AU" sz="2400" baseline="-25000" dirty="0" smtClean="0"/>
              <a:t>3</a:t>
            </a:r>
            <a:r>
              <a:rPr lang="en-AU" sz="2400" dirty="0" smtClean="0"/>
              <a:t> to an IV solution</a:t>
            </a:r>
          </a:p>
          <a:p>
            <a:pPr lvl="1">
              <a:buFont typeface="Wingdings" pitchFamily="2" charset="2"/>
              <a:buChar char="v"/>
            </a:pPr>
            <a:r>
              <a:rPr lang="en-AU" sz="2400" dirty="0"/>
              <a:t>Uses- </a:t>
            </a:r>
            <a:r>
              <a:rPr lang="en-AU" sz="2400" dirty="0" err="1"/>
              <a:t>Chlorpropamide</a:t>
            </a:r>
            <a:r>
              <a:rPr lang="en-AU" sz="2400" dirty="0"/>
              <a:t>, Phenobarbital, </a:t>
            </a:r>
            <a:r>
              <a:rPr lang="en-AU" sz="2400" dirty="0" err="1"/>
              <a:t>Sulfonamides</a:t>
            </a:r>
            <a:r>
              <a:rPr lang="en-AU" sz="2400" dirty="0"/>
              <a:t>, </a:t>
            </a:r>
            <a:r>
              <a:rPr lang="en-AU" sz="2400" dirty="0" smtClean="0"/>
              <a:t>Salicylates</a:t>
            </a:r>
          </a:p>
          <a:p>
            <a:pPr lvl="1">
              <a:buFont typeface="Wingdings" pitchFamily="2" charset="2"/>
              <a:buChar char="v"/>
            </a:pPr>
            <a:endParaRPr lang="en-AU" sz="2400" dirty="0"/>
          </a:p>
          <a:p>
            <a:pPr lvl="1">
              <a:buFont typeface="Wingdings" pitchFamily="2" charset="2"/>
              <a:buChar char="§"/>
            </a:pPr>
            <a:r>
              <a:rPr lang="en-AU" sz="2400" dirty="0" smtClean="0"/>
              <a:t>C/l:</a:t>
            </a:r>
          </a:p>
          <a:p>
            <a:pPr marL="1074420" lvl="2" indent="-342900">
              <a:buFont typeface="+mj-lt"/>
              <a:buAutoNum type="alphaLcParenR"/>
            </a:pPr>
            <a:r>
              <a:rPr lang="en-AU" sz="2400" dirty="0" smtClean="0"/>
              <a:t>Congestive heart failure</a:t>
            </a:r>
          </a:p>
          <a:p>
            <a:pPr marL="1074420" lvl="2" indent="-342900">
              <a:buFont typeface="+mj-lt"/>
              <a:buAutoNum type="alphaLcParenR"/>
            </a:pPr>
            <a:r>
              <a:rPr lang="en-AU" sz="2400" dirty="0" smtClean="0"/>
              <a:t>Renal failure</a:t>
            </a:r>
          </a:p>
          <a:p>
            <a:pPr marL="1074420" lvl="2" indent="-342900">
              <a:buFont typeface="+mj-lt"/>
              <a:buAutoNum type="alphaLcParenR"/>
            </a:pPr>
            <a:r>
              <a:rPr lang="en-AU" sz="2400" dirty="0" smtClean="0"/>
              <a:t>Cerebral </a:t>
            </a:r>
            <a:r>
              <a:rPr lang="en-AU" sz="2400" dirty="0" err="1" smtClean="0"/>
              <a:t>edema</a:t>
            </a:r>
            <a:endParaRPr lang="en-AU" sz="2400" dirty="0"/>
          </a:p>
          <a:p>
            <a:pPr lvl="1">
              <a:buFont typeface="Wingdings" pitchFamily="2" charset="2"/>
              <a:buChar char="v"/>
            </a:pPr>
            <a:endParaRPr lang="en-AU" sz="2400" dirty="0"/>
          </a:p>
        </p:txBody>
      </p:sp>
    </p:spTree>
    <p:extLst>
      <p:ext uri="{BB962C8B-B14F-4D97-AF65-F5344CB8AC3E}">
        <p14:creationId xmlns:p14="http://schemas.microsoft.com/office/powerpoint/2010/main" val="41295403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43136" y="1124744"/>
            <a:ext cx="7467600" cy="4873752"/>
          </a:xfrm>
        </p:spPr>
        <p:txBody>
          <a:bodyPr>
            <a:normAutofit lnSpcReduction="10000"/>
          </a:bodyPr>
          <a:lstStyle/>
          <a:p>
            <a:pPr marL="0" indent="0">
              <a:buNone/>
            </a:pPr>
            <a:r>
              <a:rPr lang="en-AU" sz="2800" dirty="0" smtClean="0"/>
              <a:t>2. </a:t>
            </a:r>
            <a:r>
              <a:rPr lang="en-AU" sz="2800" dirty="0" smtClean="0">
                <a:solidFill>
                  <a:srgbClr val="C00000"/>
                </a:solidFill>
              </a:rPr>
              <a:t>Acidification of Urine</a:t>
            </a:r>
          </a:p>
          <a:p>
            <a:pPr lvl="1">
              <a:buFont typeface="Wingdings" panose="05000000000000000000" pitchFamily="2" charset="2"/>
              <a:buChar char="Ø"/>
            </a:pPr>
            <a:r>
              <a:rPr lang="en-AU" dirty="0" smtClean="0"/>
              <a:t>Enhance elimination of weak bases such as Phencyclidine &amp; Amphetamine</a:t>
            </a:r>
          </a:p>
          <a:p>
            <a:pPr lvl="1">
              <a:buFont typeface="Wingdings" panose="05000000000000000000" pitchFamily="2" charset="2"/>
              <a:buChar char="Ø"/>
            </a:pPr>
            <a:r>
              <a:rPr lang="en-AU" dirty="0" smtClean="0"/>
              <a:t>S/E- Metabolic acidosis, Renal damage</a:t>
            </a:r>
            <a:endParaRPr lang="en-AU" dirty="0"/>
          </a:p>
          <a:p>
            <a:pPr lvl="1">
              <a:buFont typeface="Wingdings" pitchFamily="2" charset="2"/>
              <a:buChar char="v"/>
            </a:pPr>
            <a:endParaRPr lang="en-AU" dirty="0" smtClean="0"/>
          </a:p>
          <a:p>
            <a:pPr marL="0" indent="0">
              <a:buNone/>
            </a:pPr>
            <a:r>
              <a:rPr lang="en-AU" sz="2800" dirty="0" smtClean="0"/>
              <a:t>3. </a:t>
            </a:r>
            <a:r>
              <a:rPr lang="en-AU" sz="2800" dirty="0" smtClean="0">
                <a:solidFill>
                  <a:srgbClr val="C00000"/>
                </a:solidFill>
              </a:rPr>
              <a:t>Extra Corporeal removal</a:t>
            </a:r>
          </a:p>
          <a:p>
            <a:pPr lvl="1"/>
            <a:r>
              <a:rPr lang="en-AU" sz="2400" b="1" dirty="0" smtClean="0"/>
              <a:t>Dialysis</a:t>
            </a:r>
            <a:endParaRPr lang="en-AU" sz="2400" b="1" dirty="0"/>
          </a:p>
          <a:p>
            <a:pPr marL="514350" lvl="2" indent="217488">
              <a:buFont typeface="Wingdings" panose="05000000000000000000" pitchFamily="2" charset="2"/>
              <a:buChar char="Ø"/>
            </a:pPr>
            <a:r>
              <a:rPr lang="en-AU" sz="2400" dirty="0" smtClean="0"/>
              <a:t>Acetone, Barbiturates, Bromide, Ethanol, Ethylene, Glycol, Salicylates, Lithium</a:t>
            </a:r>
          </a:p>
          <a:p>
            <a:pPr marL="514350" lvl="2" indent="217488">
              <a:buFont typeface="Wingdings" panose="05000000000000000000" pitchFamily="2" charset="2"/>
              <a:buChar char="Ø"/>
            </a:pPr>
            <a:r>
              <a:rPr lang="en-AU" sz="2400" dirty="0" smtClean="0"/>
              <a:t>Less effective when toxin has large volume of distribution (&gt;1 L/kg), has large molecular weight, or highly protein bound</a:t>
            </a:r>
          </a:p>
        </p:txBody>
      </p:sp>
    </p:spTree>
    <p:extLst>
      <p:ext uri="{BB962C8B-B14F-4D97-AF65-F5344CB8AC3E}">
        <p14:creationId xmlns:p14="http://schemas.microsoft.com/office/powerpoint/2010/main" val="21603407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11324" y="1124744"/>
            <a:ext cx="7467600" cy="4873752"/>
          </a:xfrm>
        </p:spPr>
        <p:txBody>
          <a:bodyPr>
            <a:normAutofit/>
          </a:bodyPr>
          <a:lstStyle/>
          <a:p>
            <a:pPr marL="0" indent="0">
              <a:buNone/>
            </a:pPr>
            <a:r>
              <a:rPr lang="en-AU" sz="2800" b="1" dirty="0" smtClean="0"/>
              <a:t> 4. </a:t>
            </a:r>
            <a:r>
              <a:rPr lang="en-AU" sz="2800" b="1" dirty="0" smtClean="0">
                <a:solidFill>
                  <a:srgbClr val="C00000"/>
                </a:solidFill>
              </a:rPr>
              <a:t>Chelation</a:t>
            </a:r>
          </a:p>
          <a:p>
            <a:pPr lvl="1">
              <a:buFont typeface="Wingdings" panose="05000000000000000000" pitchFamily="2" charset="2"/>
              <a:buChar char="Ø"/>
            </a:pPr>
            <a:r>
              <a:rPr lang="en-AU" sz="2400" dirty="0" smtClean="0"/>
              <a:t>Heavy metal poisoning</a:t>
            </a:r>
          </a:p>
          <a:p>
            <a:pPr lvl="1">
              <a:buFont typeface="Wingdings" panose="05000000000000000000" pitchFamily="2" charset="2"/>
              <a:buChar char="Ø"/>
            </a:pPr>
            <a:r>
              <a:rPr lang="en-AU" sz="2400" dirty="0" smtClean="0"/>
              <a:t>Complex of agent &amp; metal is water soluble &amp; excreted by kidneys</a:t>
            </a:r>
          </a:p>
          <a:p>
            <a:pPr marL="365760" lvl="1" indent="0">
              <a:buNone/>
            </a:pPr>
            <a:r>
              <a:rPr lang="en-AU" sz="2400" dirty="0" smtClean="0"/>
              <a:t>  </a:t>
            </a:r>
            <a:r>
              <a:rPr lang="en-AU" sz="2400" dirty="0" err="1" smtClean="0"/>
              <a:t>eg</a:t>
            </a:r>
            <a:r>
              <a:rPr lang="en-AU" sz="2400" dirty="0" smtClean="0"/>
              <a:t>. BAL, EDTA, </a:t>
            </a:r>
            <a:r>
              <a:rPr lang="en-AU" sz="2400" dirty="0" err="1" smtClean="0"/>
              <a:t>Desferrioxamine</a:t>
            </a:r>
            <a:r>
              <a:rPr lang="en-AU" sz="2400" dirty="0" smtClean="0"/>
              <a:t>, DMSA</a:t>
            </a:r>
          </a:p>
          <a:p>
            <a:pPr marL="365760" lvl="1" indent="0">
              <a:buNone/>
            </a:pPr>
            <a:endParaRPr lang="en-AU" sz="2800" dirty="0" smtClean="0"/>
          </a:p>
          <a:p>
            <a:pPr lvl="2">
              <a:buFont typeface="Wingdings" pitchFamily="2" charset="2"/>
              <a:buChar char="q"/>
            </a:pPr>
            <a:r>
              <a:rPr lang="en-AU" sz="2500" dirty="0" smtClean="0"/>
              <a:t>BAL- Arsenic, Lead, Copper, Mercury</a:t>
            </a:r>
          </a:p>
          <a:p>
            <a:pPr lvl="2">
              <a:buFont typeface="Wingdings" pitchFamily="2" charset="2"/>
              <a:buChar char="q"/>
            </a:pPr>
            <a:r>
              <a:rPr lang="en-AU" sz="2500" dirty="0" smtClean="0"/>
              <a:t>EDTA- Cobalt, Iron, Cadmium</a:t>
            </a:r>
          </a:p>
          <a:p>
            <a:pPr lvl="2">
              <a:buFont typeface="Wingdings" pitchFamily="2" charset="2"/>
              <a:buChar char="q"/>
            </a:pPr>
            <a:r>
              <a:rPr lang="en-AU" sz="2500" dirty="0" err="1" smtClean="0"/>
              <a:t>Desferrioxamine</a:t>
            </a:r>
            <a:r>
              <a:rPr lang="en-AU" sz="2500" dirty="0" smtClean="0"/>
              <a:t>- Iron</a:t>
            </a:r>
          </a:p>
          <a:p>
            <a:pPr lvl="2">
              <a:buFont typeface="Wingdings" pitchFamily="2" charset="2"/>
              <a:buChar char="q"/>
            </a:pPr>
            <a:r>
              <a:rPr lang="en-AU" sz="2500" dirty="0" smtClean="0"/>
              <a:t>DMSA-Lead, Mercury</a:t>
            </a:r>
            <a:endParaRPr lang="en-AU" sz="2000" dirty="0" smtClean="0"/>
          </a:p>
        </p:txBody>
      </p:sp>
    </p:spTree>
    <p:extLst>
      <p:ext uri="{BB962C8B-B14F-4D97-AF65-F5344CB8AC3E}">
        <p14:creationId xmlns:p14="http://schemas.microsoft.com/office/powerpoint/2010/main" val="4206747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11560" y="260648"/>
            <a:ext cx="7467600" cy="652934"/>
          </a:xfrm>
        </p:spPr>
        <p:txBody>
          <a:bodyPr>
            <a:normAutofit/>
          </a:bodyPr>
          <a:lstStyle/>
          <a:p>
            <a:r>
              <a:rPr lang="en-US" dirty="0" smtClean="0">
                <a:solidFill>
                  <a:srgbClr val="04617B"/>
                </a:solidFill>
                <a:cs typeface="Times New Roman" pitchFamily="18" charset="0"/>
              </a:rPr>
              <a:t>Types of Poisoning</a:t>
            </a:r>
            <a:endParaRPr lang="en-AU" dirty="0"/>
          </a:p>
        </p:txBody>
      </p:sp>
      <p:sp>
        <p:nvSpPr>
          <p:cNvPr id="2" name="Content Placeholder 1"/>
          <p:cNvSpPr>
            <a:spLocks noGrp="1"/>
          </p:cNvSpPr>
          <p:nvPr>
            <p:ph sz="quarter" idx="1"/>
          </p:nvPr>
        </p:nvSpPr>
        <p:spPr>
          <a:xfrm>
            <a:off x="179512" y="980728"/>
            <a:ext cx="8352928" cy="4873752"/>
          </a:xfrm>
        </p:spPr>
        <p:txBody>
          <a:bodyPr>
            <a:normAutofit/>
          </a:bodyPr>
          <a:lstStyle/>
          <a:p>
            <a:pPr marL="514350" indent="-514350">
              <a:lnSpc>
                <a:spcPct val="150000"/>
              </a:lnSpc>
              <a:spcBef>
                <a:spcPts val="525"/>
              </a:spcBef>
              <a:spcAft>
                <a:spcPts val="1425"/>
              </a:spcAft>
              <a:buClr>
                <a:srgbClr val="0BD0D9"/>
              </a:buClr>
              <a:buSzPct val="95000"/>
              <a:buFont typeface="+mj-lt"/>
              <a:buAutoNum type="arabicPeriod"/>
            </a:pPr>
            <a:r>
              <a:rPr lang="en-US" dirty="0" smtClean="0">
                <a:solidFill>
                  <a:srgbClr val="C00000"/>
                </a:solidFill>
              </a:rPr>
              <a:t>On the basis of Severity</a:t>
            </a:r>
          </a:p>
          <a:p>
            <a:pPr marL="1028700" lvl="1" indent="-571500">
              <a:lnSpc>
                <a:spcPct val="150000"/>
              </a:lnSpc>
              <a:spcBef>
                <a:spcPts val="525"/>
              </a:spcBef>
              <a:spcAft>
                <a:spcPts val="1425"/>
              </a:spcAft>
              <a:buClr>
                <a:srgbClr val="0BD0D9"/>
              </a:buClr>
              <a:buSzPct val="95000"/>
              <a:buFont typeface="+mj-lt"/>
              <a:buAutoNum type="romanUcPeriod"/>
            </a:pPr>
            <a:r>
              <a:rPr lang="en-US" sz="2400" b="1" dirty="0" smtClean="0">
                <a:solidFill>
                  <a:srgbClr val="000000"/>
                </a:solidFill>
              </a:rPr>
              <a:t>Acute poisoning- </a:t>
            </a:r>
            <a:r>
              <a:rPr lang="en-US" sz="2400" b="0" dirty="0" smtClean="0">
                <a:solidFill>
                  <a:srgbClr val="000000"/>
                </a:solidFill>
              </a:rPr>
              <a:t>excessive single dose or several smaller doses of a poison taken over a short interval of time.</a:t>
            </a:r>
          </a:p>
          <a:p>
            <a:pPr marL="1028700" lvl="1" indent="-571500">
              <a:lnSpc>
                <a:spcPct val="150000"/>
              </a:lnSpc>
              <a:spcBef>
                <a:spcPts val="525"/>
              </a:spcBef>
              <a:spcAft>
                <a:spcPts val="1425"/>
              </a:spcAft>
              <a:buClr>
                <a:srgbClr val="0BD0D9"/>
              </a:buClr>
              <a:buSzPct val="95000"/>
              <a:buFont typeface="+mj-lt"/>
              <a:buAutoNum type="romanUcPeriod"/>
            </a:pPr>
            <a:r>
              <a:rPr lang="en-US" sz="2400" b="1" dirty="0" smtClean="0">
                <a:solidFill>
                  <a:srgbClr val="000000"/>
                </a:solidFill>
              </a:rPr>
              <a:t>Chronic poisoning- </a:t>
            </a:r>
            <a:r>
              <a:rPr lang="en-US" sz="2400" dirty="0" smtClean="0">
                <a:solidFill>
                  <a:srgbClr val="000000"/>
                </a:solidFill>
              </a:rPr>
              <a:t>smaller doses over a period of time, resulting in gradual worsening e.g. Arsenic, Phosphorus, Antimony etc.</a:t>
            </a:r>
            <a:endParaRPr lang="en-US" sz="2400" b="0" dirty="0">
              <a:solidFill>
                <a:srgbClr val="000000"/>
              </a:solidFill>
            </a:endParaRPr>
          </a:p>
        </p:txBody>
      </p:sp>
    </p:spTree>
    <p:extLst>
      <p:ext uri="{BB962C8B-B14F-4D97-AF65-F5344CB8AC3E}">
        <p14:creationId xmlns:p14="http://schemas.microsoft.com/office/powerpoint/2010/main" val="128930101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Administration of antidotes</a:t>
            </a:r>
            <a:br>
              <a:rPr lang="en-AU" dirty="0" smtClean="0"/>
            </a:br>
            <a:endParaRPr lang="en-AU" dirty="0"/>
          </a:p>
        </p:txBody>
      </p:sp>
      <p:sp>
        <p:nvSpPr>
          <p:cNvPr id="3" name="Content Placeholder 2"/>
          <p:cNvSpPr>
            <a:spLocks noGrp="1"/>
          </p:cNvSpPr>
          <p:nvPr>
            <p:ph sz="quarter" idx="1"/>
          </p:nvPr>
        </p:nvSpPr>
        <p:spPr>
          <a:xfrm>
            <a:off x="457200" y="1124744"/>
            <a:ext cx="7467600" cy="4873752"/>
          </a:xfrm>
        </p:spPr>
        <p:txBody>
          <a:bodyPr/>
          <a:lstStyle/>
          <a:p>
            <a:r>
              <a:rPr lang="en-AU" dirty="0" smtClean="0"/>
              <a:t>Not all poisons have antidotes</a:t>
            </a:r>
          </a:p>
          <a:p>
            <a:pPr marL="0" indent="0">
              <a:buNone/>
            </a:pPr>
            <a:endParaRPr lang="en-AU" dirty="0"/>
          </a:p>
        </p:txBody>
      </p:sp>
      <p:graphicFrame>
        <p:nvGraphicFramePr>
          <p:cNvPr id="4" name="Table 3"/>
          <p:cNvGraphicFramePr>
            <a:graphicFrameLocks noGrp="1"/>
          </p:cNvGraphicFramePr>
          <p:nvPr>
            <p:extLst>
              <p:ext uri="{D42A27DB-BD31-4B8C-83A1-F6EECF244321}">
                <p14:modId xmlns:p14="http://schemas.microsoft.com/office/powerpoint/2010/main" val="1910799054"/>
              </p:ext>
            </p:extLst>
          </p:nvPr>
        </p:nvGraphicFramePr>
        <p:xfrm>
          <a:off x="251520" y="1694713"/>
          <a:ext cx="8208912" cy="4161645"/>
        </p:xfrm>
        <a:graphic>
          <a:graphicData uri="http://schemas.openxmlformats.org/drawingml/2006/table">
            <a:tbl>
              <a:tblPr firstRow="1" bandRow="1">
                <a:tableStyleId>{0E3FDE45-AF77-4B5C-9715-49D594BDF05E}</a:tableStyleId>
              </a:tblPr>
              <a:tblGrid>
                <a:gridCol w="2160239"/>
                <a:gridCol w="2016224"/>
                <a:gridCol w="4032449"/>
              </a:tblGrid>
              <a:tr h="442335">
                <a:tc>
                  <a:txBody>
                    <a:bodyPr/>
                    <a:lstStyle/>
                    <a:p>
                      <a:r>
                        <a:rPr lang="en-AU" dirty="0" smtClean="0"/>
                        <a:t>Poison</a:t>
                      </a:r>
                      <a:endParaRPr lang="en-AU" dirty="0"/>
                    </a:p>
                  </a:txBody>
                  <a:tcPr/>
                </a:tc>
                <a:tc>
                  <a:txBody>
                    <a:bodyPr/>
                    <a:lstStyle/>
                    <a:p>
                      <a:r>
                        <a:rPr lang="en-AU" dirty="0" smtClean="0"/>
                        <a:t>Antidote</a:t>
                      </a:r>
                      <a:endParaRPr lang="en-AU" dirty="0"/>
                    </a:p>
                  </a:txBody>
                  <a:tcPr/>
                </a:tc>
                <a:tc>
                  <a:txBody>
                    <a:bodyPr/>
                    <a:lstStyle/>
                    <a:p>
                      <a:r>
                        <a:rPr lang="en-AU" dirty="0" smtClean="0"/>
                        <a:t>Dose</a:t>
                      </a:r>
                      <a:endParaRPr lang="en-AU" dirty="0"/>
                    </a:p>
                  </a:txBody>
                  <a:tcPr/>
                </a:tc>
              </a:tr>
              <a:tr h="442335">
                <a:tc>
                  <a:txBody>
                    <a:bodyPr/>
                    <a:lstStyle/>
                    <a:p>
                      <a:r>
                        <a:rPr lang="en-AU" dirty="0" err="1" smtClean="0"/>
                        <a:t>Acetaaminophen</a:t>
                      </a:r>
                      <a:endParaRPr lang="en-AU" dirty="0"/>
                    </a:p>
                  </a:txBody>
                  <a:tcPr/>
                </a:tc>
                <a:tc>
                  <a:txBody>
                    <a:bodyPr/>
                    <a:lstStyle/>
                    <a:p>
                      <a:r>
                        <a:rPr lang="en-AU" dirty="0" smtClean="0"/>
                        <a:t>N-</a:t>
                      </a:r>
                      <a:r>
                        <a:rPr lang="en-AU" dirty="0" err="1" smtClean="0"/>
                        <a:t>acetylcysteine</a:t>
                      </a:r>
                      <a:endParaRPr lang="en-AU" dirty="0"/>
                    </a:p>
                  </a:txBody>
                  <a:tcPr/>
                </a:tc>
                <a:tc>
                  <a:txBody>
                    <a:bodyPr/>
                    <a:lstStyle/>
                    <a:p>
                      <a:r>
                        <a:rPr lang="en-AU" dirty="0" smtClean="0"/>
                        <a:t>140mg/kg, then 70mg/kg every 4 </a:t>
                      </a:r>
                      <a:r>
                        <a:rPr lang="en-AU" dirty="0" err="1" smtClean="0"/>
                        <a:t>hrs</a:t>
                      </a:r>
                      <a:r>
                        <a:rPr lang="en-AU" dirty="0" smtClean="0"/>
                        <a:t> to total of 18 doses over 72 </a:t>
                      </a:r>
                      <a:r>
                        <a:rPr lang="en-AU" dirty="0" err="1" smtClean="0"/>
                        <a:t>hrs</a:t>
                      </a:r>
                      <a:endParaRPr lang="en-AU" dirty="0"/>
                    </a:p>
                  </a:txBody>
                  <a:tcPr/>
                </a:tc>
              </a:tr>
              <a:tr h="442335">
                <a:tc>
                  <a:txBody>
                    <a:bodyPr/>
                    <a:lstStyle/>
                    <a:p>
                      <a:r>
                        <a:rPr lang="en-AU" dirty="0" smtClean="0"/>
                        <a:t>Benzodiazepine</a:t>
                      </a:r>
                      <a:endParaRPr lang="en-AU" dirty="0"/>
                    </a:p>
                  </a:txBody>
                  <a:tcPr/>
                </a:tc>
                <a:tc>
                  <a:txBody>
                    <a:bodyPr/>
                    <a:lstStyle/>
                    <a:p>
                      <a:r>
                        <a:rPr lang="en-AU" dirty="0" smtClean="0"/>
                        <a:t>Flumazenil</a:t>
                      </a:r>
                      <a:endParaRPr lang="en-AU" dirty="0"/>
                    </a:p>
                  </a:txBody>
                  <a:tcPr/>
                </a:tc>
                <a:tc>
                  <a:txBody>
                    <a:bodyPr/>
                    <a:lstStyle/>
                    <a:p>
                      <a:r>
                        <a:rPr lang="en-AU" dirty="0" smtClean="0"/>
                        <a:t>0.1mg/min infusion to a total of 1mg</a:t>
                      </a:r>
                      <a:endParaRPr lang="en-AU" dirty="0"/>
                    </a:p>
                  </a:txBody>
                  <a:tcPr/>
                </a:tc>
              </a:tr>
              <a:tr h="442335">
                <a:tc>
                  <a:txBody>
                    <a:bodyPr/>
                    <a:lstStyle/>
                    <a:p>
                      <a:r>
                        <a:rPr lang="en-AU" dirty="0" err="1" smtClean="0"/>
                        <a:t>Anitcholinergics</a:t>
                      </a:r>
                      <a:endParaRPr lang="en-AU" dirty="0"/>
                    </a:p>
                  </a:txBody>
                  <a:tcPr/>
                </a:tc>
                <a:tc>
                  <a:txBody>
                    <a:bodyPr/>
                    <a:lstStyle/>
                    <a:p>
                      <a:r>
                        <a:rPr lang="en-AU" dirty="0" err="1" smtClean="0"/>
                        <a:t>Physostigmine</a:t>
                      </a:r>
                      <a:endParaRPr lang="en-AU" dirty="0"/>
                    </a:p>
                  </a:txBody>
                  <a:tcPr/>
                </a:tc>
                <a:tc>
                  <a:txBody>
                    <a:bodyPr/>
                    <a:lstStyle/>
                    <a:p>
                      <a:r>
                        <a:rPr lang="en-AU" dirty="0" smtClean="0"/>
                        <a:t>1gm l/M or l/V</a:t>
                      </a:r>
                      <a:endParaRPr lang="en-AU" dirty="0"/>
                    </a:p>
                  </a:txBody>
                  <a:tcPr/>
                </a:tc>
              </a:tr>
              <a:tr h="442335">
                <a:tc>
                  <a:txBody>
                    <a:bodyPr/>
                    <a:lstStyle/>
                    <a:p>
                      <a:r>
                        <a:rPr lang="en-AU" dirty="0" smtClean="0"/>
                        <a:t>Opioid</a:t>
                      </a:r>
                      <a:endParaRPr lang="en-AU" dirty="0"/>
                    </a:p>
                  </a:txBody>
                  <a:tcPr/>
                </a:tc>
                <a:tc>
                  <a:txBody>
                    <a:bodyPr/>
                    <a:lstStyle/>
                    <a:p>
                      <a:r>
                        <a:rPr lang="en-AU" dirty="0" smtClean="0"/>
                        <a:t>Naloxone</a:t>
                      </a:r>
                      <a:endParaRPr lang="en-AU" dirty="0"/>
                    </a:p>
                  </a:txBody>
                  <a:tcPr/>
                </a:tc>
                <a:tc>
                  <a:txBody>
                    <a:bodyPr/>
                    <a:lstStyle/>
                    <a:p>
                      <a:r>
                        <a:rPr lang="en-AU" dirty="0" smtClean="0"/>
                        <a:t>2 mg l/V,</a:t>
                      </a:r>
                      <a:r>
                        <a:rPr lang="en-AU" baseline="0" dirty="0" smtClean="0"/>
                        <a:t> repeated every half to one min to a total of 20 mg l/V</a:t>
                      </a:r>
                      <a:endParaRPr lang="en-AU" dirty="0"/>
                    </a:p>
                  </a:txBody>
                  <a:tcPr/>
                </a:tc>
              </a:tr>
              <a:tr h="442335">
                <a:tc>
                  <a:txBody>
                    <a:bodyPr/>
                    <a:lstStyle/>
                    <a:p>
                      <a:r>
                        <a:rPr lang="en-AU" dirty="0" smtClean="0"/>
                        <a:t>Cyanide</a:t>
                      </a:r>
                      <a:endParaRPr lang="en-AU" dirty="0"/>
                    </a:p>
                  </a:txBody>
                  <a:tcPr/>
                </a:tc>
                <a:tc>
                  <a:txBody>
                    <a:bodyPr/>
                    <a:lstStyle/>
                    <a:p>
                      <a:r>
                        <a:rPr lang="en-AU" dirty="0" smtClean="0"/>
                        <a:t>Thiosulphate, nitrite</a:t>
                      </a:r>
                      <a:endParaRPr lang="en-AU" dirty="0"/>
                    </a:p>
                  </a:txBody>
                  <a:tcPr/>
                </a:tc>
                <a:tc>
                  <a:txBody>
                    <a:bodyPr/>
                    <a:lstStyle/>
                    <a:p>
                      <a:r>
                        <a:rPr lang="en-AU" dirty="0" smtClean="0"/>
                        <a:t>0.3 g sodium nitrite</a:t>
                      </a:r>
                      <a:r>
                        <a:rPr lang="en-AU" baseline="0" dirty="0" smtClean="0"/>
                        <a:t> in 10 ml sterile water iv. 25 g sodium thiosulphate iv slow</a:t>
                      </a:r>
                      <a:endParaRPr lang="en-AU" dirty="0"/>
                    </a:p>
                  </a:txBody>
                  <a:tcPr/>
                </a:tc>
              </a:tr>
              <a:tr h="442335">
                <a:tc>
                  <a:txBody>
                    <a:bodyPr/>
                    <a:lstStyle/>
                    <a:p>
                      <a:r>
                        <a:rPr lang="en-AU" dirty="0" smtClean="0"/>
                        <a:t>Iron</a:t>
                      </a:r>
                      <a:endParaRPr lang="en-AU" dirty="0"/>
                    </a:p>
                  </a:txBody>
                  <a:tcPr/>
                </a:tc>
                <a:tc>
                  <a:txBody>
                    <a:bodyPr/>
                    <a:lstStyle/>
                    <a:p>
                      <a:r>
                        <a:rPr lang="en-AU" dirty="0" err="1" smtClean="0"/>
                        <a:t>Desferrioxamine</a:t>
                      </a:r>
                      <a:endParaRPr lang="en-AU" dirty="0"/>
                    </a:p>
                  </a:txBody>
                  <a:tcPr/>
                </a:tc>
                <a:tc>
                  <a:txBody>
                    <a:bodyPr/>
                    <a:lstStyle/>
                    <a:p>
                      <a:r>
                        <a:rPr lang="en-AU" dirty="0" smtClean="0"/>
                        <a:t>2g in 12 </a:t>
                      </a:r>
                      <a:r>
                        <a:rPr lang="en-AU" dirty="0" err="1" smtClean="0"/>
                        <a:t>hrly</a:t>
                      </a:r>
                      <a:r>
                        <a:rPr lang="en-AU" dirty="0" smtClean="0"/>
                        <a:t> or 10-15 mg/</a:t>
                      </a:r>
                      <a:r>
                        <a:rPr lang="en-AU" dirty="0" err="1" smtClean="0"/>
                        <a:t>kghr</a:t>
                      </a:r>
                      <a:r>
                        <a:rPr lang="en-AU" dirty="0" smtClean="0"/>
                        <a:t> not to exceed 80 mg/kg/24 </a:t>
                      </a:r>
                      <a:r>
                        <a:rPr lang="en-AU" dirty="0" err="1" smtClean="0"/>
                        <a:t>hrs</a:t>
                      </a:r>
                      <a:endParaRPr lang="en-AU" dirty="0"/>
                    </a:p>
                  </a:txBody>
                  <a:tcPr/>
                </a:tc>
              </a:tr>
            </a:tbl>
          </a:graphicData>
        </a:graphic>
      </p:graphicFrame>
    </p:spTree>
    <p:extLst>
      <p:ext uri="{BB962C8B-B14F-4D97-AF65-F5344CB8AC3E}">
        <p14:creationId xmlns:p14="http://schemas.microsoft.com/office/powerpoint/2010/main" val="17084264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2400" dirty="0" smtClean="0"/>
              <a:t>Administration of antidotes---contd.</a:t>
            </a:r>
            <a:br>
              <a:rPr lang="en-AU" sz="2400" dirty="0" smtClean="0"/>
            </a:br>
            <a:endParaRPr lang="en-AU" sz="2400" dirty="0"/>
          </a:p>
        </p:txBody>
      </p:sp>
      <p:graphicFrame>
        <p:nvGraphicFramePr>
          <p:cNvPr id="4" name="Table 3"/>
          <p:cNvGraphicFramePr>
            <a:graphicFrameLocks noGrp="1"/>
          </p:cNvGraphicFramePr>
          <p:nvPr>
            <p:extLst>
              <p:ext uri="{D42A27DB-BD31-4B8C-83A1-F6EECF244321}">
                <p14:modId xmlns:p14="http://schemas.microsoft.com/office/powerpoint/2010/main" val="4722698"/>
              </p:ext>
            </p:extLst>
          </p:nvPr>
        </p:nvGraphicFramePr>
        <p:xfrm>
          <a:off x="395536" y="1484784"/>
          <a:ext cx="8208912" cy="4608512"/>
        </p:xfrm>
        <a:graphic>
          <a:graphicData uri="http://schemas.openxmlformats.org/drawingml/2006/table">
            <a:tbl>
              <a:tblPr firstRow="1" bandRow="1">
                <a:tableStyleId>{0E3FDE45-AF77-4B5C-9715-49D594BDF05E}</a:tableStyleId>
              </a:tblPr>
              <a:tblGrid>
                <a:gridCol w="2160239"/>
                <a:gridCol w="1584177"/>
                <a:gridCol w="4464496"/>
              </a:tblGrid>
              <a:tr h="534936">
                <a:tc>
                  <a:txBody>
                    <a:bodyPr/>
                    <a:lstStyle/>
                    <a:p>
                      <a:r>
                        <a:rPr lang="en-AU" dirty="0" smtClean="0"/>
                        <a:t>Poison</a:t>
                      </a:r>
                      <a:endParaRPr lang="en-AU" dirty="0"/>
                    </a:p>
                  </a:txBody>
                  <a:tcPr/>
                </a:tc>
                <a:tc>
                  <a:txBody>
                    <a:bodyPr/>
                    <a:lstStyle/>
                    <a:p>
                      <a:r>
                        <a:rPr lang="en-AU" dirty="0" smtClean="0"/>
                        <a:t>Antidote</a:t>
                      </a:r>
                      <a:endParaRPr lang="en-AU" dirty="0"/>
                    </a:p>
                  </a:txBody>
                  <a:tcPr/>
                </a:tc>
                <a:tc>
                  <a:txBody>
                    <a:bodyPr/>
                    <a:lstStyle/>
                    <a:p>
                      <a:r>
                        <a:rPr lang="en-AU" dirty="0" smtClean="0"/>
                        <a:t>Dose</a:t>
                      </a:r>
                      <a:endParaRPr lang="en-AU" dirty="0"/>
                    </a:p>
                  </a:txBody>
                  <a:tcPr/>
                </a:tc>
              </a:tr>
              <a:tr h="2101067">
                <a:tc>
                  <a:txBody>
                    <a:bodyPr/>
                    <a:lstStyle/>
                    <a:p>
                      <a:r>
                        <a:rPr lang="en-AU" dirty="0" smtClean="0"/>
                        <a:t>Op poisoning</a:t>
                      </a:r>
                      <a:endParaRPr lang="en-AU" dirty="0"/>
                    </a:p>
                  </a:txBody>
                  <a:tcPr/>
                </a:tc>
                <a:tc>
                  <a:txBody>
                    <a:bodyPr/>
                    <a:lstStyle/>
                    <a:p>
                      <a:r>
                        <a:rPr lang="en-AU" dirty="0" smtClean="0"/>
                        <a:t>Atropine, </a:t>
                      </a:r>
                      <a:r>
                        <a:rPr lang="en-AU" dirty="0" err="1" smtClean="0"/>
                        <a:t>Oximes</a:t>
                      </a:r>
                      <a:endParaRPr lang="en-AU" dirty="0"/>
                    </a:p>
                  </a:txBody>
                  <a:tcPr/>
                </a:tc>
                <a:tc>
                  <a:txBody>
                    <a:bodyPr/>
                    <a:lstStyle/>
                    <a:p>
                      <a:r>
                        <a:rPr lang="en-AU" dirty="0" smtClean="0"/>
                        <a:t>Atropine: Loading dose- 2, 4, 6 every 5 mins</a:t>
                      </a:r>
                    </a:p>
                    <a:p>
                      <a:r>
                        <a:rPr lang="en-AU" dirty="0" smtClean="0"/>
                        <a:t>Maintenance- infusion &lt; 3mg/</a:t>
                      </a:r>
                      <a:r>
                        <a:rPr lang="en-AU" dirty="0" err="1" smtClean="0"/>
                        <a:t>hr</a:t>
                      </a:r>
                      <a:endParaRPr lang="en-AU" dirty="0" smtClean="0"/>
                    </a:p>
                    <a:p>
                      <a:r>
                        <a:rPr lang="en-AU" smtClean="0"/>
                        <a:t>PAN- </a:t>
                      </a:r>
                      <a:r>
                        <a:rPr lang="en-AU" dirty="0" smtClean="0"/>
                        <a:t>15-30 mg/kg IV to be repeated 6-12 hourly</a:t>
                      </a:r>
                    </a:p>
                    <a:p>
                      <a:r>
                        <a:rPr lang="en-AU" dirty="0" smtClean="0"/>
                        <a:t>Infusion- 20-40 mg/kg</a:t>
                      </a:r>
                      <a:r>
                        <a:rPr lang="en-AU" baseline="0" dirty="0" smtClean="0"/>
                        <a:t> f/b 5-10 mg/kg/h</a:t>
                      </a:r>
                      <a:endParaRPr lang="en-AU" dirty="0"/>
                    </a:p>
                  </a:txBody>
                  <a:tcPr/>
                </a:tc>
              </a:tr>
              <a:tr h="534936">
                <a:tc>
                  <a:txBody>
                    <a:bodyPr/>
                    <a:lstStyle/>
                    <a:p>
                      <a:endParaRPr lang="en-AU" dirty="0"/>
                    </a:p>
                  </a:txBody>
                  <a:tcPr/>
                </a:tc>
                <a:tc>
                  <a:txBody>
                    <a:bodyPr/>
                    <a:lstStyle/>
                    <a:p>
                      <a:endParaRPr lang="en-AU" dirty="0"/>
                    </a:p>
                  </a:txBody>
                  <a:tcPr/>
                </a:tc>
                <a:tc>
                  <a:txBody>
                    <a:bodyPr/>
                    <a:lstStyle/>
                    <a:p>
                      <a:endParaRPr lang="en-AU" dirty="0"/>
                    </a:p>
                  </a:txBody>
                  <a:tcPr/>
                </a:tc>
              </a:tr>
              <a:tr h="1437573">
                <a:tc>
                  <a:txBody>
                    <a:bodyPr/>
                    <a:lstStyle/>
                    <a:p>
                      <a:r>
                        <a:rPr lang="en-AU" dirty="0" smtClean="0"/>
                        <a:t>Methanol</a:t>
                      </a:r>
                      <a:endParaRPr lang="en-AU" dirty="0"/>
                    </a:p>
                  </a:txBody>
                  <a:tcPr/>
                </a:tc>
                <a:tc>
                  <a:txBody>
                    <a:bodyPr/>
                    <a:lstStyle/>
                    <a:p>
                      <a:r>
                        <a:rPr lang="en-AU" dirty="0" smtClean="0"/>
                        <a:t>Methanol, </a:t>
                      </a:r>
                      <a:r>
                        <a:rPr lang="en-AU" dirty="0" err="1" smtClean="0"/>
                        <a:t>Fomepizole</a:t>
                      </a:r>
                      <a:endParaRPr lang="en-AU" dirty="0"/>
                    </a:p>
                  </a:txBody>
                  <a:tcPr/>
                </a:tc>
                <a:tc>
                  <a:txBody>
                    <a:bodyPr/>
                    <a:lstStyle/>
                    <a:p>
                      <a:r>
                        <a:rPr lang="en-AU" dirty="0" smtClean="0"/>
                        <a:t>Ethanol 50% 1 ml/kg every 2 hr. for days</a:t>
                      </a:r>
                    </a:p>
                    <a:p>
                      <a:r>
                        <a:rPr lang="en-AU" dirty="0" err="1" smtClean="0"/>
                        <a:t>Formepizole</a:t>
                      </a:r>
                      <a:r>
                        <a:rPr lang="en-AU" baseline="0" dirty="0" smtClean="0"/>
                        <a:t> 15 mg/kg loading dose f/b 10 mg/k every 12 h for 4 days</a:t>
                      </a:r>
                      <a:endParaRPr lang="en-AU" dirty="0"/>
                    </a:p>
                  </a:txBody>
                  <a:tcPr/>
                </a:tc>
              </a:tr>
            </a:tbl>
          </a:graphicData>
        </a:graphic>
      </p:graphicFrame>
    </p:spTree>
    <p:extLst>
      <p:ext uri="{BB962C8B-B14F-4D97-AF65-F5344CB8AC3E}">
        <p14:creationId xmlns:p14="http://schemas.microsoft.com/office/powerpoint/2010/main" val="28110696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7931224" cy="813591"/>
          </a:xfrm>
        </p:spPr>
        <p:txBody>
          <a:bodyPr>
            <a:normAutofit fontScale="90000"/>
          </a:bodyPr>
          <a:lstStyle/>
          <a:p>
            <a:r>
              <a:rPr lang="en-AU" dirty="0" smtClean="0"/>
              <a:t>Supportive care</a:t>
            </a:r>
            <a:br>
              <a:rPr lang="en-AU" dirty="0" smtClean="0"/>
            </a:br>
            <a:endParaRPr lang="en-AU" dirty="0"/>
          </a:p>
        </p:txBody>
      </p:sp>
      <p:sp>
        <p:nvSpPr>
          <p:cNvPr id="3" name="Content Placeholder 2"/>
          <p:cNvSpPr>
            <a:spLocks noGrp="1"/>
          </p:cNvSpPr>
          <p:nvPr>
            <p:ph sz="quarter" idx="1"/>
          </p:nvPr>
        </p:nvSpPr>
        <p:spPr>
          <a:xfrm>
            <a:off x="349188" y="582112"/>
            <a:ext cx="8147248" cy="6161687"/>
          </a:xfrm>
        </p:spPr>
        <p:txBody>
          <a:bodyPr wrap="square">
            <a:spAutoFit/>
          </a:bodyPr>
          <a:lstStyle/>
          <a:p>
            <a:pPr lvl="1">
              <a:buFont typeface="Wingdings" pitchFamily="2" charset="2"/>
              <a:buChar char="§"/>
            </a:pPr>
            <a:r>
              <a:rPr lang="en-AU" sz="2400" b="1" dirty="0" smtClean="0"/>
              <a:t>Hemodynamic support- </a:t>
            </a:r>
          </a:p>
          <a:p>
            <a:pPr marL="365125" lvl="1" indent="434975">
              <a:buNone/>
            </a:pPr>
            <a:r>
              <a:rPr lang="en-AU" sz="2000" dirty="0" smtClean="0"/>
              <a:t>Hypotension unresponsive to volume expansion- t/t with  inotropes</a:t>
            </a:r>
          </a:p>
          <a:p>
            <a:pPr marL="365125" lvl="1" indent="434975">
              <a:buNone/>
            </a:pPr>
            <a:r>
              <a:rPr lang="en-AU" sz="2000" dirty="0" smtClean="0"/>
              <a:t>Correction of temperature abnormalities</a:t>
            </a:r>
          </a:p>
          <a:p>
            <a:pPr lvl="1">
              <a:buFont typeface="Wingdings" pitchFamily="2" charset="2"/>
              <a:buChar char="§"/>
            </a:pPr>
            <a:r>
              <a:rPr lang="en-AU" sz="2400" b="1" dirty="0" smtClean="0"/>
              <a:t>Hypothermia</a:t>
            </a:r>
            <a:r>
              <a:rPr lang="en-AU" sz="2400" dirty="0" smtClean="0"/>
              <a:t>- </a:t>
            </a:r>
          </a:p>
          <a:p>
            <a:pPr marL="365760" lvl="1" indent="0">
              <a:buNone/>
            </a:pPr>
            <a:r>
              <a:rPr lang="en-AU" sz="2400" dirty="0"/>
              <a:t> </a:t>
            </a:r>
            <a:r>
              <a:rPr lang="en-AU" sz="2400" dirty="0" smtClean="0"/>
              <a:t>   Rewarming of the patient</a:t>
            </a:r>
          </a:p>
          <a:p>
            <a:pPr lvl="2">
              <a:buFont typeface="Wingdings" pitchFamily="2" charset="2"/>
              <a:buChar char="v"/>
            </a:pPr>
            <a:r>
              <a:rPr lang="en-AU" sz="2400" dirty="0" smtClean="0"/>
              <a:t>Active/Passive methods</a:t>
            </a:r>
          </a:p>
          <a:p>
            <a:pPr lvl="2">
              <a:buFont typeface="Wingdings" pitchFamily="2" charset="2"/>
              <a:buChar char="v"/>
            </a:pPr>
            <a:r>
              <a:rPr lang="en-AU" sz="2400" dirty="0" smtClean="0"/>
              <a:t>External/Internal methods</a:t>
            </a:r>
          </a:p>
          <a:p>
            <a:pPr lvl="2">
              <a:buFont typeface="Wingdings" pitchFamily="2" charset="2"/>
              <a:buChar char="v"/>
            </a:pPr>
            <a:endParaRPr lang="en-AU" sz="2400" dirty="0" smtClean="0"/>
          </a:p>
          <a:p>
            <a:pPr lvl="2">
              <a:buFont typeface="Wingdings" pitchFamily="2" charset="2"/>
              <a:buChar char="ü"/>
            </a:pPr>
            <a:r>
              <a:rPr lang="en-AU" sz="2400" dirty="0" smtClean="0"/>
              <a:t>Passive external rearming- blankets/sleeping bags</a:t>
            </a:r>
          </a:p>
          <a:p>
            <a:pPr lvl="2">
              <a:buFont typeface="Wingdings" pitchFamily="2" charset="2"/>
              <a:buChar char="ü"/>
            </a:pPr>
            <a:r>
              <a:rPr lang="en-AU" sz="2400" dirty="0" smtClean="0"/>
              <a:t>Active external warming- hot water bottles, heating blankets, forced air warming</a:t>
            </a:r>
          </a:p>
          <a:p>
            <a:pPr lvl="2">
              <a:buFont typeface="Wingdings" pitchFamily="2" charset="2"/>
              <a:buChar char="ü"/>
            </a:pPr>
            <a:r>
              <a:rPr lang="en-AU" sz="2400" dirty="0" smtClean="0"/>
              <a:t>Invasive core rewarming- peritoneal dialysis, haemodialysis, gastric or rectal lavage</a:t>
            </a:r>
          </a:p>
        </p:txBody>
      </p:sp>
    </p:spTree>
    <p:extLst>
      <p:ext uri="{BB962C8B-B14F-4D97-AF65-F5344CB8AC3E}">
        <p14:creationId xmlns:p14="http://schemas.microsoft.com/office/powerpoint/2010/main" val="11645261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260648"/>
            <a:ext cx="8147248" cy="5995487"/>
          </a:xfrm>
        </p:spPr>
        <p:txBody>
          <a:bodyPr wrap="square">
            <a:spAutoFit/>
          </a:bodyPr>
          <a:lstStyle/>
          <a:p>
            <a:pPr marL="365760" lvl="1" indent="0">
              <a:buNone/>
            </a:pPr>
            <a:r>
              <a:rPr lang="en-AU" sz="2800" b="1" dirty="0" smtClean="0"/>
              <a:t> Hyperthermia</a:t>
            </a:r>
          </a:p>
          <a:p>
            <a:pPr marL="365760" lvl="1" indent="0">
              <a:buNone/>
            </a:pPr>
            <a:r>
              <a:rPr lang="en-AU" sz="2800" dirty="0"/>
              <a:t>	</a:t>
            </a:r>
            <a:r>
              <a:rPr lang="en-AU" sz="2400" dirty="0" smtClean="0"/>
              <a:t>- Externally- immersion in iced saline bath, tepid sponging</a:t>
            </a:r>
          </a:p>
          <a:p>
            <a:pPr marL="365760" lvl="1" indent="0">
              <a:buNone/>
            </a:pPr>
            <a:r>
              <a:rPr lang="en-AU" sz="2400" dirty="0"/>
              <a:t>	</a:t>
            </a:r>
            <a:r>
              <a:rPr lang="en-AU" sz="2400" dirty="0" smtClean="0"/>
              <a:t>- Internally- gastric/peritoneal lavage</a:t>
            </a:r>
          </a:p>
          <a:p>
            <a:pPr marL="365760" lvl="1" indent="0">
              <a:buNone/>
            </a:pPr>
            <a:endParaRPr lang="en-AU" sz="2800" dirty="0" smtClean="0"/>
          </a:p>
          <a:p>
            <a:pPr lvl="1">
              <a:buFont typeface="Wingdings" pitchFamily="2" charset="2"/>
              <a:buChar char="§"/>
            </a:pPr>
            <a:r>
              <a:rPr lang="en-AU" sz="2800" dirty="0" smtClean="0"/>
              <a:t>Correction of metabolic derangements</a:t>
            </a:r>
            <a:endParaRPr lang="en-AU" sz="2400" dirty="0"/>
          </a:p>
          <a:p>
            <a:pPr marL="365760" lvl="1" indent="0">
              <a:buNone/>
            </a:pPr>
            <a:r>
              <a:rPr lang="en-AU" sz="2800" dirty="0" smtClean="0"/>
              <a:t>	- </a:t>
            </a:r>
            <a:r>
              <a:rPr lang="en-AU" sz="2800" dirty="0" err="1" smtClean="0"/>
              <a:t>Hyperkalemia</a:t>
            </a:r>
            <a:r>
              <a:rPr lang="en-AU" sz="2800" dirty="0" smtClean="0"/>
              <a:t>-</a:t>
            </a:r>
          </a:p>
          <a:p>
            <a:pPr lvl="4"/>
            <a:r>
              <a:rPr lang="en-AU" sz="1800" dirty="0" smtClean="0"/>
              <a:t>Calcium </a:t>
            </a:r>
            <a:r>
              <a:rPr lang="en-AU" sz="1800" dirty="0" err="1" smtClean="0"/>
              <a:t>gluconate</a:t>
            </a:r>
            <a:r>
              <a:rPr lang="en-AU" sz="1800" dirty="0" smtClean="0"/>
              <a:t> 10% 10-20 ml</a:t>
            </a:r>
          </a:p>
          <a:p>
            <a:pPr lvl="4"/>
            <a:r>
              <a:rPr lang="en-AU" sz="1800" dirty="0" smtClean="0"/>
              <a:t>Insulin 10 units with 50 mg of 50% dextrose</a:t>
            </a:r>
          </a:p>
          <a:p>
            <a:pPr lvl="4"/>
            <a:r>
              <a:rPr lang="en-AU" sz="1800" dirty="0" smtClean="0"/>
              <a:t>NaHCO</a:t>
            </a:r>
            <a:r>
              <a:rPr lang="en-AU" sz="1800" baseline="-25000" dirty="0" smtClean="0"/>
              <a:t>3</a:t>
            </a:r>
            <a:r>
              <a:rPr lang="en-AU" sz="1800" dirty="0" smtClean="0"/>
              <a:t> 1 </a:t>
            </a:r>
            <a:r>
              <a:rPr lang="en-AU" sz="1800" dirty="0" err="1" smtClean="0"/>
              <a:t>mmol</a:t>
            </a:r>
            <a:r>
              <a:rPr lang="en-AU" sz="1800" dirty="0" smtClean="0"/>
              <a:t>/kg, beta-2 agonists</a:t>
            </a:r>
            <a:endParaRPr lang="en-AU" sz="1800" baseline="-25000" dirty="0" smtClean="0"/>
          </a:p>
          <a:p>
            <a:pPr marL="365760" lvl="1" indent="0">
              <a:buNone/>
            </a:pPr>
            <a:r>
              <a:rPr lang="en-AU" sz="2800" dirty="0"/>
              <a:t>	- </a:t>
            </a:r>
            <a:r>
              <a:rPr lang="en-AU" sz="2800" dirty="0" err="1" smtClean="0"/>
              <a:t>Hypokalemia</a:t>
            </a:r>
            <a:r>
              <a:rPr lang="en-AU" sz="2800" dirty="0" smtClean="0"/>
              <a:t>-</a:t>
            </a:r>
          </a:p>
          <a:p>
            <a:pPr lvl="4"/>
            <a:r>
              <a:rPr lang="en-AU" sz="1800" dirty="0" smtClean="0"/>
              <a:t>K &lt; 2.5 </a:t>
            </a:r>
            <a:r>
              <a:rPr lang="en-AU" sz="1800" dirty="0" err="1" smtClean="0"/>
              <a:t>mmol</a:t>
            </a:r>
            <a:r>
              <a:rPr lang="en-AU" sz="1800" dirty="0" smtClean="0"/>
              <a:t>/l with symptoms- I/v KCL 20-30 </a:t>
            </a:r>
            <a:r>
              <a:rPr lang="en-AU" sz="1800" dirty="0" err="1" smtClean="0"/>
              <a:t>mmol</a:t>
            </a:r>
            <a:r>
              <a:rPr lang="en-AU" sz="1800" dirty="0" smtClean="0"/>
              <a:t>/h</a:t>
            </a:r>
          </a:p>
          <a:p>
            <a:pPr lvl="4"/>
            <a:r>
              <a:rPr lang="en-AU" sz="1800" dirty="0"/>
              <a:t>K &lt; 3.5 but &gt; 2.5 </a:t>
            </a:r>
            <a:r>
              <a:rPr lang="en-AU" sz="1800" dirty="0" err="1"/>
              <a:t>mmol</a:t>
            </a:r>
            <a:r>
              <a:rPr lang="en-AU" sz="1800" dirty="0"/>
              <a:t>/l with no </a:t>
            </a:r>
            <a:r>
              <a:rPr lang="en-AU" sz="1800" dirty="0" err="1"/>
              <a:t>sysmptoms</a:t>
            </a:r>
            <a:r>
              <a:rPr lang="en-AU" sz="1800" dirty="0"/>
              <a:t>- KCL 20-40 </a:t>
            </a:r>
            <a:r>
              <a:rPr lang="en-AU" sz="1800" dirty="0" err="1"/>
              <a:t>mmol</a:t>
            </a:r>
            <a:r>
              <a:rPr lang="en-AU" sz="1800" dirty="0"/>
              <a:t> every 4-6 hr.</a:t>
            </a:r>
          </a:p>
        </p:txBody>
      </p:sp>
    </p:spTree>
    <p:extLst>
      <p:ext uri="{BB962C8B-B14F-4D97-AF65-F5344CB8AC3E}">
        <p14:creationId xmlns:p14="http://schemas.microsoft.com/office/powerpoint/2010/main" val="38441226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6712"/>
            <a:ext cx="8147248" cy="5262979"/>
          </a:xfrm>
        </p:spPr>
        <p:txBody>
          <a:bodyPr wrap="square">
            <a:spAutoFit/>
          </a:bodyPr>
          <a:lstStyle/>
          <a:p>
            <a:pPr lvl="1">
              <a:buFont typeface="Wingdings" pitchFamily="2" charset="2"/>
              <a:buChar char="§"/>
            </a:pPr>
            <a:r>
              <a:rPr lang="en-AU" sz="2400" dirty="0" smtClean="0"/>
              <a:t>Hypernatremia with hemodynamic instability</a:t>
            </a:r>
          </a:p>
          <a:p>
            <a:pPr marL="365760" lvl="1" indent="0">
              <a:buNone/>
            </a:pPr>
            <a:r>
              <a:rPr lang="en-AU" sz="2400" dirty="0"/>
              <a:t>	</a:t>
            </a:r>
            <a:r>
              <a:rPr lang="en-AU" sz="2400" dirty="0" smtClean="0"/>
              <a:t>- </a:t>
            </a:r>
            <a:r>
              <a:rPr lang="en-AU" sz="2000" dirty="0"/>
              <a:t>NS saline till l/V </a:t>
            </a:r>
            <a:r>
              <a:rPr lang="en-AU" sz="2000" dirty="0" err="1"/>
              <a:t>vol</a:t>
            </a:r>
            <a:r>
              <a:rPr lang="en-AU" sz="2000" dirty="0"/>
              <a:t> corrected</a:t>
            </a:r>
          </a:p>
          <a:p>
            <a:pPr marL="365760" lvl="1" indent="0">
              <a:buNone/>
            </a:pPr>
            <a:r>
              <a:rPr lang="en-AU" sz="2000" dirty="0"/>
              <a:t>	- Subsequently replace water with 5% D, or 0.45% NS</a:t>
            </a:r>
          </a:p>
          <a:p>
            <a:pPr lvl="1">
              <a:buFont typeface="Wingdings" pitchFamily="2" charset="2"/>
              <a:buChar char="§"/>
            </a:pPr>
            <a:r>
              <a:rPr lang="en-AU" sz="2400" dirty="0" smtClean="0"/>
              <a:t>Prevention </a:t>
            </a:r>
            <a:r>
              <a:rPr lang="en-AU" sz="2400" dirty="0"/>
              <a:t>and t/t of secondary complications</a:t>
            </a:r>
            <a:r>
              <a:rPr lang="en-AU" sz="2400" dirty="0" smtClean="0"/>
              <a:t>- </a:t>
            </a:r>
            <a:r>
              <a:rPr lang="en-AU" sz="2000" dirty="0"/>
              <a:t>pulmonary </a:t>
            </a:r>
            <a:r>
              <a:rPr lang="en-AU" sz="2000" dirty="0" err="1"/>
              <a:t>edema</a:t>
            </a:r>
            <a:r>
              <a:rPr lang="en-AU" sz="2000" dirty="0"/>
              <a:t>, cerebral </a:t>
            </a:r>
            <a:r>
              <a:rPr lang="en-AU" sz="2000" dirty="0" err="1"/>
              <a:t>edema</a:t>
            </a:r>
            <a:r>
              <a:rPr lang="en-AU" sz="2000" dirty="0"/>
              <a:t>, shock etc.</a:t>
            </a:r>
          </a:p>
          <a:p>
            <a:pPr lvl="1">
              <a:buFont typeface="Wingdings" pitchFamily="2" charset="2"/>
              <a:buChar char="§"/>
            </a:pPr>
            <a:r>
              <a:rPr lang="en-AU" sz="2400" dirty="0"/>
              <a:t>Pulmonary </a:t>
            </a:r>
            <a:r>
              <a:rPr lang="en-AU" sz="2400" dirty="0" err="1"/>
              <a:t>edema</a:t>
            </a:r>
            <a:r>
              <a:rPr lang="en-AU" sz="2400" dirty="0"/>
              <a:t>- </a:t>
            </a:r>
            <a:r>
              <a:rPr lang="en-AU" sz="2000" dirty="0" smtClean="0"/>
              <a:t>Furosemide IV 0.5-1 mg/kg</a:t>
            </a:r>
          </a:p>
          <a:p>
            <a:pPr marL="365760" lvl="1" indent="0">
              <a:buNone/>
            </a:pPr>
            <a:r>
              <a:rPr lang="en-AU" sz="2000" dirty="0"/>
              <a:t>	</a:t>
            </a:r>
            <a:r>
              <a:rPr lang="en-AU" sz="2000" dirty="0" smtClean="0"/>
              <a:t>- Morphine IV 2-4 mg</a:t>
            </a:r>
          </a:p>
          <a:p>
            <a:pPr marL="365760" lvl="1" indent="0">
              <a:buNone/>
            </a:pPr>
            <a:r>
              <a:rPr lang="en-AU" sz="2000" dirty="0"/>
              <a:t>	</a:t>
            </a:r>
            <a:r>
              <a:rPr lang="en-AU" sz="2000" dirty="0" smtClean="0"/>
              <a:t>- </a:t>
            </a:r>
            <a:r>
              <a:rPr lang="en-AU" sz="2000" dirty="0" err="1" smtClean="0"/>
              <a:t>Nitroglycerin</a:t>
            </a:r>
            <a:r>
              <a:rPr lang="en-AU" sz="2000" dirty="0" smtClean="0"/>
              <a:t> SL</a:t>
            </a:r>
          </a:p>
          <a:p>
            <a:pPr marL="365760" lvl="1" indent="0">
              <a:buNone/>
            </a:pPr>
            <a:r>
              <a:rPr lang="en-AU" sz="2000" dirty="0"/>
              <a:t>	</a:t>
            </a:r>
            <a:r>
              <a:rPr lang="en-AU" sz="2000" dirty="0" smtClean="0"/>
              <a:t>- O</a:t>
            </a:r>
            <a:r>
              <a:rPr lang="en-AU" sz="2000" baseline="-25000" dirty="0" smtClean="0"/>
              <a:t>2</a:t>
            </a:r>
            <a:r>
              <a:rPr lang="en-AU" sz="2000" dirty="0" smtClean="0"/>
              <a:t> inhalation/ intubation as needed</a:t>
            </a:r>
          </a:p>
          <a:p>
            <a:pPr lvl="1">
              <a:buFont typeface="Wingdings" pitchFamily="2" charset="2"/>
              <a:buChar char="§"/>
            </a:pPr>
            <a:r>
              <a:rPr lang="en-AU" sz="2400" dirty="0"/>
              <a:t>Cerebral </a:t>
            </a:r>
            <a:r>
              <a:rPr lang="en-AU" sz="2400" dirty="0" err="1"/>
              <a:t>edema</a:t>
            </a:r>
            <a:r>
              <a:rPr lang="en-AU" sz="2400" dirty="0"/>
              <a:t>-  </a:t>
            </a:r>
            <a:r>
              <a:rPr lang="en-AU" sz="2000" dirty="0" err="1" smtClean="0"/>
              <a:t>Mannitol</a:t>
            </a:r>
            <a:r>
              <a:rPr lang="en-AU" sz="2000" dirty="0" smtClean="0"/>
              <a:t> 1 g/kg</a:t>
            </a:r>
            <a:endParaRPr lang="en-AU" sz="2000" dirty="0"/>
          </a:p>
          <a:p>
            <a:pPr marL="365760" lvl="1" indent="0">
              <a:buNone/>
            </a:pPr>
            <a:r>
              <a:rPr lang="en-AU" sz="2000" dirty="0"/>
              <a:t>	- </a:t>
            </a:r>
            <a:r>
              <a:rPr lang="en-AU" sz="2000" dirty="0" smtClean="0"/>
              <a:t>Steroids- Hydrocortisone, Dexamethasone</a:t>
            </a:r>
            <a:endParaRPr lang="en-AU" sz="2000" dirty="0"/>
          </a:p>
          <a:p>
            <a:pPr marL="365760" lvl="1" indent="0">
              <a:buNone/>
            </a:pPr>
            <a:r>
              <a:rPr lang="en-AU" sz="2000" dirty="0"/>
              <a:t>	</a:t>
            </a:r>
            <a:endParaRPr lang="en-AU" sz="1800" baseline="-25000" dirty="0"/>
          </a:p>
          <a:p>
            <a:pPr lvl="1">
              <a:buFont typeface="Wingdings" pitchFamily="2" charset="2"/>
              <a:buChar char="§"/>
            </a:pPr>
            <a:r>
              <a:rPr lang="en-AU" sz="2400" dirty="0"/>
              <a:t>Shock</a:t>
            </a:r>
            <a:r>
              <a:rPr lang="en-AU" sz="2000" dirty="0" smtClean="0"/>
              <a:t>- </a:t>
            </a:r>
            <a:r>
              <a:rPr lang="en-AU" sz="2000" dirty="0" err="1" smtClean="0"/>
              <a:t>crystolloids</a:t>
            </a:r>
            <a:r>
              <a:rPr lang="en-AU" sz="2000" dirty="0" smtClean="0"/>
              <a:t>/ colloids</a:t>
            </a:r>
            <a:endParaRPr lang="en-AU" sz="2000" dirty="0"/>
          </a:p>
        </p:txBody>
      </p:sp>
    </p:spTree>
    <p:extLst>
      <p:ext uri="{BB962C8B-B14F-4D97-AF65-F5344CB8AC3E}">
        <p14:creationId xmlns:p14="http://schemas.microsoft.com/office/powerpoint/2010/main" val="29979378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Prevention of re-exposure</a:t>
            </a:r>
            <a:endParaRPr lang="en-AU" dirty="0"/>
          </a:p>
        </p:txBody>
      </p:sp>
      <p:sp>
        <p:nvSpPr>
          <p:cNvPr id="3" name="Content Placeholder 2"/>
          <p:cNvSpPr>
            <a:spLocks noGrp="1"/>
          </p:cNvSpPr>
          <p:nvPr>
            <p:ph sz="quarter" idx="1"/>
          </p:nvPr>
        </p:nvSpPr>
        <p:spPr/>
        <p:txBody>
          <a:bodyPr/>
          <a:lstStyle/>
          <a:p>
            <a:r>
              <a:rPr lang="en-AU" dirty="0" smtClean="0"/>
              <a:t>Adult education- instructions regrading safe use of medications &amp; chemicals</a:t>
            </a:r>
          </a:p>
          <a:p>
            <a:endParaRPr lang="en-AU" dirty="0" smtClean="0"/>
          </a:p>
          <a:p>
            <a:r>
              <a:rPr lang="en-AU" dirty="0" smtClean="0"/>
              <a:t>Notification of regulatory agencies- in case of environmental or workplace exposure</a:t>
            </a:r>
          </a:p>
          <a:p>
            <a:endParaRPr lang="en-AU" dirty="0" smtClean="0"/>
          </a:p>
          <a:p>
            <a:r>
              <a:rPr lang="en-AU" dirty="0" smtClean="0"/>
              <a:t>Psychiatric referral- depressed or psychotic patients should receive psychiatric assessment, disposition &amp; follow-up</a:t>
            </a:r>
            <a:endParaRPr lang="en-AU" dirty="0"/>
          </a:p>
        </p:txBody>
      </p:sp>
    </p:spTree>
    <p:extLst>
      <p:ext uri="{BB962C8B-B14F-4D97-AF65-F5344CB8AC3E}">
        <p14:creationId xmlns:p14="http://schemas.microsoft.com/office/powerpoint/2010/main" val="16333866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Prevention of childhood poisoning</a:t>
            </a:r>
            <a:endParaRPr lang="en-AU" dirty="0"/>
          </a:p>
        </p:txBody>
      </p:sp>
      <p:sp>
        <p:nvSpPr>
          <p:cNvPr id="3" name="Content Placeholder 2"/>
          <p:cNvSpPr>
            <a:spLocks noGrp="1"/>
          </p:cNvSpPr>
          <p:nvPr>
            <p:ph sz="quarter" idx="1"/>
          </p:nvPr>
        </p:nvSpPr>
        <p:spPr/>
        <p:txBody>
          <a:bodyPr/>
          <a:lstStyle/>
          <a:p>
            <a:pPr marL="0" indent="0">
              <a:buNone/>
            </a:pPr>
            <a:r>
              <a:rPr lang="en-AU" dirty="0" smtClean="0"/>
              <a:t>Prevention of childhood poisoning in case of any type of medicine</a:t>
            </a:r>
          </a:p>
          <a:p>
            <a:pPr marL="457200" indent="-457200">
              <a:buFont typeface="+mj-lt"/>
              <a:buAutoNum type="arabicPeriod"/>
            </a:pPr>
            <a:r>
              <a:rPr lang="en-AU" dirty="0" smtClean="0"/>
              <a:t>Always close the container s soon as you have finished using it.</a:t>
            </a:r>
          </a:p>
          <a:p>
            <a:pPr marL="457200" indent="-457200">
              <a:buFont typeface="+mj-lt"/>
              <a:buAutoNum type="arabicPeriod"/>
            </a:pPr>
            <a:r>
              <a:rPr lang="en-AU" dirty="0" smtClean="0"/>
              <a:t>Properly secure the child resistant packing, and put it away immediately in a place where children can not reach.</a:t>
            </a:r>
          </a:p>
          <a:p>
            <a:pPr marL="457200" indent="-457200">
              <a:buFont typeface="+mj-lt"/>
              <a:buAutoNum type="arabicPeriod"/>
            </a:pPr>
            <a:r>
              <a:rPr lang="en-AU" dirty="0" smtClean="0"/>
              <a:t>Keep pills in their original container</a:t>
            </a:r>
          </a:p>
          <a:p>
            <a:pPr marL="457200" indent="-457200">
              <a:buFont typeface="+mj-lt"/>
              <a:buAutoNum type="arabicPeriod"/>
            </a:pPr>
            <a:r>
              <a:rPr lang="en-AU" dirty="0" smtClean="0"/>
              <a:t>Keep iron-containing tablets and all medicines out of reach and out of the sight of children</a:t>
            </a:r>
          </a:p>
          <a:p>
            <a:pPr marL="457200" indent="-457200">
              <a:buFont typeface="+mj-lt"/>
              <a:buAutoNum type="arabicPeriod"/>
            </a:pPr>
            <a:r>
              <a:rPr lang="en-AU" dirty="0" smtClean="0"/>
              <a:t>Never keep medicines on a countertop or bed side table </a:t>
            </a:r>
            <a:endParaRPr lang="en-AU" dirty="0"/>
          </a:p>
        </p:txBody>
      </p:sp>
    </p:spTree>
    <p:extLst>
      <p:ext uri="{BB962C8B-B14F-4D97-AF65-F5344CB8AC3E}">
        <p14:creationId xmlns:p14="http://schemas.microsoft.com/office/powerpoint/2010/main" val="41036603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Summary		</a:t>
            </a:r>
            <a:endParaRPr lang="en-AU" dirty="0"/>
          </a:p>
        </p:txBody>
      </p:sp>
      <p:sp>
        <p:nvSpPr>
          <p:cNvPr id="3" name="Content Placeholder 2"/>
          <p:cNvSpPr>
            <a:spLocks noGrp="1"/>
          </p:cNvSpPr>
          <p:nvPr>
            <p:ph sz="quarter" idx="1"/>
          </p:nvPr>
        </p:nvSpPr>
        <p:spPr/>
        <p:txBody>
          <a:bodyPr/>
          <a:lstStyle/>
          <a:p>
            <a:r>
              <a:rPr lang="en-AU" dirty="0" smtClean="0"/>
              <a:t>Poisoning a common problem in our country</a:t>
            </a:r>
          </a:p>
          <a:p>
            <a:r>
              <a:rPr lang="en-AU" dirty="0" smtClean="0"/>
              <a:t>A high index of suspicion required to diagnose</a:t>
            </a:r>
          </a:p>
          <a:p>
            <a:r>
              <a:rPr lang="en-AU" dirty="0" smtClean="0"/>
              <a:t>For any poisoning the mainstay of treatment is supportive care</a:t>
            </a:r>
          </a:p>
          <a:p>
            <a:r>
              <a:rPr lang="en-AU" dirty="0" smtClean="0"/>
              <a:t>Follow the A, B, C</a:t>
            </a:r>
          </a:p>
          <a:p>
            <a:r>
              <a:rPr lang="en-AU" dirty="0" smtClean="0"/>
              <a:t>Don’t panic and follow a plan of action</a:t>
            </a:r>
          </a:p>
          <a:p>
            <a:pPr lvl="1"/>
            <a:r>
              <a:rPr lang="en-AU" smtClean="0"/>
              <a:t>Decreasing </a:t>
            </a:r>
            <a:r>
              <a:rPr lang="en-AU" dirty="0" smtClean="0"/>
              <a:t>absorption</a:t>
            </a:r>
          </a:p>
          <a:p>
            <a:pPr lvl="1"/>
            <a:r>
              <a:rPr lang="en-AU" dirty="0" smtClean="0"/>
              <a:t>Enhancing elimination</a:t>
            </a:r>
          </a:p>
          <a:p>
            <a:pPr lvl="1"/>
            <a:r>
              <a:rPr lang="en-AU" dirty="0" smtClean="0"/>
              <a:t>Neutralising toxins</a:t>
            </a:r>
            <a:endParaRPr lang="en-AU" dirty="0"/>
          </a:p>
        </p:txBody>
      </p:sp>
    </p:spTree>
    <p:extLst>
      <p:ext uri="{BB962C8B-B14F-4D97-AF65-F5344CB8AC3E}">
        <p14:creationId xmlns:p14="http://schemas.microsoft.com/office/powerpoint/2010/main" val="3118428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2858" y="2967335"/>
            <a:ext cx="4038286"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Thank you</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454249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611560" y="836712"/>
            <a:ext cx="7992888" cy="4873752"/>
          </a:xfrm>
        </p:spPr>
        <p:txBody>
          <a:bodyPr>
            <a:normAutofit/>
          </a:bodyPr>
          <a:lstStyle/>
          <a:p>
            <a:pPr marL="719138" lvl="1" indent="-571500">
              <a:lnSpc>
                <a:spcPct val="150000"/>
              </a:lnSpc>
              <a:spcBef>
                <a:spcPts val="525"/>
              </a:spcBef>
              <a:spcAft>
                <a:spcPts val="1425"/>
              </a:spcAft>
              <a:buClr>
                <a:srgbClr val="0BD0D9"/>
              </a:buClr>
              <a:buSzPct val="95000"/>
              <a:buFont typeface="+mj-lt"/>
              <a:buAutoNum type="romanUcPeriod" startAt="3"/>
            </a:pPr>
            <a:r>
              <a:rPr lang="en-US" sz="2400" b="1" dirty="0" smtClean="0">
                <a:solidFill>
                  <a:srgbClr val="000000"/>
                </a:solidFill>
              </a:rPr>
              <a:t>Sub-acute poisoning- </a:t>
            </a:r>
            <a:r>
              <a:rPr lang="en-US" sz="2400" dirty="0" smtClean="0">
                <a:solidFill>
                  <a:srgbClr val="000000"/>
                </a:solidFill>
              </a:rPr>
              <a:t>the poisoning lies between acute and chronic poisoning resulting in gradual worsening.</a:t>
            </a:r>
          </a:p>
          <a:p>
            <a:pPr marL="719138" lvl="1" indent="-571500">
              <a:lnSpc>
                <a:spcPct val="150000"/>
              </a:lnSpc>
              <a:spcBef>
                <a:spcPts val="525"/>
              </a:spcBef>
              <a:spcAft>
                <a:spcPts val="1425"/>
              </a:spcAft>
              <a:buClr>
                <a:srgbClr val="0BD0D9"/>
              </a:buClr>
              <a:buSzPct val="95000"/>
              <a:buFont typeface="+mj-lt"/>
              <a:buAutoNum type="romanUcPeriod" startAt="3"/>
            </a:pPr>
            <a:r>
              <a:rPr lang="en-US" sz="2400" b="1" dirty="0" smtClean="0">
                <a:solidFill>
                  <a:srgbClr val="000000"/>
                </a:solidFill>
              </a:rPr>
              <a:t>Fulminate poisoning- </a:t>
            </a:r>
            <a:r>
              <a:rPr lang="en-US" sz="2400" dirty="0" smtClean="0">
                <a:solidFill>
                  <a:srgbClr val="000000"/>
                </a:solidFill>
              </a:rPr>
              <a:t>a very high or massive dose of poison at a time results death with a without any sign and symptom and patient become collapse suddenly. </a:t>
            </a:r>
          </a:p>
          <a:p>
            <a:pPr marL="1028700" lvl="1" indent="-571500">
              <a:lnSpc>
                <a:spcPct val="150000"/>
              </a:lnSpc>
              <a:spcBef>
                <a:spcPts val="525"/>
              </a:spcBef>
              <a:spcAft>
                <a:spcPts val="1425"/>
              </a:spcAft>
              <a:buClr>
                <a:srgbClr val="0BD0D9"/>
              </a:buClr>
              <a:buSzPct val="95000"/>
              <a:buFont typeface="+mj-lt"/>
              <a:buAutoNum type="romanUcPeriod" startAt="3"/>
            </a:pPr>
            <a:endParaRPr lang="en-US" sz="2800" b="0" dirty="0">
              <a:solidFill>
                <a:srgbClr val="000000"/>
              </a:solidFill>
              <a:latin typeface="Constantia" pitchFamily="18" charset="0"/>
            </a:endParaRPr>
          </a:p>
        </p:txBody>
      </p:sp>
    </p:spTree>
    <p:extLst>
      <p:ext uri="{BB962C8B-B14F-4D97-AF65-F5344CB8AC3E}">
        <p14:creationId xmlns:p14="http://schemas.microsoft.com/office/powerpoint/2010/main" val="10568356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88640"/>
            <a:ext cx="6635080" cy="903630"/>
          </a:xfrm>
        </p:spPr>
        <p:txBody>
          <a:bodyPr>
            <a:normAutofit/>
          </a:bodyPr>
          <a:lstStyle/>
          <a:p>
            <a:r>
              <a:rPr lang="en-US" dirty="0" smtClean="0">
                <a:solidFill>
                  <a:srgbClr val="04617B"/>
                </a:solidFill>
                <a:cs typeface="Times New Roman" pitchFamily="18" charset="0"/>
              </a:rPr>
              <a:t>Nature of Poisoning</a:t>
            </a:r>
            <a:endParaRPr lang="en-AU" dirty="0"/>
          </a:p>
        </p:txBody>
      </p:sp>
      <p:sp>
        <p:nvSpPr>
          <p:cNvPr id="2" name="Content Placeholder 1"/>
          <p:cNvSpPr>
            <a:spLocks noGrp="1"/>
          </p:cNvSpPr>
          <p:nvPr>
            <p:ph sz="quarter" idx="1"/>
          </p:nvPr>
        </p:nvSpPr>
        <p:spPr>
          <a:xfrm>
            <a:off x="457200" y="1104300"/>
            <a:ext cx="8219256" cy="4873752"/>
          </a:xfrm>
        </p:spPr>
        <p:txBody>
          <a:bodyPr>
            <a:normAutofit fontScale="92500" lnSpcReduction="10000"/>
          </a:bodyPr>
          <a:lstStyle/>
          <a:p>
            <a:pPr marL="514350" indent="-514350">
              <a:lnSpc>
                <a:spcPct val="150000"/>
              </a:lnSpc>
              <a:spcBef>
                <a:spcPts val="525"/>
              </a:spcBef>
              <a:spcAft>
                <a:spcPts val="1425"/>
              </a:spcAft>
              <a:buClr>
                <a:srgbClr val="0BD0D9"/>
              </a:buClr>
              <a:buSzPct val="95000"/>
              <a:buFont typeface="+mj-lt"/>
              <a:buAutoNum type="arabicPeriod"/>
            </a:pPr>
            <a:r>
              <a:rPr lang="en-US" sz="2800" b="1" dirty="0" smtClean="0">
                <a:solidFill>
                  <a:srgbClr val="000000"/>
                </a:solidFill>
              </a:rPr>
              <a:t>Homicidal</a:t>
            </a:r>
          </a:p>
          <a:p>
            <a:pPr marL="971550" lvl="1" indent="-514350">
              <a:lnSpc>
                <a:spcPct val="150000"/>
              </a:lnSpc>
              <a:spcBef>
                <a:spcPts val="525"/>
              </a:spcBef>
              <a:spcAft>
                <a:spcPts val="1425"/>
              </a:spcAft>
              <a:buClr>
                <a:srgbClr val="0BD0D9"/>
              </a:buClr>
              <a:buSzPct val="95000"/>
            </a:pPr>
            <a:r>
              <a:rPr lang="en-US" sz="2800" dirty="0" smtClean="0">
                <a:solidFill>
                  <a:srgbClr val="000000"/>
                </a:solidFill>
              </a:rPr>
              <a:t>Killing of human being by another human being by administering poisonous substance deliberately without other one’s notice</a:t>
            </a:r>
          </a:p>
          <a:p>
            <a:pPr marL="514350" indent="-514350">
              <a:lnSpc>
                <a:spcPct val="150000"/>
              </a:lnSpc>
              <a:spcBef>
                <a:spcPts val="525"/>
              </a:spcBef>
              <a:spcAft>
                <a:spcPts val="1425"/>
              </a:spcAft>
              <a:buClr>
                <a:srgbClr val="0BD0D9"/>
              </a:buClr>
              <a:buSzPct val="95000"/>
              <a:buFont typeface="+mj-lt"/>
              <a:buAutoNum type="arabicPeriod"/>
            </a:pPr>
            <a:r>
              <a:rPr lang="en-US" sz="2800" b="1" dirty="0" smtClean="0">
                <a:solidFill>
                  <a:srgbClr val="000000"/>
                </a:solidFill>
              </a:rPr>
              <a:t>Suicidal</a:t>
            </a:r>
          </a:p>
          <a:p>
            <a:pPr marL="971550" lvl="1" indent="-514350">
              <a:lnSpc>
                <a:spcPct val="150000"/>
              </a:lnSpc>
              <a:spcBef>
                <a:spcPts val="525"/>
              </a:spcBef>
              <a:spcAft>
                <a:spcPts val="1425"/>
              </a:spcAft>
              <a:buClr>
                <a:srgbClr val="0BD0D9"/>
              </a:buClr>
              <a:buSzPct val="95000"/>
            </a:pPr>
            <a:r>
              <a:rPr lang="en-US" sz="2800" dirty="0" smtClean="0">
                <a:solidFill>
                  <a:srgbClr val="000000"/>
                </a:solidFill>
              </a:rPr>
              <a:t>When poisoning is created by himself/herself to end his/her life</a:t>
            </a:r>
          </a:p>
        </p:txBody>
      </p:sp>
    </p:spTree>
    <p:extLst>
      <p:ext uri="{BB962C8B-B14F-4D97-AF65-F5344CB8AC3E}">
        <p14:creationId xmlns:p14="http://schemas.microsoft.com/office/powerpoint/2010/main" val="1570153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683568" y="548680"/>
            <a:ext cx="7920880" cy="5760640"/>
          </a:xfrm>
        </p:spPr>
        <p:txBody>
          <a:bodyPr>
            <a:normAutofit fontScale="92500"/>
          </a:bodyPr>
          <a:lstStyle/>
          <a:p>
            <a:pPr marL="514350" indent="-514350">
              <a:lnSpc>
                <a:spcPct val="150000"/>
              </a:lnSpc>
              <a:spcBef>
                <a:spcPts val="525"/>
              </a:spcBef>
              <a:spcAft>
                <a:spcPts val="1425"/>
              </a:spcAft>
              <a:buClr>
                <a:srgbClr val="0BD0D9"/>
              </a:buClr>
              <a:buSzPct val="95000"/>
              <a:buFont typeface="+mj-lt"/>
              <a:buAutoNum type="arabicPeriod" startAt="3"/>
            </a:pPr>
            <a:r>
              <a:rPr lang="en-US" sz="2800" b="1" dirty="0" smtClean="0">
                <a:solidFill>
                  <a:srgbClr val="000000"/>
                </a:solidFill>
              </a:rPr>
              <a:t>Accidental</a:t>
            </a:r>
          </a:p>
          <a:p>
            <a:pPr marL="971550" lvl="1" indent="-514350">
              <a:lnSpc>
                <a:spcPct val="150000"/>
              </a:lnSpc>
              <a:spcBef>
                <a:spcPts val="525"/>
              </a:spcBef>
              <a:spcAft>
                <a:spcPts val="1425"/>
              </a:spcAft>
              <a:buClr>
                <a:srgbClr val="0BD0D9"/>
              </a:buClr>
              <a:buSzPct val="95000"/>
            </a:pPr>
            <a:r>
              <a:rPr lang="en-US" sz="2600" dirty="0" smtClean="0">
                <a:solidFill>
                  <a:srgbClr val="000000"/>
                </a:solidFill>
              </a:rPr>
              <a:t>Any poisonous substance taken/administered unknowingly by the person or children.                     e.g.. Household poisons- nail polish remover, acetone etc.</a:t>
            </a:r>
          </a:p>
          <a:p>
            <a:pPr marL="514350" indent="-514350">
              <a:lnSpc>
                <a:spcPct val="150000"/>
              </a:lnSpc>
              <a:spcBef>
                <a:spcPts val="525"/>
              </a:spcBef>
              <a:spcAft>
                <a:spcPts val="1425"/>
              </a:spcAft>
              <a:buClr>
                <a:srgbClr val="0BD0D9"/>
              </a:buClr>
              <a:buSzPct val="95000"/>
              <a:buFont typeface="+mj-lt"/>
              <a:buAutoNum type="arabicPeriod" startAt="3"/>
            </a:pPr>
            <a:r>
              <a:rPr lang="en-US" sz="2600" b="1" dirty="0" smtClean="0">
                <a:solidFill>
                  <a:srgbClr val="000000"/>
                </a:solidFill>
              </a:rPr>
              <a:t>Occupational</a:t>
            </a:r>
          </a:p>
          <a:p>
            <a:pPr marL="971550" lvl="1" indent="-514350">
              <a:lnSpc>
                <a:spcPct val="150000"/>
              </a:lnSpc>
              <a:spcBef>
                <a:spcPts val="525"/>
              </a:spcBef>
              <a:spcAft>
                <a:spcPts val="1425"/>
              </a:spcAft>
              <a:buClr>
                <a:srgbClr val="0BD0D9"/>
              </a:buClr>
              <a:buSzPct val="95000"/>
            </a:pPr>
            <a:r>
              <a:rPr lang="en-US" sz="2600" dirty="0" smtClean="0">
                <a:solidFill>
                  <a:srgbClr val="000000"/>
                </a:solidFill>
              </a:rPr>
              <a:t>In professional workers. e.g.. Insecticides, harmful fumes.</a:t>
            </a:r>
          </a:p>
        </p:txBody>
      </p:sp>
    </p:spTree>
    <p:extLst>
      <p:ext uri="{BB962C8B-B14F-4D97-AF65-F5344CB8AC3E}">
        <p14:creationId xmlns:p14="http://schemas.microsoft.com/office/powerpoint/2010/main" val="3426124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718"/>
            <a:ext cx="8219256" cy="1371600"/>
          </a:xfrm>
        </p:spPr>
        <p:txBody>
          <a:bodyPr>
            <a:normAutofit/>
          </a:bodyPr>
          <a:lstStyle/>
          <a:p>
            <a:r>
              <a:rPr lang="en-US" dirty="0" smtClean="0">
                <a:solidFill>
                  <a:srgbClr val="04617B"/>
                </a:solidFill>
                <a:cs typeface="Times New Roman" pitchFamily="18" charset="0"/>
              </a:rPr>
              <a:t>classification of Poisons</a:t>
            </a:r>
            <a:endParaRPr lang="en-AU" dirty="0"/>
          </a:p>
        </p:txBody>
      </p:sp>
      <p:sp>
        <p:nvSpPr>
          <p:cNvPr id="2" name="Content Placeholder 1"/>
          <p:cNvSpPr>
            <a:spLocks noGrp="1"/>
          </p:cNvSpPr>
          <p:nvPr>
            <p:ph sz="quarter" idx="1"/>
          </p:nvPr>
        </p:nvSpPr>
        <p:spPr/>
        <p:txBody>
          <a:bodyPr>
            <a:noAutofit/>
          </a:bodyPr>
          <a:lstStyle/>
          <a:p>
            <a:pPr marL="514350" indent="-514350">
              <a:lnSpc>
                <a:spcPct val="150000"/>
              </a:lnSpc>
              <a:spcBef>
                <a:spcPts val="525"/>
              </a:spcBef>
              <a:spcAft>
                <a:spcPts val="1425"/>
              </a:spcAft>
              <a:buClr>
                <a:srgbClr val="0BD0D9"/>
              </a:buClr>
              <a:buSzPct val="95000"/>
              <a:buFont typeface="+mj-lt"/>
              <a:buAutoNum type="arabicPeriod"/>
            </a:pPr>
            <a:r>
              <a:rPr lang="en-US" sz="2400" dirty="0" smtClean="0">
                <a:solidFill>
                  <a:srgbClr val="000000"/>
                </a:solidFill>
              </a:rPr>
              <a:t>According to the chief symptoms produced-</a:t>
            </a:r>
          </a:p>
          <a:p>
            <a:pPr marL="1028700" lvl="1" indent="-571500">
              <a:spcBef>
                <a:spcPts val="525"/>
              </a:spcBef>
              <a:spcAft>
                <a:spcPts val="1425"/>
              </a:spcAft>
              <a:buClr>
                <a:srgbClr val="0BD0D9"/>
              </a:buClr>
              <a:buSzPct val="95000"/>
              <a:buFont typeface="+mj-lt"/>
              <a:buAutoNum type="romanUcPeriod"/>
            </a:pPr>
            <a:r>
              <a:rPr lang="en-US" sz="2400" b="0" dirty="0" smtClean="0">
                <a:solidFill>
                  <a:srgbClr val="000000"/>
                </a:solidFill>
              </a:rPr>
              <a:t>Corrosives</a:t>
            </a:r>
          </a:p>
          <a:p>
            <a:pPr marL="1028700" lvl="1" indent="-571500">
              <a:spcBef>
                <a:spcPts val="525"/>
              </a:spcBef>
              <a:spcAft>
                <a:spcPts val="1425"/>
              </a:spcAft>
              <a:buClr>
                <a:srgbClr val="0BD0D9"/>
              </a:buClr>
              <a:buSzPct val="95000"/>
              <a:buFont typeface="+mj-lt"/>
              <a:buAutoNum type="romanUcPeriod"/>
            </a:pPr>
            <a:r>
              <a:rPr lang="en-US" sz="2400" dirty="0" smtClean="0">
                <a:solidFill>
                  <a:srgbClr val="000000"/>
                </a:solidFill>
              </a:rPr>
              <a:t>Irritants</a:t>
            </a:r>
          </a:p>
          <a:p>
            <a:pPr marL="1028700" lvl="1" indent="-571500">
              <a:spcBef>
                <a:spcPts val="525"/>
              </a:spcBef>
              <a:spcAft>
                <a:spcPts val="1425"/>
              </a:spcAft>
              <a:buClr>
                <a:srgbClr val="0BD0D9"/>
              </a:buClr>
              <a:buSzPct val="95000"/>
              <a:buFont typeface="+mj-lt"/>
              <a:buAutoNum type="romanUcPeriod"/>
            </a:pPr>
            <a:r>
              <a:rPr lang="en-US" sz="2400" b="0" dirty="0" smtClean="0">
                <a:solidFill>
                  <a:srgbClr val="000000"/>
                </a:solidFill>
              </a:rPr>
              <a:t>Systemic</a:t>
            </a:r>
          </a:p>
          <a:p>
            <a:pPr marL="1028700" lvl="1" indent="-571500">
              <a:spcBef>
                <a:spcPts val="525"/>
              </a:spcBef>
              <a:spcAft>
                <a:spcPts val="1425"/>
              </a:spcAft>
              <a:buClr>
                <a:srgbClr val="0BD0D9"/>
              </a:buClr>
              <a:buSzPct val="95000"/>
              <a:buFont typeface="+mj-lt"/>
              <a:buAutoNum type="romanUcPeriod"/>
            </a:pPr>
            <a:r>
              <a:rPr lang="en-US" sz="2400" dirty="0" smtClean="0">
                <a:solidFill>
                  <a:srgbClr val="000000"/>
                </a:solidFill>
              </a:rPr>
              <a:t>Miscellaneous</a:t>
            </a:r>
          </a:p>
          <a:p>
            <a:pPr marL="1028700" lvl="1" indent="-571500">
              <a:lnSpc>
                <a:spcPct val="150000"/>
              </a:lnSpc>
              <a:spcBef>
                <a:spcPts val="525"/>
              </a:spcBef>
              <a:spcAft>
                <a:spcPts val="1425"/>
              </a:spcAft>
              <a:buClr>
                <a:srgbClr val="0BD0D9"/>
              </a:buClr>
              <a:buSzPct val="95000"/>
              <a:buFont typeface="+mj-lt"/>
              <a:buAutoNum type="romanUcPeriod"/>
            </a:pPr>
            <a:endParaRPr lang="en-US" sz="2400" b="0" dirty="0">
              <a:solidFill>
                <a:srgbClr val="000000"/>
              </a:solidFill>
              <a:latin typeface="Constantia" pitchFamily="18" charset="0"/>
            </a:endParaRPr>
          </a:p>
        </p:txBody>
      </p:sp>
    </p:spTree>
    <p:extLst>
      <p:ext uri="{BB962C8B-B14F-4D97-AF65-F5344CB8AC3E}">
        <p14:creationId xmlns:p14="http://schemas.microsoft.com/office/powerpoint/2010/main" val="10513111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
          </p:nvPr>
        </p:nvSpPr>
        <p:spPr>
          <a:xfrm>
            <a:off x="611560" y="1196752"/>
            <a:ext cx="8003232" cy="5256584"/>
          </a:xfrm>
        </p:spPr>
        <p:txBody>
          <a:bodyPr>
            <a:noAutofit/>
          </a:bodyPr>
          <a:lstStyle/>
          <a:p>
            <a:pPr marL="457200" lvl="1" indent="0">
              <a:lnSpc>
                <a:spcPct val="150000"/>
              </a:lnSpc>
              <a:spcBef>
                <a:spcPts val="525"/>
              </a:spcBef>
              <a:spcAft>
                <a:spcPts val="1425"/>
              </a:spcAft>
              <a:buClr>
                <a:srgbClr val="0BD0D9"/>
              </a:buClr>
              <a:buSzPct val="95000"/>
              <a:buNone/>
            </a:pPr>
            <a:r>
              <a:rPr lang="en-US" sz="2400" b="1" dirty="0" smtClean="0">
                <a:solidFill>
                  <a:srgbClr val="C00000"/>
                </a:solidFill>
              </a:rPr>
              <a:t>I. Corrosives</a:t>
            </a:r>
          </a:p>
          <a:p>
            <a:pPr marL="1714500" lvl="2" indent="-571500">
              <a:lnSpc>
                <a:spcPct val="150000"/>
              </a:lnSpc>
              <a:spcBef>
                <a:spcPts val="525"/>
              </a:spcBef>
              <a:spcAft>
                <a:spcPts val="1425"/>
              </a:spcAft>
              <a:buClr>
                <a:srgbClr val="0BD0D9"/>
              </a:buClr>
              <a:buSzPct val="95000"/>
              <a:buFont typeface="+mj-lt"/>
              <a:buAutoNum type="alphaLcParenR"/>
            </a:pPr>
            <a:r>
              <a:rPr lang="en-US" sz="2400" dirty="0" smtClean="0">
                <a:solidFill>
                  <a:srgbClr val="000000"/>
                </a:solidFill>
              </a:rPr>
              <a:t>Strong acids- </a:t>
            </a:r>
            <a:r>
              <a:rPr lang="en-US" sz="2400" dirty="0" smtClean="0"/>
              <a:t>H</a:t>
            </a:r>
            <a:r>
              <a:rPr lang="en-US" sz="2400" baseline="-25000" dirty="0" smtClean="0"/>
              <a:t>2</a:t>
            </a:r>
            <a:r>
              <a:rPr lang="en-US" sz="2400" dirty="0" smtClean="0"/>
              <a:t>SO</a:t>
            </a:r>
            <a:r>
              <a:rPr lang="en-US" sz="2400" baseline="-25000" dirty="0" smtClean="0"/>
              <a:t>4</a:t>
            </a:r>
            <a:r>
              <a:rPr lang="en-US" sz="2400" dirty="0" smtClean="0">
                <a:solidFill>
                  <a:srgbClr val="000000"/>
                </a:solidFill>
              </a:rPr>
              <a:t>,</a:t>
            </a:r>
            <a:r>
              <a:rPr lang="en-US" sz="2400" dirty="0"/>
              <a:t> </a:t>
            </a:r>
            <a:r>
              <a:rPr lang="en-US" sz="2400" dirty="0" smtClean="0"/>
              <a:t>HNO</a:t>
            </a:r>
            <a:r>
              <a:rPr lang="en-US" sz="2400" baseline="-25000" dirty="0" smtClean="0"/>
              <a:t>3</a:t>
            </a:r>
            <a:r>
              <a:rPr lang="en-US" sz="2400" dirty="0" smtClean="0">
                <a:solidFill>
                  <a:srgbClr val="000000"/>
                </a:solidFill>
              </a:rPr>
              <a:t>, </a:t>
            </a:r>
            <a:r>
              <a:rPr lang="en-US" sz="2400" dirty="0" err="1" smtClean="0">
                <a:solidFill>
                  <a:srgbClr val="000000"/>
                </a:solidFill>
              </a:rPr>
              <a:t>HCl</a:t>
            </a:r>
            <a:endParaRPr lang="en-US" sz="2400" dirty="0" smtClean="0">
              <a:solidFill>
                <a:srgbClr val="000000"/>
              </a:solidFill>
            </a:endParaRPr>
          </a:p>
          <a:p>
            <a:pPr marL="1714500" lvl="2" indent="-571500">
              <a:lnSpc>
                <a:spcPct val="150000"/>
              </a:lnSpc>
              <a:spcBef>
                <a:spcPts val="525"/>
              </a:spcBef>
              <a:spcAft>
                <a:spcPts val="1425"/>
              </a:spcAft>
              <a:buClr>
                <a:srgbClr val="0BD0D9"/>
              </a:buClr>
              <a:buSzPct val="95000"/>
              <a:buFont typeface="+mj-lt"/>
              <a:buAutoNum type="alphaLcParenR"/>
            </a:pPr>
            <a:r>
              <a:rPr lang="en-US" sz="2400" dirty="0" smtClean="0">
                <a:solidFill>
                  <a:srgbClr val="000000"/>
                </a:solidFill>
              </a:rPr>
              <a:t>Strong alkalis- Hydrates and carbonates</a:t>
            </a:r>
          </a:p>
          <a:p>
            <a:pPr marL="1143000" lvl="2" indent="0">
              <a:lnSpc>
                <a:spcPct val="150000"/>
              </a:lnSpc>
              <a:spcBef>
                <a:spcPts val="525"/>
              </a:spcBef>
              <a:spcAft>
                <a:spcPts val="1425"/>
              </a:spcAft>
              <a:buClr>
                <a:srgbClr val="0BD0D9"/>
              </a:buClr>
              <a:buSzPct val="95000"/>
              <a:buNone/>
            </a:pPr>
            <a:r>
              <a:rPr lang="en-US" sz="2400" dirty="0" smtClean="0">
                <a:solidFill>
                  <a:srgbClr val="000000"/>
                </a:solidFill>
              </a:rPr>
              <a:t>      of Na</a:t>
            </a:r>
            <a:r>
              <a:rPr lang="en-US" sz="2400" baseline="30000" dirty="0" smtClean="0">
                <a:solidFill>
                  <a:srgbClr val="000000"/>
                </a:solidFill>
              </a:rPr>
              <a:t>+</a:t>
            </a:r>
            <a:r>
              <a:rPr lang="en-US" sz="2400" baseline="-25000" dirty="0" smtClean="0">
                <a:solidFill>
                  <a:srgbClr val="000000"/>
                </a:solidFill>
              </a:rPr>
              <a:t> , </a:t>
            </a:r>
            <a:r>
              <a:rPr lang="en-US" sz="2400" dirty="0" smtClean="0">
                <a:solidFill>
                  <a:srgbClr val="000000"/>
                </a:solidFill>
              </a:rPr>
              <a:t>K</a:t>
            </a:r>
            <a:r>
              <a:rPr lang="en-US" sz="2400" baseline="30000" dirty="0">
                <a:solidFill>
                  <a:srgbClr val="000000"/>
                </a:solidFill>
              </a:rPr>
              <a:t> </a:t>
            </a:r>
            <a:r>
              <a:rPr lang="en-US" sz="2400" baseline="30000" dirty="0" smtClean="0">
                <a:solidFill>
                  <a:srgbClr val="000000"/>
                </a:solidFill>
              </a:rPr>
              <a:t>+ </a:t>
            </a:r>
            <a:r>
              <a:rPr lang="en-US" sz="2400" baseline="-25000" dirty="0" smtClean="0">
                <a:solidFill>
                  <a:srgbClr val="000000"/>
                </a:solidFill>
              </a:rPr>
              <a:t>and</a:t>
            </a:r>
            <a:r>
              <a:rPr lang="en-US" sz="2400" dirty="0" smtClean="0">
                <a:solidFill>
                  <a:srgbClr val="000000"/>
                </a:solidFill>
              </a:rPr>
              <a:t> NH</a:t>
            </a:r>
            <a:r>
              <a:rPr lang="en-US" sz="2400" baseline="-25000" dirty="0" smtClean="0">
                <a:solidFill>
                  <a:srgbClr val="000000"/>
                </a:solidFill>
              </a:rPr>
              <a:t>3</a:t>
            </a:r>
            <a:r>
              <a:rPr lang="en-US" sz="2400" dirty="0" smtClean="0">
                <a:solidFill>
                  <a:srgbClr val="000000"/>
                </a:solidFill>
              </a:rPr>
              <a:t>  </a:t>
            </a:r>
          </a:p>
          <a:p>
            <a:pPr marL="1143000" lvl="2" indent="0">
              <a:lnSpc>
                <a:spcPct val="150000"/>
              </a:lnSpc>
              <a:spcBef>
                <a:spcPts val="525"/>
              </a:spcBef>
              <a:spcAft>
                <a:spcPts val="1425"/>
              </a:spcAft>
              <a:buClr>
                <a:srgbClr val="0BD0D9"/>
              </a:buClr>
              <a:buSzPct val="95000"/>
              <a:buNone/>
            </a:pPr>
            <a:r>
              <a:rPr lang="en-US" sz="2400" dirty="0" smtClean="0">
                <a:solidFill>
                  <a:srgbClr val="00B0F0"/>
                </a:solidFill>
              </a:rPr>
              <a:t>c)   </a:t>
            </a:r>
            <a:r>
              <a:rPr lang="en-US" sz="2400" dirty="0" smtClean="0">
                <a:solidFill>
                  <a:srgbClr val="000000"/>
                </a:solidFill>
              </a:rPr>
              <a:t>Metallic salt- Zinc chloride, ferric chloride, KCN, silver nitrate, Copper </a:t>
            </a:r>
            <a:r>
              <a:rPr lang="en-US" sz="2400" dirty="0" err="1" smtClean="0">
                <a:solidFill>
                  <a:srgbClr val="000000"/>
                </a:solidFill>
              </a:rPr>
              <a:t>sulphate</a:t>
            </a:r>
            <a:endParaRPr lang="en-US" sz="2400" dirty="0">
              <a:solidFill>
                <a:srgbClr val="000000"/>
              </a:solidFill>
            </a:endParaRPr>
          </a:p>
          <a:p>
            <a:pPr marL="1028700" lvl="1" indent="-571500">
              <a:lnSpc>
                <a:spcPct val="150000"/>
              </a:lnSpc>
              <a:spcBef>
                <a:spcPts val="525"/>
              </a:spcBef>
              <a:spcAft>
                <a:spcPts val="1425"/>
              </a:spcAft>
              <a:buClr>
                <a:srgbClr val="0BD0D9"/>
              </a:buClr>
              <a:buSzPct val="95000"/>
              <a:buFont typeface="+mj-lt"/>
              <a:buAutoNum type="romanUcPeriod"/>
            </a:pPr>
            <a:endParaRPr lang="en-US" sz="2400" b="0" dirty="0">
              <a:solidFill>
                <a:srgbClr val="000000"/>
              </a:solidFill>
              <a:latin typeface="Constantia" pitchFamily="18" charset="0"/>
            </a:endParaRPr>
          </a:p>
        </p:txBody>
      </p:sp>
    </p:spTree>
    <p:extLst>
      <p:ext uri="{BB962C8B-B14F-4D97-AF65-F5344CB8AC3E}">
        <p14:creationId xmlns:p14="http://schemas.microsoft.com/office/powerpoint/2010/main" val="5687534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1860</TotalTime>
  <Words>2232</Words>
  <Application>Microsoft Office PowerPoint</Application>
  <PresentationFormat>On-screen Show (4:3)</PresentationFormat>
  <Paragraphs>458</Paragraphs>
  <Slides>48</Slides>
  <Notes>42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48</vt:i4>
      </vt:variant>
    </vt:vector>
  </HeadingPairs>
  <TitlesOfParts>
    <vt:vector size="56" baseType="lpstr">
      <vt:lpstr>Arial</vt:lpstr>
      <vt:lpstr>Calibri</vt:lpstr>
      <vt:lpstr>Century Schoolbook</vt:lpstr>
      <vt:lpstr>Constantia</vt:lpstr>
      <vt:lpstr>Times New Roman</vt:lpstr>
      <vt:lpstr>Wingdings</vt:lpstr>
      <vt:lpstr>Wingdings 2</vt:lpstr>
      <vt:lpstr>Oriel</vt:lpstr>
      <vt:lpstr>Forensic Pharmacy and Accidental Poisoning</vt:lpstr>
      <vt:lpstr>What is a Poison? </vt:lpstr>
      <vt:lpstr>Poisoning</vt:lpstr>
      <vt:lpstr>Types of Poisoning</vt:lpstr>
      <vt:lpstr>PowerPoint Presentation</vt:lpstr>
      <vt:lpstr>Nature of Poisoning</vt:lpstr>
      <vt:lpstr>PowerPoint Presentation</vt:lpstr>
      <vt:lpstr>classification of Poisons</vt:lpstr>
      <vt:lpstr>PowerPoint Presentation</vt:lpstr>
      <vt:lpstr>PowerPoint Presentation</vt:lpstr>
      <vt:lpstr>PowerPoint Presentation</vt:lpstr>
      <vt:lpstr>Routes of Administration</vt:lpstr>
      <vt:lpstr>Risk factors for poisoning</vt:lpstr>
      <vt:lpstr>Risk factors for poisoning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Toxicological analysis </vt:lpstr>
      <vt:lpstr>Fundamentals of poisoning </vt:lpstr>
      <vt:lpstr>    Antidotes</vt:lpstr>
      <vt:lpstr>PowerPoint Presentation</vt:lpstr>
      <vt:lpstr>Lists of some poison and their antidotes</vt:lpstr>
      <vt:lpstr>Management of poisoning</vt:lpstr>
      <vt:lpstr>Prevention of poison absorption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Enhancement of elimination of poison–  </vt:lpstr>
      <vt:lpstr>PowerPoint Presentation</vt:lpstr>
      <vt:lpstr>PowerPoint Presentation</vt:lpstr>
      <vt:lpstr>Administration of antidotes </vt:lpstr>
      <vt:lpstr>Administration of antidotes---contd. </vt:lpstr>
      <vt:lpstr>Supportive care </vt:lpstr>
      <vt:lpstr>PowerPoint Presentation</vt:lpstr>
      <vt:lpstr>PowerPoint Presentation</vt:lpstr>
      <vt:lpstr>Prevention of re-exposure</vt:lpstr>
      <vt:lpstr>Prevention of childhood poisoning</vt:lpstr>
      <vt:lpstr>Summary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Drug Distribution System</dc:title>
  <dc:creator>marufhasib@gmail.com</dc:creator>
  <cp:lastModifiedBy>su</cp:lastModifiedBy>
  <cp:revision>256</cp:revision>
  <dcterms:created xsi:type="dcterms:W3CDTF">2017-02-01T14:38:23Z</dcterms:created>
  <dcterms:modified xsi:type="dcterms:W3CDTF">2018-03-28T06:20:30Z</dcterms:modified>
</cp:coreProperties>
</file>