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66" r:id="rId6"/>
    <p:sldId id="259" r:id="rId7"/>
    <p:sldId id="260" r:id="rId8"/>
    <p:sldId id="268" r:id="rId9"/>
    <p:sldId id="261" r:id="rId10"/>
    <p:sldId id="262" r:id="rId11"/>
    <p:sldId id="263" r:id="rId12"/>
    <p:sldId id="267" r:id="rId13"/>
    <p:sldId id="269" r:id="rId14"/>
    <p:sldId id="270" r:id="rId15"/>
    <p:sldId id="26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40" d="100"/>
          <a:sy n="40" d="100"/>
        </p:scale>
        <p:origin x="60" y="7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CA5CA8-041A-440B-909E-B374DB4B5F02}" type="datetimeFigureOut">
              <a:rPr lang="en-US" smtClean="0"/>
              <a:t>07-Feb-18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B91A4-797B-4D05-A257-CBBB235411EB}" type="slidenum">
              <a:rPr lang="en-US" smtClean="0"/>
              <a:t>‹#›</a:t>
            </a:fld>
            <a:endParaRPr lang="en-US"/>
          </a:p>
        </p:txBody>
      </p:sp>
    </p:spTree>
    <p:extLst>
      <p:ext uri="{BB962C8B-B14F-4D97-AF65-F5344CB8AC3E}">
        <p14:creationId xmlns:p14="http://schemas.microsoft.com/office/powerpoint/2010/main" val="684019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CA5CA8-041A-440B-909E-B374DB4B5F02}" type="datetimeFigureOut">
              <a:rPr lang="en-US" smtClean="0"/>
              <a:t>07-Feb-18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B91A4-797B-4D05-A257-CBBB235411EB}" type="slidenum">
              <a:rPr lang="en-US" smtClean="0"/>
              <a:t>‹#›</a:t>
            </a:fld>
            <a:endParaRPr lang="en-US"/>
          </a:p>
        </p:txBody>
      </p:sp>
    </p:spTree>
    <p:extLst>
      <p:ext uri="{BB962C8B-B14F-4D97-AF65-F5344CB8AC3E}">
        <p14:creationId xmlns:p14="http://schemas.microsoft.com/office/powerpoint/2010/main" val="3538438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CA5CA8-041A-440B-909E-B374DB4B5F02}" type="datetimeFigureOut">
              <a:rPr lang="en-US" smtClean="0"/>
              <a:t>07-Feb-18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B91A4-797B-4D05-A257-CBBB235411EB}" type="slidenum">
              <a:rPr lang="en-US" smtClean="0"/>
              <a:t>‹#›</a:t>
            </a:fld>
            <a:endParaRPr lang="en-US"/>
          </a:p>
        </p:txBody>
      </p:sp>
    </p:spTree>
    <p:extLst>
      <p:ext uri="{BB962C8B-B14F-4D97-AF65-F5344CB8AC3E}">
        <p14:creationId xmlns:p14="http://schemas.microsoft.com/office/powerpoint/2010/main" val="2552064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CA5CA8-041A-440B-909E-B374DB4B5F02}" type="datetimeFigureOut">
              <a:rPr lang="en-US" smtClean="0"/>
              <a:t>07-Feb-18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B91A4-797B-4D05-A257-CBBB235411EB}" type="slidenum">
              <a:rPr lang="en-US" smtClean="0"/>
              <a:t>‹#›</a:t>
            </a:fld>
            <a:endParaRPr lang="en-US"/>
          </a:p>
        </p:txBody>
      </p:sp>
    </p:spTree>
    <p:extLst>
      <p:ext uri="{BB962C8B-B14F-4D97-AF65-F5344CB8AC3E}">
        <p14:creationId xmlns:p14="http://schemas.microsoft.com/office/powerpoint/2010/main" val="2440761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CA5CA8-041A-440B-909E-B374DB4B5F02}" type="datetimeFigureOut">
              <a:rPr lang="en-US" smtClean="0"/>
              <a:t>07-Feb-18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B91A4-797B-4D05-A257-CBBB235411EB}" type="slidenum">
              <a:rPr lang="en-US" smtClean="0"/>
              <a:t>‹#›</a:t>
            </a:fld>
            <a:endParaRPr lang="en-US"/>
          </a:p>
        </p:txBody>
      </p:sp>
    </p:spTree>
    <p:extLst>
      <p:ext uri="{BB962C8B-B14F-4D97-AF65-F5344CB8AC3E}">
        <p14:creationId xmlns:p14="http://schemas.microsoft.com/office/powerpoint/2010/main" val="4266414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CA5CA8-041A-440B-909E-B374DB4B5F02}" type="datetimeFigureOut">
              <a:rPr lang="en-US" smtClean="0"/>
              <a:t>07-Feb-18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B91A4-797B-4D05-A257-CBBB235411EB}" type="slidenum">
              <a:rPr lang="en-US" smtClean="0"/>
              <a:t>‹#›</a:t>
            </a:fld>
            <a:endParaRPr lang="en-US"/>
          </a:p>
        </p:txBody>
      </p:sp>
    </p:spTree>
    <p:extLst>
      <p:ext uri="{BB962C8B-B14F-4D97-AF65-F5344CB8AC3E}">
        <p14:creationId xmlns:p14="http://schemas.microsoft.com/office/powerpoint/2010/main" val="293229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CA5CA8-041A-440B-909E-B374DB4B5F02}" type="datetimeFigureOut">
              <a:rPr lang="en-US" smtClean="0"/>
              <a:t>07-Feb-18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2B91A4-797B-4D05-A257-CBBB235411EB}" type="slidenum">
              <a:rPr lang="en-US" smtClean="0"/>
              <a:t>‹#›</a:t>
            </a:fld>
            <a:endParaRPr lang="en-US"/>
          </a:p>
        </p:txBody>
      </p:sp>
    </p:spTree>
    <p:extLst>
      <p:ext uri="{BB962C8B-B14F-4D97-AF65-F5344CB8AC3E}">
        <p14:creationId xmlns:p14="http://schemas.microsoft.com/office/powerpoint/2010/main" val="569635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CA5CA8-041A-440B-909E-B374DB4B5F02}" type="datetimeFigureOut">
              <a:rPr lang="en-US" smtClean="0"/>
              <a:t>07-Feb-18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2B91A4-797B-4D05-A257-CBBB235411EB}" type="slidenum">
              <a:rPr lang="en-US" smtClean="0"/>
              <a:t>‹#›</a:t>
            </a:fld>
            <a:endParaRPr lang="en-US"/>
          </a:p>
        </p:txBody>
      </p:sp>
    </p:spTree>
    <p:extLst>
      <p:ext uri="{BB962C8B-B14F-4D97-AF65-F5344CB8AC3E}">
        <p14:creationId xmlns:p14="http://schemas.microsoft.com/office/powerpoint/2010/main" val="1534582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CA5CA8-041A-440B-909E-B374DB4B5F02}" type="datetimeFigureOut">
              <a:rPr lang="en-US" smtClean="0"/>
              <a:t>07-Feb-18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2B91A4-797B-4D05-A257-CBBB235411EB}" type="slidenum">
              <a:rPr lang="en-US" smtClean="0"/>
              <a:t>‹#›</a:t>
            </a:fld>
            <a:endParaRPr lang="en-US"/>
          </a:p>
        </p:txBody>
      </p:sp>
    </p:spTree>
    <p:extLst>
      <p:ext uri="{BB962C8B-B14F-4D97-AF65-F5344CB8AC3E}">
        <p14:creationId xmlns:p14="http://schemas.microsoft.com/office/powerpoint/2010/main" val="271075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CA5CA8-041A-440B-909E-B374DB4B5F02}" type="datetimeFigureOut">
              <a:rPr lang="en-US" smtClean="0"/>
              <a:t>07-Feb-18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B91A4-797B-4D05-A257-CBBB235411EB}" type="slidenum">
              <a:rPr lang="en-US" smtClean="0"/>
              <a:t>‹#›</a:t>
            </a:fld>
            <a:endParaRPr lang="en-US"/>
          </a:p>
        </p:txBody>
      </p:sp>
    </p:spTree>
    <p:extLst>
      <p:ext uri="{BB962C8B-B14F-4D97-AF65-F5344CB8AC3E}">
        <p14:creationId xmlns:p14="http://schemas.microsoft.com/office/powerpoint/2010/main" val="322564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CA5CA8-041A-440B-909E-B374DB4B5F02}" type="datetimeFigureOut">
              <a:rPr lang="en-US" smtClean="0"/>
              <a:t>07-Feb-18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B91A4-797B-4D05-A257-CBBB235411EB}" type="slidenum">
              <a:rPr lang="en-US" smtClean="0"/>
              <a:t>‹#›</a:t>
            </a:fld>
            <a:endParaRPr lang="en-US"/>
          </a:p>
        </p:txBody>
      </p:sp>
    </p:spTree>
    <p:extLst>
      <p:ext uri="{BB962C8B-B14F-4D97-AF65-F5344CB8AC3E}">
        <p14:creationId xmlns:p14="http://schemas.microsoft.com/office/powerpoint/2010/main" val="2980254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CA5CA8-041A-440B-909E-B374DB4B5F02}" type="datetimeFigureOut">
              <a:rPr lang="en-US" smtClean="0"/>
              <a:t>07-Feb-18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2B91A4-797B-4D05-A257-CBBB235411EB}" type="slidenum">
              <a:rPr lang="en-US" smtClean="0"/>
              <a:t>‹#›</a:t>
            </a:fld>
            <a:endParaRPr lang="en-US"/>
          </a:p>
        </p:txBody>
      </p:sp>
    </p:spTree>
    <p:extLst>
      <p:ext uri="{BB962C8B-B14F-4D97-AF65-F5344CB8AC3E}">
        <p14:creationId xmlns:p14="http://schemas.microsoft.com/office/powerpoint/2010/main" val="893156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95663" y="1925053"/>
            <a:ext cx="9404685" cy="2667044"/>
          </a:xfrm>
        </p:spPr>
        <p:txBody>
          <a:bodyPr>
            <a:normAutofit/>
          </a:bodyPr>
          <a:lstStyle/>
          <a:p>
            <a:r>
              <a:rPr lang="en-US" dirty="0" smtClean="0">
                <a:solidFill>
                  <a:srgbClr val="002060"/>
                </a:solidFill>
                <a:latin typeface="Impact" panose="020B0806030902050204" pitchFamily="34" charset="0"/>
              </a:rPr>
              <a:t>Public Policy </a:t>
            </a:r>
            <a:r>
              <a:rPr lang="en-US" dirty="0" smtClean="0">
                <a:solidFill>
                  <a:srgbClr val="002060"/>
                </a:solidFill>
                <a:latin typeface="Impact" panose="020B0806030902050204" pitchFamily="34" charset="0"/>
              </a:rPr>
              <a:t>Cycle </a:t>
            </a:r>
            <a:br>
              <a:rPr lang="en-US" dirty="0" smtClean="0">
                <a:solidFill>
                  <a:srgbClr val="002060"/>
                </a:solidFill>
                <a:latin typeface="Impact" panose="020B0806030902050204" pitchFamily="34" charset="0"/>
              </a:rPr>
            </a:br>
            <a:r>
              <a:rPr lang="en-US" dirty="0" smtClean="0">
                <a:solidFill>
                  <a:srgbClr val="002060"/>
                </a:solidFill>
                <a:latin typeface="Impact" panose="020B0806030902050204" pitchFamily="34" charset="0"/>
              </a:rPr>
              <a:t>&amp; </a:t>
            </a:r>
            <a:br>
              <a:rPr lang="en-US" dirty="0" smtClean="0">
                <a:solidFill>
                  <a:srgbClr val="002060"/>
                </a:solidFill>
                <a:latin typeface="Impact" panose="020B0806030902050204" pitchFamily="34" charset="0"/>
              </a:rPr>
            </a:br>
            <a:r>
              <a:rPr lang="en-US" dirty="0" smtClean="0">
                <a:solidFill>
                  <a:srgbClr val="002060"/>
                </a:solidFill>
                <a:latin typeface="Impact" panose="020B0806030902050204" pitchFamily="34" charset="0"/>
              </a:rPr>
              <a:t>Garbage Can Model</a:t>
            </a:r>
            <a:endParaRPr lang="en-US" dirty="0">
              <a:solidFill>
                <a:srgbClr val="002060"/>
              </a:solidFill>
              <a:latin typeface="Impact" panose="020B0806030902050204" pitchFamily="34" charset="0"/>
            </a:endParaRPr>
          </a:p>
        </p:txBody>
      </p:sp>
    </p:spTree>
    <p:extLst>
      <p:ext uri="{BB962C8B-B14F-4D97-AF65-F5344CB8AC3E}">
        <p14:creationId xmlns:p14="http://schemas.microsoft.com/office/powerpoint/2010/main" val="38164750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ctrTitle"/>
          </p:nvPr>
        </p:nvSpPr>
        <p:spPr>
          <a:xfrm>
            <a:off x="3294529" y="0"/>
            <a:ext cx="5177118" cy="762000"/>
          </a:xfrm>
        </p:spPr>
        <p:txBody>
          <a:bodyPr>
            <a:noAutofit/>
          </a:bodyPr>
          <a:lstStyle/>
          <a:p>
            <a:pPr algn="l" eaLnBrk="1" hangingPunct="1"/>
            <a:r>
              <a:rPr lang="en-US" sz="3600" dirty="0">
                <a:solidFill>
                  <a:srgbClr val="002060"/>
                </a:solidFill>
                <a:latin typeface="Impact" panose="020B0806030902050204" pitchFamily="34" charset="0"/>
                <a:cs typeface="Times New Roman" panose="02020603050405020304" pitchFamily="18" charset="0"/>
              </a:rPr>
              <a:t>Policy Cycle (Continued)</a:t>
            </a:r>
            <a:endParaRPr lang="en-US" sz="3600" dirty="0">
              <a:solidFill>
                <a:srgbClr val="002060"/>
              </a:solidFill>
              <a:latin typeface="Impact" panose="020B0806030902050204" pitchFamily="34" charset="0"/>
            </a:endParaRPr>
          </a:p>
        </p:txBody>
      </p:sp>
      <p:sp>
        <p:nvSpPr>
          <p:cNvPr id="3" name="Subtitle 2"/>
          <p:cNvSpPr>
            <a:spLocks noGrp="1"/>
          </p:cNvSpPr>
          <p:nvPr>
            <p:ph type="subTitle" idx="1"/>
          </p:nvPr>
        </p:nvSpPr>
        <p:spPr>
          <a:xfrm>
            <a:off x="457200" y="968188"/>
            <a:ext cx="11093824" cy="5580530"/>
          </a:xfrm>
        </p:spPr>
        <p:txBody>
          <a:bodyPr rtlCol="0">
            <a:normAutofit lnSpcReduction="10000"/>
          </a:bodyPr>
          <a:lstStyle/>
          <a:p>
            <a:pPr algn="just">
              <a:spcBef>
                <a:spcPct val="0"/>
              </a:spcBef>
              <a:tabLst>
                <a:tab pos="285750" algn="l"/>
              </a:tabLst>
              <a:defRPr/>
            </a:pPr>
            <a:r>
              <a:rPr lang="en-US" b="1" dirty="0" smtClean="0">
                <a:solidFill>
                  <a:srgbClr val="003399"/>
                </a:solidFill>
                <a:latin typeface="Times New Roman" pitchFamily="18" charset="0"/>
                <a:ea typeface="Times New Roman" pitchFamily="18" charset="0"/>
                <a:cs typeface="Times New Roman" pitchFamily="18" charset="0"/>
              </a:rPr>
              <a:t>Implementation</a:t>
            </a:r>
            <a:r>
              <a:rPr lang="en-US" dirty="0" smtClean="0">
                <a:solidFill>
                  <a:srgbClr val="003399"/>
                </a:solidFill>
                <a:latin typeface="Times New Roman" pitchFamily="18" charset="0"/>
                <a:ea typeface="Times New Roman" pitchFamily="18" charset="0"/>
                <a:cs typeface="Times New Roman" pitchFamily="18" charset="0"/>
              </a:rPr>
              <a:t>:</a:t>
            </a:r>
            <a:r>
              <a:rPr lang="en-US" dirty="0" smtClean="0">
                <a:solidFill>
                  <a:srgbClr val="000000"/>
                </a:solidFill>
                <a:latin typeface="Times New Roman" pitchFamily="18" charset="0"/>
                <a:ea typeface="Times New Roman" pitchFamily="18" charset="0"/>
                <a:cs typeface="Times New Roman" pitchFamily="18" charset="0"/>
              </a:rPr>
              <a:t> The authorized policy must be administered and enforced by an agency of government. The agency must take instructions as stated in the policy, but will probably be called upon to provide missing pieces and to make judgments as to intent, goals, timetables, program design, and reporting methods. The agency's mission may be well defined or poorly understood, but the action has shifted.</a:t>
            </a:r>
          </a:p>
          <a:p>
            <a:pPr algn="just">
              <a:spcBef>
                <a:spcPct val="0"/>
              </a:spcBef>
              <a:tabLst>
                <a:tab pos="285750" algn="l"/>
              </a:tabLst>
              <a:defRPr/>
            </a:pPr>
            <a:endParaRPr lang="en-US" dirty="0" smtClean="0">
              <a:solidFill>
                <a:schemeClr val="tx1"/>
              </a:solidFill>
              <a:latin typeface="Times New Roman" pitchFamily="18" charset="0"/>
              <a:ea typeface="Times New Roman" pitchFamily="18" charset="0"/>
              <a:cs typeface="Times New Roman" pitchFamily="18" charset="0"/>
            </a:endParaRPr>
          </a:p>
          <a:p>
            <a:pPr algn="just">
              <a:spcBef>
                <a:spcPct val="0"/>
              </a:spcBef>
              <a:tabLst>
                <a:tab pos="285750" algn="l"/>
              </a:tabLst>
              <a:defRPr/>
            </a:pPr>
            <a:r>
              <a:rPr lang="en-US" b="1" dirty="0" smtClean="0">
                <a:solidFill>
                  <a:srgbClr val="003399"/>
                </a:solidFill>
                <a:latin typeface="Times New Roman" pitchFamily="18" charset="0"/>
                <a:ea typeface="Times New Roman" pitchFamily="18" charset="0"/>
                <a:cs typeface="Times New Roman" pitchFamily="18" charset="0"/>
              </a:rPr>
              <a:t>Budgeting</a:t>
            </a:r>
            <a:r>
              <a:rPr lang="en-US" dirty="0" smtClean="0">
                <a:solidFill>
                  <a:srgbClr val="003399"/>
                </a:solidFill>
                <a:latin typeface="Times New Roman" pitchFamily="18" charset="0"/>
                <a:ea typeface="Times New Roman" pitchFamily="18" charset="0"/>
                <a:cs typeface="Times New Roman" pitchFamily="18" charset="0"/>
              </a:rPr>
              <a:t>: </a:t>
            </a:r>
            <a:r>
              <a:rPr lang="en-US" dirty="0" smtClean="0">
                <a:solidFill>
                  <a:srgbClr val="000000"/>
                </a:solidFill>
                <a:latin typeface="Times New Roman" pitchFamily="18" charset="0"/>
                <a:ea typeface="Times New Roman" pitchFamily="18" charset="0"/>
                <a:cs typeface="Times New Roman" pitchFamily="18" charset="0"/>
              </a:rPr>
              <a:t>Financial resources must be brought to bear within an ongoing annual stream of budget cycles. Budget decisions are generally made with partial information and by changes from year to year which are only slightly different from the year before, a process called </a:t>
            </a:r>
            <a:r>
              <a:rPr lang="en-US" b="1" i="1" dirty="0" smtClean="0">
                <a:solidFill>
                  <a:srgbClr val="000000"/>
                </a:solidFill>
                <a:latin typeface="Times New Roman" pitchFamily="18" charset="0"/>
                <a:ea typeface="Times New Roman" pitchFamily="18" charset="0"/>
                <a:cs typeface="Times New Roman" pitchFamily="18" charset="0"/>
              </a:rPr>
              <a:t>instrumentalism</a:t>
            </a:r>
            <a:r>
              <a:rPr lang="en-US" dirty="0" smtClean="0">
                <a:solidFill>
                  <a:srgbClr val="000000"/>
                </a:solidFill>
                <a:latin typeface="Times New Roman" pitchFamily="18" charset="0"/>
                <a:ea typeface="Times New Roman" pitchFamily="18" charset="0"/>
                <a:cs typeface="Times New Roman" pitchFamily="18" charset="0"/>
              </a:rPr>
              <a:t>. In recent years, budget constraints have significantly elevated budget considerations in importance within the policy cycle. Budget items are highly competitive and vital for policy delivery.</a:t>
            </a:r>
          </a:p>
          <a:p>
            <a:pPr algn="just">
              <a:spcBef>
                <a:spcPct val="0"/>
              </a:spcBef>
              <a:tabLst>
                <a:tab pos="285750" algn="l"/>
              </a:tabLst>
              <a:defRPr/>
            </a:pPr>
            <a:endParaRPr lang="en-US" dirty="0" smtClean="0">
              <a:solidFill>
                <a:schemeClr val="tx1"/>
              </a:solidFill>
              <a:latin typeface="Times New Roman" pitchFamily="18" charset="0"/>
              <a:ea typeface="Times New Roman" pitchFamily="18" charset="0"/>
              <a:cs typeface="Times New Roman" pitchFamily="18" charset="0"/>
            </a:endParaRPr>
          </a:p>
          <a:p>
            <a:pPr algn="just">
              <a:spcBef>
                <a:spcPct val="0"/>
              </a:spcBef>
              <a:tabLst>
                <a:tab pos="285750" algn="l"/>
              </a:tabLst>
              <a:defRPr/>
            </a:pPr>
            <a:r>
              <a:rPr lang="en-US" b="1" dirty="0" smtClean="0">
                <a:solidFill>
                  <a:srgbClr val="003399"/>
                </a:solidFill>
                <a:latin typeface="Times New Roman" pitchFamily="18" charset="0"/>
                <a:ea typeface="Times New Roman" pitchFamily="18" charset="0"/>
                <a:cs typeface="Times New Roman" pitchFamily="18" charset="0"/>
              </a:rPr>
              <a:t>Evaluation</a:t>
            </a:r>
            <a:r>
              <a:rPr lang="en-US" dirty="0" smtClean="0">
                <a:solidFill>
                  <a:srgbClr val="003399"/>
                </a:solidFill>
                <a:latin typeface="Times New Roman" pitchFamily="18" charset="0"/>
                <a:ea typeface="Times New Roman" pitchFamily="18" charset="0"/>
                <a:cs typeface="Times New Roman" pitchFamily="18" charset="0"/>
              </a:rPr>
              <a:t>: </a:t>
            </a:r>
            <a:r>
              <a:rPr lang="en-US" dirty="0" smtClean="0">
                <a:solidFill>
                  <a:srgbClr val="000000"/>
                </a:solidFill>
                <a:latin typeface="Times New Roman" pitchFamily="18" charset="0"/>
                <a:ea typeface="Times New Roman" pitchFamily="18" charset="0"/>
                <a:cs typeface="Times New Roman" pitchFamily="18" charset="0"/>
              </a:rPr>
              <a:t>The impacts of the policy may be assessed. If goals exist, the effectiveness of the policy and its components can be determined. Side-effects must also be discovered and reckoned. The output of evaluation may be no change, minor modification. overhaul, or even (but rarely) termination. The feedback provided by evaluation is injected back into the agenda setting stage, thus closing the loop of the cycle.</a:t>
            </a:r>
            <a:endParaRPr lang="en-US" dirty="0" smtClean="0">
              <a:solidFill>
                <a:schemeClr val="tx1"/>
              </a:solidFill>
              <a:latin typeface="Times New Roman" pitchFamily="18" charset="0"/>
              <a:cs typeface="Times New Roman" pitchFamily="18" charset="0"/>
            </a:endParaRPr>
          </a:p>
          <a:p>
            <a:pPr>
              <a:defRPr/>
            </a:pPr>
            <a:endParaRPr lang="en-US" dirty="0"/>
          </a:p>
        </p:txBody>
      </p:sp>
    </p:spTree>
    <p:extLst>
      <p:ext uri="{BB962C8B-B14F-4D97-AF65-F5344CB8AC3E}">
        <p14:creationId xmlns:p14="http://schemas.microsoft.com/office/powerpoint/2010/main" val="25704668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1" descr="http://www.fao.org/docrep/006/Y4653E/y4653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143000"/>
            <a:ext cx="84582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1" name="Rectangle 2"/>
          <p:cNvSpPr>
            <a:spLocks noChangeArrowheads="1"/>
          </p:cNvSpPr>
          <p:nvPr/>
        </p:nvSpPr>
        <p:spPr bwMode="auto">
          <a:xfrm>
            <a:off x="1905000" y="167283"/>
            <a:ext cx="8763000"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sz="3600" dirty="0">
                <a:solidFill>
                  <a:srgbClr val="002060"/>
                </a:solidFill>
                <a:latin typeface="Impact" panose="020B0806030902050204" pitchFamily="34" charset="0"/>
                <a:cs typeface="Times New Roman" panose="02020603050405020304" pitchFamily="18" charset="0"/>
              </a:rPr>
              <a:t>Overview of Public Policy Change</a:t>
            </a:r>
          </a:p>
          <a:p>
            <a:pPr algn="ctr">
              <a:spcBef>
                <a:spcPct val="0"/>
              </a:spcBef>
              <a:buFontTx/>
              <a:buNone/>
            </a:pPr>
            <a:r>
              <a:rPr lang="en-US" sz="2800" dirty="0">
                <a:solidFill>
                  <a:srgbClr val="002060"/>
                </a:solidFill>
                <a:latin typeface="Impact" panose="020B0806030902050204" pitchFamily="34" charset="0"/>
                <a:ea typeface="Times New Roman" panose="02020603050405020304" pitchFamily="18" charset="0"/>
                <a:cs typeface="Arial" panose="020B0604020202020204" pitchFamily="34" charset="0"/>
              </a:rPr>
              <a:t/>
            </a:r>
            <a:br>
              <a:rPr lang="en-US" sz="2800" dirty="0">
                <a:solidFill>
                  <a:srgbClr val="002060"/>
                </a:solidFill>
                <a:latin typeface="Impact" panose="020B0806030902050204" pitchFamily="34" charset="0"/>
                <a:ea typeface="Times New Roman" panose="02020603050405020304" pitchFamily="18" charset="0"/>
                <a:cs typeface="Arial" panose="020B0604020202020204" pitchFamily="34" charset="0"/>
              </a:rPr>
            </a:br>
            <a:r>
              <a:rPr lang="en-US" sz="1600" dirty="0">
                <a:solidFill>
                  <a:srgbClr val="002060"/>
                </a:solidFill>
                <a:latin typeface="Impact" panose="020B0806030902050204" pitchFamily="34" charset="0"/>
                <a:ea typeface="Times New Roman" panose="02020603050405020304" pitchFamily="18" charset="0"/>
                <a:cs typeface="Arial" panose="020B0604020202020204" pitchFamily="34" charset="0"/>
              </a:rPr>
              <a:t/>
            </a:r>
            <a:br>
              <a:rPr lang="en-US" sz="1600" dirty="0">
                <a:solidFill>
                  <a:srgbClr val="002060"/>
                </a:solidFill>
                <a:latin typeface="Impact" panose="020B0806030902050204" pitchFamily="34" charset="0"/>
                <a:ea typeface="Times New Roman" panose="02020603050405020304" pitchFamily="18" charset="0"/>
                <a:cs typeface="Arial" panose="020B0604020202020204" pitchFamily="34" charset="0"/>
              </a:rPr>
            </a:br>
            <a:endParaRPr lang="en-US" sz="2400" dirty="0">
              <a:solidFill>
                <a:srgbClr val="002060"/>
              </a:solidFill>
              <a:latin typeface="Impact" panose="020B0806030902050204" pitchFamily="34" charset="0"/>
              <a:cs typeface="Arial" panose="020B0604020202020204" pitchFamily="34" charset="0"/>
            </a:endParaRPr>
          </a:p>
        </p:txBody>
      </p:sp>
    </p:spTree>
    <p:extLst>
      <p:ext uri="{BB962C8B-B14F-4D97-AF65-F5344CB8AC3E}">
        <p14:creationId xmlns:p14="http://schemas.microsoft.com/office/powerpoint/2010/main" val="6477197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ChangeArrowheads="1"/>
          </p:cNvSpPr>
          <p:nvPr/>
        </p:nvSpPr>
        <p:spPr bwMode="auto">
          <a:xfrm>
            <a:off x="1098176" y="340878"/>
            <a:ext cx="8763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sz="3600" dirty="0" smtClean="0">
                <a:solidFill>
                  <a:srgbClr val="002060"/>
                </a:solidFill>
                <a:latin typeface="Impact" panose="020B0806030902050204" pitchFamily="34" charset="0"/>
                <a:cs typeface="Times New Roman" panose="02020603050405020304" pitchFamily="18" charset="0"/>
              </a:rPr>
              <a:t>Advantages of</a:t>
            </a:r>
            <a:r>
              <a:rPr lang="en-US" sz="3600" dirty="0" smtClean="0">
                <a:solidFill>
                  <a:srgbClr val="002060"/>
                </a:solidFill>
                <a:latin typeface="Impact" panose="020B0806030902050204" pitchFamily="34" charset="0"/>
                <a:cs typeface="Times New Roman" panose="02020603050405020304" pitchFamily="18" charset="0"/>
              </a:rPr>
              <a:t> Policy Cycle</a:t>
            </a:r>
            <a:endParaRPr lang="en-US" sz="3600" dirty="0">
              <a:solidFill>
                <a:srgbClr val="002060"/>
              </a:solidFill>
              <a:latin typeface="Impact" panose="020B0806030902050204" pitchFamily="34" charset="0"/>
              <a:cs typeface="Times New Roman" panose="02020603050405020304" pitchFamily="18" charset="0"/>
            </a:endParaRPr>
          </a:p>
        </p:txBody>
      </p:sp>
      <p:sp>
        <p:nvSpPr>
          <p:cNvPr id="3" name="Content Placeholder 2"/>
          <p:cNvSpPr>
            <a:spLocks noGrp="1"/>
          </p:cNvSpPr>
          <p:nvPr>
            <p:ph idx="1"/>
          </p:nvPr>
        </p:nvSpPr>
        <p:spPr>
          <a:xfrm>
            <a:off x="497541" y="1210235"/>
            <a:ext cx="11365596" cy="4966728"/>
          </a:xfrm>
        </p:spPr>
        <p:txBody>
          <a:bodyPr>
            <a:normAutofit/>
          </a:bodyPr>
          <a:lstStyle/>
          <a:p>
            <a:pPr marL="241300" indent="-193675">
              <a:lnSpc>
                <a:spcPct val="130000"/>
              </a:lnSpc>
              <a:buNone/>
            </a:pPr>
            <a:r>
              <a:rPr lang="en-US" sz="2400" dirty="0">
                <a:latin typeface="Times New Roman" panose="02020603050405020304" pitchFamily="18" charset="0"/>
                <a:cs typeface="Times New Roman" panose="02020603050405020304" pitchFamily="18" charset="0"/>
              </a:rPr>
              <a:t>• It helps see policy making as a process rather than just a set of institutions – </a:t>
            </a:r>
            <a:r>
              <a:rPr lang="en-US" sz="2400" dirty="0" smtClean="0">
                <a:latin typeface="Times New Roman" panose="02020603050405020304" pitchFamily="18" charset="0"/>
                <a:cs typeface="Times New Roman" panose="02020603050405020304" pitchFamily="18" charset="0"/>
              </a:rPr>
              <a:t>a process </a:t>
            </a:r>
            <a:r>
              <a:rPr lang="en-US" sz="2400" dirty="0">
                <a:latin typeface="Times New Roman" panose="02020603050405020304" pitchFamily="18" charset="0"/>
                <a:cs typeface="Times New Roman" panose="02020603050405020304" pitchFamily="18" charset="0"/>
              </a:rPr>
              <a:t>which transcends particular institutions or policy </a:t>
            </a:r>
            <a:r>
              <a:rPr lang="en-US" sz="2400" dirty="0" smtClean="0">
                <a:latin typeface="Times New Roman" panose="02020603050405020304" pitchFamily="18" charset="0"/>
                <a:cs typeface="Times New Roman" panose="02020603050405020304" pitchFamily="18" charset="0"/>
              </a:rPr>
              <a:t>designs</a:t>
            </a:r>
          </a:p>
          <a:p>
            <a:pPr marL="241300" indent="-193675">
              <a:lnSpc>
                <a:spcPct val="130000"/>
              </a:lnSpc>
              <a:buNone/>
            </a:pP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It disaggregates complex phenomena into manageable steps</a:t>
            </a:r>
          </a:p>
          <a:p>
            <a:pPr marL="241300" indent="-193675">
              <a:lnSpc>
                <a:spcPct val="130000"/>
              </a:lnSpc>
            </a:pPr>
            <a:r>
              <a:rPr lang="en-US" sz="2400" dirty="0">
                <a:latin typeface="Times New Roman" panose="02020603050405020304" pitchFamily="18" charset="0"/>
                <a:cs typeface="Times New Roman" panose="02020603050405020304" pitchFamily="18" charset="0"/>
              </a:rPr>
              <a:t>It allows some synthesis of existing knowledge</a:t>
            </a:r>
          </a:p>
          <a:p>
            <a:pPr marL="241300" indent="-193675">
              <a:lnSpc>
                <a:spcPct val="130000"/>
              </a:lnSpc>
              <a:buNone/>
            </a:pPr>
            <a:r>
              <a:rPr lang="en-US" sz="2400" dirty="0">
                <a:latin typeface="Times New Roman" panose="02020603050405020304" pitchFamily="18" charset="0"/>
                <a:cs typeface="Times New Roman" panose="02020603050405020304" pitchFamily="18" charset="0"/>
              </a:rPr>
              <a:t>• It serves as a description of policy-making to assist in making sense of </a:t>
            </a:r>
            <a:r>
              <a:rPr lang="en-US" sz="2400" dirty="0" smtClean="0">
                <a:latin typeface="Times New Roman" panose="02020603050405020304" pitchFamily="18" charset="0"/>
                <a:cs typeface="Times New Roman" panose="02020603050405020304" pitchFamily="18" charset="0"/>
              </a:rPr>
              <a:t>policy development</a:t>
            </a:r>
            <a:endParaRPr lang="en-US" sz="2400" dirty="0">
              <a:latin typeface="Times New Roman" panose="02020603050405020304" pitchFamily="18" charset="0"/>
              <a:cs typeface="Times New Roman" panose="02020603050405020304" pitchFamily="18" charset="0"/>
            </a:endParaRPr>
          </a:p>
          <a:p>
            <a:pPr marL="241300" indent="-193675">
              <a:lnSpc>
                <a:spcPct val="130000"/>
              </a:lnSpc>
              <a:buNone/>
            </a:pPr>
            <a:r>
              <a:rPr lang="en-US" sz="2400" dirty="0">
                <a:latin typeface="Times New Roman" panose="02020603050405020304" pitchFamily="18" charset="0"/>
                <a:cs typeface="Times New Roman" panose="02020603050405020304" pitchFamily="18" charset="0"/>
              </a:rPr>
              <a:t>• It is normative in suggesting and defending the view that a particular </a:t>
            </a:r>
            <a:r>
              <a:rPr lang="en-US" sz="2400" dirty="0" smtClean="0">
                <a:latin typeface="Times New Roman" panose="02020603050405020304" pitchFamily="18" charset="0"/>
                <a:cs typeface="Times New Roman" panose="02020603050405020304" pitchFamily="18" charset="0"/>
              </a:rPr>
              <a:t>sequence is </a:t>
            </a:r>
            <a:r>
              <a:rPr lang="en-US" sz="2400" dirty="0">
                <a:latin typeface="Times New Roman" panose="02020603050405020304" pitchFamily="18" charset="0"/>
                <a:cs typeface="Times New Roman" panose="02020603050405020304" pitchFamily="18" charset="0"/>
              </a:rPr>
              <a:t>an appropriate way to approach the policy task</a:t>
            </a:r>
          </a:p>
        </p:txBody>
      </p:sp>
    </p:spTree>
    <p:extLst>
      <p:ext uri="{BB962C8B-B14F-4D97-AF65-F5344CB8AC3E}">
        <p14:creationId xmlns:p14="http://schemas.microsoft.com/office/powerpoint/2010/main" val="41282934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ChangeArrowheads="1"/>
          </p:cNvSpPr>
          <p:nvPr/>
        </p:nvSpPr>
        <p:spPr bwMode="auto">
          <a:xfrm>
            <a:off x="1098176" y="340878"/>
            <a:ext cx="8763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sz="3600" dirty="0" smtClean="0">
                <a:solidFill>
                  <a:srgbClr val="002060"/>
                </a:solidFill>
                <a:latin typeface="Impact" panose="020B0806030902050204" pitchFamily="34" charset="0"/>
                <a:cs typeface="Times New Roman" panose="02020603050405020304" pitchFamily="18" charset="0"/>
              </a:rPr>
              <a:t>Limitations of</a:t>
            </a:r>
            <a:r>
              <a:rPr lang="en-US" sz="3600" dirty="0" smtClean="0">
                <a:solidFill>
                  <a:srgbClr val="002060"/>
                </a:solidFill>
                <a:latin typeface="Impact" panose="020B0806030902050204" pitchFamily="34" charset="0"/>
                <a:cs typeface="Times New Roman" panose="02020603050405020304" pitchFamily="18" charset="0"/>
              </a:rPr>
              <a:t> Policy Cycle</a:t>
            </a:r>
            <a:endParaRPr lang="en-US" sz="3600" dirty="0">
              <a:solidFill>
                <a:srgbClr val="002060"/>
              </a:solidFill>
              <a:latin typeface="Impact" panose="020B0806030902050204" pitchFamily="34" charset="0"/>
              <a:cs typeface="Times New Roman" panose="02020603050405020304" pitchFamily="18" charset="0"/>
            </a:endParaRPr>
          </a:p>
        </p:txBody>
      </p:sp>
      <p:sp>
        <p:nvSpPr>
          <p:cNvPr id="3" name="Content Placeholder 2"/>
          <p:cNvSpPr>
            <a:spLocks noGrp="1"/>
          </p:cNvSpPr>
          <p:nvPr>
            <p:ph idx="1"/>
          </p:nvPr>
        </p:nvSpPr>
        <p:spPr>
          <a:xfrm>
            <a:off x="280971" y="1210235"/>
            <a:ext cx="11694459" cy="4966728"/>
          </a:xfrm>
        </p:spPr>
        <p:txBody>
          <a:bodyPr>
            <a:normAutofit/>
          </a:bodyPr>
          <a:lstStyle/>
          <a:p>
            <a:pPr marL="390525" indent="-342900">
              <a:lnSpc>
                <a:spcPct val="130000"/>
              </a:lnSpc>
            </a:pPr>
            <a:r>
              <a:rPr lang="en-US" sz="2400" dirty="0" smtClean="0">
                <a:latin typeface="Times New Roman" panose="02020603050405020304" pitchFamily="18" charset="0"/>
                <a:cs typeface="Times New Roman" panose="02020603050405020304" pitchFamily="18" charset="0"/>
              </a:rPr>
              <a:t>There </a:t>
            </a:r>
            <a:r>
              <a:rPr lang="en-US" sz="2400" dirty="0">
                <a:latin typeface="Times New Roman" panose="02020603050405020304" pitchFamily="18" charset="0"/>
                <a:cs typeface="Times New Roman" panose="02020603050405020304" pitchFamily="18" charset="0"/>
              </a:rPr>
              <a:t>is a risk that it may impose too great a neatness on policy making which is renowned for complexity and discontinuity rather than the logical unfolding implied in most </a:t>
            </a:r>
            <a:r>
              <a:rPr lang="en-US" sz="2400" dirty="0" err="1">
                <a:latin typeface="Times New Roman" panose="02020603050405020304" pitchFamily="18" charset="0"/>
                <a:cs typeface="Times New Roman" panose="02020603050405020304" pitchFamily="18" charset="0"/>
              </a:rPr>
              <a:t>stagist</a:t>
            </a:r>
            <a:r>
              <a:rPr lang="en-US" sz="2400" dirty="0">
                <a:latin typeface="Times New Roman" panose="02020603050405020304" pitchFamily="18" charset="0"/>
                <a:cs typeface="Times New Roman" panose="02020603050405020304" pitchFamily="18" charset="0"/>
              </a:rPr>
              <a:t> and cycle thinking. </a:t>
            </a:r>
            <a:endParaRPr lang="en-US" sz="2400" dirty="0" smtClean="0">
              <a:latin typeface="Times New Roman" panose="02020603050405020304" pitchFamily="18" charset="0"/>
              <a:cs typeface="Times New Roman" panose="02020603050405020304" pitchFamily="18" charset="0"/>
            </a:endParaRPr>
          </a:p>
          <a:p>
            <a:pPr marL="390525" indent="-342900">
              <a:lnSpc>
                <a:spcPct val="130000"/>
              </a:lnSpc>
            </a:pPr>
            <a:r>
              <a:rPr lang="en-US" sz="2400" dirty="0">
                <a:latin typeface="Times New Roman" panose="02020603050405020304" pitchFamily="18" charset="0"/>
                <a:cs typeface="Times New Roman" panose="02020603050405020304" pitchFamily="18" charset="0"/>
              </a:rPr>
              <a:t>The sheer scale and complexity of </a:t>
            </a:r>
            <a:r>
              <a:rPr lang="en-US" sz="2400" dirty="0" smtClean="0">
                <a:latin typeface="Times New Roman" panose="02020603050405020304" pitchFamily="18" charset="0"/>
                <a:cs typeface="Times New Roman" panose="02020603050405020304" pitchFamily="18" charset="0"/>
              </a:rPr>
              <a:t>public policy-making </a:t>
            </a:r>
            <a:r>
              <a:rPr lang="en-US" sz="2400" dirty="0">
                <a:latin typeface="Times New Roman" panose="02020603050405020304" pitchFamily="18" charset="0"/>
                <a:cs typeface="Times New Roman" panose="02020603050405020304" pitchFamily="18" charset="0"/>
              </a:rPr>
              <a:t>means that there is a limit to the number of problems or issues that </a:t>
            </a:r>
            <a:r>
              <a:rPr lang="en-US" sz="2400" dirty="0" smtClean="0">
                <a:latin typeface="Times New Roman" panose="02020603050405020304" pitchFamily="18" charset="0"/>
                <a:cs typeface="Times New Roman" panose="02020603050405020304" pitchFamily="18" charset="0"/>
              </a:rPr>
              <a:t>can receive </a:t>
            </a:r>
            <a:r>
              <a:rPr lang="en-US" sz="2400" dirty="0">
                <a:latin typeface="Times New Roman" panose="02020603050405020304" pitchFamily="18" charset="0"/>
                <a:cs typeface="Times New Roman" panose="02020603050405020304" pitchFamily="18" charset="0"/>
              </a:rPr>
              <a:t>attention at any one time</a:t>
            </a:r>
            <a:r>
              <a:rPr lang="en-US" sz="2400" dirty="0" smtClean="0">
                <a:latin typeface="Times New Roman" panose="02020603050405020304" pitchFamily="18" charset="0"/>
                <a:cs typeface="Times New Roman" panose="02020603050405020304" pitchFamily="18" charset="0"/>
              </a:rPr>
              <a:t>.</a:t>
            </a:r>
          </a:p>
          <a:p>
            <a:pPr marL="390525" indent="-342900">
              <a:lnSpc>
                <a:spcPct val="130000"/>
              </a:lnSpc>
            </a:pPr>
            <a:r>
              <a:rPr lang="en-US" sz="2400" dirty="0" smtClean="0">
                <a:latin typeface="Times New Roman" panose="02020603050405020304" pitchFamily="18" charset="0"/>
                <a:cs typeface="Times New Roman" panose="02020603050405020304" pitchFamily="18" charset="0"/>
              </a:rPr>
              <a:t>Proponents </a:t>
            </a:r>
            <a:r>
              <a:rPr lang="en-US" sz="2400" dirty="0">
                <a:latin typeface="Times New Roman" panose="02020603050405020304" pitchFamily="18" charset="0"/>
                <a:cs typeface="Times New Roman" panose="02020603050405020304" pitchFamily="18" charset="0"/>
              </a:rPr>
              <a:t>of what is sometimes called the ‘Garbage Can’ model </a:t>
            </a:r>
            <a:r>
              <a:rPr lang="en-US" sz="2400" dirty="0" smtClean="0">
                <a:latin typeface="Times New Roman" panose="02020603050405020304" pitchFamily="18" charset="0"/>
                <a:cs typeface="Times New Roman" panose="02020603050405020304" pitchFamily="18" charset="0"/>
              </a:rPr>
              <a:t>reject conventional </a:t>
            </a:r>
            <a:r>
              <a:rPr lang="en-US" sz="2400" dirty="0">
                <a:latin typeface="Times New Roman" panose="02020603050405020304" pitchFamily="18" charset="0"/>
                <a:cs typeface="Times New Roman" panose="02020603050405020304" pitchFamily="18" charset="0"/>
              </a:rPr>
              <a:t>policy cycle models that see policy development processes as </a:t>
            </a:r>
            <a:r>
              <a:rPr lang="en-US" sz="2400" dirty="0" smtClean="0">
                <a:latin typeface="Times New Roman" panose="02020603050405020304" pitchFamily="18" charset="0"/>
                <a:cs typeface="Times New Roman" panose="02020603050405020304" pitchFamily="18" charset="0"/>
              </a:rPr>
              <a:t>rational and </a:t>
            </a:r>
            <a:r>
              <a:rPr lang="en-US" sz="2400" dirty="0">
                <a:latin typeface="Times New Roman" panose="02020603050405020304" pitchFamily="18" charset="0"/>
                <a:cs typeface="Times New Roman" panose="02020603050405020304" pitchFamily="18" charset="0"/>
              </a:rPr>
              <a:t>underpinned by the logic of problem solving.</a:t>
            </a:r>
            <a:r>
              <a:rPr lang="en-US" sz="2400" dirty="0"/>
              <a:t/>
            </a:r>
            <a:br>
              <a:rPr lang="en-US" sz="2400" dirty="0"/>
            </a:b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33135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ChangeArrowheads="1"/>
          </p:cNvSpPr>
          <p:nvPr/>
        </p:nvSpPr>
        <p:spPr bwMode="auto">
          <a:xfrm>
            <a:off x="1098176" y="340878"/>
            <a:ext cx="8763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sz="3600" dirty="0" smtClean="0">
                <a:solidFill>
                  <a:srgbClr val="002060"/>
                </a:solidFill>
                <a:latin typeface="Impact" panose="020B0806030902050204" pitchFamily="34" charset="0"/>
                <a:cs typeface="Times New Roman" panose="02020603050405020304" pitchFamily="18" charset="0"/>
              </a:rPr>
              <a:t>Garbage Can Model</a:t>
            </a:r>
            <a:endParaRPr lang="en-US" sz="3600" dirty="0">
              <a:solidFill>
                <a:srgbClr val="002060"/>
              </a:solidFill>
              <a:latin typeface="Impact" panose="020B0806030902050204" pitchFamily="34" charset="0"/>
              <a:cs typeface="Times New Roman" panose="02020603050405020304" pitchFamily="18" charset="0"/>
            </a:endParaRPr>
          </a:p>
        </p:txBody>
      </p:sp>
      <p:sp>
        <p:nvSpPr>
          <p:cNvPr id="3" name="Content Placeholder 2"/>
          <p:cNvSpPr>
            <a:spLocks noGrp="1"/>
          </p:cNvSpPr>
          <p:nvPr>
            <p:ph idx="1"/>
          </p:nvPr>
        </p:nvSpPr>
        <p:spPr>
          <a:xfrm>
            <a:off x="280971" y="1210235"/>
            <a:ext cx="11694459" cy="5262754"/>
          </a:xfrm>
        </p:spPr>
        <p:txBody>
          <a:bodyPr>
            <a:normAutofit fontScale="92500" lnSpcReduction="10000"/>
          </a:bodyPr>
          <a:lstStyle/>
          <a:p>
            <a:pPr marL="390525" indent="-342900">
              <a:lnSpc>
                <a:spcPct val="130000"/>
              </a:lnSpc>
            </a:pPr>
            <a:r>
              <a:rPr lang="en-US" sz="2400" dirty="0">
                <a:latin typeface="Times New Roman" panose="02020603050405020304" pitchFamily="18" charset="0"/>
                <a:cs typeface="Times New Roman" panose="02020603050405020304" pitchFamily="18" charset="0"/>
              </a:rPr>
              <a:t>The ‘garbage can’ is where, over time, policy ideas, problems and possible </a:t>
            </a:r>
            <a:r>
              <a:rPr lang="en-US" sz="2400" dirty="0" smtClean="0">
                <a:latin typeface="Times New Roman" panose="02020603050405020304" pitchFamily="18" charset="0"/>
                <a:cs typeface="Times New Roman" panose="02020603050405020304" pitchFamily="18" charset="0"/>
              </a:rPr>
              <a:t>solutions are </a:t>
            </a:r>
            <a:r>
              <a:rPr lang="en-US" sz="2400" dirty="0">
                <a:latin typeface="Times New Roman" panose="02020603050405020304" pitchFamily="18" charset="0"/>
                <a:cs typeface="Times New Roman" panose="02020603050405020304" pitchFamily="18" charset="0"/>
              </a:rPr>
              <a:t>(metaphorically) dumped. This draws attention to the fact that the history </a:t>
            </a:r>
            <a:r>
              <a:rPr lang="en-US" sz="2400" dirty="0" smtClean="0">
                <a:latin typeface="Times New Roman" panose="02020603050405020304" pitchFamily="18" charset="0"/>
                <a:cs typeface="Times New Roman" panose="02020603050405020304" pitchFamily="18" charset="0"/>
              </a:rPr>
              <a:t>of policy </a:t>
            </a:r>
            <a:r>
              <a:rPr lang="en-US" sz="2400" dirty="0">
                <a:latin typeface="Times New Roman" panose="02020603050405020304" pitchFamily="18" charset="0"/>
                <a:cs typeface="Times New Roman" panose="02020603050405020304" pitchFamily="18" charset="0"/>
              </a:rPr>
              <a:t>development and change is crucial to an understanding of what policies </a:t>
            </a:r>
            <a:r>
              <a:rPr lang="en-US" sz="2400" dirty="0" smtClean="0">
                <a:latin typeface="Times New Roman" panose="02020603050405020304" pitchFamily="18" charset="0"/>
                <a:cs typeface="Times New Roman" panose="02020603050405020304" pitchFamily="18" charset="0"/>
              </a:rPr>
              <a:t>might emerge in </a:t>
            </a:r>
            <a:r>
              <a:rPr lang="en-US" sz="2400" dirty="0">
                <a:latin typeface="Times New Roman" panose="02020603050405020304" pitchFamily="18" charset="0"/>
                <a:cs typeface="Times New Roman" panose="02020603050405020304" pitchFamily="18" charset="0"/>
              </a:rPr>
              <a:t>the future. </a:t>
            </a:r>
            <a:endParaRPr lang="en-US" sz="2400" dirty="0" smtClean="0">
              <a:latin typeface="Times New Roman" panose="02020603050405020304" pitchFamily="18" charset="0"/>
              <a:cs typeface="Times New Roman" panose="02020603050405020304" pitchFamily="18" charset="0"/>
            </a:endParaRPr>
          </a:p>
          <a:p>
            <a:pPr marL="390525" indent="-342900">
              <a:lnSpc>
                <a:spcPct val="130000"/>
              </a:lnSpc>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overall result for defenders of the ‘</a:t>
            </a:r>
            <a:r>
              <a:rPr lang="en-US" sz="2400" dirty="0" smtClean="0">
                <a:latin typeface="Times New Roman" panose="02020603050405020304" pitchFamily="18" charset="0"/>
                <a:cs typeface="Times New Roman" panose="02020603050405020304" pitchFamily="18" charset="0"/>
              </a:rPr>
              <a:t>garbage can</a:t>
            </a:r>
            <a:r>
              <a:rPr lang="en-US" sz="2400" dirty="0">
                <a:latin typeface="Times New Roman" panose="02020603050405020304" pitchFamily="18" charset="0"/>
                <a:cs typeface="Times New Roman" panose="02020603050405020304" pitchFamily="18" charset="0"/>
              </a:rPr>
              <a:t>’ view is to see policy development and implementation as a complex and </a:t>
            </a:r>
            <a:r>
              <a:rPr lang="en-US" sz="2400" dirty="0" smtClean="0">
                <a:latin typeface="Times New Roman" panose="02020603050405020304" pitchFamily="18" charset="0"/>
                <a:cs typeface="Times New Roman" panose="02020603050405020304" pitchFamily="18" charset="0"/>
              </a:rPr>
              <a:t>often random </a:t>
            </a:r>
            <a:r>
              <a:rPr lang="en-US" sz="2400" dirty="0">
                <a:latin typeface="Times New Roman" panose="02020603050405020304" pitchFamily="18" charset="0"/>
                <a:cs typeface="Times New Roman" panose="02020603050405020304" pitchFamily="18" charset="0"/>
              </a:rPr>
              <a:t>combination of problems and solutions, including preferred solutions in </a:t>
            </a:r>
            <a:r>
              <a:rPr lang="en-US" sz="2400" dirty="0" smtClean="0">
                <a:latin typeface="Times New Roman" panose="02020603050405020304" pitchFamily="18" charset="0"/>
                <a:cs typeface="Times New Roman" panose="02020603050405020304" pitchFamily="18" charset="0"/>
              </a:rPr>
              <a:t>search of </a:t>
            </a:r>
            <a:r>
              <a:rPr lang="en-US" sz="2400" dirty="0">
                <a:latin typeface="Times New Roman" panose="02020603050405020304" pitchFamily="18" charset="0"/>
                <a:cs typeface="Times New Roman" panose="02020603050405020304" pitchFamily="18" charset="0"/>
              </a:rPr>
              <a:t>a problem to which they might become attached.</a:t>
            </a:r>
          </a:p>
          <a:p>
            <a:pPr marL="390525" indent="-342900">
              <a:lnSpc>
                <a:spcPct val="130000"/>
              </a:lnSpc>
            </a:pPr>
            <a:r>
              <a:rPr lang="en-US" sz="2400" dirty="0">
                <a:latin typeface="Times New Roman" panose="02020603050405020304" pitchFamily="18" charset="0"/>
                <a:cs typeface="Times New Roman" panose="02020603050405020304" pitchFamily="18" charset="0"/>
              </a:rPr>
              <a:t>Garbage Can Theory sees policy-making processes </a:t>
            </a:r>
            <a:r>
              <a:rPr lang="en-US" sz="2400" dirty="0" smtClean="0">
                <a:latin typeface="Times New Roman" panose="02020603050405020304" pitchFamily="18" charset="0"/>
                <a:cs typeface="Times New Roman" panose="02020603050405020304" pitchFamily="18" charset="0"/>
              </a:rPr>
              <a:t>as: (</a:t>
            </a:r>
            <a:r>
              <a:rPr lang="en-US" sz="2400" dirty="0" err="1" smtClean="0">
                <a:latin typeface="Times New Roman" panose="02020603050405020304" pitchFamily="18" charset="0"/>
                <a:cs typeface="Times New Roman" panose="02020603050405020304" pitchFamily="18" charset="0"/>
              </a:rPr>
              <a:t>i</a:t>
            </a:r>
            <a:r>
              <a:rPr lang="en-US" sz="2400" dirty="0" smtClean="0">
                <a:latin typeface="Times New Roman" panose="02020603050405020304" pitchFamily="18" charset="0"/>
                <a:cs typeface="Times New Roman" panose="02020603050405020304" pitchFamily="18" charset="0"/>
              </a:rPr>
              <a:t>) Uncertain</a:t>
            </a:r>
            <a:r>
              <a:rPr lang="en-US" sz="2400" dirty="0">
                <a:latin typeface="Times New Roman" panose="02020603050405020304" pitchFamily="18" charset="0"/>
                <a:cs typeface="Times New Roman" panose="02020603050405020304" pitchFamily="18" charset="0"/>
              </a:rPr>
              <a:t>, complex and </a:t>
            </a:r>
            <a:r>
              <a:rPr lang="en-US" sz="2400" dirty="0" smtClean="0">
                <a:latin typeface="Times New Roman" panose="02020603050405020304" pitchFamily="18" charset="0"/>
                <a:cs typeface="Times New Roman" panose="02020603050405020304" pitchFamily="18" charset="0"/>
              </a:rPr>
              <a:t>fluid;  (ii) Chaotic</a:t>
            </a:r>
            <a:r>
              <a:rPr lang="en-US" sz="2400" dirty="0">
                <a:latin typeface="Times New Roman" panose="02020603050405020304" pitchFamily="18" charset="0"/>
                <a:cs typeface="Times New Roman" panose="02020603050405020304" pitchFamily="18" charset="0"/>
              </a:rPr>
              <a:t>, random and frequently </a:t>
            </a:r>
            <a:r>
              <a:rPr lang="en-US" sz="2400" dirty="0" smtClean="0">
                <a:latin typeface="Times New Roman" panose="02020603050405020304" pitchFamily="18" charset="0"/>
                <a:cs typeface="Times New Roman" panose="02020603050405020304" pitchFamily="18" charset="0"/>
              </a:rPr>
              <a:t>irrational; (iii) Involving </a:t>
            </a:r>
            <a:r>
              <a:rPr lang="en-US" sz="2400" dirty="0">
                <a:latin typeface="Times New Roman" panose="02020603050405020304" pitchFamily="18" charset="0"/>
                <a:cs typeface="Times New Roman" panose="02020603050405020304" pitchFamily="18" charset="0"/>
              </a:rPr>
              <a:t>numerous actors and competing interests; </a:t>
            </a:r>
            <a:r>
              <a:rPr lang="en-US" sz="2400" dirty="0" smtClean="0">
                <a:latin typeface="Times New Roman" panose="02020603050405020304" pitchFamily="18" charset="0"/>
                <a:cs typeface="Times New Roman" panose="02020603050405020304" pitchFamily="18" charset="0"/>
              </a:rPr>
              <a:t>and (iv) Entailing </a:t>
            </a:r>
            <a:r>
              <a:rPr lang="en-US" sz="2400" dirty="0">
                <a:latin typeface="Times New Roman" panose="02020603050405020304" pitchFamily="18" charset="0"/>
                <a:cs typeface="Times New Roman" panose="02020603050405020304" pitchFamily="18" charset="0"/>
              </a:rPr>
              <a:t>a loose relationship between policy problems, policy analysis and </a:t>
            </a:r>
            <a:r>
              <a:rPr lang="en-US" sz="2400" dirty="0" smtClean="0">
                <a:latin typeface="Times New Roman" panose="02020603050405020304" pitchFamily="18" charset="0"/>
                <a:cs typeface="Times New Roman" panose="02020603050405020304" pitchFamily="18" charset="0"/>
              </a:rPr>
              <a:t>policy solutions </a:t>
            </a:r>
            <a:r>
              <a:rPr lang="en-US" sz="2400" dirty="0">
                <a:latin typeface="Times New Roman" panose="02020603050405020304" pitchFamily="18" charset="0"/>
                <a:cs typeface="Times New Roman" panose="02020603050405020304" pitchFamily="18" charset="0"/>
              </a:rPr>
              <a:t>– ranging from unstable, fragmented policy environments to more </a:t>
            </a:r>
            <a:r>
              <a:rPr lang="en-US" sz="2400" dirty="0" smtClean="0">
                <a:latin typeface="Times New Roman" panose="02020603050405020304" pitchFamily="18" charset="0"/>
                <a:cs typeface="Times New Roman" panose="02020603050405020304" pitchFamily="18" charset="0"/>
              </a:rPr>
              <a:t>stable and </a:t>
            </a:r>
            <a:r>
              <a:rPr lang="en-US" sz="2400" dirty="0">
                <a:latin typeface="Times New Roman" panose="02020603050405020304" pitchFamily="18" charset="0"/>
                <a:cs typeface="Times New Roman" panose="02020603050405020304" pitchFamily="18" charset="0"/>
              </a:rPr>
              <a:t>coherent ones</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66165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347883" y="3206659"/>
            <a:ext cx="2846294" cy="82746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solidFill>
                  <a:srgbClr val="002060"/>
                </a:solidFill>
                <a:latin typeface="Impact" panose="020B0806030902050204" pitchFamily="34" charset="0"/>
              </a:rPr>
              <a:t>Thank You</a:t>
            </a:r>
            <a:endParaRPr lang="en-US" dirty="0">
              <a:solidFill>
                <a:srgbClr val="002060"/>
              </a:solidFill>
              <a:latin typeface="Impact" panose="020B0806030902050204" pitchFamily="34" charset="0"/>
            </a:endParaRPr>
          </a:p>
        </p:txBody>
      </p:sp>
    </p:spTree>
    <p:extLst>
      <p:ext uri="{BB962C8B-B14F-4D97-AF65-F5344CB8AC3E}">
        <p14:creationId xmlns:p14="http://schemas.microsoft.com/office/powerpoint/2010/main" val="3288202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896035" y="228600"/>
            <a:ext cx="7281581" cy="1143000"/>
          </a:xfrm>
        </p:spPr>
        <p:txBody>
          <a:bodyPr>
            <a:normAutofit/>
          </a:bodyPr>
          <a:lstStyle/>
          <a:p>
            <a:r>
              <a:rPr lang="en-US" sz="3600" dirty="0">
                <a:solidFill>
                  <a:srgbClr val="002060"/>
                </a:solidFill>
                <a:latin typeface="Impact" panose="020B0806030902050204" pitchFamily="34" charset="0"/>
              </a:rPr>
              <a:t>Public Policy: Functional Dimensions</a:t>
            </a:r>
          </a:p>
        </p:txBody>
      </p:sp>
      <p:sp>
        <p:nvSpPr>
          <p:cNvPr id="16387" name="Content Placeholder 2"/>
          <p:cNvSpPr>
            <a:spLocks noGrp="1"/>
          </p:cNvSpPr>
          <p:nvPr>
            <p:ph idx="1"/>
          </p:nvPr>
        </p:nvSpPr>
        <p:spPr>
          <a:xfrm>
            <a:off x="524435" y="1371600"/>
            <a:ext cx="10829365" cy="4805363"/>
          </a:xfrm>
        </p:spPr>
        <p:txBody>
          <a:bodyPr>
            <a:normAutofit fontScale="92500"/>
          </a:bodyPr>
          <a:lstStyle/>
          <a:p>
            <a:pPr>
              <a:lnSpc>
                <a:spcPct val="130000"/>
              </a:lnSpc>
            </a:pPr>
            <a:r>
              <a:rPr lang="en-US" sz="2400" dirty="0">
                <a:latin typeface="Times New Roman" panose="02020603050405020304" pitchFamily="18" charset="0"/>
                <a:cs typeface="Times New Roman" panose="02020603050405020304" pitchFamily="18" charset="0"/>
              </a:rPr>
              <a:t>Policymaking occurs within an environment and there are some of the official and unofficial participants who plays an important role in policy formulation &amp; implementation</a:t>
            </a:r>
            <a:r>
              <a:rPr lang="en-US" sz="2400" dirty="0" smtClean="0">
                <a:latin typeface="Times New Roman" panose="02020603050405020304" pitchFamily="18" charset="0"/>
                <a:cs typeface="Times New Roman" panose="02020603050405020304" pitchFamily="18" charset="0"/>
              </a:rPr>
              <a:t>.</a:t>
            </a:r>
          </a:p>
          <a:p>
            <a:pPr marL="0" indent="0">
              <a:lnSpc>
                <a:spcPct val="130000"/>
              </a:lnSpc>
              <a:buNone/>
            </a:pPr>
            <a:endParaRPr lang="en-US" sz="2400" dirty="0">
              <a:latin typeface="Times New Roman" panose="02020603050405020304" pitchFamily="18" charset="0"/>
              <a:cs typeface="Times New Roman" panose="02020603050405020304" pitchFamily="18" charset="0"/>
            </a:endParaRPr>
          </a:p>
          <a:p>
            <a:pPr>
              <a:lnSpc>
                <a:spcPct val="130000"/>
              </a:lnSpc>
            </a:pPr>
            <a:r>
              <a:rPr lang="en-US" sz="2400" dirty="0">
                <a:latin typeface="Times New Roman" panose="02020603050405020304" pitchFamily="18" charset="0"/>
                <a:cs typeface="Times New Roman" panose="02020603050405020304" pitchFamily="18" charset="0"/>
              </a:rPr>
              <a:t>The Policy Environment:</a:t>
            </a:r>
          </a:p>
          <a:p>
            <a:pPr lvl="1">
              <a:lnSpc>
                <a:spcPct val="130000"/>
              </a:lnSpc>
            </a:pPr>
            <a:r>
              <a:rPr lang="en-US" dirty="0">
                <a:latin typeface="Times New Roman" panose="02020603050405020304" pitchFamily="18" charset="0"/>
                <a:cs typeface="Times New Roman" panose="02020603050405020304" pitchFamily="18" charset="0"/>
              </a:rPr>
              <a:t>Demands are generated in the environment and transmitted into the political system.</a:t>
            </a:r>
          </a:p>
          <a:p>
            <a:pPr lvl="1">
              <a:lnSpc>
                <a:spcPct val="130000"/>
              </a:lnSpc>
            </a:pPr>
            <a:r>
              <a:rPr lang="en-US" dirty="0">
                <a:latin typeface="Times New Roman" panose="02020603050405020304" pitchFamily="18" charset="0"/>
                <a:cs typeface="Times New Roman" panose="02020603050405020304" pitchFamily="18" charset="0"/>
              </a:rPr>
              <a:t>Environment places limits and constraints</a:t>
            </a:r>
          </a:p>
          <a:p>
            <a:pPr lvl="1">
              <a:lnSpc>
                <a:spcPct val="130000"/>
              </a:lnSpc>
            </a:pPr>
            <a:r>
              <a:rPr lang="en-US" dirty="0">
                <a:latin typeface="Times New Roman" panose="02020603050405020304" pitchFamily="18" charset="0"/>
                <a:cs typeface="Times New Roman" panose="02020603050405020304" pitchFamily="18" charset="0"/>
              </a:rPr>
              <a:t>James E. Anderson identifies two environmental factors, namely, political culture and socio-economic variables and their influence on policy </a:t>
            </a:r>
            <a:r>
              <a:rPr lang="en-US" dirty="0" smtClean="0">
                <a:latin typeface="Times New Roman" panose="02020603050405020304" pitchFamily="18" charset="0"/>
                <a:cs typeface="Times New Roman" panose="02020603050405020304" pitchFamily="18" charset="0"/>
              </a:rPr>
              <a:t>makers</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861152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3" y="0"/>
            <a:ext cx="10515600" cy="1325563"/>
          </a:xfrm>
        </p:spPr>
        <p:txBody>
          <a:bodyPr>
            <a:normAutofit/>
          </a:bodyPr>
          <a:lstStyle/>
          <a:p>
            <a:pPr algn="ctr"/>
            <a:r>
              <a:rPr lang="en-US" sz="3600" dirty="0">
                <a:solidFill>
                  <a:srgbClr val="002060"/>
                </a:solidFill>
                <a:latin typeface="Impact" panose="020B0806030902050204" pitchFamily="34" charset="0"/>
              </a:rPr>
              <a:t>Public Policy: Functional Dimensions (Continued)</a:t>
            </a:r>
          </a:p>
        </p:txBody>
      </p:sp>
      <p:sp>
        <p:nvSpPr>
          <p:cNvPr id="17411" name="Content Placeholder 2"/>
          <p:cNvSpPr>
            <a:spLocks noGrp="1"/>
          </p:cNvSpPr>
          <p:nvPr>
            <p:ph idx="1"/>
          </p:nvPr>
        </p:nvSpPr>
        <p:spPr>
          <a:xfrm>
            <a:off x="484093" y="1325563"/>
            <a:ext cx="11241741" cy="4851400"/>
          </a:xfrm>
        </p:spPr>
        <p:txBody>
          <a:bodyPr>
            <a:normAutofit fontScale="92500"/>
          </a:bodyPr>
          <a:lstStyle/>
          <a:p>
            <a:pPr>
              <a:lnSpc>
                <a:spcPct val="130000"/>
              </a:lnSpc>
            </a:pPr>
            <a:r>
              <a:rPr lang="en-US" sz="2500" dirty="0">
                <a:latin typeface="Times New Roman" panose="02020603050405020304" pitchFamily="18" charset="0"/>
                <a:cs typeface="Times New Roman" panose="02020603050405020304" pitchFamily="18" charset="0"/>
              </a:rPr>
              <a:t>The Official Policy Makers:</a:t>
            </a:r>
          </a:p>
          <a:p>
            <a:pPr lvl="1">
              <a:lnSpc>
                <a:spcPct val="130000"/>
              </a:lnSpc>
            </a:pPr>
            <a:r>
              <a:rPr lang="en-US" dirty="0">
                <a:latin typeface="Times New Roman" panose="02020603050405020304" pitchFamily="18" charset="0"/>
                <a:cs typeface="Times New Roman" panose="02020603050405020304" pitchFamily="18" charset="0"/>
              </a:rPr>
              <a:t>People with legal authority. (e.g. legislators, executives,  administrators and judges)</a:t>
            </a:r>
          </a:p>
          <a:p>
            <a:pPr lvl="1">
              <a:lnSpc>
                <a:spcPct val="130000"/>
              </a:lnSpc>
            </a:pPr>
            <a:r>
              <a:rPr lang="en-US" dirty="0">
                <a:latin typeface="Times New Roman" panose="02020603050405020304" pitchFamily="18" charset="0"/>
                <a:cs typeface="Times New Roman" panose="02020603050405020304" pitchFamily="18" charset="0"/>
              </a:rPr>
              <a:t>Each performs policy making tasks, at least somewhat different from others</a:t>
            </a:r>
            <a:r>
              <a:rPr lang="en-US" dirty="0" smtClean="0">
                <a:latin typeface="Times New Roman" panose="02020603050405020304" pitchFamily="18" charset="0"/>
                <a:cs typeface="Times New Roman" panose="02020603050405020304" pitchFamily="18" charset="0"/>
              </a:rPr>
              <a:t>.</a:t>
            </a:r>
          </a:p>
          <a:p>
            <a:pPr marL="457200" lvl="1" indent="0">
              <a:lnSpc>
                <a:spcPct val="130000"/>
              </a:lnSpc>
              <a:buNone/>
            </a:pPr>
            <a:endParaRPr lang="en-US" dirty="0">
              <a:latin typeface="Times New Roman" panose="02020603050405020304" pitchFamily="18" charset="0"/>
              <a:cs typeface="Times New Roman" panose="02020603050405020304" pitchFamily="18" charset="0"/>
            </a:endParaRPr>
          </a:p>
          <a:p>
            <a:pPr>
              <a:lnSpc>
                <a:spcPct val="130000"/>
              </a:lnSpc>
            </a:pPr>
            <a:r>
              <a:rPr lang="en-US" sz="2500" dirty="0">
                <a:latin typeface="Times New Roman" panose="02020603050405020304" pitchFamily="18" charset="0"/>
                <a:cs typeface="Times New Roman" panose="02020603050405020304" pitchFamily="18" charset="0"/>
              </a:rPr>
              <a:t>Unofficial Participants:</a:t>
            </a:r>
          </a:p>
          <a:p>
            <a:pPr lvl="1">
              <a:lnSpc>
                <a:spcPct val="130000"/>
              </a:lnSpc>
            </a:pPr>
            <a:r>
              <a:rPr lang="en-US" dirty="0">
                <a:latin typeface="Times New Roman" panose="02020603050405020304" pitchFamily="18" charset="0"/>
                <a:cs typeface="Times New Roman" panose="02020603050405020304" pitchFamily="18" charset="0"/>
              </a:rPr>
              <a:t>Besides the official policy makers, many other unofficial players may participate in the policy making process, like interest groups, political parties and individual citizens.</a:t>
            </a:r>
          </a:p>
          <a:p>
            <a:pPr lvl="1">
              <a:lnSpc>
                <a:spcPct val="130000"/>
              </a:lnSpc>
            </a:pPr>
            <a:r>
              <a:rPr lang="en-US" dirty="0">
                <a:latin typeface="Times New Roman" panose="02020603050405020304" pitchFamily="18" charset="0"/>
                <a:cs typeface="Times New Roman" panose="02020603050405020304" pitchFamily="18" charset="0"/>
              </a:rPr>
              <a:t>They may considerably influence policy formulation without possessing the legal authority. </a:t>
            </a:r>
          </a:p>
        </p:txBody>
      </p:sp>
    </p:spTree>
    <p:extLst>
      <p:ext uri="{BB962C8B-B14F-4D97-AF65-F5344CB8AC3E}">
        <p14:creationId xmlns:p14="http://schemas.microsoft.com/office/powerpoint/2010/main" val="2342775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ctrTitle"/>
          </p:nvPr>
        </p:nvSpPr>
        <p:spPr>
          <a:xfrm>
            <a:off x="2091017" y="0"/>
            <a:ext cx="7772400" cy="841375"/>
          </a:xfrm>
        </p:spPr>
        <p:txBody>
          <a:bodyPr>
            <a:normAutofit/>
          </a:bodyPr>
          <a:lstStyle/>
          <a:p>
            <a:pPr eaLnBrk="1" hangingPunct="1"/>
            <a:r>
              <a:rPr lang="en-US" sz="4000" dirty="0">
                <a:solidFill>
                  <a:srgbClr val="002060"/>
                </a:solidFill>
                <a:latin typeface="Impact" panose="020B0806030902050204" pitchFamily="34" charset="0"/>
                <a:cs typeface="Times New Roman" panose="02020603050405020304" pitchFamily="18" charset="0"/>
              </a:rPr>
              <a:t>Public Policy and </a:t>
            </a:r>
            <a:r>
              <a:rPr lang="en-US" sz="4000" dirty="0" smtClean="0">
                <a:solidFill>
                  <a:srgbClr val="002060"/>
                </a:solidFill>
                <a:latin typeface="Impact" panose="020B0806030902050204" pitchFamily="34" charset="0"/>
                <a:cs typeface="Times New Roman" panose="02020603050405020304" pitchFamily="18" charset="0"/>
              </a:rPr>
              <a:t>Politics</a:t>
            </a:r>
            <a:endParaRPr lang="en-US" sz="2800" dirty="0">
              <a:solidFill>
                <a:srgbClr val="002060"/>
              </a:solidFill>
              <a:latin typeface="Impact" panose="020B0806030902050204" pitchFamily="34" charset="0"/>
              <a:cs typeface="Times New Roman" panose="02020603050405020304" pitchFamily="18" charset="0"/>
            </a:endParaRPr>
          </a:p>
        </p:txBody>
      </p:sp>
      <p:sp>
        <p:nvSpPr>
          <p:cNvPr id="23555" name="Subtitle 2"/>
          <p:cNvSpPr>
            <a:spLocks noGrp="1"/>
          </p:cNvSpPr>
          <p:nvPr>
            <p:ph type="subTitle" idx="1"/>
          </p:nvPr>
        </p:nvSpPr>
        <p:spPr>
          <a:xfrm>
            <a:off x="416859" y="914400"/>
            <a:ext cx="11120717" cy="5486400"/>
          </a:xfrm>
        </p:spPr>
        <p:txBody>
          <a:bodyPr>
            <a:noAutofit/>
          </a:bodyPr>
          <a:lstStyle/>
          <a:p>
            <a:pPr algn="just" eaLnBrk="1" hangingPunct="1">
              <a:lnSpc>
                <a:spcPct val="130000"/>
              </a:lnSpc>
              <a:spcBef>
                <a:spcPct val="0"/>
              </a:spcBef>
              <a:buFont typeface="Wingdings" panose="05000000000000000000" pitchFamily="2" charset="2"/>
              <a:buChar char="q"/>
            </a:pPr>
            <a:r>
              <a:rPr lang="en-US" u="sng" dirty="0" smtClean="0">
                <a:solidFill>
                  <a:srgbClr val="000000"/>
                </a:solidFill>
                <a:latin typeface="Times New Roman" panose="02020603050405020304" pitchFamily="18" charset="0"/>
                <a:cs typeface="Times New Roman" panose="02020603050405020304" pitchFamily="18" charset="0"/>
              </a:rPr>
              <a:t> Politics </a:t>
            </a:r>
            <a:r>
              <a:rPr lang="en-US" u="sng" dirty="0">
                <a:solidFill>
                  <a:srgbClr val="000000"/>
                </a:solidFill>
                <a:latin typeface="Times New Roman" panose="02020603050405020304" pitchFamily="18" charset="0"/>
                <a:cs typeface="Times New Roman" panose="02020603050405020304" pitchFamily="18" charset="0"/>
              </a:rPr>
              <a:t>intervenes at every stage of the policymaking process</a:t>
            </a:r>
            <a:r>
              <a:rPr lang="en-US" dirty="0">
                <a:solidFill>
                  <a:srgbClr val="000000"/>
                </a:solidFill>
                <a:latin typeface="Times New Roman" panose="02020603050405020304" pitchFamily="18" charset="0"/>
                <a:cs typeface="Times New Roman" panose="02020603050405020304" pitchFamily="18" charset="0"/>
              </a:rPr>
              <a:t>. Many energetic </a:t>
            </a:r>
            <a:r>
              <a:rPr lang="en-US" u="sng" dirty="0">
                <a:solidFill>
                  <a:srgbClr val="000000"/>
                </a:solidFill>
                <a:latin typeface="Times New Roman" panose="02020603050405020304" pitchFamily="18" charset="0"/>
                <a:cs typeface="Times New Roman" panose="02020603050405020304" pitchFamily="18" charset="0"/>
              </a:rPr>
              <a:t>lobbies and political action committees</a:t>
            </a:r>
            <a:r>
              <a:rPr lang="en-US" dirty="0">
                <a:solidFill>
                  <a:srgbClr val="000000"/>
                </a:solidFill>
                <a:latin typeface="Times New Roman" panose="02020603050405020304" pitchFamily="18" charset="0"/>
                <a:cs typeface="Times New Roman" panose="02020603050405020304" pitchFamily="18" charset="0"/>
              </a:rPr>
              <a:t> in the United States, e.g.,  work to influence elected officials every day. Politicians’ work is difficult because the values espoused by </a:t>
            </a:r>
            <a:r>
              <a:rPr lang="en-US" u="sng" dirty="0">
                <a:solidFill>
                  <a:srgbClr val="000000"/>
                </a:solidFill>
                <a:latin typeface="Times New Roman" panose="02020603050405020304" pitchFamily="18" charset="0"/>
                <a:cs typeface="Times New Roman" panose="02020603050405020304" pitchFamily="18" charset="0"/>
              </a:rPr>
              <a:t>competing interest groups often differ widely</a:t>
            </a:r>
            <a:r>
              <a:rPr lang="en-US" dirty="0">
                <a:solidFill>
                  <a:srgbClr val="000000"/>
                </a:solidFill>
                <a:latin typeface="Times New Roman" panose="02020603050405020304" pitchFamily="18" charset="0"/>
                <a:cs typeface="Times New Roman" panose="02020603050405020304" pitchFamily="18" charset="0"/>
              </a:rPr>
              <a:t>. When it comes to social welfare policy, Americans represent the political spectrum from conservatives to middle-of-the-road centrists to liberals. This diversity of opinion causes the country to pursue a </a:t>
            </a:r>
            <a:r>
              <a:rPr lang="en-US" u="sng" dirty="0">
                <a:solidFill>
                  <a:srgbClr val="000000"/>
                </a:solidFill>
                <a:latin typeface="Times New Roman" panose="02020603050405020304" pitchFamily="18" charset="0"/>
                <a:cs typeface="Times New Roman" panose="02020603050405020304" pitchFamily="18" charset="0"/>
              </a:rPr>
              <a:t>pluralist approach</a:t>
            </a:r>
            <a:r>
              <a:rPr lang="en-US" dirty="0">
                <a:solidFill>
                  <a:srgbClr val="000000"/>
                </a:solidFill>
                <a:latin typeface="Times New Roman" panose="02020603050405020304" pitchFamily="18" charset="0"/>
                <a:cs typeface="Times New Roman" panose="02020603050405020304" pitchFamily="18" charset="0"/>
              </a:rPr>
              <a:t> to social welfare policymaking</a:t>
            </a:r>
            <a:r>
              <a:rPr lang="en-US" dirty="0" smtClean="0">
                <a:solidFill>
                  <a:srgbClr val="000000"/>
                </a:solidFill>
                <a:latin typeface="Times New Roman" panose="02020603050405020304" pitchFamily="18" charset="0"/>
                <a:cs typeface="Times New Roman" panose="02020603050405020304" pitchFamily="18" charset="0"/>
              </a:rPr>
              <a:t>.</a:t>
            </a:r>
          </a:p>
          <a:p>
            <a:pPr algn="just" eaLnBrk="1" hangingPunct="1">
              <a:lnSpc>
                <a:spcPct val="130000"/>
              </a:lnSpc>
              <a:spcBef>
                <a:spcPct val="0"/>
              </a:spcBef>
            </a:pPr>
            <a:endParaRPr lang="en-US" dirty="0">
              <a:solidFill>
                <a:srgbClr val="000000"/>
              </a:solidFill>
              <a:latin typeface="Times New Roman" panose="02020603050405020304" pitchFamily="18" charset="0"/>
              <a:cs typeface="Times New Roman" panose="02020603050405020304" pitchFamily="18" charset="0"/>
            </a:endParaRPr>
          </a:p>
          <a:p>
            <a:pPr algn="just" eaLnBrk="1" hangingPunct="1">
              <a:lnSpc>
                <a:spcPct val="130000"/>
              </a:lnSpc>
              <a:spcBef>
                <a:spcPct val="0"/>
              </a:spcBef>
              <a:buFont typeface="Wingdings" panose="05000000000000000000" pitchFamily="2" charset="2"/>
              <a:buChar char="q"/>
            </a:pPr>
            <a:r>
              <a:rPr lang="en-US" dirty="0" smtClean="0">
                <a:solidFill>
                  <a:srgbClr val="000000"/>
                </a:solidFill>
                <a:latin typeface="Times New Roman" panose="02020603050405020304" pitchFamily="18" charset="0"/>
                <a:cs typeface="Times New Roman" panose="02020603050405020304" pitchFamily="18" charset="0"/>
              </a:rPr>
              <a:t> Policymakers </a:t>
            </a:r>
            <a:r>
              <a:rPr lang="en-US" dirty="0">
                <a:solidFill>
                  <a:srgbClr val="000000"/>
                </a:solidFill>
                <a:latin typeface="Times New Roman" panose="02020603050405020304" pitchFamily="18" charset="0"/>
                <a:cs typeface="Times New Roman" panose="02020603050405020304" pitchFamily="18" charset="0"/>
              </a:rPr>
              <a:t>follow several lines of thinking and arrive at policies and programs that are often </a:t>
            </a:r>
            <a:r>
              <a:rPr lang="en-US" u="sng" dirty="0">
                <a:solidFill>
                  <a:srgbClr val="000000"/>
                </a:solidFill>
                <a:latin typeface="Times New Roman" panose="02020603050405020304" pitchFamily="18" charset="0"/>
                <a:cs typeface="Times New Roman" panose="02020603050405020304" pitchFamily="18" charset="0"/>
              </a:rPr>
              <a:t>contradictory and overlapping</a:t>
            </a:r>
            <a:r>
              <a:rPr lang="en-US" dirty="0">
                <a:solidFill>
                  <a:srgbClr val="000000"/>
                </a:solidFill>
                <a:latin typeface="Times New Roman" panose="02020603050405020304" pitchFamily="18" charset="0"/>
                <a:cs typeface="Times New Roman" panose="02020603050405020304" pitchFamily="18" charset="0"/>
              </a:rPr>
              <a:t> because they try to see that there is </a:t>
            </a:r>
            <a:r>
              <a:rPr lang="en-US" u="sng" dirty="0">
                <a:solidFill>
                  <a:srgbClr val="000000"/>
                </a:solidFill>
                <a:latin typeface="Times New Roman" panose="02020603050405020304" pitchFamily="18" charset="0"/>
                <a:cs typeface="Times New Roman" panose="02020603050405020304" pitchFamily="18" charset="0"/>
              </a:rPr>
              <a:t>something there for everyone</a:t>
            </a:r>
            <a:r>
              <a:rPr lang="en-US" dirty="0" smtClean="0">
                <a:solidFill>
                  <a:srgbClr val="00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1044956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ctrTitle"/>
          </p:nvPr>
        </p:nvSpPr>
        <p:spPr>
          <a:xfrm>
            <a:off x="2133600" y="228601"/>
            <a:ext cx="7772400" cy="841375"/>
          </a:xfrm>
        </p:spPr>
        <p:txBody>
          <a:bodyPr>
            <a:noAutofit/>
          </a:bodyPr>
          <a:lstStyle/>
          <a:p>
            <a:pPr eaLnBrk="1" hangingPunct="1"/>
            <a:r>
              <a:rPr lang="en-US" sz="3600" dirty="0">
                <a:solidFill>
                  <a:srgbClr val="002060"/>
                </a:solidFill>
                <a:latin typeface="Impact" panose="020B0806030902050204" pitchFamily="34" charset="0"/>
                <a:cs typeface="Times New Roman" panose="02020603050405020304" pitchFamily="18" charset="0"/>
              </a:rPr>
              <a:t>Public Policy and </a:t>
            </a:r>
            <a:r>
              <a:rPr lang="en-US" sz="3600" dirty="0" smtClean="0">
                <a:solidFill>
                  <a:srgbClr val="002060"/>
                </a:solidFill>
                <a:latin typeface="Impact" panose="020B0806030902050204" pitchFamily="34" charset="0"/>
                <a:cs typeface="Times New Roman" panose="02020603050405020304" pitchFamily="18" charset="0"/>
              </a:rPr>
              <a:t>Politics (Cont</a:t>
            </a:r>
            <a:r>
              <a:rPr lang="en-US" sz="3600" dirty="0" smtClean="0">
                <a:solidFill>
                  <a:srgbClr val="002060"/>
                </a:solidFill>
                <a:latin typeface="Impact" panose="020B0806030902050204" pitchFamily="34" charset="0"/>
                <a:cs typeface="Times New Roman" panose="02020603050405020304" pitchFamily="18" charset="0"/>
              </a:rPr>
              <a:t>.)</a:t>
            </a:r>
            <a:endParaRPr lang="en-US" sz="3600" dirty="0">
              <a:solidFill>
                <a:srgbClr val="002060"/>
              </a:solidFill>
              <a:latin typeface="Impact" panose="020B0806030902050204" pitchFamily="34" charset="0"/>
              <a:cs typeface="Times New Roman" panose="02020603050405020304" pitchFamily="18" charset="0"/>
            </a:endParaRPr>
          </a:p>
        </p:txBody>
      </p:sp>
      <p:sp>
        <p:nvSpPr>
          <p:cNvPr id="23555" name="Subtitle 2"/>
          <p:cNvSpPr>
            <a:spLocks noGrp="1"/>
          </p:cNvSpPr>
          <p:nvPr>
            <p:ph type="subTitle" idx="1"/>
          </p:nvPr>
        </p:nvSpPr>
        <p:spPr>
          <a:xfrm>
            <a:off x="416859" y="914400"/>
            <a:ext cx="11120717" cy="5486400"/>
          </a:xfrm>
        </p:spPr>
        <p:txBody>
          <a:bodyPr>
            <a:noAutofit/>
          </a:bodyPr>
          <a:lstStyle/>
          <a:p>
            <a:pPr algn="just" eaLnBrk="1" hangingPunct="1">
              <a:lnSpc>
                <a:spcPct val="130000"/>
              </a:lnSpc>
              <a:spcBef>
                <a:spcPct val="0"/>
              </a:spcBef>
            </a:pPr>
            <a:endParaRPr lang="en-US" sz="2200" dirty="0">
              <a:solidFill>
                <a:srgbClr val="000000"/>
              </a:solidFill>
              <a:latin typeface="Times New Roman" panose="02020603050405020304" pitchFamily="18" charset="0"/>
              <a:cs typeface="Times New Roman" panose="02020603050405020304" pitchFamily="18" charset="0"/>
            </a:endParaRPr>
          </a:p>
          <a:p>
            <a:pPr algn="just" eaLnBrk="1" hangingPunct="1">
              <a:lnSpc>
                <a:spcPct val="130000"/>
              </a:lnSpc>
              <a:spcBef>
                <a:spcPct val="0"/>
              </a:spcBef>
              <a:buFont typeface="Wingdings" panose="05000000000000000000" pitchFamily="2" charset="2"/>
              <a:buChar char="q"/>
            </a:pPr>
            <a:r>
              <a:rPr lang="en-US" dirty="0" smtClean="0">
                <a:solidFill>
                  <a:srgbClr val="000000"/>
                </a:solidFill>
                <a:latin typeface="Times New Roman" panose="02020603050405020304" pitchFamily="18" charset="0"/>
                <a:cs typeface="Times New Roman" panose="02020603050405020304" pitchFamily="18" charset="0"/>
              </a:rPr>
              <a:t> Social </a:t>
            </a:r>
            <a:r>
              <a:rPr lang="en-US" dirty="0">
                <a:solidFill>
                  <a:srgbClr val="000000"/>
                </a:solidFill>
                <a:latin typeface="Times New Roman" panose="02020603050405020304" pitchFamily="18" charset="0"/>
                <a:cs typeface="Times New Roman" panose="02020603050405020304" pitchFamily="18" charset="0"/>
              </a:rPr>
              <a:t>welfare policy development and implementation are much more a </a:t>
            </a:r>
            <a:r>
              <a:rPr lang="en-US" u="sng" dirty="0">
                <a:solidFill>
                  <a:srgbClr val="000000"/>
                </a:solidFill>
                <a:latin typeface="Times New Roman" panose="02020603050405020304" pitchFamily="18" charset="0"/>
                <a:cs typeface="Times New Roman" panose="02020603050405020304" pitchFamily="18" charset="0"/>
              </a:rPr>
              <a:t>political </a:t>
            </a:r>
            <a:r>
              <a:rPr lang="en-US" b="1" i="1" u="sng" dirty="0">
                <a:solidFill>
                  <a:srgbClr val="003399"/>
                </a:solidFill>
                <a:latin typeface="Times New Roman" panose="02020603050405020304" pitchFamily="18" charset="0"/>
                <a:cs typeface="Times New Roman" panose="02020603050405020304" pitchFamily="18" charset="0"/>
              </a:rPr>
              <a:t>“art and craft</a:t>
            </a:r>
            <a:r>
              <a:rPr lang="en-US" i="1" u="sng" dirty="0">
                <a:solidFill>
                  <a:srgbClr val="003399"/>
                </a:solidFill>
                <a:latin typeface="Times New Roman" panose="02020603050405020304" pitchFamily="18" charset="0"/>
                <a:cs typeface="Times New Roman" panose="02020603050405020304" pitchFamily="18" charset="0"/>
              </a:rPr>
              <a:t>” </a:t>
            </a:r>
            <a:r>
              <a:rPr lang="en-US" u="sng" dirty="0">
                <a:solidFill>
                  <a:srgbClr val="000000"/>
                </a:solidFill>
                <a:latin typeface="Times New Roman" panose="02020603050405020304" pitchFamily="18" charset="0"/>
                <a:cs typeface="Times New Roman" panose="02020603050405020304" pitchFamily="18" charset="0"/>
              </a:rPr>
              <a:t>than a rational science</a:t>
            </a:r>
            <a:r>
              <a:rPr lang="en-US" dirty="0">
                <a:solidFill>
                  <a:srgbClr val="000000"/>
                </a:solidFill>
                <a:latin typeface="Times New Roman" panose="02020603050405020304" pitchFamily="18" charset="0"/>
                <a:cs typeface="Times New Roman" panose="02020603050405020304" pitchFamily="18" charset="0"/>
              </a:rPr>
              <a:t>. It is not enough for human service professionals to know the needs of people and to want to pass policies and provide services to help them. Policy advocates for the disenfranchised must both understand the political process and be adept at working within it if they are to have a voice in shaping social policy.</a:t>
            </a:r>
          </a:p>
        </p:txBody>
      </p:sp>
    </p:spTree>
    <p:extLst>
      <p:ext uri="{BB962C8B-B14F-4D97-AF65-F5344CB8AC3E}">
        <p14:creationId xmlns:p14="http://schemas.microsoft.com/office/powerpoint/2010/main" val="1014288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ctrTitle"/>
          </p:nvPr>
        </p:nvSpPr>
        <p:spPr>
          <a:xfrm>
            <a:off x="829236" y="121023"/>
            <a:ext cx="9242612" cy="838200"/>
          </a:xfrm>
        </p:spPr>
        <p:txBody>
          <a:bodyPr>
            <a:normAutofit/>
          </a:bodyPr>
          <a:lstStyle/>
          <a:p>
            <a:pPr eaLnBrk="1" hangingPunct="1"/>
            <a:r>
              <a:rPr lang="en-US" sz="4000" dirty="0">
                <a:solidFill>
                  <a:srgbClr val="002060"/>
                </a:solidFill>
                <a:latin typeface="Impact" panose="020B0806030902050204" pitchFamily="34" charset="0"/>
                <a:cs typeface="Times New Roman" panose="02020603050405020304" pitchFamily="18" charset="0"/>
              </a:rPr>
              <a:t>Policy Cycle</a:t>
            </a:r>
          </a:p>
        </p:txBody>
      </p:sp>
      <p:sp>
        <p:nvSpPr>
          <p:cNvPr id="3" name="Subtitle 2"/>
          <p:cNvSpPr>
            <a:spLocks noGrp="1"/>
          </p:cNvSpPr>
          <p:nvPr>
            <p:ph type="subTitle" idx="1"/>
          </p:nvPr>
        </p:nvSpPr>
        <p:spPr>
          <a:xfrm>
            <a:off x="591671" y="1116106"/>
            <a:ext cx="11268635" cy="4979894"/>
          </a:xfrm>
        </p:spPr>
        <p:txBody>
          <a:bodyPr rtlCol="0">
            <a:normAutofit/>
          </a:bodyPr>
          <a:lstStyle/>
          <a:p>
            <a:pPr algn="just">
              <a:lnSpc>
                <a:spcPct val="115000"/>
              </a:lnSpc>
              <a:spcBef>
                <a:spcPts val="0"/>
              </a:spcBef>
              <a:spcAft>
                <a:spcPts val="1000"/>
              </a:spcAft>
              <a:buFont typeface="Wingdings" pitchFamily="2" charset="2"/>
              <a:buChar char="q"/>
              <a:defRPr/>
            </a:pPr>
            <a:r>
              <a:rPr lang="en-US" dirty="0">
                <a:latin typeface="Times New Roman" pitchFamily="18" charset="0"/>
                <a:ea typeface="Calibri"/>
                <a:cs typeface="Times New Roman" pitchFamily="18" charset="0"/>
              </a:rPr>
              <a:t>The </a:t>
            </a:r>
            <a:r>
              <a:rPr lang="en-US" b="1" dirty="0">
                <a:latin typeface="Times New Roman" pitchFamily="18" charset="0"/>
                <a:ea typeface="Calibri"/>
                <a:cs typeface="Times New Roman" pitchFamily="18" charset="0"/>
              </a:rPr>
              <a:t>Policy Cycle</a:t>
            </a:r>
            <a:r>
              <a:rPr lang="en-US" dirty="0">
                <a:latin typeface="Times New Roman" pitchFamily="18" charset="0"/>
                <a:ea typeface="Calibri"/>
                <a:cs typeface="Times New Roman" pitchFamily="18" charset="0"/>
              </a:rPr>
              <a:t> provides a simplified way of visualizing the policy management process, and assist in targeting the most effective way of influencing this process in your organization or sector. </a:t>
            </a:r>
            <a:endParaRPr lang="en-US" dirty="0" smtClean="0">
              <a:latin typeface="Times New Roman" pitchFamily="18" charset="0"/>
              <a:ea typeface="Calibri"/>
              <a:cs typeface="Times New Roman" pitchFamily="18" charset="0"/>
            </a:endParaRPr>
          </a:p>
          <a:p>
            <a:pPr algn="just">
              <a:lnSpc>
                <a:spcPct val="115000"/>
              </a:lnSpc>
              <a:spcBef>
                <a:spcPts val="0"/>
              </a:spcBef>
              <a:spcAft>
                <a:spcPts val="1000"/>
              </a:spcAft>
              <a:buFont typeface="Wingdings" pitchFamily="2" charset="2"/>
              <a:buChar char="q"/>
              <a:defRPr/>
            </a:pPr>
            <a:r>
              <a:rPr lang="en-US" dirty="0" smtClean="0">
                <a:latin typeface="Times New Roman" pitchFamily="18" charset="0"/>
                <a:ea typeface="Calibri"/>
                <a:cs typeface="Times New Roman" pitchFamily="18" charset="0"/>
              </a:rPr>
              <a:t> In reality, the </a:t>
            </a:r>
            <a:r>
              <a:rPr lang="en-US" dirty="0">
                <a:latin typeface="Times New Roman" pitchFamily="18" charset="0"/>
                <a:ea typeface="Calibri"/>
                <a:cs typeface="Times New Roman" pitchFamily="18" charset="0"/>
              </a:rPr>
              <a:t>policy cycle is far from a linear and circular, it is important to understand the links between the various phases to improve the process.</a:t>
            </a:r>
          </a:p>
          <a:p>
            <a:pPr algn="just">
              <a:lnSpc>
                <a:spcPct val="115000"/>
              </a:lnSpc>
              <a:spcBef>
                <a:spcPts val="0"/>
              </a:spcBef>
              <a:spcAft>
                <a:spcPts val="1000"/>
              </a:spcAft>
              <a:buFont typeface="Wingdings" pitchFamily="2" charset="2"/>
              <a:buChar char="q"/>
              <a:defRPr/>
            </a:pPr>
            <a:r>
              <a:rPr lang="en-US" dirty="0">
                <a:latin typeface="Times New Roman" pitchFamily="18" charset="0"/>
                <a:ea typeface="Calibri"/>
                <a:cs typeface="Times New Roman" pitchFamily="18" charset="0"/>
              </a:rPr>
              <a:t>The framework can comprehensively and coherently organize facts and concepts that support an understanding of public policy. A recent text in public policy supports the cycle model:</a:t>
            </a:r>
          </a:p>
          <a:p>
            <a:pPr>
              <a:defRPr/>
            </a:pPr>
            <a:endParaRPr lang="en-US" dirty="0">
              <a:solidFill>
                <a:schemeClr val="tx1"/>
              </a:solidFill>
            </a:endParaRPr>
          </a:p>
        </p:txBody>
      </p:sp>
    </p:spTree>
    <p:extLst>
      <p:ext uri="{BB962C8B-B14F-4D97-AF65-F5344CB8AC3E}">
        <p14:creationId xmlns:p14="http://schemas.microsoft.com/office/powerpoint/2010/main" val="12894130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Content Placeholder 6" descr="http://www.geostrategis.com/images/policycycle.jpg"/>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804315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sz="3600" dirty="0" smtClean="0">
                <a:solidFill>
                  <a:srgbClr val="002060"/>
                </a:solidFill>
              </a:rPr>
              <a:t>Stages in Policy Cycle</a:t>
            </a:r>
            <a:endParaRPr lang="en-US" sz="3600" dirty="0">
              <a:solidFill>
                <a:srgbClr val="002060"/>
              </a:solidFill>
            </a:endParaRPr>
          </a:p>
        </p:txBody>
      </p:sp>
      <p:sp>
        <p:nvSpPr>
          <p:cNvPr id="6" name="Content Placeholder 5"/>
          <p:cNvSpPr>
            <a:spLocks noGrp="1"/>
          </p:cNvSpPr>
          <p:nvPr>
            <p:ph sz="half" idx="2"/>
          </p:nvPr>
        </p:nvSpPr>
        <p:spPr>
          <a:xfrm>
            <a:off x="911977" y="2673516"/>
            <a:ext cx="5157787" cy="3684588"/>
          </a:xfrm>
        </p:spPr>
        <p:txBody>
          <a:bodyPr/>
          <a:lstStyle/>
          <a:p>
            <a:pPr marL="514350" indent="-514350">
              <a:buFont typeface="+mj-lt"/>
              <a:buAutoNum type="arabicPeriod"/>
            </a:pPr>
            <a:r>
              <a:rPr lang="en-US" sz="2400" dirty="0" smtClean="0"/>
              <a:t>Agenda-setting</a:t>
            </a:r>
          </a:p>
          <a:p>
            <a:pPr marL="514350" indent="-514350">
              <a:buFont typeface="+mj-lt"/>
              <a:buAutoNum type="arabicPeriod"/>
            </a:pPr>
            <a:r>
              <a:rPr lang="en-US" sz="2400" dirty="0" smtClean="0"/>
              <a:t>Policy formulation</a:t>
            </a:r>
          </a:p>
          <a:p>
            <a:pPr marL="514350" indent="-514350">
              <a:buFont typeface="+mj-lt"/>
              <a:buAutoNum type="arabicPeriod"/>
            </a:pPr>
            <a:r>
              <a:rPr lang="en-US" sz="2400" dirty="0" smtClean="0"/>
              <a:t>Decision-making</a:t>
            </a:r>
          </a:p>
          <a:p>
            <a:pPr marL="514350" indent="-514350">
              <a:buFont typeface="+mj-lt"/>
              <a:buAutoNum type="arabicPeriod"/>
            </a:pPr>
            <a:r>
              <a:rPr lang="en-US" sz="2400" dirty="0" smtClean="0"/>
              <a:t>Policy implementation</a:t>
            </a:r>
          </a:p>
          <a:p>
            <a:pPr marL="514350" indent="-514350">
              <a:buFont typeface="+mj-lt"/>
              <a:buAutoNum type="arabicPeriod"/>
            </a:pPr>
            <a:r>
              <a:rPr lang="en-US" sz="2400" dirty="0" smtClean="0"/>
              <a:t>Policy evaluation</a:t>
            </a:r>
            <a:r>
              <a:rPr lang="en-US" sz="2400" dirty="0"/>
              <a:t/>
            </a:r>
            <a:br>
              <a:rPr lang="en-US" sz="2400" dirty="0"/>
            </a:br>
            <a:endParaRPr lang="en-US" sz="2400" dirty="0"/>
          </a:p>
        </p:txBody>
      </p:sp>
      <p:sp>
        <p:nvSpPr>
          <p:cNvPr id="7" name="Text Placeholder 6"/>
          <p:cNvSpPr>
            <a:spLocks noGrp="1"/>
          </p:cNvSpPr>
          <p:nvPr>
            <p:ph type="body" sz="quarter" idx="3"/>
          </p:nvPr>
        </p:nvSpPr>
        <p:spPr/>
        <p:txBody>
          <a:bodyPr>
            <a:noAutofit/>
          </a:bodyPr>
          <a:lstStyle/>
          <a:p>
            <a:r>
              <a:rPr lang="en-US" sz="3600" dirty="0" smtClean="0">
                <a:solidFill>
                  <a:srgbClr val="002060"/>
                </a:solidFill>
              </a:rPr>
              <a:t>Phases of Problem Solving</a:t>
            </a:r>
            <a:endParaRPr lang="en-US" sz="3600" dirty="0">
              <a:solidFill>
                <a:srgbClr val="002060"/>
              </a:solidFill>
            </a:endParaRPr>
          </a:p>
        </p:txBody>
      </p:sp>
      <p:sp>
        <p:nvSpPr>
          <p:cNvPr id="8" name="Content Placeholder 7"/>
          <p:cNvSpPr>
            <a:spLocks noGrp="1"/>
          </p:cNvSpPr>
          <p:nvPr>
            <p:ph sz="quarter" idx="4"/>
          </p:nvPr>
        </p:nvSpPr>
        <p:spPr>
          <a:xfrm>
            <a:off x="6244389" y="2673516"/>
            <a:ext cx="5183188" cy="3684588"/>
          </a:xfrm>
        </p:spPr>
        <p:txBody>
          <a:bodyPr>
            <a:normAutofit/>
          </a:bodyPr>
          <a:lstStyle/>
          <a:p>
            <a:pPr marL="514350" indent="-514350">
              <a:buFont typeface="+mj-lt"/>
              <a:buAutoNum type="arabicPeriod"/>
            </a:pPr>
            <a:r>
              <a:rPr lang="en-US" sz="2400" dirty="0" smtClean="0"/>
              <a:t>Problem recognition</a:t>
            </a:r>
          </a:p>
          <a:p>
            <a:pPr marL="514350" indent="-514350">
              <a:buFont typeface="+mj-lt"/>
              <a:buAutoNum type="arabicPeriod"/>
            </a:pPr>
            <a:r>
              <a:rPr lang="en-US" sz="2400" dirty="0" smtClean="0"/>
              <a:t>Proposal of solution</a:t>
            </a:r>
          </a:p>
          <a:p>
            <a:pPr marL="514350" indent="-514350">
              <a:buFont typeface="+mj-lt"/>
              <a:buAutoNum type="arabicPeriod"/>
            </a:pPr>
            <a:r>
              <a:rPr lang="en-US" sz="2400" dirty="0" smtClean="0"/>
              <a:t>Choice of solution</a:t>
            </a:r>
          </a:p>
          <a:p>
            <a:pPr marL="514350" indent="-514350">
              <a:buFont typeface="+mj-lt"/>
              <a:buAutoNum type="arabicPeriod"/>
            </a:pPr>
            <a:r>
              <a:rPr lang="en-US" sz="2400" dirty="0" smtClean="0"/>
              <a:t>Putting solution into effect</a:t>
            </a:r>
          </a:p>
          <a:p>
            <a:pPr marL="514350" indent="-514350">
              <a:buFont typeface="+mj-lt"/>
              <a:buAutoNum type="arabicPeriod"/>
            </a:pPr>
            <a:r>
              <a:rPr lang="en-US" sz="2400" dirty="0" smtClean="0"/>
              <a:t>Monitoring results</a:t>
            </a:r>
            <a:endParaRPr lang="en-US" sz="2400" dirty="0"/>
          </a:p>
        </p:txBody>
      </p:sp>
      <p:sp>
        <p:nvSpPr>
          <p:cNvPr id="9" name="Title 1"/>
          <p:cNvSpPr txBox="1">
            <a:spLocks/>
          </p:cNvSpPr>
          <p:nvPr/>
        </p:nvSpPr>
        <p:spPr>
          <a:xfrm>
            <a:off x="911977" y="334880"/>
            <a:ext cx="9988634" cy="84137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dirty="0" err="1" smtClean="0">
                <a:solidFill>
                  <a:srgbClr val="002060"/>
                </a:solidFill>
                <a:latin typeface="Impact" panose="020B0806030902050204" pitchFamily="34" charset="0"/>
                <a:cs typeface="Times New Roman" panose="02020603050405020304" pitchFamily="18" charset="0"/>
              </a:rPr>
              <a:t>Stagist</a:t>
            </a:r>
            <a:r>
              <a:rPr lang="en-US" sz="3600" dirty="0" smtClean="0">
                <a:solidFill>
                  <a:srgbClr val="002060"/>
                </a:solidFill>
                <a:latin typeface="Impact" panose="020B0806030902050204" pitchFamily="34" charset="0"/>
                <a:cs typeface="Times New Roman" panose="02020603050405020304" pitchFamily="18" charset="0"/>
              </a:rPr>
              <a:t> Policy-Making as Problem Solving</a:t>
            </a:r>
          </a:p>
          <a:p>
            <a:pPr algn="ctr"/>
            <a:r>
              <a:rPr lang="en-US" sz="3600" dirty="0" smtClean="0">
                <a:solidFill>
                  <a:srgbClr val="002060"/>
                </a:solidFill>
                <a:latin typeface="Impact" panose="020B0806030902050204" pitchFamily="34" charset="0"/>
                <a:cs typeface="Times New Roman" panose="02020603050405020304" pitchFamily="18" charset="0"/>
              </a:rPr>
              <a:t>(</a:t>
            </a:r>
            <a:r>
              <a:rPr lang="en-US" sz="3600" dirty="0" err="1" smtClean="0">
                <a:solidFill>
                  <a:srgbClr val="002060"/>
                </a:solidFill>
                <a:latin typeface="Impact" panose="020B0806030902050204" pitchFamily="34" charset="0"/>
                <a:cs typeface="Times New Roman" panose="02020603050405020304" pitchFamily="18" charset="0"/>
              </a:rPr>
              <a:t>Howlett</a:t>
            </a:r>
            <a:r>
              <a:rPr lang="en-US" sz="3600" dirty="0" smtClean="0">
                <a:solidFill>
                  <a:srgbClr val="002060"/>
                </a:solidFill>
                <a:latin typeface="Impact" panose="020B0806030902050204" pitchFamily="34" charset="0"/>
                <a:cs typeface="Times New Roman" panose="02020603050405020304" pitchFamily="18" charset="0"/>
              </a:rPr>
              <a:t> &amp; Ramesh)</a:t>
            </a:r>
            <a:endParaRPr lang="en-US" sz="3600" dirty="0">
              <a:solidFill>
                <a:srgbClr val="002060"/>
              </a:solidFill>
              <a:latin typeface="Impact" panose="020B0806030902050204" pitchFamily="34" charset="0"/>
              <a:cs typeface="Times New Roman" panose="02020603050405020304" pitchFamily="18" charset="0"/>
            </a:endParaRPr>
          </a:p>
        </p:txBody>
      </p:sp>
    </p:spTree>
    <p:extLst>
      <p:ext uri="{BB962C8B-B14F-4D97-AF65-F5344CB8AC3E}">
        <p14:creationId xmlns:p14="http://schemas.microsoft.com/office/powerpoint/2010/main" val="3534773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3160059" y="0"/>
            <a:ext cx="5311588" cy="765175"/>
          </a:xfrm>
        </p:spPr>
        <p:txBody>
          <a:bodyPr>
            <a:noAutofit/>
          </a:bodyPr>
          <a:lstStyle/>
          <a:p>
            <a:pPr algn="l" eaLnBrk="1" hangingPunct="1"/>
            <a:r>
              <a:rPr lang="en-US" sz="3600" dirty="0">
                <a:solidFill>
                  <a:srgbClr val="002060"/>
                </a:solidFill>
                <a:latin typeface="Impact" panose="020B0806030902050204" pitchFamily="34" charset="0"/>
                <a:cs typeface="Times New Roman" panose="02020603050405020304" pitchFamily="18" charset="0"/>
              </a:rPr>
              <a:t>Policy Cycle (Continued)</a:t>
            </a:r>
            <a:endParaRPr lang="en-US" sz="3600" dirty="0">
              <a:solidFill>
                <a:srgbClr val="002060"/>
              </a:solidFill>
              <a:latin typeface="Impact" panose="020B0806030902050204" pitchFamily="34" charset="0"/>
            </a:endParaRPr>
          </a:p>
        </p:txBody>
      </p:sp>
      <p:sp>
        <p:nvSpPr>
          <p:cNvPr id="3" name="Subtitle 2"/>
          <p:cNvSpPr>
            <a:spLocks noGrp="1"/>
          </p:cNvSpPr>
          <p:nvPr>
            <p:ph type="subTitle" idx="1"/>
          </p:nvPr>
        </p:nvSpPr>
        <p:spPr>
          <a:xfrm>
            <a:off x="484094" y="968188"/>
            <a:ext cx="10865224" cy="5737412"/>
          </a:xfrm>
        </p:spPr>
        <p:txBody>
          <a:bodyPr rtlCol="0">
            <a:noAutofit/>
          </a:bodyPr>
          <a:lstStyle/>
          <a:p>
            <a:pPr algn="just">
              <a:spcBef>
                <a:spcPct val="0"/>
              </a:spcBef>
              <a:tabLst>
                <a:tab pos="285750" algn="l"/>
              </a:tabLst>
              <a:defRPr/>
            </a:pPr>
            <a:r>
              <a:rPr lang="en-US" dirty="0">
                <a:solidFill>
                  <a:srgbClr val="000000"/>
                </a:solidFill>
                <a:latin typeface="Times New Roman" pitchFamily="18" charset="0"/>
                <a:ea typeface="Times New Roman" pitchFamily="18" charset="0"/>
                <a:cs typeface="Times New Roman" pitchFamily="18" charset="0"/>
              </a:rPr>
              <a:t>The policy cycle has thus been cast as steps that display the sequential flow depicted by Jones's approach to public policy</a:t>
            </a:r>
            <a:r>
              <a:rPr lang="en-US" dirty="0" smtClean="0">
                <a:solidFill>
                  <a:srgbClr val="000000"/>
                </a:solidFill>
                <a:latin typeface="Times New Roman" pitchFamily="18" charset="0"/>
                <a:ea typeface="Times New Roman" pitchFamily="18" charset="0"/>
                <a:cs typeface="Times New Roman" pitchFamily="18" charset="0"/>
              </a:rPr>
              <a:t>:</a:t>
            </a:r>
          </a:p>
          <a:p>
            <a:pPr algn="just">
              <a:spcBef>
                <a:spcPct val="0"/>
              </a:spcBef>
              <a:tabLst>
                <a:tab pos="285750" algn="l"/>
              </a:tabLst>
              <a:defRPr/>
            </a:pPr>
            <a:endParaRPr lang="en-US" dirty="0">
              <a:solidFill>
                <a:prstClr val="black"/>
              </a:solidFill>
              <a:latin typeface="Times New Roman" pitchFamily="18" charset="0"/>
              <a:ea typeface="Times New Roman" pitchFamily="18" charset="0"/>
              <a:cs typeface="Times New Roman" pitchFamily="18" charset="0"/>
            </a:endParaRPr>
          </a:p>
          <a:p>
            <a:pPr algn="just">
              <a:spcBef>
                <a:spcPct val="0"/>
              </a:spcBef>
              <a:tabLst>
                <a:tab pos="285750" algn="l"/>
              </a:tabLst>
              <a:defRPr/>
            </a:pPr>
            <a:r>
              <a:rPr lang="en-US" b="1" dirty="0">
                <a:solidFill>
                  <a:srgbClr val="003399"/>
                </a:solidFill>
                <a:latin typeface="Times New Roman" pitchFamily="18" charset="0"/>
                <a:ea typeface="Times New Roman" pitchFamily="18" charset="0"/>
                <a:cs typeface="Times New Roman" pitchFamily="18" charset="0"/>
              </a:rPr>
              <a:t>Agenda setting</a:t>
            </a:r>
            <a:r>
              <a:rPr lang="en-US" dirty="0">
                <a:solidFill>
                  <a:srgbClr val="000000"/>
                </a:solidFill>
                <a:latin typeface="Times New Roman" pitchFamily="18" charset="0"/>
                <a:ea typeface="Times New Roman" pitchFamily="18" charset="0"/>
                <a:cs typeface="Times New Roman" pitchFamily="18" charset="0"/>
              </a:rPr>
              <a:t>: Problems are defined and issues are raised. Gatekeepers filter out those which well be given attention by either the executive or the legislative branches</a:t>
            </a:r>
            <a:r>
              <a:rPr lang="en-US" dirty="0" smtClean="0">
                <a:solidFill>
                  <a:srgbClr val="000000"/>
                </a:solidFill>
                <a:latin typeface="Times New Roman" pitchFamily="18" charset="0"/>
                <a:ea typeface="Times New Roman" pitchFamily="18" charset="0"/>
                <a:cs typeface="Times New Roman" pitchFamily="18" charset="0"/>
              </a:rPr>
              <a:t>.</a:t>
            </a:r>
          </a:p>
          <a:p>
            <a:pPr algn="just">
              <a:spcBef>
                <a:spcPct val="0"/>
              </a:spcBef>
              <a:tabLst>
                <a:tab pos="285750" algn="l"/>
              </a:tabLst>
              <a:defRPr/>
            </a:pPr>
            <a:endParaRPr lang="en-US" dirty="0">
              <a:solidFill>
                <a:prstClr val="black"/>
              </a:solidFill>
              <a:latin typeface="Times New Roman" pitchFamily="18" charset="0"/>
              <a:ea typeface="Times New Roman" pitchFamily="18" charset="0"/>
              <a:cs typeface="Times New Roman" pitchFamily="18" charset="0"/>
            </a:endParaRPr>
          </a:p>
          <a:p>
            <a:pPr algn="just">
              <a:spcBef>
                <a:spcPct val="0"/>
              </a:spcBef>
              <a:tabLst>
                <a:tab pos="285750" algn="l"/>
              </a:tabLst>
              <a:defRPr/>
            </a:pPr>
            <a:r>
              <a:rPr lang="en-US" b="1" dirty="0">
                <a:solidFill>
                  <a:srgbClr val="003399"/>
                </a:solidFill>
                <a:latin typeface="Times New Roman" pitchFamily="18" charset="0"/>
                <a:ea typeface="Times New Roman" pitchFamily="18" charset="0"/>
                <a:cs typeface="Times New Roman" pitchFamily="18" charset="0"/>
              </a:rPr>
              <a:t>Formulation</a:t>
            </a:r>
            <a:r>
              <a:rPr lang="en-US" dirty="0">
                <a:solidFill>
                  <a:srgbClr val="003399"/>
                </a:solidFill>
                <a:latin typeface="Times New Roman" pitchFamily="18" charset="0"/>
                <a:ea typeface="Times New Roman" pitchFamily="18" charset="0"/>
                <a:cs typeface="Times New Roman" pitchFamily="18" charset="0"/>
              </a:rPr>
              <a:t>:</a:t>
            </a:r>
            <a:r>
              <a:rPr lang="en-US" dirty="0">
                <a:solidFill>
                  <a:srgbClr val="000000"/>
                </a:solidFill>
                <a:latin typeface="Times New Roman" pitchFamily="18" charset="0"/>
                <a:ea typeface="Times New Roman" pitchFamily="18" charset="0"/>
                <a:cs typeface="Times New Roman" pitchFamily="18" charset="0"/>
              </a:rPr>
              <a:t> Analysis and politics determine how the agenda item is translated into an authoritative decision: a law, rule or regulation, administrative order, or resolution. There are two steps in policy formulation:</a:t>
            </a:r>
            <a:endParaRPr lang="en-US" dirty="0">
              <a:solidFill>
                <a:prstClr val="black"/>
              </a:solidFill>
              <a:latin typeface="Times New Roman" pitchFamily="18" charset="0"/>
              <a:ea typeface="Times New Roman" pitchFamily="18" charset="0"/>
              <a:cs typeface="Times New Roman" pitchFamily="18" charset="0"/>
            </a:endParaRPr>
          </a:p>
          <a:p>
            <a:pPr lvl="1" algn="just">
              <a:spcBef>
                <a:spcPct val="0"/>
              </a:spcBef>
              <a:buFontTx/>
              <a:buAutoNum type="arabicPeriod"/>
              <a:tabLst>
                <a:tab pos="285750" algn="l"/>
              </a:tabLst>
              <a:defRPr/>
            </a:pPr>
            <a:r>
              <a:rPr lang="en-US" sz="2400" dirty="0">
                <a:solidFill>
                  <a:srgbClr val="000000"/>
                </a:solidFill>
                <a:latin typeface="Times New Roman" pitchFamily="18" charset="0"/>
                <a:ea typeface="Times New Roman" pitchFamily="18" charset="0"/>
                <a:cs typeface="Times New Roman" pitchFamily="18" charset="0"/>
              </a:rPr>
              <a:t>Alternative policy proposals are put forth, claiming rationality and technical analysis within the process. Policy analysts bring these alternatives to the attention of political decision makers with their recommendations.</a:t>
            </a:r>
            <a:endParaRPr lang="en-US" sz="2400" dirty="0">
              <a:solidFill>
                <a:prstClr val="black"/>
              </a:solidFill>
              <a:latin typeface="Times New Roman" pitchFamily="18" charset="0"/>
              <a:ea typeface="Times New Roman" pitchFamily="18" charset="0"/>
              <a:cs typeface="Times New Roman" pitchFamily="18" charset="0"/>
            </a:endParaRPr>
          </a:p>
          <a:p>
            <a:pPr lvl="1" algn="just">
              <a:spcBef>
                <a:spcPct val="0"/>
              </a:spcBef>
              <a:buFontTx/>
              <a:buAutoNum type="arabicPeriod"/>
              <a:tabLst>
                <a:tab pos="285750" algn="l"/>
              </a:tabLst>
              <a:defRPr/>
            </a:pPr>
            <a:r>
              <a:rPr lang="en-US" sz="2400" dirty="0">
                <a:solidFill>
                  <a:srgbClr val="000000"/>
                </a:solidFill>
                <a:latin typeface="Times New Roman" pitchFamily="18" charset="0"/>
                <a:ea typeface="Times New Roman" pitchFamily="18" charset="0"/>
                <a:cs typeface="Times New Roman" pitchFamily="18" charset="0"/>
              </a:rPr>
              <a:t>The policy prescription is chosen among the alternatives, including the no-action option. This is usually accomplished by building the support of a majority. What is produced here is a binding decision or series of decisions by elected or appointed officials who are not necessarily experts but who are presumably accountable to the public.</a:t>
            </a:r>
            <a:endParaRPr lang="en-US" sz="2400" dirty="0">
              <a:solidFill>
                <a:prstClr val="black"/>
              </a:solidFill>
              <a:latin typeface="Times New Roman" pitchFamily="18" charset="0"/>
              <a:ea typeface="Times New Roman" pitchFamily="18" charset="0"/>
              <a:cs typeface="Times New Roman" pitchFamily="18" charset="0"/>
            </a:endParaRPr>
          </a:p>
          <a:p>
            <a:pPr>
              <a:defRPr/>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1318083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1196</Words>
  <Application>Microsoft Office PowerPoint</Application>
  <PresentationFormat>Widescreen</PresentationFormat>
  <Paragraphs>72</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Light</vt:lpstr>
      <vt:lpstr>Impact</vt:lpstr>
      <vt:lpstr>Times New Roman</vt:lpstr>
      <vt:lpstr>Wingdings</vt:lpstr>
      <vt:lpstr>Office Theme</vt:lpstr>
      <vt:lpstr>Public Policy Cycle  &amp;  Garbage Can Model</vt:lpstr>
      <vt:lpstr>Public Policy: Functional Dimensions</vt:lpstr>
      <vt:lpstr>Public Policy: Functional Dimensions (Continued)</vt:lpstr>
      <vt:lpstr>Public Policy and Politics</vt:lpstr>
      <vt:lpstr>Public Policy and Politics (Cont.)</vt:lpstr>
      <vt:lpstr>Policy Cycle</vt:lpstr>
      <vt:lpstr>PowerPoint Presentation</vt:lpstr>
      <vt:lpstr>PowerPoint Presentation</vt:lpstr>
      <vt:lpstr>Policy Cycle (Continued)</vt:lpstr>
      <vt:lpstr>Policy Cycle (Continued)</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Policy Environment: Actors, Factors &amp; Policy Cycle</dc:title>
  <dc:creator>Orko Mahmud</dc:creator>
  <cp:lastModifiedBy>Orko Mahmud</cp:lastModifiedBy>
  <cp:revision>6</cp:revision>
  <dcterms:created xsi:type="dcterms:W3CDTF">2018-02-07T07:56:45Z</dcterms:created>
  <dcterms:modified xsi:type="dcterms:W3CDTF">2018-02-07T08:26:57Z</dcterms:modified>
</cp:coreProperties>
</file>