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ED6549-52D7-4B3D-B15F-928905AA6DC4}" v="239" dt="2024-01-30T07:36:15.9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F83D70-91AA-429A-BD57-1CB6792B30EE}"/>
              </a:ext>
            </a:extLst>
          </p:cNvPr>
          <p:cNvSpPr>
            <a:spLocks noGrp="1"/>
          </p:cNvSpPr>
          <p:nvPr>
            <p:ph type="ctrTitle"/>
          </p:nvPr>
        </p:nvSpPr>
        <p:spPr>
          <a:xfrm>
            <a:off x="1088136" y="1078030"/>
            <a:ext cx="9288096" cy="2956718"/>
          </a:xfrm>
        </p:spPr>
        <p:txBody>
          <a:bodyPr anchor="t">
            <a:noAutofit/>
          </a:bodyPr>
          <a:lstStyle>
            <a:lvl1pPr algn="l">
              <a:defRPr sz="6600" cap="all" baseline="0"/>
            </a:lvl1pPr>
          </a:lstStyle>
          <a:p>
            <a:r>
              <a:rPr lang="en-US" dirty="0"/>
              <a:t>Click to edit Master title style</a:t>
            </a:r>
          </a:p>
        </p:txBody>
      </p:sp>
      <p:sp>
        <p:nvSpPr>
          <p:cNvPr id="3" name="Subtitle 2">
            <a:extLst>
              <a:ext uri="{FF2B5EF4-FFF2-40B4-BE49-F238E27FC236}">
                <a16:creationId xmlns:a16="http://schemas.microsoft.com/office/drawing/2014/main" xmlns="" id="{F065D245-B564-481D-A323-F73C5BCA8461}"/>
              </a:ext>
            </a:extLst>
          </p:cNvPr>
          <p:cNvSpPr>
            <a:spLocks noGrp="1"/>
          </p:cNvSpPr>
          <p:nvPr>
            <p:ph type="subTitle" idx="1"/>
          </p:nvPr>
        </p:nvSpPr>
        <p:spPr>
          <a:xfrm>
            <a:off x="1088136" y="4455621"/>
            <a:ext cx="9288096" cy="1435331"/>
          </a:xfrm>
        </p:spPr>
        <p:txBody>
          <a:bodyPr>
            <a:normAutofit/>
          </a:bodyPr>
          <a:lstStyle>
            <a:lvl1pPr marL="0" indent="0" algn="l">
              <a:lnSpc>
                <a:spcPct val="12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xmlns="" id="{28E072EE-51B3-4C0C-A460-4684AB079301}"/>
              </a:ext>
            </a:extLst>
          </p:cNvPr>
          <p:cNvSpPr>
            <a:spLocks noGrp="1"/>
          </p:cNvSpPr>
          <p:nvPr>
            <p:ph type="dt" sz="half" idx="10"/>
          </p:nvPr>
        </p:nvSpPr>
        <p:spPr/>
        <p:txBody>
          <a:bodyPr/>
          <a:lstStyle/>
          <a:p>
            <a:fld id="{A1E45834-53BD-4C8F-B791-CD5378F4150E}" type="datetimeFigureOut">
              <a:rPr lang="en-US" smtClean="0"/>
              <a:t>1/30/2024</a:t>
            </a:fld>
            <a:endParaRPr lang="en-US"/>
          </a:p>
        </p:txBody>
      </p:sp>
      <p:sp>
        <p:nvSpPr>
          <p:cNvPr id="5" name="Footer Placeholder 4">
            <a:extLst>
              <a:ext uri="{FF2B5EF4-FFF2-40B4-BE49-F238E27FC236}">
                <a16:creationId xmlns:a16="http://schemas.microsoft.com/office/drawing/2014/main" xmlns="" id="{011422A5-3076-413B-84CB-ED3BA4171C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5267C68-40D5-477E-9DBC-C28FD4B1142F}"/>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209691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D6C900-05BC-4021-B69F-2DAF974B7EF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xmlns="" id="{3F26E227-253A-44A0-9404-1CFD8CE41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AFF5A02-0FC4-41C8-A13C-4C929B28846B}"/>
              </a:ext>
            </a:extLst>
          </p:cNvPr>
          <p:cNvSpPr>
            <a:spLocks noGrp="1"/>
          </p:cNvSpPr>
          <p:nvPr>
            <p:ph type="dt" sz="half" idx="10"/>
          </p:nvPr>
        </p:nvSpPr>
        <p:spPr/>
        <p:txBody>
          <a:bodyPr/>
          <a:lstStyle/>
          <a:p>
            <a:fld id="{A1E45834-53BD-4C8F-B791-CD5378F4150E}" type="datetimeFigureOut">
              <a:rPr lang="en-US" smtClean="0"/>
              <a:t>1/30/2024</a:t>
            </a:fld>
            <a:endParaRPr lang="en-US"/>
          </a:p>
        </p:txBody>
      </p:sp>
      <p:sp>
        <p:nvSpPr>
          <p:cNvPr id="5" name="Footer Placeholder 4">
            <a:extLst>
              <a:ext uri="{FF2B5EF4-FFF2-40B4-BE49-F238E27FC236}">
                <a16:creationId xmlns:a16="http://schemas.microsoft.com/office/drawing/2014/main" xmlns="" id="{80459378-C430-49DB-B2D6-E32FBBCD4A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7B9D57D-CB8E-4E67-AE2D-2790E2AA60CB}"/>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438762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82CF945-D70F-49C1-8CE5-5758C1166014}"/>
              </a:ext>
            </a:extLst>
          </p:cNvPr>
          <p:cNvSpPr>
            <a:spLocks noGrp="1"/>
          </p:cNvSpPr>
          <p:nvPr>
            <p:ph type="title" orient="vert"/>
          </p:nvPr>
        </p:nvSpPr>
        <p:spPr>
          <a:xfrm>
            <a:off x="9182100" y="1091381"/>
            <a:ext cx="2171700" cy="4953369"/>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xmlns="" id="{C2FDB721-04AA-4330-8045-3F2D9BB4BC66}"/>
              </a:ext>
            </a:extLst>
          </p:cNvPr>
          <p:cNvSpPr>
            <a:spLocks noGrp="1"/>
          </p:cNvSpPr>
          <p:nvPr>
            <p:ph type="body" orient="vert" idx="1"/>
          </p:nvPr>
        </p:nvSpPr>
        <p:spPr>
          <a:xfrm>
            <a:off x="838200" y="1091381"/>
            <a:ext cx="8265340" cy="495336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0F418C15-991C-4C71-8DCD-DB3B3888831F}"/>
              </a:ext>
            </a:extLst>
          </p:cNvPr>
          <p:cNvSpPr>
            <a:spLocks noGrp="1"/>
          </p:cNvSpPr>
          <p:nvPr>
            <p:ph type="dt" sz="half" idx="10"/>
          </p:nvPr>
        </p:nvSpPr>
        <p:spPr/>
        <p:txBody>
          <a:bodyPr/>
          <a:lstStyle/>
          <a:p>
            <a:fld id="{A1E45834-53BD-4C8F-B791-CD5378F4150E}" type="datetimeFigureOut">
              <a:rPr lang="en-US" smtClean="0"/>
              <a:t>1/30/2024</a:t>
            </a:fld>
            <a:endParaRPr lang="en-US"/>
          </a:p>
        </p:txBody>
      </p:sp>
      <p:sp>
        <p:nvSpPr>
          <p:cNvPr id="5" name="Footer Placeholder 4">
            <a:extLst>
              <a:ext uri="{FF2B5EF4-FFF2-40B4-BE49-F238E27FC236}">
                <a16:creationId xmlns:a16="http://schemas.microsoft.com/office/drawing/2014/main" xmlns="" id="{F7728CC3-5830-4EFA-B28E-1648904DE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CDA91B6-E419-4483-9B66-3C758788BC48}"/>
              </a:ext>
            </a:extLst>
          </p:cNvPr>
          <p:cNvSpPr>
            <a:spLocks noGrp="1"/>
          </p:cNvSpPr>
          <p:nvPr>
            <p:ph type="sldNum" sz="quarter" idx="12"/>
          </p:nvPr>
        </p:nvSpPr>
        <p:spPr/>
        <p:txBody>
          <a:bodyPr/>
          <a:lstStyle/>
          <a:p>
            <a:fld id="{719D7796-F675-488F-AC46-C88938C80352}" type="slidenum">
              <a:rPr lang="en-US" smtClean="0"/>
              <a:t>‹#›</a:t>
            </a:fld>
            <a:endParaRPr lang="en-US"/>
          </a:p>
        </p:txBody>
      </p:sp>
      <p:cxnSp>
        <p:nvCxnSpPr>
          <p:cNvPr id="7" name="Straight Connector 6">
            <a:extLst>
              <a:ext uri="{FF2B5EF4-FFF2-40B4-BE49-F238E27FC236}">
                <a16:creationId xmlns:a16="http://schemas.microsoft.com/office/drawing/2014/main" xmlns="" id="{DE447C6A-78C3-4687-9A71-A05DBF6700DE}"/>
              </a:ext>
            </a:extLst>
          </p:cNvPr>
          <p:cNvCxnSpPr>
            <a:cxnSpLocks/>
          </p:cNvCxnSpPr>
          <p:nvPr/>
        </p:nvCxnSpPr>
        <p:spPr>
          <a:xfrm>
            <a:off x="11387805"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2445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3EE2F5-9D3C-4BE7-9AD5-335B31CF2C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5F98C4F-4BF6-47CF-ABEE-2B12748C47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D539070-70D2-4DD1-A439-155343FE262E}"/>
              </a:ext>
            </a:extLst>
          </p:cNvPr>
          <p:cNvSpPr>
            <a:spLocks noGrp="1"/>
          </p:cNvSpPr>
          <p:nvPr>
            <p:ph type="dt" sz="half" idx="10"/>
          </p:nvPr>
        </p:nvSpPr>
        <p:spPr/>
        <p:txBody>
          <a:bodyPr/>
          <a:lstStyle/>
          <a:p>
            <a:fld id="{A1E45834-53BD-4C8F-B791-CD5378F4150E}" type="datetimeFigureOut">
              <a:rPr lang="en-US" smtClean="0"/>
              <a:t>1/30/2024</a:t>
            </a:fld>
            <a:endParaRPr lang="en-US"/>
          </a:p>
        </p:txBody>
      </p:sp>
      <p:sp>
        <p:nvSpPr>
          <p:cNvPr id="5" name="Footer Placeholder 4">
            <a:extLst>
              <a:ext uri="{FF2B5EF4-FFF2-40B4-BE49-F238E27FC236}">
                <a16:creationId xmlns:a16="http://schemas.microsoft.com/office/drawing/2014/main" xmlns="" id="{6151AB30-CD74-471D-9FA6-ADC0C901E6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6A137C4-F19E-4521-8DCB-4E0CF9CA3193}"/>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875014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48007D-9B1D-4E2C-B38F-29C6820996DF}"/>
              </a:ext>
            </a:extLst>
          </p:cNvPr>
          <p:cNvSpPr>
            <a:spLocks noGrp="1"/>
          </p:cNvSpPr>
          <p:nvPr>
            <p:ph type="title"/>
          </p:nvPr>
        </p:nvSpPr>
        <p:spPr>
          <a:xfrm>
            <a:off x="1090940" y="1099127"/>
            <a:ext cx="9272260" cy="3472874"/>
          </a:xfrm>
        </p:spPr>
        <p:txBody>
          <a:bodyPr anchor="t">
            <a:normAutofit/>
          </a:bodyPr>
          <a:lstStyle>
            <a:lvl1pPr>
              <a:defRPr sz="4000" cap="all"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5960C51B-B525-4032-9D08-2978D7367BFF}"/>
              </a:ext>
            </a:extLst>
          </p:cNvPr>
          <p:cNvSpPr>
            <a:spLocks noGrp="1"/>
          </p:cNvSpPr>
          <p:nvPr>
            <p:ph type="body" idx="1"/>
          </p:nvPr>
        </p:nvSpPr>
        <p:spPr>
          <a:xfrm>
            <a:off x="1090939" y="4572000"/>
            <a:ext cx="9272262" cy="1320801"/>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B3408851-4DCC-447C-828A-5F7E66F7623D}"/>
              </a:ext>
            </a:extLst>
          </p:cNvPr>
          <p:cNvSpPr>
            <a:spLocks noGrp="1"/>
          </p:cNvSpPr>
          <p:nvPr>
            <p:ph type="dt" sz="half" idx="10"/>
          </p:nvPr>
        </p:nvSpPr>
        <p:spPr/>
        <p:txBody>
          <a:bodyPr/>
          <a:lstStyle/>
          <a:p>
            <a:fld id="{A1E45834-53BD-4C8F-B791-CD5378F4150E}" type="datetimeFigureOut">
              <a:rPr lang="en-US" smtClean="0"/>
              <a:t>1/30/2024</a:t>
            </a:fld>
            <a:endParaRPr lang="en-US"/>
          </a:p>
        </p:txBody>
      </p:sp>
      <p:sp>
        <p:nvSpPr>
          <p:cNvPr id="5" name="Footer Placeholder 4">
            <a:extLst>
              <a:ext uri="{FF2B5EF4-FFF2-40B4-BE49-F238E27FC236}">
                <a16:creationId xmlns:a16="http://schemas.microsoft.com/office/drawing/2014/main" xmlns="" id="{4C094542-CAEF-4D6C-BE6A-BC100F0590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C8BDE40-8468-4051-9703-B751608AAF9D}"/>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107194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6BF7AE-3892-4896-8C15-7A35A41EFD9C}"/>
              </a:ext>
            </a:extLst>
          </p:cNvPr>
          <p:cNvSpPr>
            <a:spLocks noGrp="1"/>
          </p:cNvSpPr>
          <p:nvPr>
            <p:ph type="title"/>
          </p:nvPr>
        </p:nvSpPr>
        <p:spPr>
          <a:xfrm>
            <a:off x="1088136" y="1088136"/>
            <a:ext cx="9890066" cy="1294228"/>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F2FD9A26-86F1-4817-B243-4DE63B4F182F}"/>
              </a:ext>
            </a:extLst>
          </p:cNvPr>
          <p:cNvSpPr>
            <a:spLocks noGrp="1"/>
          </p:cNvSpPr>
          <p:nvPr>
            <p:ph sz="half" idx="1"/>
          </p:nvPr>
        </p:nvSpPr>
        <p:spPr>
          <a:xfrm>
            <a:off x="1082185" y="2440568"/>
            <a:ext cx="4841505" cy="38012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xmlns="" id="{D454BF9B-EA16-48C8-96B9-7A66051BE768}"/>
              </a:ext>
            </a:extLst>
          </p:cNvPr>
          <p:cNvSpPr>
            <a:spLocks noGrp="1"/>
          </p:cNvSpPr>
          <p:nvPr>
            <p:ph sz="half" idx="2"/>
          </p:nvPr>
        </p:nvSpPr>
        <p:spPr>
          <a:xfrm>
            <a:off x="6172200" y="2440568"/>
            <a:ext cx="4806002" cy="3801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16E2D9F-1FCE-4A1C-996E-DB05777A8994}"/>
              </a:ext>
            </a:extLst>
          </p:cNvPr>
          <p:cNvSpPr>
            <a:spLocks noGrp="1"/>
          </p:cNvSpPr>
          <p:nvPr>
            <p:ph type="dt" sz="half" idx="10"/>
          </p:nvPr>
        </p:nvSpPr>
        <p:spPr/>
        <p:txBody>
          <a:bodyPr/>
          <a:lstStyle/>
          <a:p>
            <a:fld id="{A1E45834-53BD-4C8F-B791-CD5378F4150E}" type="datetimeFigureOut">
              <a:rPr lang="en-US" smtClean="0"/>
              <a:t>1/30/2024</a:t>
            </a:fld>
            <a:endParaRPr lang="en-US"/>
          </a:p>
        </p:txBody>
      </p:sp>
      <p:sp>
        <p:nvSpPr>
          <p:cNvPr id="6" name="Footer Placeholder 5">
            <a:extLst>
              <a:ext uri="{FF2B5EF4-FFF2-40B4-BE49-F238E27FC236}">
                <a16:creationId xmlns:a16="http://schemas.microsoft.com/office/drawing/2014/main" xmlns="" id="{40629E05-3F6C-40BF-9324-118588B6CA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69BE013-C5C0-4CBD-982E-36F037F7366F}"/>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578312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BED885-5FE5-4407-BE4D-FAD01C40A905}"/>
              </a:ext>
            </a:extLst>
          </p:cNvPr>
          <p:cNvSpPr>
            <a:spLocks noGrp="1"/>
          </p:cNvSpPr>
          <p:nvPr>
            <p:ph type="title"/>
          </p:nvPr>
        </p:nvSpPr>
        <p:spPr>
          <a:xfrm>
            <a:off x="1090940" y="1084333"/>
            <a:ext cx="9949455" cy="838856"/>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xmlns="" id="{6E322A77-C134-4857-83E5-51217D3C29FB}"/>
              </a:ext>
            </a:extLst>
          </p:cNvPr>
          <p:cNvSpPr>
            <a:spLocks noGrp="1"/>
          </p:cNvSpPr>
          <p:nvPr>
            <p:ph type="body" idx="1"/>
          </p:nvPr>
        </p:nvSpPr>
        <p:spPr>
          <a:xfrm>
            <a:off x="1092088" y="1923190"/>
            <a:ext cx="4816475"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xmlns="" id="{9A4ECBFE-C62C-471B-BFE4-1272EAC3479D}"/>
              </a:ext>
            </a:extLst>
          </p:cNvPr>
          <p:cNvSpPr>
            <a:spLocks noGrp="1"/>
          </p:cNvSpPr>
          <p:nvPr>
            <p:ph sz="half" idx="2"/>
          </p:nvPr>
        </p:nvSpPr>
        <p:spPr>
          <a:xfrm>
            <a:off x="1092088" y="2825791"/>
            <a:ext cx="4816475" cy="336387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xmlns="" id="{7710AFC6-F407-4F35-BD37-B32F9B4036D0}"/>
              </a:ext>
            </a:extLst>
          </p:cNvPr>
          <p:cNvSpPr>
            <a:spLocks noGrp="1"/>
          </p:cNvSpPr>
          <p:nvPr>
            <p:ph type="body" sz="quarter" idx="3"/>
          </p:nvPr>
        </p:nvSpPr>
        <p:spPr>
          <a:xfrm>
            <a:off x="6215482" y="1923190"/>
            <a:ext cx="4824913"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58D60D5-0F83-46CB-92F3-849FC08E6E92}"/>
              </a:ext>
            </a:extLst>
          </p:cNvPr>
          <p:cNvSpPr>
            <a:spLocks noGrp="1"/>
          </p:cNvSpPr>
          <p:nvPr>
            <p:ph sz="quarter" idx="4"/>
          </p:nvPr>
        </p:nvSpPr>
        <p:spPr>
          <a:xfrm>
            <a:off x="6215482" y="2825791"/>
            <a:ext cx="4824913" cy="33638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AA5AE694-5CA0-48DA-90D3-EC42BD1D86C1}"/>
              </a:ext>
            </a:extLst>
          </p:cNvPr>
          <p:cNvSpPr>
            <a:spLocks noGrp="1"/>
          </p:cNvSpPr>
          <p:nvPr>
            <p:ph type="dt" sz="half" idx="10"/>
          </p:nvPr>
        </p:nvSpPr>
        <p:spPr/>
        <p:txBody>
          <a:bodyPr/>
          <a:lstStyle/>
          <a:p>
            <a:fld id="{A1E45834-53BD-4C8F-B791-CD5378F4150E}" type="datetimeFigureOut">
              <a:rPr lang="en-US" smtClean="0"/>
              <a:t>1/30/2024</a:t>
            </a:fld>
            <a:endParaRPr lang="en-US"/>
          </a:p>
        </p:txBody>
      </p:sp>
      <p:sp>
        <p:nvSpPr>
          <p:cNvPr id="8" name="Footer Placeholder 7">
            <a:extLst>
              <a:ext uri="{FF2B5EF4-FFF2-40B4-BE49-F238E27FC236}">
                <a16:creationId xmlns:a16="http://schemas.microsoft.com/office/drawing/2014/main" xmlns="" id="{F340A80D-4CCB-4899-9E1D-A5967F4E64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4F753A9D-469A-4ED9-99A1-7E4B115F8933}"/>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257826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87C91E-0A11-4E5D-9B8D-5316E73A2D58}"/>
              </a:ext>
            </a:extLst>
          </p:cNvPr>
          <p:cNvSpPr>
            <a:spLocks noGrp="1"/>
          </p:cNvSpPr>
          <p:nvPr>
            <p:ph type="title"/>
          </p:nvPr>
        </p:nvSpPr>
        <p:spPr/>
        <p:txBody>
          <a:bodyPr/>
          <a:lstStyle>
            <a:lvl1pPr>
              <a:defRPr cap="all" baseline="0"/>
            </a:lvl1pPr>
          </a:lstStyle>
          <a:p>
            <a:r>
              <a:rPr lang="en-US" dirty="0"/>
              <a:t>Click to edit Master title style</a:t>
            </a:r>
          </a:p>
        </p:txBody>
      </p:sp>
      <p:sp>
        <p:nvSpPr>
          <p:cNvPr id="3" name="Date Placeholder 2">
            <a:extLst>
              <a:ext uri="{FF2B5EF4-FFF2-40B4-BE49-F238E27FC236}">
                <a16:creationId xmlns:a16="http://schemas.microsoft.com/office/drawing/2014/main" xmlns="" id="{A1B8A8D1-71AD-4F9F-B393-9EED83FEF003}"/>
              </a:ext>
            </a:extLst>
          </p:cNvPr>
          <p:cNvSpPr>
            <a:spLocks noGrp="1"/>
          </p:cNvSpPr>
          <p:nvPr>
            <p:ph type="dt" sz="half" idx="10"/>
          </p:nvPr>
        </p:nvSpPr>
        <p:spPr/>
        <p:txBody>
          <a:bodyPr/>
          <a:lstStyle/>
          <a:p>
            <a:fld id="{A1E45834-53BD-4C8F-B791-CD5378F4150E}" type="datetimeFigureOut">
              <a:rPr lang="en-US" smtClean="0"/>
              <a:t>1/30/2024</a:t>
            </a:fld>
            <a:endParaRPr lang="en-US"/>
          </a:p>
        </p:txBody>
      </p:sp>
      <p:sp>
        <p:nvSpPr>
          <p:cNvPr id="4" name="Footer Placeholder 3">
            <a:extLst>
              <a:ext uri="{FF2B5EF4-FFF2-40B4-BE49-F238E27FC236}">
                <a16:creationId xmlns:a16="http://schemas.microsoft.com/office/drawing/2014/main" xmlns="" id="{D7E36922-9A4C-453D-9B70-0C3A70281C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EF5AAEF2-65DC-4E28-9AA4-5115ACB074CC}"/>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3386815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448B02B-A32A-4383-BBC7-0C383390A96F}"/>
              </a:ext>
            </a:extLst>
          </p:cNvPr>
          <p:cNvSpPr>
            <a:spLocks noGrp="1"/>
          </p:cNvSpPr>
          <p:nvPr>
            <p:ph type="dt" sz="half" idx="10"/>
          </p:nvPr>
        </p:nvSpPr>
        <p:spPr/>
        <p:txBody>
          <a:bodyPr/>
          <a:lstStyle/>
          <a:p>
            <a:fld id="{A1E45834-53BD-4C8F-B791-CD5378F4150E}" type="datetimeFigureOut">
              <a:rPr lang="en-US" smtClean="0"/>
              <a:t>1/30/2024</a:t>
            </a:fld>
            <a:endParaRPr lang="en-US"/>
          </a:p>
        </p:txBody>
      </p:sp>
      <p:sp>
        <p:nvSpPr>
          <p:cNvPr id="3" name="Footer Placeholder 2">
            <a:extLst>
              <a:ext uri="{FF2B5EF4-FFF2-40B4-BE49-F238E27FC236}">
                <a16:creationId xmlns:a16="http://schemas.microsoft.com/office/drawing/2014/main" xmlns="" id="{FCFF7E77-47E0-4F9E-9148-8D0C59C0CF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898005A2-ECF0-4759-A17B-FDECE80683F4}"/>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225598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A1DD4B-5676-477E-8C52-4C1CF160FCDE}"/>
              </a:ext>
            </a:extLst>
          </p:cNvPr>
          <p:cNvSpPr>
            <a:spLocks noGrp="1"/>
          </p:cNvSpPr>
          <p:nvPr>
            <p:ph type="title"/>
          </p:nvPr>
        </p:nvSpPr>
        <p:spPr>
          <a:xfrm>
            <a:off x="1090940" y="1094448"/>
            <a:ext cx="3785860" cy="1554362"/>
          </a:xfrm>
        </p:spPr>
        <p:txBody>
          <a:bodyPr anchor="t">
            <a:normAutofit/>
          </a:bodyPr>
          <a:lstStyle>
            <a:lvl1pPr>
              <a:defRPr sz="2800" cap="all" baseline="0"/>
            </a:lvl1pPr>
          </a:lstStyle>
          <a:p>
            <a:r>
              <a:rPr lang="en-US" dirty="0"/>
              <a:t>Click to edit Master title style</a:t>
            </a:r>
          </a:p>
        </p:txBody>
      </p:sp>
      <p:sp>
        <p:nvSpPr>
          <p:cNvPr id="3" name="Content Placeholder 2">
            <a:extLst>
              <a:ext uri="{FF2B5EF4-FFF2-40B4-BE49-F238E27FC236}">
                <a16:creationId xmlns:a16="http://schemas.microsoft.com/office/drawing/2014/main" xmlns="" id="{4B5A3E63-EB15-4D82-BF2B-36BB030C430D}"/>
              </a:ext>
            </a:extLst>
          </p:cNvPr>
          <p:cNvSpPr>
            <a:spLocks noGrp="1"/>
          </p:cNvSpPr>
          <p:nvPr>
            <p:ph idx="1"/>
          </p:nvPr>
        </p:nvSpPr>
        <p:spPr>
          <a:xfrm>
            <a:off x="5524500" y="922689"/>
            <a:ext cx="548600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xmlns="" id="{7CBE994E-BAB7-43DC-A0E4-C779CF2A33D5}"/>
              </a:ext>
            </a:extLst>
          </p:cNvPr>
          <p:cNvSpPr>
            <a:spLocks noGrp="1"/>
          </p:cNvSpPr>
          <p:nvPr>
            <p:ph type="body" sz="half" idx="2"/>
          </p:nvPr>
        </p:nvSpPr>
        <p:spPr>
          <a:xfrm>
            <a:off x="1090940" y="2701254"/>
            <a:ext cx="3785860" cy="316773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EDEFAAA-1B70-42AA-ADCC-F49B58132654}"/>
              </a:ext>
            </a:extLst>
          </p:cNvPr>
          <p:cNvSpPr>
            <a:spLocks noGrp="1"/>
          </p:cNvSpPr>
          <p:nvPr>
            <p:ph type="dt" sz="half" idx="10"/>
          </p:nvPr>
        </p:nvSpPr>
        <p:spPr/>
        <p:txBody>
          <a:bodyPr/>
          <a:lstStyle/>
          <a:p>
            <a:fld id="{A1E45834-53BD-4C8F-B791-CD5378F4150E}" type="datetimeFigureOut">
              <a:rPr lang="en-US" smtClean="0"/>
              <a:t>1/30/2024</a:t>
            </a:fld>
            <a:endParaRPr lang="en-US"/>
          </a:p>
        </p:txBody>
      </p:sp>
      <p:sp>
        <p:nvSpPr>
          <p:cNvPr id="6" name="Footer Placeholder 5">
            <a:extLst>
              <a:ext uri="{FF2B5EF4-FFF2-40B4-BE49-F238E27FC236}">
                <a16:creationId xmlns:a16="http://schemas.microsoft.com/office/drawing/2014/main" xmlns="" id="{E4C7B6CC-1C13-4F34-AC86-CCD442C8C3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9F1B638-9061-41AD-AF47-73A4AF8B781A}"/>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262490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CF3C43-1676-4A29-83F9-D788ED2E71E9}"/>
              </a:ext>
            </a:extLst>
          </p:cNvPr>
          <p:cNvSpPr>
            <a:spLocks noGrp="1"/>
          </p:cNvSpPr>
          <p:nvPr>
            <p:ph type="title"/>
          </p:nvPr>
        </p:nvSpPr>
        <p:spPr>
          <a:xfrm>
            <a:off x="1090940" y="1097280"/>
            <a:ext cx="3785860" cy="1559740"/>
          </a:xfrm>
        </p:spPr>
        <p:txBody>
          <a:bodyPr anchor="t">
            <a:normAutofit/>
          </a:bodyPr>
          <a:lstStyle>
            <a:lvl1pPr>
              <a:defRPr sz="2800" cap="all"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xmlns="" id="{5214A903-97C7-4349-B8CE-1BBED1942E3B}"/>
              </a:ext>
            </a:extLst>
          </p:cNvPr>
          <p:cNvSpPr>
            <a:spLocks noGrp="1"/>
          </p:cNvSpPr>
          <p:nvPr>
            <p:ph type="pic" idx="1"/>
          </p:nvPr>
        </p:nvSpPr>
        <p:spPr>
          <a:xfrm>
            <a:off x="5524500" y="1143000"/>
            <a:ext cx="54864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xmlns="" id="{BF0A9F58-4AEB-4286-98F7-3C77AA913BE8}"/>
              </a:ext>
            </a:extLst>
          </p:cNvPr>
          <p:cNvSpPr>
            <a:spLocks noGrp="1"/>
          </p:cNvSpPr>
          <p:nvPr>
            <p:ph type="body" sz="half" idx="2"/>
          </p:nvPr>
        </p:nvSpPr>
        <p:spPr>
          <a:xfrm>
            <a:off x="1090940" y="2697480"/>
            <a:ext cx="3785860" cy="30934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4F55A58-F085-4500-AF61-045B12C8F41E}"/>
              </a:ext>
            </a:extLst>
          </p:cNvPr>
          <p:cNvSpPr>
            <a:spLocks noGrp="1"/>
          </p:cNvSpPr>
          <p:nvPr>
            <p:ph type="dt" sz="half" idx="10"/>
          </p:nvPr>
        </p:nvSpPr>
        <p:spPr/>
        <p:txBody>
          <a:bodyPr/>
          <a:lstStyle/>
          <a:p>
            <a:fld id="{A1E45834-53BD-4C8F-B791-CD5378F4150E}" type="datetimeFigureOut">
              <a:rPr lang="en-US" smtClean="0"/>
              <a:t>1/30/2024</a:t>
            </a:fld>
            <a:endParaRPr lang="en-US"/>
          </a:p>
        </p:txBody>
      </p:sp>
      <p:sp>
        <p:nvSpPr>
          <p:cNvPr id="6" name="Footer Placeholder 5">
            <a:extLst>
              <a:ext uri="{FF2B5EF4-FFF2-40B4-BE49-F238E27FC236}">
                <a16:creationId xmlns:a16="http://schemas.microsoft.com/office/drawing/2014/main" xmlns="" id="{E9936470-561D-49AE-AC84-B79D483FDA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EEF2BE2-DF21-4683-9D5F-849A525FD5C4}"/>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013795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E4438DC-3CEE-4170-9B1C-BAC05CD8C3B5}"/>
              </a:ext>
            </a:extLst>
          </p:cNvPr>
          <p:cNvSpPr>
            <a:spLocks noGrp="1"/>
          </p:cNvSpPr>
          <p:nvPr>
            <p:ph type="title"/>
          </p:nvPr>
        </p:nvSpPr>
        <p:spPr>
          <a:xfrm>
            <a:off x="1088136" y="1090245"/>
            <a:ext cx="9922764" cy="1294228"/>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47C19D24-DCBE-47F9-8B85-8A118B02B3C9}"/>
              </a:ext>
            </a:extLst>
          </p:cNvPr>
          <p:cNvSpPr>
            <a:spLocks noGrp="1"/>
          </p:cNvSpPr>
          <p:nvPr>
            <p:ph type="body" idx="1"/>
          </p:nvPr>
        </p:nvSpPr>
        <p:spPr>
          <a:xfrm>
            <a:off x="1088136" y="2447778"/>
            <a:ext cx="9922764" cy="383872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334F5788-BDCE-49E2-80AE-31C739C6A0CE}"/>
              </a:ext>
            </a:extLst>
          </p:cNvPr>
          <p:cNvSpPr>
            <a:spLocks noGrp="1"/>
          </p:cNvSpPr>
          <p:nvPr>
            <p:ph type="dt" sz="half" idx="2"/>
          </p:nvPr>
        </p:nvSpPr>
        <p:spPr>
          <a:xfrm>
            <a:off x="7315200" y="6389688"/>
            <a:ext cx="3695302" cy="365125"/>
          </a:xfrm>
          <a:prstGeom prst="rect">
            <a:avLst/>
          </a:prstGeom>
        </p:spPr>
        <p:txBody>
          <a:bodyPr vert="horz" lIns="91440" tIns="45720" rIns="91440" bIns="45720" rtlCol="0" anchor="ctr"/>
          <a:lstStyle>
            <a:lvl1pPr algn="l">
              <a:defRPr sz="900">
                <a:solidFill>
                  <a:schemeClr val="tx1"/>
                </a:solidFill>
              </a:defRPr>
            </a:lvl1pPr>
          </a:lstStyle>
          <a:p>
            <a:fld id="{A1E45834-53BD-4C8F-B791-CD5378F4150E}" type="datetimeFigureOut">
              <a:rPr lang="en-US" smtClean="0"/>
              <a:t>1/30/2024</a:t>
            </a:fld>
            <a:endParaRPr lang="en-US"/>
          </a:p>
        </p:txBody>
      </p:sp>
      <p:sp>
        <p:nvSpPr>
          <p:cNvPr id="5" name="Footer Placeholder 4">
            <a:extLst>
              <a:ext uri="{FF2B5EF4-FFF2-40B4-BE49-F238E27FC236}">
                <a16:creationId xmlns:a16="http://schemas.microsoft.com/office/drawing/2014/main" xmlns="" id="{FD1D5844-8163-4D82-BEFC-BC2D8D511B7E}"/>
              </a:ext>
            </a:extLst>
          </p:cNvPr>
          <p:cNvSpPr>
            <a:spLocks noGrp="1"/>
          </p:cNvSpPr>
          <p:nvPr>
            <p:ph type="ftr" sz="quarter" idx="3"/>
          </p:nvPr>
        </p:nvSpPr>
        <p:spPr>
          <a:xfrm>
            <a:off x="1090940" y="6389688"/>
            <a:ext cx="4433560" cy="365125"/>
          </a:xfrm>
          <a:prstGeom prst="rect">
            <a:avLst/>
          </a:prstGeom>
        </p:spPr>
        <p:txBody>
          <a:bodyPr vert="horz" lIns="91440" tIns="45720" rIns="91440" bIns="45720" rtlCol="0" anchor="ctr"/>
          <a:lstStyle>
            <a:lvl1pPr algn="l">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xmlns="" id="{22698A50-C435-4220-82C6-C8D62A7C9EB0}"/>
              </a:ext>
            </a:extLst>
          </p:cNvPr>
          <p:cNvSpPr>
            <a:spLocks noGrp="1"/>
          </p:cNvSpPr>
          <p:nvPr>
            <p:ph type="sldNum" sz="quarter" idx="4"/>
          </p:nvPr>
        </p:nvSpPr>
        <p:spPr>
          <a:xfrm>
            <a:off x="10983190" y="6389688"/>
            <a:ext cx="940296" cy="365125"/>
          </a:xfrm>
          <a:prstGeom prst="rect">
            <a:avLst/>
          </a:prstGeom>
        </p:spPr>
        <p:txBody>
          <a:bodyPr vert="horz" lIns="91440" tIns="45720" rIns="91440" bIns="45720" rtlCol="0" anchor="ctr"/>
          <a:lstStyle>
            <a:lvl1pPr algn="r">
              <a:defRPr sz="900">
                <a:solidFill>
                  <a:schemeClr val="tx1"/>
                </a:solidFill>
              </a:defRPr>
            </a:lvl1pPr>
          </a:lstStyle>
          <a:p>
            <a:fld id="{719D7796-F675-488F-AC46-C88938C80352}" type="slidenum">
              <a:rPr lang="en-US" smtClean="0"/>
              <a:t>‹#›</a:t>
            </a:fld>
            <a:endParaRPr lang="en-US"/>
          </a:p>
        </p:txBody>
      </p:sp>
      <p:cxnSp>
        <p:nvCxnSpPr>
          <p:cNvPr id="28" name="Straight Connector 27">
            <a:extLst>
              <a:ext uri="{FF2B5EF4-FFF2-40B4-BE49-F238E27FC236}">
                <a16:creationId xmlns:a16="http://schemas.microsoft.com/office/drawing/2014/main" xmlns="" id="{D8689CE0-64D2-447C-9C1F-872D111D8AC3}"/>
              </a:ext>
            </a:extLst>
          </p:cNvPr>
          <p:cNvCxnSpPr>
            <a:cxnSpLocks/>
          </p:cNvCxnSpPr>
          <p:nvPr/>
        </p:nvCxnSpPr>
        <p:spPr>
          <a:xfrm>
            <a:off x="0"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3918793"/>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54" r:id="rId6"/>
    <p:sldLayoutId id="2147483750" r:id="rId7"/>
    <p:sldLayoutId id="2147483751" r:id="rId8"/>
    <p:sldLayoutId id="2147483752" r:id="rId9"/>
    <p:sldLayoutId id="2147483753" r:id="rId10"/>
    <p:sldLayoutId id="2147483755" r:id="rId11"/>
  </p:sldLayoutIdLst>
  <p:txStyles>
    <p:titleStyle>
      <a:lvl1pPr algn="l" defTabSz="914400" rtl="0" eaLnBrk="1" latinLnBrk="0" hangingPunct="1">
        <a:lnSpc>
          <a:spcPct val="85000"/>
        </a:lnSpc>
        <a:spcBef>
          <a:spcPct val="0"/>
        </a:spcBef>
        <a:buNone/>
        <a:defRPr sz="4400" b="1" kern="1200" cap="none" baseline="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Neue Haas Grotesk Text Pro" panose="020B0504020202020204" pitchFamily="34" charset="0"/>
        <a:buChar char="-"/>
        <a:defRPr sz="1800" kern="1200">
          <a:solidFill>
            <a:schemeClr val="tx1"/>
          </a:solidFill>
          <a:latin typeface="+mn-lt"/>
          <a:ea typeface="+mn-ea"/>
          <a:cs typeface="+mn-cs"/>
        </a:defRPr>
      </a:lvl1pPr>
      <a:lvl2pPr marL="502920" indent="-228600" algn="l" defTabSz="914400" rtl="0" eaLnBrk="1" latinLnBrk="0" hangingPunct="1">
        <a:lnSpc>
          <a:spcPct val="130000"/>
        </a:lnSpc>
        <a:spcBef>
          <a:spcPts val="500"/>
        </a:spcBef>
        <a:buFont typeface="Neue Haas Grotesk Text Pro" panose="020B05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30000"/>
        </a:lnSpc>
        <a:spcBef>
          <a:spcPts val="500"/>
        </a:spcBef>
        <a:buFont typeface="Neue Haas Grotesk Text Pro" panose="020B05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4pPr>
      <a:lvl5pPr marL="128016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xmlns="" id="{707F1A2B-7836-4300-AA71-0D56FA4CA6C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xmlns="" id="{9E8CE7A4-970B-4DA2-BC23-BAF196F184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xmlns="" id="{902D1A37-7C2A-4258-95A8-919D781C699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039322" y="1065861"/>
            <a:ext cx="10581178" cy="3947757"/>
          </a:xfrm>
        </p:spPr>
        <p:txBody>
          <a:bodyPr anchor="t">
            <a:normAutofit/>
          </a:bodyPr>
          <a:lstStyle/>
          <a:p>
            <a:r>
              <a:rPr lang="en-GB" sz="6800" dirty="0">
                <a:solidFill>
                  <a:schemeClr val="bg1"/>
                </a:solidFill>
                <a:latin typeface="Times New Roman"/>
                <a:cs typeface="Times New Roman"/>
              </a:rPr>
              <a:t>               </a:t>
            </a:r>
            <a:r>
              <a:rPr lang="en-GB" sz="6800" dirty="0">
                <a:latin typeface="Times New Roman"/>
                <a:cs typeface="Times New Roman"/>
              </a:rPr>
              <a:t/>
            </a:r>
            <a:br>
              <a:rPr lang="en-GB" sz="6800" dirty="0">
                <a:latin typeface="Times New Roman"/>
                <a:cs typeface="Times New Roman"/>
              </a:rPr>
            </a:br>
            <a:r>
              <a:rPr lang="en-GB" sz="6800" dirty="0">
                <a:solidFill>
                  <a:schemeClr val="bg1"/>
                </a:solidFill>
                <a:latin typeface="Times New Roman"/>
                <a:cs typeface="Times New Roman"/>
              </a:rPr>
              <a:t>Intellectual Property Law</a:t>
            </a:r>
            <a:endParaRPr lang="en-GB" sz="6800" dirty="0">
              <a:solidFill>
                <a:schemeClr val="bg1"/>
              </a:solidFill>
            </a:endParaRPr>
          </a:p>
          <a:p>
            <a:endParaRPr lang="en-GB" sz="6800">
              <a:solidFill>
                <a:schemeClr val="bg1"/>
              </a:solidFill>
              <a:cs typeface="Calibri Light"/>
            </a:endParaRPr>
          </a:p>
        </p:txBody>
      </p:sp>
      <p:sp>
        <p:nvSpPr>
          <p:cNvPr id="3" name="Subtitle 2"/>
          <p:cNvSpPr>
            <a:spLocks noGrp="1"/>
          </p:cNvSpPr>
          <p:nvPr>
            <p:ph type="subTitle" idx="1"/>
          </p:nvPr>
        </p:nvSpPr>
        <p:spPr>
          <a:xfrm>
            <a:off x="1090940" y="5117693"/>
            <a:ext cx="9919960" cy="700547"/>
          </a:xfrm>
        </p:spPr>
        <p:txBody>
          <a:bodyPr anchor="b">
            <a:normAutofit/>
          </a:bodyPr>
          <a:lstStyle/>
          <a:p>
            <a:r>
              <a:rPr lang="en-GB" dirty="0" smtClean="0">
                <a:solidFill>
                  <a:schemeClr val="bg1"/>
                </a:solidFill>
              </a:rPr>
              <a:t>Lecture 1</a:t>
            </a:r>
            <a:endParaRPr lang="en-GB" dirty="0">
              <a:solidFill>
                <a:schemeClr val="bg1"/>
              </a:solidFill>
            </a:endParaRPr>
          </a:p>
        </p:txBody>
      </p:sp>
      <p:cxnSp>
        <p:nvCxnSpPr>
          <p:cNvPr id="38" name="Straight Connector 37">
            <a:extLst>
              <a:ext uri="{FF2B5EF4-FFF2-40B4-BE49-F238E27FC236}">
                <a16:creationId xmlns:a16="http://schemas.microsoft.com/office/drawing/2014/main" xmlns="" id="{BBC0B8F1-C234-43A3-9450-4770CDF9B3B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1208325"/>
            <a:ext cx="804195" cy="0"/>
          </a:xfrm>
          <a:prstGeom prst="line">
            <a:avLst/>
          </a:prstGeom>
          <a:ln w="1206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47A6ACE-A9C5-47FE-8B87-BB64849E669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D3D9C36A-9DC1-310B-ED7C-4031DD6AF5DE}"/>
              </a:ext>
            </a:extLst>
          </p:cNvPr>
          <p:cNvSpPr>
            <a:spLocks noGrp="1"/>
          </p:cNvSpPr>
          <p:nvPr>
            <p:ph type="title"/>
          </p:nvPr>
        </p:nvSpPr>
        <p:spPr>
          <a:xfrm>
            <a:off x="198709" y="1559395"/>
            <a:ext cx="4174884" cy="4551977"/>
          </a:xfrm>
        </p:spPr>
        <p:txBody>
          <a:bodyPr>
            <a:normAutofit/>
          </a:bodyPr>
          <a:lstStyle/>
          <a:p>
            <a:r>
              <a:rPr lang="en-GB" sz="4000" dirty="0">
                <a:highlight>
                  <a:srgbClr val="FFFF00"/>
                </a:highlight>
                <a:latin typeface="Times New Roman"/>
                <a:cs typeface="Times New Roman"/>
              </a:rPr>
              <a:t>Kinds:  Intellectual Property Rights</a:t>
            </a:r>
            <a:endParaRPr lang="en-US" sz="4000" dirty="0"/>
          </a:p>
          <a:p>
            <a:r>
              <a:rPr lang="en-US" sz="4000" dirty="0"/>
              <a:t/>
            </a:r>
            <a:br>
              <a:rPr lang="en-US" sz="4000" dirty="0"/>
            </a:br>
            <a:endParaRPr lang="en-US" sz="4000"/>
          </a:p>
          <a:p>
            <a:endParaRPr lang="en-GB" sz="4000"/>
          </a:p>
        </p:txBody>
      </p:sp>
      <p:cxnSp>
        <p:nvCxnSpPr>
          <p:cNvPr id="10" name="Straight Connector 9">
            <a:extLst>
              <a:ext uri="{FF2B5EF4-FFF2-40B4-BE49-F238E27FC236}">
                <a16:creationId xmlns:a16="http://schemas.microsoft.com/office/drawing/2014/main" xmlns="" id="{F0748755-DDBC-46D0-91EC-1212A8EE2B4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1179420"/>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4C5D0A43-EDA8-D4AF-5236-4551FA4EE2CA}"/>
              </a:ext>
            </a:extLst>
          </p:cNvPr>
          <p:cNvSpPr>
            <a:spLocks noGrp="1"/>
          </p:cNvSpPr>
          <p:nvPr>
            <p:ph idx="1"/>
          </p:nvPr>
        </p:nvSpPr>
        <p:spPr>
          <a:xfrm>
            <a:off x="5193821" y="1020395"/>
            <a:ext cx="5817078" cy="5191623"/>
          </a:xfrm>
        </p:spPr>
        <p:txBody>
          <a:bodyPr vert="horz" lIns="91440" tIns="45720" rIns="91440" bIns="45720" rtlCol="0" anchor="t">
            <a:normAutofit/>
          </a:bodyPr>
          <a:lstStyle/>
          <a:p>
            <a:pPr>
              <a:lnSpc>
                <a:spcPct val="120000"/>
              </a:lnSpc>
            </a:pPr>
            <a:endParaRPr lang="en-GB" sz="1100" b="1">
              <a:latin typeface="Times New Roman"/>
              <a:cs typeface="Times New Roman"/>
            </a:endParaRPr>
          </a:p>
          <a:p>
            <a:pPr>
              <a:lnSpc>
                <a:spcPct val="120000"/>
              </a:lnSpc>
            </a:pPr>
            <a:r>
              <a:rPr lang="en-GB" b="1" dirty="0">
                <a:highlight>
                  <a:srgbClr val="FFFF00"/>
                </a:highlight>
                <a:latin typeface="Times New Roman"/>
                <a:cs typeface="Times New Roman"/>
              </a:rPr>
              <a:t>A. Patents</a:t>
            </a:r>
            <a:endParaRPr lang="en-GB" b="1">
              <a:highlight>
                <a:srgbClr val="FFFF00"/>
              </a:highlight>
            </a:endParaRPr>
          </a:p>
          <a:p>
            <a:pPr>
              <a:lnSpc>
                <a:spcPct val="120000"/>
              </a:lnSpc>
            </a:pPr>
            <a:r>
              <a:rPr lang="en-GB" dirty="0">
                <a:latin typeface="Times New Roman"/>
                <a:cs typeface="Times New Roman"/>
              </a:rPr>
              <a:t>Patents grant inventors exclusive rights to their inventions for a limited period, encouraging the disclosure of new technologies in exchange for protection.</a:t>
            </a:r>
            <a:endParaRPr lang="en-GB"/>
          </a:p>
          <a:p>
            <a:pPr>
              <a:lnSpc>
                <a:spcPct val="120000"/>
              </a:lnSpc>
            </a:pPr>
            <a:r>
              <a:rPr lang="en-GB" b="1" dirty="0">
                <a:highlight>
                  <a:srgbClr val="FFFF00"/>
                </a:highlight>
                <a:latin typeface="Times New Roman"/>
                <a:cs typeface="Times New Roman"/>
              </a:rPr>
              <a:t>B. Trademarks</a:t>
            </a:r>
            <a:endParaRPr lang="en-GB">
              <a:highlight>
                <a:srgbClr val="FFFF00"/>
              </a:highlight>
            </a:endParaRPr>
          </a:p>
          <a:p>
            <a:pPr>
              <a:lnSpc>
                <a:spcPct val="120000"/>
              </a:lnSpc>
            </a:pPr>
            <a:r>
              <a:rPr lang="en-GB" dirty="0">
                <a:latin typeface="Times New Roman"/>
                <a:cs typeface="Times New Roman"/>
              </a:rPr>
              <a:t>Trademarks protect distinctive signs, symbols, or names used by businesses to identify and distinguish their goods or services in the marketplace.</a:t>
            </a:r>
            <a:endParaRPr lang="en-GB"/>
          </a:p>
          <a:p>
            <a:pPr>
              <a:lnSpc>
                <a:spcPct val="120000"/>
              </a:lnSpc>
            </a:pPr>
            <a:r>
              <a:rPr lang="en-US" sz="1100" dirty="0"/>
              <a:t/>
            </a:r>
            <a:br>
              <a:rPr lang="en-US" sz="1100" dirty="0"/>
            </a:br>
            <a:endParaRPr lang="en-US" sz="1600"/>
          </a:p>
          <a:p>
            <a:pPr>
              <a:lnSpc>
                <a:spcPct val="120000"/>
              </a:lnSpc>
            </a:pPr>
            <a:endParaRPr lang="en-GB" sz="1100"/>
          </a:p>
        </p:txBody>
      </p:sp>
    </p:spTree>
    <p:extLst>
      <p:ext uri="{BB962C8B-B14F-4D97-AF65-F5344CB8AC3E}">
        <p14:creationId xmlns:p14="http://schemas.microsoft.com/office/powerpoint/2010/main" val="1564791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936D08E-1EEE-40A7-9B9D-E4199C637E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71E4CA5-A781-892E-B54F-AD676DF504AA}"/>
              </a:ext>
            </a:extLst>
          </p:cNvPr>
          <p:cNvSpPr>
            <a:spLocks noGrp="1"/>
          </p:cNvSpPr>
          <p:nvPr>
            <p:ph type="title"/>
          </p:nvPr>
        </p:nvSpPr>
        <p:spPr>
          <a:xfrm>
            <a:off x="1088136" y="1090245"/>
            <a:ext cx="9922764" cy="1321651"/>
          </a:xfrm>
        </p:spPr>
        <p:txBody>
          <a:bodyPr>
            <a:normAutofit/>
          </a:bodyPr>
          <a:lstStyle/>
          <a:p>
            <a:endParaRPr lang="en-GB" sz="4000"/>
          </a:p>
        </p:txBody>
      </p:sp>
      <p:cxnSp>
        <p:nvCxnSpPr>
          <p:cNvPr id="10" name="Straight Connector 9">
            <a:extLst>
              <a:ext uri="{FF2B5EF4-FFF2-40B4-BE49-F238E27FC236}">
                <a16:creationId xmlns:a16="http://schemas.microsoft.com/office/drawing/2014/main" xmlns="" id="{C478AAA5-4D2F-46A1-80DC-AF8E673E83E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7620"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B89C6B0B-4F71-A41E-AC18-DB2117FA582E}"/>
              </a:ext>
            </a:extLst>
          </p:cNvPr>
          <p:cNvSpPr>
            <a:spLocks noGrp="1"/>
          </p:cNvSpPr>
          <p:nvPr>
            <p:ph idx="1"/>
          </p:nvPr>
        </p:nvSpPr>
        <p:spPr>
          <a:xfrm>
            <a:off x="1743256" y="2761378"/>
            <a:ext cx="9310776" cy="3510097"/>
          </a:xfrm>
        </p:spPr>
        <p:txBody>
          <a:bodyPr vert="horz" lIns="91440" tIns="45720" rIns="91440" bIns="45720" rtlCol="0" anchor="t">
            <a:normAutofit/>
          </a:bodyPr>
          <a:lstStyle/>
          <a:p>
            <a:pPr>
              <a:lnSpc>
                <a:spcPct val="120000"/>
              </a:lnSpc>
            </a:pPr>
            <a:r>
              <a:rPr lang="en-GB" dirty="0">
                <a:highlight>
                  <a:srgbClr val="FFFF00"/>
                </a:highlight>
                <a:latin typeface="Times New Roman"/>
                <a:cs typeface="Times New Roman"/>
              </a:rPr>
              <a:t>D. Trade secrets</a:t>
            </a:r>
            <a:endParaRPr lang="en-GB" dirty="0">
              <a:highlight>
                <a:srgbClr val="FFFF00"/>
              </a:highlight>
            </a:endParaRPr>
          </a:p>
          <a:p>
            <a:pPr>
              <a:lnSpc>
                <a:spcPct val="120000"/>
              </a:lnSpc>
            </a:pPr>
            <a:r>
              <a:rPr lang="en-GB" dirty="0">
                <a:latin typeface="Times New Roman"/>
                <a:cs typeface="Times New Roman"/>
              </a:rPr>
              <a:t>Trade secrets encompass confidential business information, providing a competitive advantage, and are protected against unauthorized use or disclosure.</a:t>
            </a:r>
            <a:endParaRPr lang="en-GB" dirty="0"/>
          </a:p>
          <a:p>
            <a:pPr>
              <a:lnSpc>
                <a:spcPct val="120000"/>
              </a:lnSpc>
            </a:pPr>
            <a:r>
              <a:rPr lang="en-GB" dirty="0">
                <a:highlight>
                  <a:srgbClr val="FFFF00"/>
                </a:highlight>
                <a:latin typeface="Times New Roman"/>
                <a:cs typeface="Times New Roman"/>
              </a:rPr>
              <a:t>E. Industrial designs</a:t>
            </a:r>
            <a:endParaRPr lang="en-GB" dirty="0">
              <a:highlight>
                <a:srgbClr val="FFFF00"/>
              </a:highlight>
            </a:endParaRPr>
          </a:p>
          <a:p>
            <a:pPr>
              <a:lnSpc>
                <a:spcPct val="120000"/>
              </a:lnSpc>
            </a:pPr>
            <a:r>
              <a:rPr lang="en-GB" dirty="0">
                <a:latin typeface="Times New Roman"/>
                <a:cs typeface="Times New Roman"/>
              </a:rPr>
              <a:t>Industrial designs protect the visual design of objects, contributing to their aesthetic appeal and commercial value.</a:t>
            </a:r>
            <a:endParaRPr lang="en-GB" dirty="0"/>
          </a:p>
          <a:p>
            <a:pPr>
              <a:lnSpc>
                <a:spcPct val="120000"/>
              </a:lnSpc>
            </a:pPr>
            <a:r>
              <a:rPr lang="en-US" sz="1500" dirty="0"/>
              <a:t/>
            </a:r>
            <a:br>
              <a:rPr lang="en-US" sz="1500" dirty="0"/>
            </a:br>
            <a:endParaRPr lang="en-US" sz="1500"/>
          </a:p>
          <a:p>
            <a:pPr>
              <a:lnSpc>
                <a:spcPct val="120000"/>
              </a:lnSpc>
            </a:pPr>
            <a:endParaRPr lang="en-GB" sz="1500"/>
          </a:p>
        </p:txBody>
      </p:sp>
    </p:spTree>
    <p:extLst>
      <p:ext uri="{BB962C8B-B14F-4D97-AF65-F5344CB8AC3E}">
        <p14:creationId xmlns:p14="http://schemas.microsoft.com/office/powerpoint/2010/main" val="1656633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7C145AC3-1481-486C-AEE9-A33222F62D4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901F925D-88BC-1853-134F-E8AF4C4462CA}"/>
              </a:ext>
            </a:extLst>
          </p:cNvPr>
          <p:cNvSpPr>
            <a:spLocks noGrp="1"/>
          </p:cNvSpPr>
          <p:nvPr>
            <p:ph type="title"/>
          </p:nvPr>
        </p:nvSpPr>
        <p:spPr>
          <a:xfrm>
            <a:off x="1088136" y="1104621"/>
            <a:ext cx="4686720" cy="5105677"/>
          </a:xfrm>
        </p:spPr>
        <p:txBody>
          <a:bodyPr>
            <a:normAutofit/>
          </a:bodyPr>
          <a:lstStyle/>
          <a:p>
            <a:r>
              <a:rPr lang="en-GB" sz="4000" dirty="0">
                <a:highlight>
                  <a:srgbClr val="FFFF00"/>
                </a:highlight>
                <a:latin typeface="Times New Roman"/>
                <a:cs typeface="Times New Roman"/>
              </a:rPr>
              <a:t>Globalization and Intellectual Property Rights</a:t>
            </a:r>
            <a:endParaRPr lang="en-US" sz="4000" dirty="0">
              <a:highlight>
                <a:srgbClr val="FFFF00"/>
              </a:highlight>
            </a:endParaRPr>
          </a:p>
          <a:p>
            <a:r>
              <a:rPr lang="en-US" sz="4000" dirty="0"/>
              <a:t/>
            </a:r>
            <a:br>
              <a:rPr lang="en-US" sz="4000" dirty="0"/>
            </a:br>
            <a:endParaRPr lang="en-US" sz="4000"/>
          </a:p>
          <a:p>
            <a:endParaRPr lang="en-GB" sz="4000"/>
          </a:p>
        </p:txBody>
      </p:sp>
      <p:cxnSp>
        <p:nvCxnSpPr>
          <p:cNvPr id="10" name="Straight Connector 9">
            <a:extLst>
              <a:ext uri="{FF2B5EF4-FFF2-40B4-BE49-F238E27FC236}">
                <a16:creationId xmlns:a16="http://schemas.microsoft.com/office/drawing/2014/main" xmlns="" id="{23BD73C5-6736-4AFC-B0D3-10C478320A4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7620"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F9DB7352-221A-DF22-F1D2-C41C35318333}"/>
              </a:ext>
            </a:extLst>
          </p:cNvPr>
          <p:cNvSpPr>
            <a:spLocks noGrp="1"/>
          </p:cNvSpPr>
          <p:nvPr>
            <p:ph idx="1"/>
          </p:nvPr>
        </p:nvSpPr>
        <p:spPr>
          <a:xfrm>
            <a:off x="5579127" y="1021700"/>
            <a:ext cx="6412622" cy="5284679"/>
          </a:xfrm>
        </p:spPr>
        <p:txBody>
          <a:bodyPr vert="horz" lIns="91440" tIns="45720" rIns="91440" bIns="45720" rtlCol="0" anchor="t">
            <a:normAutofit fontScale="92500" lnSpcReduction="10000"/>
          </a:bodyPr>
          <a:lstStyle/>
          <a:p>
            <a:pPr>
              <a:lnSpc>
                <a:spcPct val="120000"/>
              </a:lnSpc>
            </a:pPr>
            <a:endParaRPr lang="en-GB" sz="1100" b="1">
              <a:latin typeface="Times New Roman"/>
              <a:cs typeface="Times New Roman"/>
            </a:endParaRPr>
          </a:p>
          <a:p>
            <a:pPr algn="just">
              <a:lnSpc>
                <a:spcPct val="120000"/>
              </a:lnSpc>
            </a:pPr>
            <a:r>
              <a:rPr lang="en-GB" dirty="0">
                <a:highlight>
                  <a:srgbClr val="FFFF00"/>
                </a:highlight>
                <a:latin typeface="Times New Roman"/>
                <a:cs typeface="Times New Roman"/>
              </a:rPr>
              <a:t>A. Impact of globalization on the spread of IP</a:t>
            </a:r>
            <a:endParaRPr lang="en-GB">
              <a:highlight>
                <a:srgbClr val="FFFF00"/>
              </a:highlight>
              <a:latin typeface="Times New Roman"/>
              <a:cs typeface="Times New Roman"/>
            </a:endParaRPr>
          </a:p>
          <a:p>
            <a:pPr algn="just">
              <a:lnSpc>
                <a:spcPct val="120000"/>
              </a:lnSpc>
            </a:pPr>
            <a:r>
              <a:rPr lang="en-GB" dirty="0">
                <a:latin typeface="Times New Roman"/>
                <a:cs typeface="Times New Roman"/>
              </a:rPr>
              <a:t>Globalization has facilitated the rapid dissemination of ideas, technologies, and creative works, increasing the importance of robust IP protection to safeguard these assets across borders.</a:t>
            </a:r>
            <a:endParaRPr lang="en-GB">
              <a:latin typeface="Times New Roman"/>
              <a:cs typeface="Times New Roman"/>
            </a:endParaRPr>
          </a:p>
          <a:p>
            <a:pPr algn="just">
              <a:lnSpc>
                <a:spcPct val="120000"/>
              </a:lnSpc>
            </a:pPr>
            <a:r>
              <a:rPr lang="en-GB" dirty="0">
                <a:highlight>
                  <a:srgbClr val="FFFF00"/>
                </a:highlight>
                <a:latin typeface="Times New Roman"/>
                <a:cs typeface="Times New Roman"/>
              </a:rPr>
              <a:t>B. Challenges of cross-border enforcement</a:t>
            </a:r>
            <a:endParaRPr lang="en-GB">
              <a:highlight>
                <a:srgbClr val="FFFF00"/>
              </a:highlight>
              <a:latin typeface="Times New Roman"/>
              <a:cs typeface="Times New Roman"/>
            </a:endParaRPr>
          </a:p>
          <a:p>
            <a:pPr algn="just">
              <a:lnSpc>
                <a:spcPct val="120000"/>
              </a:lnSpc>
            </a:pPr>
            <a:r>
              <a:rPr lang="en-GB" dirty="0">
                <a:latin typeface="Times New Roman"/>
                <a:cs typeface="Times New Roman"/>
              </a:rPr>
              <a:t>Enforcing IP rights in a globalized economy poses challenges due to varying legal frameworks, cultural differences, and the need for effective mechanisms to address transnational infringements.</a:t>
            </a:r>
            <a:endParaRPr lang="en-GB">
              <a:latin typeface="Times New Roman"/>
              <a:cs typeface="Times New Roman"/>
            </a:endParaRPr>
          </a:p>
          <a:p>
            <a:pPr algn="just">
              <a:lnSpc>
                <a:spcPct val="120000"/>
              </a:lnSpc>
            </a:pPr>
            <a:r>
              <a:rPr lang="en-GB" dirty="0">
                <a:highlight>
                  <a:srgbClr val="FFFF00"/>
                </a:highlight>
                <a:latin typeface="Times New Roman"/>
                <a:cs typeface="Times New Roman"/>
              </a:rPr>
              <a:t>C. Cultural considerations in a globalized IP landscape</a:t>
            </a:r>
            <a:endParaRPr lang="en-GB">
              <a:latin typeface="Times New Roman"/>
              <a:cs typeface="Times New Roman"/>
            </a:endParaRPr>
          </a:p>
          <a:p>
            <a:pPr algn="just">
              <a:lnSpc>
                <a:spcPct val="120000"/>
              </a:lnSpc>
            </a:pPr>
            <a:r>
              <a:rPr lang="en-GB" dirty="0">
                <a:latin typeface="Times New Roman"/>
                <a:cs typeface="Times New Roman"/>
              </a:rPr>
              <a:t>The intersection of IP and culture requires thoughtful consideration, as diverse cultural perspectives may influence interpretations of IP rights and the appropriate balance between protection and accessibility.</a:t>
            </a:r>
            <a:endParaRPr lang="en-GB" dirty="0"/>
          </a:p>
          <a:p>
            <a:pPr>
              <a:lnSpc>
                <a:spcPct val="120000"/>
              </a:lnSpc>
            </a:pPr>
            <a:r>
              <a:rPr lang="en-US" sz="1100" dirty="0"/>
              <a:t/>
            </a:r>
            <a:br>
              <a:rPr lang="en-US" sz="1100" dirty="0"/>
            </a:br>
            <a:endParaRPr lang="en-US" sz="1100"/>
          </a:p>
          <a:p>
            <a:pPr>
              <a:lnSpc>
                <a:spcPct val="120000"/>
              </a:lnSpc>
            </a:pPr>
            <a:endParaRPr lang="en-GB" sz="1100"/>
          </a:p>
        </p:txBody>
      </p:sp>
    </p:spTree>
    <p:extLst>
      <p:ext uri="{BB962C8B-B14F-4D97-AF65-F5344CB8AC3E}">
        <p14:creationId xmlns:p14="http://schemas.microsoft.com/office/powerpoint/2010/main" val="2055602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F47A6ACE-A9C5-47FE-8B87-BB64849E669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F8D81BFB-CA30-CF80-DC4D-D0EB88F3C61E}"/>
              </a:ext>
            </a:extLst>
          </p:cNvPr>
          <p:cNvSpPr>
            <a:spLocks noGrp="1"/>
          </p:cNvSpPr>
          <p:nvPr>
            <p:ph type="title"/>
          </p:nvPr>
        </p:nvSpPr>
        <p:spPr>
          <a:xfrm>
            <a:off x="1090105" y="1084943"/>
            <a:ext cx="3786696" cy="5083939"/>
          </a:xfrm>
        </p:spPr>
        <p:txBody>
          <a:bodyPr>
            <a:normAutofit/>
          </a:bodyPr>
          <a:lstStyle/>
          <a:p>
            <a:r>
              <a:rPr lang="en-GB" sz="4000" b="0" dirty="0">
                <a:highlight>
                  <a:srgbClr val="FFFF00"/>
                </a:highlight>
                <a:latin typeface="Times New Roman"/>
                <a:cs typeface="Times New Roman"/>
              </a:rPr>
              <a:t>Definition of Intellectual Property (IP)</a:t>
            </a:r>
            <a:endParaRPr lang="en-US" sz="4000" dirty="0">
              <a:highlight>
                <a:srgbClr val="FFFF00"/>
              </a:highlight>
            </a:endParaRPr>
          </a:p>
          <a:p>
            <a:endParaRPr lang="en-GB" sz="4000" b="0">
              <a:latin typeface="Times New Roman"/>
              <a:cs typeface="Times New Roman"/>
            </a:endParaRPr>
          </a:p>
          <a:p>
            <a:endParaRPr lang="en-GB" sz="4000"/>
          </a:p>
        </p:txBody>
      </p:sp>
      <p:cxnSp>
        <p:nvCxnSpPr>
          <p:cNvPr id="17" name="Straight Connector 16">
            <a:extLst>
              <a:ext uri="{FF2B5EF4-FFF2-40B4-BE49-F238E27FC236}">
                <a16:creationId xmlns:a16="http://schemas.microsoft.com/office/drawing/2014/main" xmlns="" id="{F0748755-DDBC-46D0-91EC-1212A8EE2B4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1179420"/>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7779F3B0-97AA-1E56-3C74-2A868A97E46D}"/>
              </a:ext>
            </a:extLst>
          </p:cNvPr>
          <p:cNvSpPr>
            <a:spLocks noGrp="1"/>
          </p:cNvSpPr>
          <p:nvPr>
            <p:ph idx="1"/>
          </p:nvPr>
        </p:nvSpPr>
        <p:spPr>
          <a:xfrm>
            <a:off x="5524500" y="1020395"/>
            <a:ext cx="5486399" cy="5148492"/>
          </a:xfrm>
        </p:spPr>
        <p:txBody>
          <a:bodyPr vert="horz" lIns="91440" tIns="45720" rIns="91440" bIns="45720" rtlCol="0" anchor="t">
            <a:normAutofit/>
          </a:bodyPr>
          <a:lstStyle/>
          <a:p>
            <a:r>
              <a:rPr lang="en-GB" dirty="0">
                <a:latin typeface="Times New Roman"/>
                <a:cs typeface="Times New Roman"/>
              </a:rPr>
              <a:t>. </a:t>
            </a:r>
            <a:endParaRPr lang="en-GB"/>
          </a:p>
          <a:p>
            <a:pPr algn="just"/>
            <a:r>
              <a:rPr lang="en-GB" sz="2000" dirty="0">
                <a:latin typeface="Times New Roman"/>
                <a:cs typeface="Times New Roman"/>
              </a:rPr>
              <a:t>Intellectual Property refers to creations of the mind, such as inventions, literary and artistic works, designs, symbols, names, and images used in commerce. IP is protected by law through patents, copyrights, trademarks, and trade secrets, enabling creators and innovators to earn recognition or financial benefits from their creations.</a:t>
            </a:r>
            <a:endParaRPr lang="en-GB" sz="2000" dirty="0"/>
          </a:p>
          <a:p>
            <a:endParaRPr lang="en-GB" dirty="0"/>
          </a:p>
        </p:txBody>
      </p:sp>
    </p:spTree>
    <p:extLst>
      <p:ext uri="{BB962C8B-B14F-4D97-AF65-F5344CB8AC3E}">
        <p14:creationId xmlns:p14="http://schemas.microsoft.com/office/powerpoint/2010/main" val="1832118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7C145AC3-1481-486C-AEE9-A33222F62D4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517DD6FA-2BD1-11B6-BFA8-FEB5B22BA885}"/>
              </a:ext>
            </a:extLst>
          </p:cNvPr>
          <p:cNvSpPr>
            <a:spLocks noGrp="1"/>
          </p:cNvSpPr>
          <p:nvPr>
            <p:ph type="title"/>
          </p:nvPr>
        </p:nvSpPr>
        <p:spPr>
          <a:xfrm>
            <a:off x="1088136" y="1090244"/>
            <a:ext cx="5592493" cy="5120054"/>
          </a:xfrm>
        </p:spPr>
        <p:txBody>
          <a:bodyPr>
            <a:normAutofit/>
          </a:bodyPr>
          <a:lstStyle/>
          <a:p>
            <a:r>
              <a:rPr lang="en-GB" sz="4000" b="0" dirty="0">
                <a:highlight>
                  <a:srgbClr val="FFFF00"/>
                </a:highlight>
                <a:latin typeface="Times New Roman"/>
                <a:cs typeface="Times New Roman"/>
              </a:rPr>
              <a:t>B. Importance of IP in fostering innovation and creativity</a:t>
            </a:r>
            <a:endParaRPr lang="en-US" sz="4000" dirty="0">
              <a:highlight>
                <a:srgbClr val="FFFF00"/>
              </a:highlight>
            </a:endParaRPr>
          </a:p>
          <a:p>
            <a:endParaRPr lang="en-GB" sz="4000" b="0" dirty="0">
              <a:latin typeface="Times New Roman"/>
              <a:cs typeface="Times New Roman"/>
            </a:endParaRPr>
          </a:p>
          <a:p>
            <a:r>
              <a:rPr lang="en-US" sz="4000" dirty="0"/>
              <a:t/>
            </a:r>
            <a:br>
              <a:rPr lang="en-US" sz="4000" dirty="0"/>
            </a:br>
            <a:endParaRPr lang="en-US" sz="4000"/>
          </a:p>
          <a:p>
            <a:endParaRPr lang="en-GB" sz="4000"/>
          </a:p>
        </p:txBody>
      </p:sp>
      <p:cxnSp>
        <p:nvCxnSpPr>
          <p:cNvPr id="17" name="Straight Connector 16">
            <a:extLst>
              <a:ext uri="{FF2B5EF4-FFF2-40B4-BE49-F238E27FC236}">
                <a16:creationId xmlns:a16="http://schemas.microsoft.com/office/drawing/2014/main" xmlns="" id="{23BD73C5-6736-4AFC-B0D3-10C478320A4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7620"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FC88B29A-FA78-30E5-D98A-804340938CD4}"/>
              </a:ext>
            </a:extLst>
          </p:cNvPr>
          <p:cNvSpPr>
            <a:spLocks noGrp="1"/>
          </p:cNvSpPr>
          <p:nvPr>
            <p:ph idx="1"/>
          </p:nvPr>
        </p:nvSpPr>
        <p:spPr>
          <a:xfrm>
            <a:off x="6326749" y="2660718"/>
            <a:ext cx="5434962" cy="3645661"/>
          </a:xfrm>
        </p:spPr>
        <p:txBody>
          <a:bodyPr vert="horz" lIns="91440" tIns="45720" rIns="91440" bIns="45720" rtlCol="0" anchor="t">
            <a:normAutofit fontScale="92500" lnSpcReduction="10000"/>
          </a:bodyPr>
          <a:lstStyle/>
          <a:p>
            <a:pPr marL="0" indent="0">
              <a:buNone/>
            </a:pPr>
            <a:endParaRPr lang="en-GB">
              <a:latin typeface="Times New Roman"/>
              <a:cs typeface="Times New Roman"/>
            </a:endParaRPr>
          </a:p>
          <a:p>
            <a:pPr algn="just"/>
            <a:r>
              <a:rPr lang="en-GB">
                <a:latin typeface="Times New Roman"/>
                <a:cs typeface="Times New Roman"/>
              </a:rPr>
              <a:t>IP encourages innovation by providing creators and inventors with exclusive rights to their work, fostering an environment where new ideas can flourish without fear of unauthorized use. It serves as a crucial incentive for individuals and businesses to invest in research and development.</a:t>
            </a:r>
            <a:endParaRPr lang="en-GB"/>
          </a:p>
          <a:p>
            <a:pPr marL="0" indent="0">
              <a:buNone/>
            </a:pPr>
            <a:endParaRPr lang="en-GB">
              <a:latin typeface="Times New Roman"/>
              <a:cs typeface="Times New Roman"/>
            </a:endParaRPr>
          </a:p>
          <a:p>
            <a:r>
              <a:rPr lang="en-US" dirty="0"/>
              <a:t/>
            </a:r>
            <a:br>
              <a:rPr lang="en-US" dirty="0"/>
            </a:br>
            <a:endParaRPr lang="en-US"/>
          </a:p>
          <a:p>
            <a:endParaRPr lang="en-GB" dirty="0"/>
          </a:p>
        </p:txBody>
      </p:sp>
    </p:spTree>
    <p:extLst>
      <p:ext uri="{BB962C8B-B14F-4D97-AF65-F5344CB8AC3E}">
        <p14:creationId xmlns:p14="http://schemas.microsoft.com/office/powerpoint/2010/main" val="1029264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xmlns="" id="{8936D08E-1EEE-40A7-9B9D-E4199C637E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09B23D3-6F4F-FF35-A90B-739E17F4560D}"/>
              </a:ext>
            </a:extLst>
          </p:cNvPr>
          <p:cNvSpPr>
            <a:spLocks noGrp="1"/>
          </p:cNvSpPr>
          <p:nvPr>
            <p:ph type="title"/>
          </p:nvPr>
        </p:nvSpPr>
        <p:spPr>
          <a:xfrm>
            <a:off x="1088136" y="1090245"/>
            <a:ext cx="9922764" cy="1321651"/>
          </a:xfrm>
        </p:spPr>
        <p:txBody>
          <a:bodyPr>
            <a:normAutofit/>
          </a:bodyPr>
          <a:lstStyle/>
          <a:p>
            <a:r>
              <a:rPr lang="en-GB" sz="4000" b="0" dirty="0">
                <a:highlight>
                  <a:srgbClr val="FFFF00"/>
                </a:highlight>
                <a:latin typeface="Times New Roman"/>
                <a:cs typeface="Times New Roman"/>
              </a:rPr>
              <a:t>C. Historical context: From traditional knowledge to modern IP regimes</a:t>
            </a:r>
            <a:endParaRPr lang="en-US" sz="4000" dirty="0">
              <a:highlight>
                <a:srgbClr val="FFFF00"/>
              </a:highlight>
            </a:endParaRPr>
          </a:p>
        </p:txBody>
      </p:sp>
      <p:cxnSp>
        <p:nvCxnSpPr>
          <p:cNvPr id="20" name="Straight Connector 19">
            <a:extLst>
              <a:ext uri="{FF2B5EF4-FFF2-40B4-BE49-F238E27FC236}">
                <a16:creationId xmlns:a16="http://schemas.microsoft.com/office/drawing/2014/main" xmlns="" id="{C478AAA5-4D2F-46A1-80DC-AF8E673E83E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7620"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0138676A-43A1-4EFE-676A-69325D068C96}"/>
              </a:ext>
            </a:extLst>
          </p:cNvPr>
          <p:cNvSpPr>
            <a:spLocks noGrp="1"/>
          </p:cNvSpPr>
          <p:nvPr>
            <p:ph idx="1"/>
          </p:nvPr>
        </p:nvSpPr>
        <p:spPr>
          <a:xfrm>
            <a:off x="3914236" y="3048924"/>
            <a:ext cx="7096664" cy="3222551"/>
          </a:xfrm>
        </p:spPr>
        <p:txBody>
          <a:bodyPr vert="horz" lIns="91440" tIns="45720" rIns="91440" bIns="45720" rtlCol="0" anchor="t">
            <a:normAutofit/>
          </a:bodyPr>
          <a:lstStyle/>
          <a:p>
            <a:pPr>
              <a:lnSpc>
                <a:spcPct val="120000"/>
              </a:lnSpc>
            </a:pPr>
            <a:endParaRPr lang="en-GB" sz="1700">
              <a:latin typeface="Times New Roman"/>
              <a:cs typeface="Times New Roman"/>
            </a:endParaRPr>
          </a:p>
          <a:p>
            <a:pPr>
              <a:lnSpc>
                <a:spcPct val="120000"/>
              </a:lnSpc>
            </a:pPr>
            <a:endParaRPr lang="en-GB" sz="1700">
              <a:latin typeface="Times New Roman"/>
              <a:cs typeface="Times New Roman"/>
            </a:endParaRPr>
          </a:p>
          <a:p>
            <a:pPr>
              <a:lnSpc>
                <a:spcPct val="120000"/>
              </a:lnSpc>
            </a:pPr>
            <a:r>
              <a:rPr lang="en-GB" sz="1700">
                <a:latin typeface="Times New Roman"/>
                <a:cs typeface="Times New Roman"/>
              </a:rPr>
              <a:t>The concept of IP has ancient roots, with historical practices of protecting intellectual creations. Modern IP systems, however, have evolved to meet the challenges of a globalized world, offering standardized protection across borders.</a:t>
            </a:r>
            <a:endParaRPr lang="en-GB" sz="1700"/>
          </a:p>
          <a:p>
            <a:pPr>
              <a:lnSpc>
                <a:spcPct val="120000"/>
              </a:lnSpc>
            </a:pPr>
            <a:r>
              <a:rPr lang="en-US" sz="1700" dirty="0"/>
              <a:t/>
            </a:r>
            <a:br>
              <a:rPr lang="en-US" sz="1700" dirty="0"/>
            </a:br>
            <a:endParaRPr lang="en-US" sz="1700"/>
          </a:p>
          <a:p>
            <a:pPr>
              <a:lnSpc>
                <a:spcPct val="120000"/>
              </a:lnSpc>
            </a:pPr>
            <a:endParaRPr lang="en-GB" sz="1700"/>
          </a:p>
        </p:txBody>
      </p:sp>
    </p:spTree>
    <p:extLst>
      <p:ext uri="{BB962C8B-B14F-4D97-AF65-F5344CB8AC3E}">
        <p14:creationId xmlns:p14="http://schemas.microsoft.com/office/powerpoint/2010/main" val="1777763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47A6ACE-A9C5-47FE-8B87-BB64849E669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11C0D97F-BA41-4252-B2C3-51C6334DB3B3}"/>
              </a:ext>
            </a:extLst>
          </p:cNvPr>
          <p:cNvSpPr>
            <a:spLocks noGrp="1"/>
          </p:cNvSpPr>
          <p:nvPr>
            <p:ph type="title"/>
          </p:nvPr>
        </p:nvSpPr>
        <p:spPr>
          <a:xfrm>
            <a:off x="1090105" y="1084943"/>
            <a:ext cx="3786696" cy="5083939"/>
          </a:xfrm>
        </p:spPr>
        <p:txBody>
          <a:bodyPr>
            <a:normAutofit/>
          </a:bodyPr>
          <a:lstStyle/>
          <a:p>
            <a:r>
              <a:rPr lang="en-GB" sz="4000" dirty="0">
                <a:highlight>
                  <a:srgbClr val="FFFF00"/>
                </a:highlight>
                <a:latin typeface="Times New Roman"/>
                <a:cs typeface="Times New Roman"/>
              </a:rPr>
              <a:t>The Uruguay Round</a:t>
            </a:r>
            <a:endParaRPr lang="en-US" sz="4000" dirty="0">
              <a:highlight>
                <a:srgbClr val="FFFF00"/>
              </a:highlight>
            </a:endParaRPr>
          </a:p>
          <a:p>
            <a:endParaRPr lang="en-GB" sz="4000" b="0">
              <a:latin typeface="Times New Roman"/>
              <a:cs typeface="Times New Roman"/>
            </a:endParaRPr>
          </a:p>
        </p:txBody>
      </p:sp>
      <p:cxnSp>
        <p:nvCxnSpPr>
          <p:cNvPr id="10" name="Straight Connector 9">
            <a:extLst>
              <a:ext uri="{FF2B5EF4-FFF2-40B4-BE49-F238E27FC236}">
                <a16:creationId xmlns:a16="http://schemas.microsoft.com/office/drawing/2014/main" xmlns="" id="{F0748755-DDBC-46D0-91EC-1212A8EE2B4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1179420"/>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B62C26C7-C711-2C77-74B5-D00844395F2C}"/>
              </a:ext>
            </a:extLst>
          </p:cNvPr>
          <p:cNvSpPr>
            <a:spLocks noGrp="1"/>
          </p:cNvSpPr>
          <p:nvPr>
            <p:ph idx="1"/>
          </p:nvPr>
        </p:nvSpPr>
        <p:spPr>
          <a:xfrm>
            <a:off x="3180992" y="1954923"/>
            <a:ext cx="8836322" cy="4602152"/>
          </a:xfrm>
        </p:spPr>
        <p:txBody>
          <a:bodyPr vert="horz" lIns="91440" tIns="45720" rIns="91440" bIns="45720" rtlCol="0" anchor="t">
            <a:normAutofit lnSpcReduction="10000"/>
          </a:bodyPr>
          <a:lstStyle/>
          <a:p>
            <a:pPr>
              <a:lnSpc>
                <a:spcPct val="120000"/>
              </a:lnSpc>
            </a:pPr>
            <a:endParaRPr lang="en-GB" sz="1300" b="1">
              <a:latin typeface="Times New Roman"/>
              <a:cs typeface="Times New Roman"/>
            </a:endParaRPr>
          </a:p>
          <a:p>
            <a:pPr marL="0" indent="0" algn="just">
              <a:lnSpc>
                <a:spcPct val="120000"/>
              </a:lnSpc>
              <a:buNone/>
            </a:pPr>
            <a:r>
              <a:rPr lang="en-GB" sz="1600" b="1" dirty="0">
                <a:latin typeface="Times New Roman"/>
                <a:cs typeface="Times New Roman"/>
              </a:rPr>
              <a:t>A. Historical background and objectives</a:t>
            </a:r>
          </a:p>
          <a:p>
            <a:pPr algn="just">
              <a:lnSpc>
                <a:spcPct val="120000"/>
              </a:lnSpc>
            </a:pPr>
            <a:r>
              <a:rPr lang="en-GB" sz="1600" dirty="0">
                <a:latin typeface="Times New Roman"/>
                <a:cs typeface="Times New Roman"/>
              </a:rPr>
              <a:t>The Uruguay Round, spanning from 1986 to 1994, marked a pivotal moment in international trade negotiations. Its objectives included addressing new trade challenges and creating the WTO to oversee the implementation of trade agreements, including those related to intellectual property.</a:t>
            </a:r>
          </a:p>
          <a:p>
            <a:pPr marL="0" indent="0" algn="just">
              <a:lnSpc>
                <a:spcPct val="120000"/>
              </a:lnSpc>
              <a:buNone/>
            </a:pPr>
            <a:r>
              <a:rPr lang="en-GB" sz="1600" b="1" dirty="0">
                <a:latin typeface="Times New Roman"/>
                <a:cs typeface="Times New Roman"/>
              </a:rPr>
              <a:t>B. Creation of the World Trade Organization (WTO)</a:t>
            </a:r>
          </a:p>
          <a:p>
            <a:pPr algn="just">
              <a:lnSpc>
                <a:spcPct val="120000"/>
              </a:lnSpc>
            </a:pPr>
            <a:r>
              <a:rPr lang="en-GB" sz="1600" dirty="0">
                <a:latin typeface="Times New Roman"/>
                <a:cs typeface="Times New Roman"/>
              </a:rPr>
              <a:t>Established in 1995, the WTO replaced GATT and expanded its scope to include services, intellectual property, and dispute settlement mechanisms. The inclusion of IP reflected a growing understanding of the economic impact of knowledge-based industries.</a:t>
            </a:r>
          </a:p>
          <a:p>
            <a:pPr marL="0" indent="0" algn="just">
              <a:lnSpc>
                <a:spcPct val="120000"/>
              </a:lnSpc>
              <a:buNone/>
            </a:pPr>
            <a:r>
              <a:rPr lang="en-GB" sz="1600" b="1" dirty="0">
                <a:latin typeface="Times New Roman"/>
                <a:cs typeface="Times New Roman"/>
              </a:rPr>
              <a:t>C. Recognition of the importance of IP through the TRIPS Agreement</a:t>
            </a:r>
          </a:p>
          <a:p>
            <a:pPr algn="just">
              <a:lnSpc>
                <a:spcPct val="120000"/>
              </a:lnSpc>
            </a:pPr>
            <a:r>
              <a:rPr lang="en-GB" sz="1600" dirty="0">
                <a:latin typeface="Times New Roman"/>
                <a:cs typeface="Times New Roman"/>
              </a:rPr>
              <a:t>The Trade-Related Aspects of Intellectual Property Rights (TRIPS) Agreement, a key outcome of the Uruguay Round, set international standards for the protection of various forms of intellectual property, creating a framework for enforcement and dispute resolution</a:t>
            </a:r>
            <a:r>
              <a:rPr lang="en-GB" sz="1300" dirty="0">
                <a:latin typeface="Times New Roman"/>
                <a:cs typeface="Times New Roman"/>
              </a:rPr>
              <a:t>.</a:t>
            </a:r>
            <a:endParaRPr lang="en-GB" sz="1300" dirty="0"/>
          </a:p>
          <a:p>
            <a:pPr>
              <a:lnSpc>
                <a:spcPct val="120000"/>
              </a:lnSpc>
            </a:pPr>
            <a:endParaRPr lang="en-GB" sz="1300"/>
          </a:p>
        </p:txBody>
      </p:sp>
    </p:spTree>
    <p:extLst>
      <p:ext uri="{BB962C8B-B14F-4D97-AF65-F5344CB8AC3E}">
        <p14:creationId xmlns:p14="http://schemas.microsoft.com/office/powerpoint/2010/main" val="2586064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936D08E-1EEE-40A7-9B9D-E4199C637E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3ED3401B-4A49-1222-1928-3A47FC87834A}"/>
              </a:ext>
            </a:extLst>
          </p:cNvPr>
          <p:cNvSpPr>
            <a:spLocks noGrp="1"/>
          </p:cNvSpPr>
          <p:nvPr>
            <p:ph type="title"/>
          </p:nvPr>
        </p:nvSpPr>
        <p:spPr>
          <a:xfrm>
            <a:off x="1088136" y="1090245"/>
            <a:ext cx="9922764" cy="1321651"/>
          </a:xfrm>
        </p:spPr>
        <p:txBody>
          <a:bodyPr>
            <a:normAutofit/>
          </a:bodyPr>
          <a:lstStyle/>
          <a:p>
            <a:r>
              <a:rPr lang="en-GB" sz="4000" dirty="0">
                <a:highlight>
                  <a:srgbClr val="FFFF00"/>
                </a:highlight>
                <a:latin typeface="Times New Roman"/>
                <a:cs typeface="Times New Roman"/>
              </a:rPr>
              <a:t>TRIPS Agreement: Background</a:t>
            </a:r>
            <a:endParaRPr lang="en-US" sz="4000" dirty="0">
              <a:highlight>
                <a:srgbClr val="FFFF00"/>
              </a:highlight>
            </a:endParaRPr>
          </a:p>
          <a:p>
            <a:endParaRPr lang="en-GB" sz="4000"/>
          </a:p>
        </p:txBody>
      </p:sp>
      <p:cxnSp>
        <p:nvCxnSpPr>
          <p:cNvPr id="10" name="Straight Connector 9">
            <a:extLst>
              <a:ext uri="{FF2B5EF4-FFF2-40B4-BE49-F238E27FC236}">
                <a16:creationId xmlns:a16="http://schemas.microsoft.com/office/drawing/2014/main" xmlns="" id="{C478AAA5-4D2F-46A1-80DC-AF8E673E83E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7620"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E2024194-0B75-BD20-2424-72383F79270C}"/>
              </a:ext>
            </a:extLst>
          </p:cNvPr>
          <p:cNvSpPr>
            <a:spLocks noGrp="1"/>
          </p:cNvSpPr>
          <p:nvPr>
            <p:ph idx="1"/>
          </p:nvPr>
        </p:nvSpPr>
        <p:spPr>
          <a:xfrm>
            <a:off x="866236" y="2028133"/>
            <a:ext cx="10130287" cy="4789681"/>
          </a:xfrm>
        </p:spPr>
        <p:txBody>
          <a:bodyPr vert="horz" lIns="91440" tIns="45720" rIns="91440" bIns="45720" rtlCol="0" anchor="t">
            <a:noAutofit/>
          </a:bodyPr>
          <a:lstStyle/>
          <a:p>
            <a:pPr>
              <a:lnSpc>
                <a:spcPct val="120000"/>
              </a:lnSpc>
            </a:pPr>
            <a:endParaRPr lang="en-GB" sz="1600" dirty="0"/>
          </a:p>
          <a:p>
            <a:pPr>
              <a:lnSpc>
                <a:spcPct val="120000"/>
              </a:lnSpc>
            </a:pPr>
            <a:r>
              <a:rPr lang="en-GB" sz="1600" b="1" dirty="0"/>
              <a:t>A. TRIPS</a:t>
            </a:r>
            <a:r>
              <a:rPr lang="en-GB" sz="1600" dirty="0"/>
              <a:t> - Trade-Related Aspects of Intellectual Property Rights</a:t>
            </a:r>
          </a:p>
          <a:p>
            <a:pPr>
              <a:lnSpc>
                <a:spcPct val="120000"/>
              </a:lnSpc>
            </a:pPr>
            <a:r>
              <a:rPr lang="en-GB" sz="1600" dirty="0"/>
              <a:t>TRIPS is a multilateral agreement administered by the WTO, binding member countries to establish and enforce minimum standards for the protection of intellectual property rights.</a:t>
            </a:r>
          </a:p>
          <a:p>
            <a:pPr>
              <a:lnSpc>
                <a:spcPct val="120000"/>
              </a:lnSpc>
            </a:pPr>
            <a:r>
              <a:rPr lang="en-GB" sz="1600" b="1" dirty="0"/>
              <a:t>B. Negotiations leading to the TRIPS Agreement</a:t>
            </a:r>
          </a:p>
          <a:p>
            <a:pPr>
              <a:lnSpc>
                <a:spcPct val="120000"/>
              </a:lnSpc>
            </a:pPr>
            <a:r>
              <a:rPr lang="en-GB" sz="1600" dirty="0"/>
              <a:t>Negotiations during the Uruguay Round were complex, reflecting diverse national interests. The TRIPS Agreement emerged as a compromise, balancing the need for protection with flexibility to address different economic and developmental levels.</a:t>
            </a:r>
          </a:p>
          <a:p>
            <a:pPr>
              <a:lnSpc>
                <a:spcPct val="120000"/>
              </a:lnSpc>
            </a:pPr>
            <a:r>
              <a:rPr lang="en-GB" sz="1600" b="1" dirty="0"/>
              <a:t>C. Link between trade and IP rights under TRIPS</a:t>
            </a:r>
          </a:p>
          <a:p>
            <a:pPr>
              <a:lnSpc>
                <a:spcPct val="120000"/>
              </a:lnSpc>
            </a:pPr>
            <a:r>
              <a:rPr lang="en-GB" sz="1600" dirty="0"/>
              <a:t>TRIPS recognized the connection between trade and intellectual property, emphasizing that IP protection is necessary to facilitate the flow of goods and services across borders. It aimed to create a fair and transparent system for IP enforcement in the global marketplace.</a:t>
            </a:r>
          </a:p>
          <a:p>
            <a:pPr>
              <a:lnSpc>
                <a:spcPct val="120000"/>
              </a:lnSpc>
            </a:pPr>
            <a:endParaRPr lang="en-GB" sz="900"/>
          </a:p>
        </p:txBody>
      </p:sp>
    </p:spTree>
    <p:extLst>
      <p:ext uri="{BB962C8B-B14F-4D97-AF65-F5344CB8AC3E}">
        <p14:creationId xmlns:p14="http://schemas.microsoft.com/office/powerpoint/2010/main" val="1179109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47A6ACE-A9C5-47FE-8B87-BB64849E669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5B068329-B455-738A-A0B5-BB5D74B7DAED}"/>
              </a:ext>
            </a:extLst>
          </p:cNvPr>
          <p:cNvSpPr>
            <a:spLocks noGrp="1"/>
          </p:cNvSpPr>
          <p:nvPr>
            <p:ph type="title"/>
          </p:nvPr>
        </p:nvSpPr>
        <p:spPr>
          <a:xfrm>
            <a:off x="313728" y="1113697"/>
            <a:ext cx="3858583" cy="5055185"/>
          </a:xfrm>
        </p:spPr>
        <p:txBody>
          <a:bodyPr>
            <a:normAutofit/>
          </a:bodyPr>
          <a:lstStyle/>
          <a:p>
            <a:r>
              <a:rPr lang="en-GB" sz="4000" dirty="0">
                <a:highlight>
                  <a:srgbClr val="FFFF00"/>
                </a:highlight>
                <a:latin typeface="Times New Roman"/>
                <a:cs typeface="Times New Roman"/>
              </a:rPr>
              <a:t>TRIPS Agreement: Salient Features</a:t>
            </a:r>
            <a:endParaRPr lang="en-US" sz="4000" dirty="0">
              <a:highlight>
                <a:srgbClr val="FFFF00"/>
              </a:highlight>
            </a:endParaRPr>
          </a:p>
          <a:p>
            <a:endParaRPr lang="en-GB" sz="4000"/>
          </a:p>
        </p:txBody>
      </p:sp>
      <p:cxnSp>
        <p:nvCxnSpPr>
          <p:cNvPr id="10" name="Straight Connector 9">
            <a:extLst>
              <a:ext uri="{FF2B5EF4-FFF2-40B4-BE49-F238E27FC236}">
                <a16:creationId xmlns:a16="http://schemas.microsoft.com/office/drawing/2014/main" xmlns="" id="{F0748755-DDBC-46D0-91EC-1212A8EE2B4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1179420"/>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EF7DD2D1-2BE1-8543-18B7-2C92FFA96EC6}"/>
              </a:ext>
            </a:extLst>
          </p:cNvPr>
          <p:cNvSpPr>
            <a:spLocks noGrp="1"/>
          </p:cNvSpPr>
          <p:nvPr>
            <p:ph idx="1"/>
          </p:nvPr>
        </p:nvSpPr>
        <p:spPr>
          <a:xfrm>
            <a:off x="4244916" y="244018"/>
            <a:ext cx="6765983" cy="6399321"/>
          </a:xfrm>
        </p:spPr>
        <p:txBody>
          <a:bodyPr vert="horz" lIns="91440" tIns="45720" rIns="91440" bIns="45720" rtlCol="0" anchor="t">
            <a:normAutofit/>
          </a:bodyPr>
          <a:lstStyle/>
          <a:p>
            <a:pPr>
              <a:lnSpc>
                <a:spcPct val="120000"/>
              </a:lnSpc>
            </a:pPr>
            <a:endParaRPr lang="en-GB" sz="1400" b="1">
              <a:latin typeface="Times New Roman"/>
              <a:cs typeface="Times New Roman"/>
            </a:endParaRPr>
          </a:p>
          <a:p>
            <a:pPr algn="just">
              <a:lnSpc>
                <a:spcPct val="120000"/>
              </a:lnSpc>
            </a:pPr>
            <a:r>
              <a:rPr lang="en-GB" sz="1600" b="1" dirty="0">
                <a:latin typeface="Times New Roman"/>
                <a:cs typeface="Times New Roman"/>
              </a:rPr>
              <a:t>A. Minimum standards for IP protection</a:t>
            </a:r>
            <a:endParaRPr lang="en-GB" sz="1600" b="1" dirty="0"/>
          </a:p>
          <a:p>
            <a:pPr algn="just">
              <a:lnSpc>
                <a:spcPct val="120000"/>
              </a:lnSpc>
            </a:pPr>
            <a:r>
              <a:rPr lang="en-GB" sz="1600" dirty="0">
                <a:latin typeface="Times New Roman"/>
                <a:cs typeface="Times New Roman"/>
              </a:rPr>
              <a:t>TRIPS establishes minimum standards for the protection of patents, trademarks, copyrights, and other forms of intellectual property. Member countries are required to provide a baseline level of protection, encouraging a consistent approach to IP enforcement.</a:t>
            </a:r>
            <a:endParaRPr lang="en-GB" sz="1600" dirty="0"/>
          </a:p>
          <a:p>
            <a:pPr algn="just">
              <a:lnSpc>
                <a:spcPct val="120000"/>
              </a:lnSpc>
            </a:pPr>
            <a:r>
              <a:rPr lang="en-GB" sz="1600" b="1" dirty="0">
                <a:latin typeface="Times New Roman"/>
                <a:cs typeface="Times New Roman"/>
              </a:rPr>
              <a:t>B. Enforcement mechanisms and dispute resolution</a:t>
            </a:r>
            <a:endParaRPr lang="en-GB" sz="1600" b="1"/>
          </a:p>
          <a:p>
            <a:pPr algn="just">
              <a:lnSpc>
                <a:spcPct val="120000"/>
              </a:lnSpc>
            </a:pPr>
            <a:r>
              <a:rPr lang="en-GB" sz="1600" dirty="0">
                <a:latin typeface="Times New Roman"/>
                <a:cs typeface="Times New Roman"/>
              </a:rPr>
              <a:t>The agreement provides for dispute settlement procedures, allowing member countries to bring cases against one another for alleged violations of TRIPS provisions. This mechanism enhances the credibility and effectiveness of the IP protection framework.</a:t>
            </a:r>
            <a:endParaRPr lang="en-GB" sz="1600"/>
          </a:p>
          <a:p>
            <a:pPr algn="just">
              <a:lnSpc>
                <a:spcPct val="120000"/>
              </a:lnSpc>
            </a:pPr>
            <a:r>
              <a:rPr lang="en-GB" sz="1600" b="1" dirty="0">
                <a:latin typeface="Times New Roman"/>
                <a:cs typeface="Times New Roman"/>
              </a:rPr>
              <a:t>C. Balancing rights and obligations for member countries</a:t>
            </a:r>
            <a:endParaRPr lang="en-GB" sz="1600" b="1"/>
          </a:p>
          <a:p>
            <a:pPr algn="just">
              <a:lnSpc>
                <a:spcPct val="120000"/>
              </a:lnSpc>
            </a:pPr>
            <a:r>
              <a:rPr lang="en-GB" sz="1600" dirty="0">
                <a:latin typeface="Times New Roman"/>
                <a:cs typeface="Times New Roman"/>
              </a:rPr>
              <a:t>TRIPS acknowledges the need to strike a balance between the rights of IP holders and the broader public interest. It allows flexibility for countries to implement IP protections in a manner that accommodates their specific economic and developmental needs.</a:t>
            </a:r>
            <a:endParaRPr lang="en-GB" sz="1600" dirty="0"/>
          </a:p>
          <a:p>
            <a:pPr>
              <a:lnSpc>
                <a:spcPct val="120000"/>
              </a:lnSpc>
            </a:pPr>
            <a:endParaRPr lang="en-GB" sz="1400"/>
          </a:p>
        </p:txBody>
      </p:sp>
    </p:spTree>
    <p:extLst>
      <p:ext uri="{BB962C8B-B14F-4D97-AF65-F5344CB8AC3E}">
        <p14:creationId xmlns:p14="http://schemas.microsoft.com/office/powerpoint/2010/main" val="67062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47A6ACE-A9C5-47FE-8B87-BB64849E669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D5BEECA3-E331-B1D7-C1F5-6EDFECFCB429}"/>
              </a:ext>
            </a:extLst>
          </p:cNvPr>
          <p:cNvSpPr>
            <a:spLocks noGrp="1"/>
          </p:cNvSpPr>
          <p:nvPr>
            <p:ph type="title"/>
          </p:nvPr>
        </p:nvSpPr>
        <p:spPr>
          <a:xfrm>
            <a:off x="1090105" y="1084943"/>
            <a:ext cx="3786696" cy="5083939"/>
          </a:xfrm>
        </p:spPr>
        <p:txBody>
          <a:bodyPr>
            <a:normAutofit/>
          </a:bodyPr>
          <a:lstStyle/>
          <a:p>
            <a:r>
              <a:rPr lang="en-GB" sz="4000" dirty="0">
                <a:highlight>
                  <a:srgbClr val="FFFF00"/>
                </a:highlight>
                <a:latin typeface="Times New Roman"/>
                <a:cs typeface="Times New Roman"/>
              </a:rPr>
              <a:t>Contemporary Issues under TRIPS</a:t>
            </a:r>
            <a:endParaRPr lang="en-US" sz="4000" dirty="0">
              <a:highlight>
                <a:srgbClr val="FFFF00"/>
              </a:highlight>
            </a:endParaRPr>
          </a:p>
          <a:p>
            <a:endParaRPr lang="en-GB" sz="4000" b="0">
              <a:latin typeface="Times New Roman"/>
              <a:cs typeface="Times New Roman"/>
            </a:endParaRPr>
          </a:p>
          <a:p>
            <a:endParaRPr lang="en-GB" sz="4000"/>
          </a:p>
        </p:txBody>
      </p:sp>
      <p:cxnSp>
        <p:nvCxnSpPr>
          <p:cNvPr id="10" name="Straight Connector 9">
            <a:extLst>
              <a:ext uri="{FF2B5EF4-FFF2-40B4-BE49-F238E27FC236}">
                <a16:creationId xmlns:a16="http://schemas.microsoft.com/office/drawing/2014/main" xmlns="" id="{F0748755-DDBC-46D0-91EC-1212A8EE2B4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1179420"/>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A0E0F99E-C934-15A7-9D0A-DD95CD94C538}"/>
              </a:ext>
            </a:extLst>
          </p:cNvPr>
          <p:cNvSpPr>
            <a:spLocks noGrp="1"/>
          </p:cNvSpPr>
          <p:nvPr>
            <p:ph idx="1"/>
          </p:nvPr>
        </p:nvSpPr>
        <p:spPr>
          <a:xfrm>
            <a:off x="4518085" y="531565"/>
            <a:ext cx="7053531" cy="5637322"/>
          </a:xfrm>
        </p:spPr>
        <p:txBody>
          <a:bodyPr vert="horz" lIns="91440" tIns="45720" rIns="91440" bIns="45720" rtlCol="0" anchor="t">
            <a:normAutofit fontScale="92500" lnSpcReduction="20000"/>
          </a:bodyPr>
          <a:lstStyle/>
          <a:p>
            <a:pPr>
              <a:lnSpc>
                <a:spcPct val="120000"/>
              </a:lnSpc>
            </a:pPr>
            <a:endParaRPr lang="en-GB" sz="1600" b="1" dirty="0">
              <a:latin typeface="Times New Roman"/>
              <a:cs typeface="Times New Roman"/>
            </a:endParaRPr>
          </a:p>
          <a:p>
            <a:pPr algn="just">
              <a:lnSpc>
                <a:spcPct val="120000"/>
              </a:lnSpc>
            </a:pPr>
            <a:r>
              <a:rPr lang="en-GB" b="1" dirty="0">
                <a:highlight>
                  <a:srgbClr val="FFFF00"/>
                </a:highlight>
                <a:latin typeface="Times New Roman"/>
                <a:cs typeface="Times New Roman"/>
              </a:rPr>
              <a:t>A. Access to medicines and the Doha Declaration</a:t>
            </a:r>
            <a:endParaRPr lang="en-GB" b="1">
              <a:highlight>
                <a:srgbClr val="FFFF00"/>
              </a:highlight>
            </a:endParaRPr>
          </a:p>
          <a:p>
            <a:pPr marL="0" indent="0" algn="just">
              <a:lnSpc>
                <a:spcPct val="120000"/>
              </a:lnSpc>
              <a:buNone/>
            </a:pPr>
            <a:r>
              <a:rPr lang="en-GB" dirty="0">
                <a:latin typeface="Times New Roman"/>
                <a:cs typeface="Times New Roman"/>
              </a:rPr>
              <a:t>One of the ongoing challenges under TRIPS is the tension between protecting pharmaceutical patents and ensuring access to affordable medicines, especially in developing countries. The Doha Declaration reaffirms the right of countries to take measures to protect public health.</a:t>
            </a:r>
            <a:endParaRPr lang="en-GB"/>
          </a:p>
          <a:p>
            <a:pPr algn="just">
              <a:lnSpc>
                <a:spcPct val="120000"/>
              </a:lnSpc>
            </a:pPr>
            <a:r>
              <a:rPr lang="en-GB" b="1" dirty="0">
                <a:highlight>
                  <a:srgbClr val="FFFF00"/>
                </a:highlight>
                <a:latin typeface="Times New Roman"/>
                <a:cs typeface="Times New Roman"/>
              </a:rPr>
              <a:t>B. Technology transfer and capacity building</a:t>
            </a:r>
            <a:endParaRPr lang="en-GB" b="1">
              <a:highlight>
                <a:srgbClr val="FFFF00"/>
              </a:highlight>
            </a:endParaRPr>
          </a:p>
          <a:p>
            <a:pPr marL="0" indent="0" algn="just">
              <a:lnSpc>
                <a:spcPct val="120000"/>
              </a:lnSpc>
              <a:buNone/>
            </a:pPr>
            <a:r>
              <a:rPr lang="en-GB" dirty="0">
                <a:latin typeface="Times New Roman"/>
                <a:cs typeface="Times New Roman"/>
              </a:rPr>
              <a:t>Some developing countries face challenges in fully implementing and benefitting from the TRIPS Agreement. Issues such as technology transfer and capacity building become crucial to ensure a more equitable distribution of the benefits of intellectual property.</a:t>
            </a:r>
            <a:endParaRPr lang="en-GB"/>
          </a:p>
          <a:p>
            <a:pPr algn="just">
              <a:lnSpc>
                <a:spcPct val="120000"/>
              </a:lnSpc>
            </a:pPr>
            <a:r>
              <a:rPr lang="en-GB" b="1" dirty="0">
                <a:highlight>
                  <a:srgbClr val="FFFF00"/>
                </a:highlight>
                <a:latin typeface="Times New Roman"/>
                <a:cs typeface="Times New Roman"/>
              </a:rPr>
              <a:t>C. Flexibilities and challenges in implementation</a:t>
            </a:r>
            <a:endParaRPr lang="en-GB" b="1">
              <a:highlight>
                <a:srgbClr val="FFFF00"/>
              </a:highlight>
            </a:endParaRPr>
          </a:p>
          <a:p>
            <a:pPr marL="0" indent="0" algn="just">
              <a:lnSpc>
                <a:spcPct val="120000"/>
              </a:lnSpc>
              <a:buNone/>
            </a:pPr>
            <a:r>
              <a:rPr lang="en-GB" dirty="0">
                <a:latin typeface="Times New Roman"/>
                <a:cs typeface="Times New Roman"/>
              </a:rPr>
              <a:t>The flexibility within TRIPS allows countries to adapt their IP laws to their specific needs. However, the challenge lies in balancing this flexibility with effective implementation to ensure that the objectives of the agreement are met.</a:t>
            </a:r>
            <a:endParaRPr lang="en-GB"/>
          </a:p>
          <a:p>
            <a:pPr>
              <a:lnSpc>
                <a:spcPct val="120000"/>
              </a:lnSpc>
            </a:pPr>
            <a:r>
              <a:rPr lang="en-US" sz="1100" dirty="0"/>
              <a:t/>
            </a:r>
            <a:br>
              <a:rPr lang="en-US" sz="1100" dirty="0"/>
            </a:br>
            <a:endParaRPr lang="en-US"/>
          </a:p>
          <a:p>
            <a:pPr>
              <a:lnSpc>
                <a:spcPct val="120000"/>
              </a:lnSpc>
            </a:pPr>
            <a:endParaRPr lang="en-GB" sz="1100"/>
          </a:p>
        </p:txBody>
      </p:sp>
    </p:spTree>
    <p:extLst>
      <p:ext uri="{BB962C8B-B14F-4D97-AF65-F5344CB8AC3E}">
        <p14:creationId xmlns:p14="http://schemas.microsoft.com/office/powerpoint/2010/main" val="2034099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BFACA9-E72D-4F88-F50B-1C94058DF93B}"/>
              </a:ext>
            </a:extLst>
          </p:cNvPr>
          <p:cNvSpPr>
            <a:spLocks noGrp="1"/>
          </p:cNvSpPr>
          <p:nvPr>
            <p:ph type="title"/>
          </p:nvPr>
        </p:nvSpPr>
        <p:spPr>
          <a:xfrm>
            <a:off x="268628" y="1118998"/>
            <a:ext cx="3346749" cy="2827586"/>
          </a:xfrm>
        </p:spPr>
        <p:txBody>
          <a:bodyPr anchor="t">
            <a:normAutofit/>
          </a:bodyPr>
          <a:lstStyle/>
          <a:p>
            <a:r>
              <a:rPr lang="en-GB" sz="2800" dirty="0">
                <a:highlight>
                  <a:srgbClr val="FFFF00"/>
                </a:highlight>
                <a:latin typeface="Times New Roman"/>
                <a:cs typeface="Times New Roman"/>
              </a:rPr>
              <a:t>Understanding Intellectual Property Rights (IPRs)</a:t>
            </a:r>
            <a:endParaRPr lang="en-US" sz="2800" dirty="0">
              <a:highlight>
                <a:srgbClr val="FFFF00"/>
              </a:highlight>
            </a:endParaRPr>
          </a:p>
          <a:p>
            <a:r>
              <a:rPr lang="en-US" sz="2800" dirty="0"/>
              <a:t/>
            </a:r>
            <a:br>
              <a:rPr lang="en-US" sz="2800" dirty="0"/>
            </a:br>
            <a:r>
              <a:rPr lang="en-US" sz="2800" dirty="0"/>
              <a:t/>
            </a:r>
            <a:br>
              <a:rPr lang="en-US" sz="2800" dirty="0"/>
            </a:br>
            <a:endParaRPr lang="en-US" sz="2800"/>
          </a:p>
          <a:p>
            <a:endParaRPr lang="en-GB" sz="2800"/>
          </a:p>
        </p:txBody>
      </p:sp>
      <p:cxnSp>
        <p:nvCxnSpPr>
          <p:cNvPr id="18" name="Straight Connector 17">
            <a:extLst>
              <a:ext uri="{FF2B5EF4-FFF2-40B4-BE49-F238E27FC236}">
                <a16:creationId xmlns:a16="http://schemas.microsoft.com/office/drawing/2014/main" xmlns="" id="{8F5909CB-6CD3-45DF-9920-8D81824854A2}"/>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1187244"/>
            <a:ext cx="804195" cy="0"/>
          </a:xfrm>
          <a:prstGeom prst="line">
            <a:avLst/>
          </a:prstGeom>
          <a:ln w="8255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Content Placeholder 33">
            <a:extLst>
              <a:ext uri="{FF2B5EF4-FFF2-40B4-BE49-F238E27FC236}">
                <a16:creationId xmlns:a16="http://schemas.microsoft.com/office/drawing/2014/main" xmlns="" id="{368B0EF3-4A93-5A4C-4A2B-CEE4659F6AC9}"/>
              </a:ext>
            </a:extLst>
          </p:cNvPr>
          <p:cNvSpPr>
            <a:spLocks noGrp="1"/>
          </p:cNvSpPr>
          <p:nvPr>
            <p:ph idx="1"/>
          </p:nvPr>
        </p:nvSpPr>
        <p:spPr>
          <a:xfrm>
            <a:off x="2842173" y="2002080"/>
            <a:ext cx="9074500" cy="4859514"/>
          </a:xfrm>
        </p:spPr>
        <p:txBody>
          <a:bodyPr vert="horz" lIns="91440" tIns="45720" rIns="91440" bIns="45720" rtlCol="0" anchor="t">
            <a:normAutofit lnSpcReduction="10000"/>
          </a:bodyPr>
          <a:lstStyle/>
          <a:p>
            <a:r>
              <a:rPr lang="en-GB" dirty="0">
                <a:highlight>
                  <a:srgbClr val="FFFF00"/>
                </a:highlight>
                <a:latin typeface="Times New Roman"/>
                <a:cs typeface="Times New Roman"/>
              </a:rPr>
              <a:t>A. Definition and concept of IPRs</a:t>
            </a:r>
          </a:p>
          <a:p>
            <a:r>
              <a:rPr lang="en-GB" dirty="0">
                <a:latin typeface="Times New Roman"/>
                <a:cs typeface="Times New Roman"/>
              </a:rPr>
              <a:t>Intellectual Property Rights refer to legally recognized exclusive rights granted to the creators or owners of intellectual creations. They provide a framework for protecting intangible assets, encouraging innovation, and enabling creators to benefit from their work.</a:t>
            </a:r>
          </a:p>
          <a:p>
            <a:r>
              <a:rPr lang="en-GB" dirty="0">
                <a:highlight>
                  <a:srgbClr val="FFFF00"/>
                </a:highlight>
                <a:latin typeface="Times New Roman"/>
                <a:cs typeface="Times New Roman"/>
              </a:rPr>
              <a:t>B. Role of IPRs in incentivizing innovation</a:t>
            </a:r>
          </a:p>
          <a:p>
            <a:r>
              <a:rPr lang="en-GB" dirty="0">
                <a:latin typeface="Times New Roman"/>
                <a:cs typeface="Times New Roman"/>
              </a:rPr>
              <a:t>IPRs play a crucial role in stimulating innovation by providing inventors, creators, and businesses with a competitive edge through exclusive rights. This, in turn, encourages investment in research and development.</a:t>
            </a:r>
          </a:p>
          <a:p>
            <a:r>
              <a:rPr lang="en-GB" dirty="0">
                <a:highlight>
                  <a:srgbClr val="FFFF00"/>
                </a:highlight>
                <a:latin typeface="Times New Roman"/>
                <a:cs typeface="Times New Roman"/>
              </a:rPr>
              <a:t>C. Balancing public and private interests in IP</a:t>
            </a:r>
          </a:p>
          <a:p>
            <a:r>
              <a:rPr lang="en-GB" dirty="0">
                <a:latin typeface="Times New Roman"/>
                <a:cs typeface="Times New Roman"/>
              </a:rPr>
              <a:t>While IPRs grant exclusivity to creators, there is a continuous debate about finding the right balance between private interests and the public good. Striking this balance is essential to ensure that the benefits of innovation are widespread and not monopolized.</a:t>
            </a:r>
          </a:p>
        </p:txBody>
      </p:sp>
    </p:spTree>
    <p:extLst>
      <p:ext uri="{BB962C8B-B14F-4D97-AF65-F5344CB8AC3E}">
        <p14:creationId xmlns:p14="http://schemas.microsoft.com/office/powerpoint/2010/main" val="122536269"/>
      </p:ext>
    </p:extLst>
  </p:cSld>
  <p:clrMapOvr>
    <a:masterClrMapping/>
  </p:clrMapOvr>
</p:sld>
</file>

<file path=ppt/theme/theme1.xml><?xml version="1.0" encoding="utf-8"?>
<a:theme xmlns:a="http://schemas.openxmlformats.org/drawingml/2006/main" name="BjornVTI">
  <a:themeElements>
    <a:clrScheme name="Bjorn">
      <a:dk1>
        <a:sysClr val="windowText" lastClr="000000"/>
      </a:dk1>
      <a:lt1>
        <a:sysClr val="window" lastClr="FFFFFF"/>
      </a:lt1>
      <a:dk2>
        <a:srgbClr val="252747"/>
      </a:dk2>
      <a:lt2>
        <a:srgbClr val="ECE4E9"/>
      </a:lt2>
      <a:accent1>
        <a:srgbClr val="736EB6"/>
      </a:accent1>
      <a:accent2>
        <a:srgbClr val="AB5991"/>
      </a:accent2>
      <a:accent3>
        <a:srgbClr val="AC9F39"/>
      </a:accent3>
      <a:accent4>
        <a:srgbClr val="756029"/>
      </a:accent4>
      <a:accent5>
        <a:srgbClr val="E87850"/>
      </a:accent5>
      <a:accent6>
        <a:srgbClr val="C6922A"/>
      </a:accent6>
      <a:hlink>
        <a:srgbClr val="736EB6"/>
      </a:hlink>
      <a:folHlink>
        <a:srgbClr val="AB5991"/>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jornVTI" id="{D01443FD-65CF-4AEF-9B9D-4466C96F9785}" vid="{36EF4262-385E-40E6-B073-FB18FD98BF4C}"/>
    </a:ext>
  </a:extLst>
</a:theme>
</file>

<file path=docProps/app.xml><?xml version="1.0" encoding="utf-8"?>
<Properties xmlns="http://schemas.openxmlformats.org/officeDocument/2006/extended-properties" xmlns:vt="http://schemas.openxmlformats.org/officeDocument/2006/docPropsVTypes">
  <Template>office theme</Template>
  <TotalTime>3</TotalTime>
  <Words>1078</Words>
  <Application>Microsoft Office PowerPoint</Application>
  <PresentationFormat>Widescreen</PresentationFormat>
  <Paragraphs>81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 Light</vt:lpstr>
      <vt:lpstr>Neue Haas Grotesk Text Pro</vt:lpstr>
      <vt:lpstr>Times New Roman</vt:lpstr>
      <vt:lpstr>BjornVTI</vt:lpstr>
      <vt:lpstr>                Intellectual Property Law </vt:lpstr>
      <vt:lpstr>Definition of Intellectual Property (IP)  </vt:lpstr>
      <vt:lpstr>B. Importance of IP in fostering innovation and creativity    </vt:lpstr>
      <vt:lpstr>C. Historical context: From traditional knowledge to modern IP regimes</vt:lpstr>
      <vt:lpstr>The Uruguay Round </vt:lpstr>
      <vt:lpstr>TRIPS Agreement: Background </vt:lpstr>
      <vt:lpstr>TRIPS Agreement: Salient Features </vt:lpstr>
      <vt:lpstr>Contemporary Issues under TRIPS  </vt:lpstr>
      <vt:lpstr>Understanding Intellectual Property Rights (IPRs)    </vt:lpstr>
      <vt:lpstr>Kinds:  Intellectual Property Rights   </vt:lpstr>
      <vt:lpstr>PowerPoint Presentation</vt:lpstr>
      <vt:lpstr>Globalization and Intellectual Property Rights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AA-LAW</dc:creator>
  <cp:lastModifiedBy>AA-LAW</cp:lastModifiedBy>
  <cp:revision>135</cp:revision>
  <dcterms:created xsi:type="dcterms:W3CDTF">2024-01-30T02:10:31Z</dcterms:created>
  <dcterms:modified xsi:type="dcterms:W3CDTF">2024-01-30T07:41:51Z</dcterms:modified>
</cp:coreProperties>
</file>