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jpeg" ContentType="image/jpeg"/>
  <Override PartName="/ppt/media/image5.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lvl1pPr>
      <a:defRPr sz="2200">
        <a:latin typeface="Constantia"/>
        <a:ea typeface="Constantia"/>
        <a:cs typeface="Constantia"/>
        <a:sym typeface="Constantia"/>
      </a:defRPr>
    </a:lvl1pPr>
    <a:lvl2pPr indent="457200">
      <a:defRPr sz="2200">
        <a:latin typeface="Constantia"/>
        <a:ea typeface="Constantia"/>
        <a:cs typeface="Constantia"/>
        <a:sym typeface="Constantia"/>
      </a:defRPr>
    </a:lvl2pPr>
    <a:lvl3pPr indent="914400">
      <a:defRPr sz="2200">
        <a:latin typeface="Constantia"/>
        <a:ea typeface="Constantia"/>
        <a:cs typeface="Constantia"/>
        <a:sym typeface="Constantia"/>
      </a:defRPr>
    </a:lvl3pPr>
    <a:lvl4pPr indent="1371600">
      <a:defRPr sz="2200">
        <a:latin typeface="Constantia"/>
        <a:ea typeface="Constantia"/>
        <a:cs typeface="Constantia"/>
        <a:sym typeface="Constantia"/>
      </a:defRPr>
    </a:lvl4pPr>
    <a:lvl5pPr indent="1828800">
      <a:defRPr sz="2200">
        <a:latin typeface="Constantia"/>
        <a:ea typeface="Constantia"/>
        <a:cs typeface="Constantia"/>
        <a:sym typeface="Constantia"/>
      </a:defRPr>
    </a:lvl5pPr>
    <a:lvl6pPr>
      <a:defRPr sz="2200">
        <a:latin typeface="Constantia"/>
        <a:ea typeface="Constantia"/>
        <a:cs typeface="Constantia"/>
        <a:sym typeface="Constantia"/>
      </a:defRPr>
    </a:lvl6pPr>
    <a:lvl7pPr>
      <a:defRPr sz="2200">
        <a:latin typeface="Constantia"/>
        <a:ea typeface="Constantia"/>
        <a:cs typeface="Constantia"/>
        <a:sym typeface="Constantia"/>
      </a:defRPr>
    </a:lvl7pPr>
    <a:lvl8pPr>
      <a:defRPr sz="2200">
        <a:latin typeface="Constantia"/>
        <a:ea typeface="Constantia"/>
        <a:cs typeface="Constantia"/>
        <a:sym typeface="Constantia"/>
      </a:defRPr>
    </a:lvl8pPr>
    <a:lvl9pPr>
      <a:defRPr sz="2200">
        <a:latin typeface="Constantia"/>
        <a:ea typeface="Constantia"/>
        <a:cs typeface="Constantia"/>
        <a:sym typeface="Constant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4EA"/>
          </a:solidFill>
        </a:fill>
      </a:tcStyle>
    </a:wholeTbl>
    <a:band2H>
      <a:tcTxStyle b="def" i="def"/>
      <a:tcStyle>
        <a:tcBdr/>
        <a:fill>
          <a:solidFill>
            <a:srgbClr val="E6EBF5"/>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Row>
  </a:tblStyle>
  <a:tblStyle styleId="{C7B018BB-80A7-4F77-B60F-C8B233D01FF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AEA"/>
          </a:solidFill>
        </a:fill>
      </a:tcStyle>
    </a:wholeTbl>
    <a:band2H>
      <a:tcTxStyle b="def" i="def"/>
      <a:tcStyle>
        <a:tcBdr/>
        <a:fill>
          <a:solidFill>
            <a:srgbClr val="E6EDF5"/>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EC5"/>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EC5"/>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EC5"/>
          </a:solidFill>
        </a:fill>
      </a:tcStyle>
    </a:firstRow>
  </a:tblStyle>
  <a:tblStyle styleId="{CF821DB8-F4EB-4A41-A1BA-3FCAFE7338EE}" styleName="">
    <a:tblBg/>
    <a:wholeTbl>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F6FC6"/>
          </a:solidFill>
        </a:fill>
      </a:tcStyle>
    </a:firstCol>
    <a:lastRow>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F6FC6"/>
          </a:solidFill>
        </a:fill>
      </a:tcStyle>
    </a:firstRow>
  </a:tblStyle>
  <a:tblStyle styleId="{33BA23B1-9221-436E-865A-0063620EA4FD}"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lvl="0"/>
          </a:p>
        </p:txBody>
      </p:sp>
      <p:sp>
        <p:nvSpPr>
          <p:cNvPr id="55" name="Shape 55"/>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material found on pp14-15 and IMC Perspective 1-2 of the text.</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With more and more products and services available to consumers, developing and maintaining </a:t>
            </a:r>
            <a:r>
              <a:rPr sz="1400">
                <a:latin typeface="Times New Roman Bold"/>
                <a:ea typeface="Times New Roman Bold"/>
                <a:cs typeface="Times New Roman Bold"/>
                <a:sym typeface="Times New Roman Bold"/>
              </a:rPr>
              <a:t>brand identity is </a:t>
            </a:r>
            <a:r>
              <a:rPr sz="1400">
                <a:latin typeface="Times New Roman"/>
                <a:ea typeface="Times New Roman"/>
                <a:cs typeface="Times New Roman"/>
                <a:sym typeface="Times New Roman"/>
              </a:rPr>
              <a:t>becoming increasingly more important.  Well known brands have a major competitive advantage in today’s marketplace.  A well-defined and coordinated IMC plan contributes to overall brand identity and equity.  </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this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define brand identity and discuss the importance of building and sustaining strong brand identity.  The list of the 10 most valuable brands, as measured by the brand consultancy company Interbrand, should be familiar to your students.  You might discuss how these popular brands may have a competitive edge with consumers during the purchase decision process.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9" name="Shape 639"/>
          <p:cNvSpPr/>
          <p:nvPr>
            <p:ph type="sldImg"/>
          </p:nvPr>
        </p:nvSpPr>
        <p:spPr>
          <a:prstGeom prst="rect">
            <a:avLst/>
          </a:prstGeom>
        </p:spPr>
        <p:txBody>
          <a:bodyPr/>
          <a:lstStyle/>
          <a:p>
            <a:pPr lvl="0"/>
          </a:p>
        </p:txBody>
      </p:sp>
      <p:sp>
        <p:nvSpPr>
          <p:cNvPr id="640" name="Shape 640"/>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material on pp. 22-23 which discusses the role of publicity.</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Another important component of an organization’s promotional mix is publicity/public relations.  Publicity refers to the non personal communications regarding an organization, product, service, or idea not directly paid for or run under identified sponsorship. Companies attempt to get the media to cover or run favorable stories on their products, services, or causes.  It usually comes in the form of a news story, editorial, or announcement.  There are a number of advantages and disadvantages that publicity has relative to advertising.  This slide compares advertising and publicity on a number of factors.</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this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introduce publicity/public relations and to discuss how publicity compares to advertising with respect to various factors.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3" name="Shape 693"/>
          <p:cNvSpPr/>
          <p:nvPr>
            <p:ph type="sldImg"/>
          </p:nvPr>
        </p:nvSpPr>
        <p:spPr>
          <a:prstGeom prst="rect">
            <a:avLst/>
          </a:prstGeom>
        </p:spPr>
        <p:txBody>
          <a:bodyPr/>
          <a:lstStyle/>
          <a:p>
            <a:pPr lvl="0"/>
          </a:p>
        </p:txBody>
      </p:sp>
      <p:sp>
        <p:nvSpPr>
          <p:cNvPr id="694" name="Shape 694"/>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the material on pp. 22-24.</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Companies attempt to get the media to cover or run favorable stories on their products, services, or causes.   There are a number of publicity vehicles available to marketers.  Publicity can be generated through the use of:</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feature articles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news releases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press conferences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special events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interviews</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show the various methods that can be used to generate publicity for companies, brands, organizations, or causes.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2" name="Shape 782"/>
          <p:cNvSpPr/>
          <p:nvPr>
            <p:ph type="sldImg"/>
          </p:nvPr>
        </p:nvSpPr>
        <p:spPr>
          <a:prstGeom prst="rect">
            <a:avLst/>
          </a:prstGeom>
        </p:spPr>
        <p:txBody>
          <a:bodyPr/>
          <a:lstStyle/>
          <a:p>
            <a:pPr lvl="0"/>
          </a:p>
        </p:txBody>
      </p:sp>
      <p:sp>
        <p:nvSpPr>
          <p:cNvPr id="783" name="Shape 783"/>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material on pp. 22-23 which discusses public relations.</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It is important to distinguish between publicity and public relations.  When an organization systematically plans and distributes information in an attempt to control and manage its image and the nature of the publicity it receives, it is really engaging in public relations.  There are a variety of public relations tools available to marketers such as publicity vehicles, special publications, community activities, fund raising programs, public affairs activities, and special event sponsorships.  Organizations can also use advertising as a public relations tool.</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explain the various public relations tools.  It also provides an opportunity to discuss the differences between public relations and publicity.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lvl="0"/>
          </a:p>
        </p:txBody>
      </p:sp>
      <p:sp>
        <p:nvSpPr>
          <p:cNvPr id="69" name="Shape 69"/>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material on pp. 14-16 of the text.</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shows a print ad for a Mont Blanc pen.  Mont Blanc uses a classical design and a distinctive brand name as well as a high price to position its pens as high-quality, high-status writing instruments.  The upscale image is enhanced by the company’s strategy of distributing its products only though boutiques, jewelry stores, and other exclusive retail shops.  Mont Blanc’s distinctive image is a result of coordination of all of the marketing mix elements.</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this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show how Mont Blanc uses a variety of marketing mix elements including price, product design, brand name, and distribution strategy to create a high-quality, upscale image for its writing instruments.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lvl="0"/>
          </a:p>
        </p:txBody>
      </p:sp>
      <p:sp>
        <p:nvSpPr>
          <p:cNvPr id="110" name="Shape 110"/>
          <p:cNvSpPr/>
          <p:nvPr>
            <p:ph type="body" sz="quarter" idx="1"/>
          </p:nvPr>
        </p:nvSpPr>
        <p:spPr>
          <a:prstGeom prst="rect">
            <a:avLst/>
          </a:prstGeom>
        </p:spPr>
        <p:txBody>
          <a:bodyPr/>
          <a:lstStyle/>
          <a:p>
            <a:pPr lvl="0" defTabSz="914400">
              <a:lnSpc>
                <a:spcPct val="90000"/>
              </a:lnSpc>
              <a:spcBef>
                <a:spcPts val="400"/>
              </a:spcBef>
              <a:defRPr sz="1800"/>
            </a:pPr>
            <a:r>
              <a:rPr sz="1300">
                <a:latin typeface="Times New Roman Bold"/>
                <a:ea typeface="Times New Roman Bold"/>
                <a:cs typeface="Times New Roman Bold"/>
                <a:sym typeface="Times New Roman Bold"/>
              </a:rPr>
              <a:t>Relation to text</a:t>
            </a:r>
            <a:br>
              <a:rPr sz="1300">
                <a:latin typeface="Times New Roman Bold"/>
                <a:ea typeface="Times New Roman Bold"/>
                <a:cs typeface="Times New Roman Bold"/>
                <a:sym typeface="Times New Roman Bold"/>
              </a:rPr>
            </a:br>
            <a:r>
              <a:rPr sz="1300">
                <a:latin typeface="Times New Roman"/>
                <a:ea typeface="Times New Roman"/>
                <a:cs typeface="Times New Roman"/>
                <a:sym typeface="Times New Roman"/>
              </a:rPr>
              <a:t>This slide relates to material on page 16-24 and Figure 1-1.</a:t>
            </a:r>
            <a:endParaRPr sz="1300">
              <a:latin typeface="Times New Roman"/>
              <a:ea typeface="Times New Roman"/>
              <a:cs typeface="Times New Roman"/>
              <a:sym typeface="Times New Roman"/>
            </a:endParaRPr>
          </a:p>
          <a:p>
            <a:pPr lvl="0" defTabSz="914400">
              <a:lnSpc>
                <a:spcPct val="90000"/>
              </a:lnSpc>
              <a:spcBef>
                <a:spcPts val="400"/>
              </a:spcBef>
              <a:defRPr sz="1800"/>
            </a:pPr>
            <a:r>
              <a:rPr sz="1300">
                <a:latin typeface="Times New Roman Bold"/>
                <a:ea typeface="Times New Roman Bold"/>
                <a:cs typeface="Times New Roman Bold"/>
                <a:sym typeface="Times New Roman Bold"/>
              </a:rPr>
              <a:t>Summary Overview</a:t>
            </a:r>
            <a:br>
              <a:rPr sz="1300">
                <a:latin typeface="Times New Roman Bold"/>
                <a:ea typeface="Times New Roman Bold"/>
                <a:cs typeface="Times New Roman Bold"/>
                <a:sym typeface="Times New Roman Bold"/>
              </a:rPr>
            </a:br>
            <a:r>
              <a:rPr sz="1300">
                <a:latin typeface="Times New Roman"/>
                <a:ea typeface="Times New Roman"/>
                <a:cs typeface="Times New Roman"/>
                <a:sym typeface="Times New Roman"/>
              </a:rPr>
              <a:t>The </a:t>
            </a:r>
            <a:r>
              <a:rPr sz="1300">
                <a:latin typeface="Times New Roman Bold"/>
                <a:ea typeface="Times New Roman Bold"/>
                <a:cs typeface="Times New Roman Bold"/>
                <a:sym typeface="Times New Roman Bold"/>
              </a:rPr>
              <a:t>promotional mix</a:t>
            </a:r>
            <a:r>
              <a:rPr sz="1300">
                <a:latin typeface="Times New Roman"/>
                <a:ea typeface="Times New Roman"/>
                <a:cs typeface="Times New Roman"/>
                <a:sym typeface="Times New Roman"/>
              </a:rPr>
              <a:t> is the basic tools used to accomplish an organization’s communication objectives.  These tools include: </a:t>
            </a:r>
            <a:endParaRPr sz="1300">
              <a:latin typeface="Times New Roman"/>
              <a:ea typeface="Times New Roman"/>
              <a:cs typeface="Times New Roman"/>
              <a:sym typeface="Times New Roman"/>
            </a:endParaRPr>
          </a:p>
          <a:p>
            <a:pPr lvl="1" marL="334735" indent="-106135" defTabSz="914400">
              <a:lnSpc>
                <a:spcPct val="90000"/>
              </a:lnSpc>
              <a:spcBef>
                <a:spcPts val="400"/>
              </a:spcBef>
              <a:buSzPct val="100000"/>
              <a:buChar char="•"/>
              <a:defRPr sz="1800"/>
            </a:pPr>
            <a:r>
              <a:rPr sz="1300" u="sng">
                <a:latin typeface="Times New Roman"/>
                <a:ea typeface="Times New Roman"/>
                <a:cs typeface="Times New Roman"/>
                <a:sym typeface="Times New Roman"/>
              </a:rPr>
              <a:t>Advertising</a:t>
            </a:r>
            <a:r>
              <a:rPr sz="1300">
                <a:latin typeface="Times New Roman"/>
                <a:ea typeface="Times New Roman"/>
                <a:cs typeface="Times New Roman"/>
                <a:sym typeface="Times New Roman"/>
              </a:rPr>
              <a:t> – any paid form of non personal communication about an organization, product, service, or idea by an identified sponsor</a:t>
            </a:r>
            <a:endParaRPr sz="1300">
              <a:latin typeface="Times New Roman"/>
              <a:ea typeface="Times New Roman"/>
              <a:cs typeface="Times New Roman"/>
              <a:sym typeface="Times New Roman"/>
            </a:endParaRPr>
          </a:p>
          <a:p>
            <a:pPr lvl="1" marL="334735" indent="-106135" defTabSz="914400">
              <a:lnSpc>
                <a:spcPct val="90000"/>
              </a:lnSpc>
              <a:spcBef>
                <a:spcPts val="400"/>
              </a:spcBef>
              <a:buSzPct val="100000"/>
              <a:buChar char="•"/>
              <a:defRPr sz="1800"/>
            </a:pPr>
            <a:r>
              <a:rPr sz="1300" u="sng">
                <a:latin typeface="Times New Roman"/>
                <a:ea typeface="Times New Roman"/>
                <a:cs typeface="Times New Roman"/>
                <a:sym typeface="Times New Roman"/>
              </a:rPr>
              <a:t>Direct marketing</a:t>
            </a:r>
            <a:r>
              <a:rPr sz="1300">
                <a:latin typeface="Times New Roman"/>
                <a:ea typeface="Times New Roman"/>
                <a:cs typeface="Times New Roman"/>
                <a:sym typeface="Times New Roman"/>
              </a:rPr>
              <a:t> – communication directly with target customers to generate a response and/or transaction </a:t>
            </a:r>
            <a:endParaRPr sz="1300">
              <a:latin typeface="Times New Roman"/>
              <a:ea typeface="Times New Roman"/>
              <a:cs typeface="Times New Roman"/>
              <a:sym typeface="Times New Roman"/>
            </a:endParaRPr>
          </a:p>
          <a:p>
            <a:pPr lvl="1" marL="334735" indent="-106135" defTabSz="914400">
              <a:lnSpc>
                <a:spcPct val="90000"/>
              </a:lnSpc>
              <a:spcBef>
                <a:spcPts val="400"/>
              </a:spcBef>
              <a:buSzPct val="100000"/>
              <a:buChar char="•"/>
              <a:defRPr sz="1800"/>
            </a:pPr>
            <a:r>
              <a:rPr sz="1300" u="sng">
                <a:latin typeface="Times New Roman"/>
                <a:ea typeface="Times New Roman"/>
                <a:cs typeface="Times New Roman"/>
                <a:sym typeface="Times New Roman"/>
              </a:rPr>
              <a:t>Interactive/Internet marketing</a:t>
            </a:r>
            <a:r>
              <a:rPr sz="1300">
                <a:latin typeface="Times New Roman"/>
                <a:ea typeface="Times New Roman"/>
                <a:cs typeface="Times New Roman"/>
                <a:sym typeface="Times New Roman"/>
              </a:rPr>
              <a:t> – communication through interactive  media such as the Internet, CD-ROMS and kiosks.</a:t>
            </a:r>
            <a:endParaRPr sz="1300">
              <a:latin typeface="Times New Roman"/>
              <a:ea typeface="Times New Roman"/>
              <a:cs typeface="Times New Roman"/>
              <a:sym typeface="Times New Roman"/>
            </a:endParaRPr>
          </a:p>
          <a:p>
            <a:pPr lvl="1" marL="334735" indent="-106135" defTabSz="914400">
              <a:lnSpc>
                <a:spcPct val="90000"/>
              </a:lnSpc>
              <a:spcBef>
                <a:spcPts val="400"/>
              </a:spcBef>
              <a:buSzPct val="100000"/>
              <a:buChar char="•"/>
              <a:defRPr sz="1800"/>
            </a:pPr>
            <a:r>
              <a:rPr sz="1300" u="sng">
                <a:latin typeface="Times New Roman"/>
                <a:ea typeface="Times New Roman"/>
                <a:cs typeface="Times New Roman"/>
                <a:sym typeface="Times New Roman"/>
              </a:rPr>
              <a:t>Sales promotion</a:t>
            </a:r>
            <a:r>
              <a:rPr sz="1300">
                <a:latin typeface="Times New Roman"/>
                <a:ea typeface="Times New Roman"/>
                <a:cs typeface="Times New Roman"/>
                <a:sym typeface="Times New Roman"/>
              </a:rPr>
              <a:t> – marketing activities that provide extra value or incentives to sales force, distributors, or consumers to stimulate immediate sales</a:t>
            </a:r>
            <a:endParaRPr sz="1300">
              <a:latin typeface="Times New Roman"/>
              <a:ea typeface="Times New Roman"/>
              <a:cs typeface="Times New Roman"/>
              <a:sym typeface="Times New Roman"/>
            </a:endParaRPr>
          </a:p>
          <a:p>
            <a:pPr lvl="1" marL="334735" indent="-106135" defTabSz="914400">
              <a:lnSpc>
                <a:spcPct val="90000"/>
              </a:lnSpc>
              <a:spcBef>
                <a:spcPts val="400"/>
              </a:spcBef>
              <a:buSzPct val="100000"/>
              <a:buChar char="•"/>
              <a:defRPr sz="1800"/>
            </a:pPr>
            <a:r>
              <a:rPr sz="1300" u="sng">
                <a:latin typeface="Times New Roman"/>
                <a:ea typeface="Times New Roman"/>
                <a:cs typeface="Times New Roman"/>
                <a:sym typeface="Times New Roman"/>
              </a:rPr>
              <a:t>Publicity/Public Relations</a:t>
            </a:r>
            <a:r>
              <a:rPr sz="1300">
                <a:latin typeface="Times New Roman"/>
                <a:ea typeface="Times New Roman"/>
                <a:cs typeface="Times New Roman"/>
                <a:sym typeface="Times New Roman"/>
              </a:rPr>
              <a:t> – Publicity is a form of non-personal communication not directly paid for or run under identified sponsorship.  Public relations is  a management function which executes programs of action to earn public understanding and acceptance an enhance the image of the company.</a:t>
            </a:r>
            <a:endParaRPr sz="1300">
              <a:latin typeface="Times New Roman"/>
              <a:ea typeface="Times New Roman"/>
              <a:cs typeface="Times New Roman"/>
              <a:sym typeface="Times New Roman"/>
            </a:endParaRPr>
          </a:p>
          <a:p>
            <a:pPr lvl="1" marL="334735" indent="-106135" defTabSz="914400">
              <a:lnSpc>
                <a:spcPct val="90000"/>
              </a:lnSpc>
              <a:spcBef>
                <a:spcPts val="400"/>
              </a:spcBef>
              <a:buSzPct val="100000"/>
              <a:buChar char="•"/>
              <a:defRPr sz="1800"/>
            </a:pPr>
            <a:r>
              <a:rPr sz="1300" u="sng">
                <a:latin typeface="Times New Roman"/>
                <a:ea typeface="Times New Roman"/>
                <a:cs typeface="Times New Roman"/>
                <a:sym typeface="Times New Roman"/>
              </a:rPr>
              <a:t>Personal Selling</a:t>
            </a:r>
            <a:r>
              <a:rPr sz="1300">
                <a:latin typeface="Times New Roman"/>
                <a:ea typeface="Times New Roman"/>
                <a:cs typeface="Times New Roman"/>
                <a:sym typeface="Times New Roman"/>
              </a:rPr>
              <a:t> – person-to-person communication between a seller and buyer</a:t>
            </a:r>
            <a:endParaRPr sz="1300">
              <a:latin typeface="Times New Roman"/>
              <a:ea typeface="Times New Roman"/>
              <a:cs typeface="Times New Roman"/>
              <a:sym typeface="Times New Roman"/>
            </a:endParaRPr>
          </a:p>
          <a:p>
            <a:pPr lvl="0" defTabSz="914400">
              <a:lnSpc>
                <a:spcPct val="90000"/>
              </a:lnSpc>
              <a:spcBef>
                <a:spcPts val="400"/>
              </a:spcBef>
              <a:defRPr sz="1800"/>
            </a:pPr>
            <a:r>
              <a:rPr sz="1300">
                <a:latin typeface="Times New Roman Bold"/>
                <a:ea typeface="Times New Roman Bold"/>
                <a:cs typeface="Times New Roman Bold"/>
                <a:sym typeface="Times New Roman Bold"/>
              </a:rPr>
              <a:t>Use of this slide</a:t>
            </a:r>
            <a:br>
              <a:rPr sz="1300">
                <a:latin typeface="Times New Roman Bold"/>
                <a:ea typeface="Times New Roman Bold"/>
                <a:cs typeface="Times New Roman Bold"/>
                <a:sym typeface="Times New Roman Bold"/>
              </a:rPr>
            </a:br>
            <a:r>
              <a:rPr sz="1300">
                <a:latin typeface="Times New Roman"/>
                <a:ea typeface="Times New Roman"/>
                <a:cs typeface="Times New Roman"/>
                <a:sym typeface="Times New Roman"/>
              </a:rPr>
              <a:t>This slide can be used to introduce and define the various elements of the promotional mix.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lvl="0"/>
          </a:p>
        </p:txBody>
      </p:sp>
      <p:sp>
        <p:nvSpPr>
          <p:cNvPr id="184" name="Shape 184"/>
          <p:cNvSpPr/>
          <p:nvPr>
            <p:ph type="body" sz="quarter" idx="1"/>
          </p:nvPr>
        </p:nvSpPr>
        <p:spPr>
          <a:prstGeom prst="rect">
            <a:avLst/>
          </a:prstGeom>
        </p:spPr>
        <p:txBody>
          <a:bodyPr/>
          <a:lstStyle/>
          <a:p>
            <a:pPr lvl="0" defTabSz="914400">
              <a:lnSpc>
                <a:spcPct val="90000"/>
              </a:lnSpc>
              <a:spcBef>
                <a:spcPts val="400"/>
              </a:spcBef>
              <a:defRPr sz="1800"/>
            </a:pPr>
            <a:r>
              <a:rPr sz="1200">
                <a:latin typeface="Times New Roman Bold"/>
                <a:ea typeface="Times New Roman Bold"/>
                <a:cs typeface="Times New Roman Bold"/>
                <a:sym typeface="Times New Roman Bold"/>
              </a:rPr>
              <a:t> Relation to text</a:t>
            </a:r>
            <a:br>
              <a:rPr sz="1200">
                <a:latin typeface="Times New Roman Bold"/>
                <a:ea typeface="Times New Roman Bold"/>
                <a:cs typeface="Times New Roman Bold"/>
                <a:sym typeface="Times New Roman Bold"/>
              </a:rPr>
            </a:br>
            <a:r>
              <a:rPr sz="1200">
                <a:latin typeface="Times New Roman"/>
                <a:ea typeface="Times New Roman"/>
                <a:cs typeface="Times New Roman"/>
                <a:sym typeface="Times New Roman"/>
              </a:rPr>
              <a:t>This slide relates to pp. 16-19 and Figure 1-3 in text.</a:t>
            </a:r>
            <a:endParaRPr sz="1200">
              <a:latin typeface="Times New Roman"/>
              <a:ea typeface="Times New Roman"/>
              <a:cs typeface="Times New Roman"/>
              <a:sym typeface="Times New Roman"/>
            </a:endParaRPr>
          </a:p>
          <a:p>
            <a:pPr lvl="0" defTabSz="914400">
              <a:lnSpc>
                <a:spcPct val="90000"/>
              </a:lnSpc>
              <a:spcBef>
                <a:spcPts val="400"/>
              </a:spcBef>
              <a:defRPr sz="1800"/>
            </a:pPr>
            <a:r>
              <a:rPr sz="1200">
                <a:latin typeface="Times New Roman Bold"/>
                <a:ea typeface="Times New Roman Bold"/>
                <a:cs typeface="Times New Roman Bold"/>
                <a:sym typeface="Times New Roman Bold"/>
              </a:rPr>
              <a:t>Summary Overview</a:t>
            </a:r>
            <a:br>
              <a:rPr sz="1200">
                <a:latin typeface="Times New Roman Bold"/>
                <a:ea typeface="Times New Roman Bold"/>
                <a:cs typeface="Times New Roman Bold"/>
                <a:sym typeface="Times New Roman Bold"/>
              </a:rPr>
            </a:br>
            <a:r>
              <a:rPr sz="1200">
                <a:latin typeface="Times New Roman"/>
                <a:ea typeface="Times New Roman"/>
                <a:cs typeface="Times New Roman"/>
                <a:sym typeface="Times New Roman"/>
              </a:rPr>
              <a:t>The nature and purpose of advertising differs from one industry to another and/or across situations. Advertising can be targeted toward consumer and/or business markets.  </a:t>
            </a:r>
            <a:endParaRPr sz="1200">
              <a:latin typeface="Times New Roman"/>
              <a:ea typeface="Times New Roman"/>
              <a:cs typeface="Times New Roman"/>
              <a:sym typeface="Times New Roman"/>
            </a:endParaRPr>
          </a:p>
          <a:p>
            <a:pPr lvl="0" defTabSz="914400">
              <a:lnSpc>
                <a:spcPct val="90000"/>
              </a:lnSpc>
              <a:spcBef>
                <a:spcPts val="400"/>
              </a:spcBef>
              <a:defRPr sz="1800"/>
            </a:pPr>
            <a:r>
              <a:rPr sz="1200">
                <a:latin typeface="Times New Roman"/>
                <a:ea typeface="Times New Roman"/>
                <a:cs typeface="Times New Roman"/>
                <a:sym typeface="Times New Roman"/>
              </a:rPr>
              <a:t>Consumer advertising is classified as:</a:t>
            </a:r>
            <a:endParaRPr sz="1200">
              <a:latin typeface="Times New Roman"/>
              <a:ea typeface="Times New Roman"/>
              <a:cs typeface="Times New Roman"/>
              <a:sym typeface="Times New Roman"/>
            </a:endParaRPr>
          </a:p>
          <a:p>
            <a:pPr lvl="1" marL="326571" indent="-97971" defTabSz="914400">
              <a:lnSpc>
                <a:spcPct val="90000"/>
              </a:lnSpc>
              <a:spcBef>
                <a:spcPts val="400"/>
              </a:spcBef>
              <a:buSzPct val="100000"/>
              <a:buChar char="•"/>
              <a:defRPr sz="1800"/>
            </a:pPr>
            <a:r>
              <a:rPr sz="1200">
                <a:latin typeface="Times New Roman Bold"/>
                <a:ea typeface="Times New Roman Bold"/>
                <a:cs typeface="Times New Roman Bold"/>
                <a:sym typeface="Times New Roman Bold"/>
              </a:rPr>
              <a:t>National advertising</a:t>
            </a:r>
            <a:r>
              <a:rPr sz="1200">
                <a:latin typeface="Times New Roman"/>
                <a:ea typeface="Times New Roman"/>
                <a:cs typeface="Times New Roman"/>
                <a:sym typeface="Times New Roman"/>
              </a:rPr>
              <a:t> – done by large companies on a nationwide basis.  Ads for well-known brands and companies shown on television are an example.</a:t>
            </a:r>
            <a:endParaRPr sz="1200">
              <a:latin typeface="Times New Roman"/>
              <a:ea typeface="Times New Roman"/>
              <a:cs typeface="Times New Roman"/>
              <a:sym typeface="Times New Roman"/>
            </a:endParaRPr>
          </a:p>
          <a:p>
            <a:pPr lvl="1" marL="326571" indent="-97971" defTabSz="914400">
              <a:lnSpc>
                <a:spcPct val="90000"/>
              </a:lnSpc>
              <a:spcBef>
                <a:spcPts val="400"/>
              </a:spcBef>
              <a:buSzPct val="100000"/>
              <a:buChar char="•"/>
              <a:defRPr sz="1800"/>
            </a:pPr>
            <a:r>
              <a:rPr sz="1200">
                <a:latin typeface="Times New Roman Bold"/>
                <a:ea typeface="Times New Roman Bold"/>
                <a:cs typeface="Times New Roman Bold"/>
                <a:sym typeface="Times New Roman Bold"/>
              </a:rPr>
              <a:t>Retail/Local advertising</a:t>
            </a:r>
            <a:r>
              <a:rPr sz="1200">
                <a:latin typeface="Times New Roman"/>
                <a:ea typeface="Times New Roman"/>
                <a:cs typeface="Times New Roman"/>
                <a:sym typeface="Times New Roman"/>
              </a:rPr>
              <a:t> – done by retail and local merchants encouraging consumers to shop at a specific store, use a local service, or patronize a particular establishment.</a:t>
            </a:r>
            <a:endParaRPr sz="1200">
              <a:latin typeface="Times New Roman"/>
              <a:ea typeface="Times New Roman"/>
              <a:cs typeface="Times New Roman"/>
              <a:sym typeface="Times New Roman"/>
            </a:endParaRPr>
          </a:p>
          <a:p>
            <a:pPr lvl="1" marL="326571" indent="-97971" defTabSz="914400">
              <a:lnSpc>
                <a:spcPct val="90000"/>
              </a:lnSpc>
              <a:spcBef>
                <a:spcPts val="400"/>
              </a:spcBef>
              <a:buSzPct val="100000"/>
              <a:buChar char="•"/>
              <a:defRPr sz="1800"/>
            </a:pPr>
            <a:r>
              <a:rPr sz="1200">
                <a:latin typeface="Times New Roman Bold"/>
                <a:ea typeface="Times New Roman Bold"/>
                <a:cs typeface="Times New Roman Bold"/>
                <a:sym typeface="Times New Roman Bold"/>
              </a:rPr>
              <a:t>Primary versus selective demand advertising</a:t>
            </a:r>
            <a:r>
              <a:rPr sz="1200">
                <a:latin typeface="Times New Roman"/>
                <a:ea typeface="Times New Roman"/>
                <a:cs typeface="Times New Roman"/>
                <a:sym typeface="Times New Roman"/>
              </a:rPr>
              <a:t> – </a:t>
            </a:r>
            <a:r>
              <a:rPr i="1" sz="1200">
                <a:latin typeface="Times New Roman"/>
                <a:ea typeface="Times New Roman"/>
                <a:cs typeface="Times New Roman"/>
                <a:sym typeface="Times New Roman"/>
              </a:rPr>
              <a:t>primary demand</a:t>
            </a:r>
            <a:r>
              <a:rPr sz="1200">
                <a:latin typeface="Times New Roman"/>
                <a:ea typeface="Times New Roman"/>
                <a:cs typeface="Times New Roman"/>
                <a:sym typeface="Times New Roman"/>
              </a:rPr>
              <a:t> advertising is designed to stimulate demand for the general product class or industry.  </a:t>
            </a:r>
            <a:r>
              <a:rPr i="1" sz="1200">
                <a:latin typeface="Times New Roman"/>
                <a:ea typeface="Times New Roman"/>
                <a:cs typeface="Times New Roman"/>
                <a:sym typeface="Times New Roman"/>
              </a:rPr>
              <a:t>Selective-demand</a:t>
            </a:r>
            <a:r>
              <a:rPr sz="1200">
                <a:latin typeface="Times New Roman"/>
                <a:ea typeface="Times New Roman"/>
                <a:cs typeface="Times New Roman"/>
                <a:sym typeface="Times New Roman"/>
              </a:rPr>
              <a:t> focuses on creating demand for a specific company and/or its brands.</a:t>
            </a:r>
            <a:endParaRPr sz="1200">
              <a:latin typeface="Times New Roman"/>
              <a:ea typeface="Times New Roman"/>
              <a:cs typeface="Times New Roman"/>
              <a:sym typeface="Times New Roman"/>
            </a:endParaRPr>
          </a:p>
          <a:p>
            <a:pPr lvl="0" defTabSz="914400">
              <a:lnSpc>
                <a:spcPct val="90000"/>
              </a:lnSpc>
              <a:spcBef>
                <a:spcPts val="400"/>
              </a:spcBef>
              <a:defRPr sz="1800"/>
            </a:pPr>
            <a:r>
              <a:rPr sz="1200">
                <a:latin typeface="Times New Roman"/>
                <a:ea typeface="Times New Roman"/>
                <a:cs typeface="Times New Roman"/>
                <a:sym typeface="Times New Roman"/>
              </a:rPr>
              <a:t>Advertising to business and professional markets includes: </a:t>
            </a:r>
            <a:endParaRPr sz="1200">
              <a:latin typeface="Times New Roman"/>
              <a:ea typeface="Times New Roman"/>
              <a:cs typeface="Times New Roman"/>
              <a:sym typeface="Times New Roman"/>
            </a:endParaRPr>
          </a:p>
          <a:p>
            <a:pPr lvl="1" marL="326571" indent="-97971" defTabSz="914400">
              <a:lnSpc>
                <a:spcPct val="90000"/>
              </a:lnSpc>
              <a:spcBef>
                <a:spcPts val="400"/>
              </a:spcBef>
              <a:buSzPct val="100000"/>
              <a:buChar char="•"/>
              <a:defRPr sz="1800"/>
            </a:pPr>
            <a:r>
              <a:rPr sz="1200">
                <a:latin typeface="Times New Roman Bold"/>
                <a:ea typeface="Times New Roman Bold"/>
                <a:cs typeface="Times New Roman Bold"/>
                <a:sym typeface="Times New Roman Bold"/>
              </a:rPr>
              <a:t>Business to business advertising</a:t>
            </a:r>
            <a:r>
              <a:rPr sz="1200">
                <a:latin typeface="Times New Roman"/>
                <a:ea typeface="Times New Roman"/>
                <a:cs typeface="Times New Roman"/>
                <a:sym typeface="Times New Roman"/>
              </a:rPr>
              <a:t> – advertising that targets individuals who buy or influence the purchase of industrial goods or services for their companies.</a:t>
            </a:r>
            <a:endParaRPr sz="1200">
              <a:latin typeface="Times New Roman"/>
              <a:ea typeface="Times New Roman"/>
              <a:cs typeface="Times New Roman"/>
              <a:sym typeface="Times New Roman"/>
            </a:endParaRPr>
          </a:p>
          <a:p>
            <a:pPr lvl="1" marL="326571" indent="-97971" defTabSz="914400">
              <a:lnSpc>
                <a:spcPct val="90000"/>
              </a:lnSpc>
              <a:spcBef>
                <a:spcPts val="400"/>
              </a:spcBef>
              <a:buSzPct val="100000"/>
              <a:buChar char="•"/>
              <a:defRPr sz="1800"/>
            </a:pPr>
            <a:r>
              <a:rPr sz="1200">
                <a:latin typeface="Times New Roman Bold"/>
                <a:ea typeface="Times New Roman Bold"/>
                <a:cs typeface="Times New Roman Bold"/>
                <a:sym typeface="Times New Roman Bold"/>
              </a:rPr>
              <a:t>Professional advertising</a:t>
            </a:r>
            <a:r>
              <a:rPr sz="1200">
                <a:latin typeface="Times New Roman"/>
                <a:ea typeface="Times New Roman"/>
                <a:cs typeface="Times New Roman"/>
                <a:sym typeface="Times New Roman"/>
              </a:rPr>
              <a:t> – advertising targeted to professionals such doctors, lawyers, engineers, and the like.</a:t>
            </a:r>
            <a:endParaRPr sz="1200">
              <a:latin typeface="Times New Roman"/>
              <a:ea typeface="Times New Roman"/>
              <a:cs typeface="Times New Roman"/>
              <a:sym typeface="Times New Roman"/>
            </a:endParaRPr>
          </a:p>
          <a:p>
            <a:pPr lvl="1" marL="326571" indent="-97971" defTabSz="914400">
              <a:lnSpc>
                <a:spcPct val="90000"/>
              </a:lnSpc>
              <a:spcBef>
                <a:spcPts val="400"/>
              </a:spcBef>
              <a:buSzPct val="100000"/>
              <a:buChar char="•"/>
              <a:defRPr sz="1800"/>
            </a:pPr>
            <a:r>
              <a:rPr sz="1200">
                <a:latin typeface="Times New Roman Bold"/>
                <a:ea typeface="Times New Roman Bold"/>
                <a:cs typeface="Times New Roman Bold"/>
                <a:sym typeface="Times New Roman Bold"/>
              </a:rPr>
              <a:t>Trade advertising</a:t>
            </a:r>
            <a:r>
              <a:rPr sz="1200">
                <a:latin typeface="Times New Roman"/>
                <a:ea typeface="Times New Roman"/>
                <a:cs typeface="Times New Roman"/>
                <a:sym typeface="Times New Roman"/>
              </a:rPr>
              <a:t> – targeted to marketing channel members such as wholesalers, distributors, and retailers.</a:t>
            </a:r>
            <a:endParaRPr sz="1200">
              <a:latin typeface="Times New Roman"/>
              <a:ea typeface="Times New Roman"/>
              <a:cs typeface="Times New Roman"/>
              <a:sym typeface="Times New Roman"/>
            </a:endParaRPr>
          </a:p>
          <a:p>
            <a:pPr lvl="0" defTabSz="914400">
              <a:lnSpc>
                <a:spcPct val="90000"/>
              </a:lnSpc>
              <a:spcBef>
                <a:spcPts val="400"/>
              </a:spcBef>
              <a:defRPr sz="1800"/>
            </a:pPr>
            <a:r>
              <a:rPr sz="1200">
                <a:latin typeface="Times New Roman Bold"/>
                <a:ea typeface="Times New Roman Bold"/>
                <a:cs typeface="Times New Roman Bold"/>
                <a:sym typeface="Times New Roman Bold"/>
              </a:rPr>
              <a:t>Use of this slide</a:t>
            </a:r>
            <a:br>
              <a:rPr sz="1200">
                <a:latin typeface="Times New Roman Bold"/>
                <a:ea typeface="Times New Roman Bold"/>
                <a:cs typeface="Times New Roman Bold"/>
                <a:sym typeface="Times New Roman Bold"/>
              </a:rPr>
            </a:br>
            <a:r>
              <a:rPr sz="1200">
                <a:latin typeface="Times New Roman"/>
                <a:ea typeface="Times New Roman"/>
                <a:cs typeface="Times New Roman"/>
                <a:sym typeface="Times New Roman"/>
              </a:rPr>
              <a:t>This slide can be used to explain the various types of advertising and how the role of advertising can vary given the target customer, goals and objectives, or situation.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lvl="0"/>
          </a:p>
        </p:txBody>
      </p:sp>
      <p:sp>
        <p:nvSpPr>
          <p:cNvPr id="198" name="Shape 198"/>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material found on p. 24 and Exhibit 1-15 of the text.</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Business-to-business marketers, who generally sell expensive, risky, and often complex products and services, generally use personal selling more often than media advertising.  However, companies like Honeywell do use advertising to perform important functions such as building awareness of the company and its products, generating leads for the sales force, and reassuring customers about purchases they have made.</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show how business-to-business marketers use advertising to build awareness of their company and its products or services.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lvl="0"/>
          </a:p>
        </p:txBody>
      </p:sp>
      <p:sp>
        <p:nvSpPr>
          <p:cNvPr id="254" name="Shape 254"/>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material on pp. 18-20 of the text.</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Direct marketing is a form of integrated marketing communications whereby an organization communicates directly with target customers to generate a response and/or transaction. It involves a variety of activities including:</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Direct mail</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Direct response advertising (on TV, radio or in magazines or newspapers)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Telemarketing</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Internet Sales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Catalogs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Shopping channel</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this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provide an overview of direct marketing and the various forms it can take.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lvl="0"/>
          </a:p>
        </p:txBody>
      </p:sp>
      <p:sp>
        <p:nvSpPr>
          <p:cNvPr id="318" name="Shape 318"/>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 material on pp. 20-21 which discusses interactive marketing and the Internet as IMC tools.</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The rapid changes in technology have led to dramatic growth of communications through interactive media, particularly the Internet.  This communication medium  is unique in that it allows for the back-and-forth flow of information in real time.  Customers can perform a variety of functions on the Internet such as receive and alter information and images, make inquires, respond to questions, and, of course, make purchases.   The Internet has changed the ways companies communicate to their customers as companies and organizations of all sizes have developed websites to promote their products and services.</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this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show that the Internet has changed the way companies communicate with their customers.  Because of its interactive nature, it is a very effective way to communicate with customers.  Actually, it is a medium that can be used to execute all elements of the promotional mix.  In addition to advertising, companies can offer sales promotion incentives such as coupons or contests, do direct marketing, and execute public relations, and personal selling functions via the Internet.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lvl="0"/>
          </a:p>
        </p:txBody>
      </p:sp>
      <p:sp>
        <p:nvSpPr>
          <p:cNvPr id="488" name="Shape 488"/>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material on pp. 21-22 of the text which discusses the role of sales promotion as an IMC tool.</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Sales promotion is defined as those activities that provide extra value or incentives to the sales force, the distributors, or the ultimate consumer and can stimulate immediate sales.  Sales promotion is generally broken down into two categories: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Bold"/>
                <a:ea typeface="Times New Roman Bold"/>
                <a:cs typeface="Times New Roman Bold"/>
                <a:sym typeface="Times New Roman Bold"/>
              </a:rPr>
              <a:t>Customer-oriented</a:t>
            </a:r>
            <a:r>
              <a:rPr sz="1400">
                <a:latin typeface="Times New Roman"/>
                <a:ea typeface="Times New Roman"/>
                <a:cs typeface="Times New Roman"/>
                <a:sym typeface="Times New Roman"/>
              </a:rPr>
              <a:t> – targeted to the ultimate user of the product or service and includes coupons, sampling, premiums, contests, sweepstakes, refunds/rebates, bonus packs, events, and loyalty programs.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Bold"/>
                <a:ea typeface="Times New Roman Bold"/>
                <a:cs typeface="Times New Roman Bold"/>
                <a:sym typeface="Times New Roman Bold"/>
              </a:rPr>
              <a:t>Trade-oriented</a:t>
            </a:r>
            <a:r>
              <a:rPr sz="1400">
                <a:latin typeface="Times New Roman"/>
                <a:ea typeface="Times New Roman"/>
                <a:cs typeface="Times New Roman"/>
                <a:sym typeface="Times New Roman"/>
              </a:rPr>
              <a:t> – targeted to marketing intermediaries such as wholesalers, distributors, and retailers and includes trade allowances, price deals, sales contests, trade shows, and cooperative advertising. </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be used to introduce sales promotion as an IMC tool and the various types consumer and trade promotions.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9" name="Shape 559"/>
          <p:cNvSpPr/>
          <p:nvPr>
            <p:ph type="sldImg"/>
          </p:nvPr>
        </p:nvSpPr>
        <p:spPr>
          <a:prstGeom prst="rect">
            <a:avLst/>
          </a:prstGeom>
        </p:spPr>
        <p:txBody>
          <a:bodyPr/>
          <a:lstStyle/>
          <a:p>
            <a:pPr lvl="0"/>
          </a:p>
        </p:txBody>
      </p:sp>
      <p:sp>
        <p:nvSpPr>
          <p:cNvPr id="560" name="Shape 560"/>
          <p:cNvSpPr/>
          <p:nvPr>
            <p:ph type="body" sz="quarter" idx="1"/>
          </p:nvPr>
        </p:nvSpPr>
        <p:spPr>
          <a:prstGeom prst="rect">
            <a:avLst/>
          </a:prstGeom>
        </p:spPr>
        <p:txBody>
          <a:bodyPr/>
          <a:lstStyle/>
          <a:p>
            <a:pPr lvl="0" defTabSz="914400">
              <a:lnSpc>
                <a:spcPct val="100000"/>
              </a:lnSpc>
              <a:spcBef>
                <a:spcPts val="500"/>
              </a:spcBef>
              <a:defRPr sz="1800"/>
            </a:pPr>
            <a:r>
              <a:rPr sz="1400">
                <a:latin typeface="Times New Roman Bold"/>
                <a:ea typeface="Times New Roman Bold"/>
                <a:cs typeface="Times New Roman Bold"/>
                <a:sym typeface="Times New Roman Bold"/>
              </a:rPr>
              <a:t>Relation to text</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relates to the material on pp. 21-22 which discusses the role of sale promotion as part of the IMC program.</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Summary Overview</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There are various reasons why companies choose to use sales promotion in their IMC programs. The various uses of consumer and trade promotion include: </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Introduce new products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Get existing customers to buy more </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Attract new customers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Maintain sales in off seasons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Increase retailer inventories</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Enhance or tie in advertising with personal selling</a:t>
            </a:r>
            <a:endParaRPr sz="1400">
              <a:latin typeface="Times New Roman"/>
              <a:ea typeface="Times New Roman"/>
              <a:cs typeface="Times New Roman"/>
              <a:sym typeface="Times New Roman"/>
            </a:endParaRPr>
          </a:p>
          <a:p>
            <a:pPr lvl="1" marL="342900" indent="-114300" defTabSz="914400">
              <a:lnSpc>
                <a:spcPct val="100000"/>
              </a:lnSpc>
              <a:spcBef>
                <a:spcPts val="500"/>
              </a:spcBef>
              <a:buSzPct val="100000"/>
              <a:buChar char="•"/>
              <a:defRPr sz="1800"/>
            </a:pPr>
            <a:r>
              <a:rPr sz="1400">
                <a:latin typeface="Times New Roman"/>
                <a:ea typeface="Times New Roman"/>
                <a:cs typeface="Times New Roman"/>
                <a:sym typeface="Times New Roman"/>
              </a:rPr>
              <a:t>Combat competition</a:t>
            </a:r>
            <a:endParaRPr sz="1400">
              <a:latin typeface="Times New Roman"/>
              <a:ea typeface="Times New Roman"/>
              <a:cs typeface="Times New Roman"/>
              <a:sym typeface="Times New Roman"/>
            </a:endParaRPr>
          </a:p>
          <a:p>
            <a:pPr lvl="0" defTabSz="914400">
              <a:lnSpc>
                <a:spcPct val="100000"/>
              </a:lnSpc>
              <a:spcBef>
                <a:spcPts val="500"/>
              </a:spcBef>
              <a:defRPr sz="1800"/>
            </a:pPr>
            <a:r>
              <a:rPr sz="1400">
                <a:latin typeface="Times New Roman Bold"/>
                <a:ea typeface="Times New Roman Bold"/>
                <a:cs typeface="Times New Roman Bold"/>
                <a:sym typeface="Times New Roman Bold"/>
              </a:rPr>
              <a:t>Use of Slide</a:t>
            </a:r>
            <a:br>
              <a:rPr sz="1400">
                <a:latin typeface="Times New Roman Bold"/>
                <a:ea typeface="Times New Roman Bold"/>
                <a:cs typeface="Times New Roman Bold"/>
                <a:sym typeface="Times New Roman Bold"/>
              </a:rPr>
            </a:br>
            <a:r>
              <a:rPr sz="1400">
                <a:latin typeface="Times New Roman"/>
                <a:ea typeface="Times New Roman"/>
                <a:cs typeface="Times New Roman"/>
                <a:sym typeface="Times New Roman"/>
              </a:rPr>
              <a:t>This slide can further supplement the discussion of sales promotion and why companies use this tool as part of their IMC programs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nvSpPr>
        <p:spPr>
          <a:xfrm>
            <a:off x="-9525" y="-7938"/>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0" tIns="0" rIns="0" bIns="0"/>
          <a:lstStyle/>
          <a:p>
            <a:pPr lvl="0">
              <a:defRPr sz="1800"/>
            </a:pPr>
          </a:p>
        </p:txBody>
      </p:sp>
      <p:sp>
        <p:nvSpPr>
          <p:cNvPr id="12" name="Shape 12"/>
          <p:cNvSpPr/>
          <p:nvPr/>
        </p:nvSpPr>
        <p:spPr>
          <a:xfrm>
            <a:off x="4381500" y="-7938"/>
            <a:ext cx="4762500" cy="607212"/>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0" tIns="0" rIns="0" bIns="0"/>
          <a:lstStyle/>
          <a:p>
            <a:pPr lvl="0">
              <a:defRPr sz="1800"/>
            </a:pPr>
          </a:p>
        </p:txBody>
      </p:sp>
      <p:grpSp>
        <p:nvGrpSpPr>
          <p:cNvPr id="15" name="Group 15"/>
          <p:cNvGrpSpPr/>
          <p:nvPr/>
        </p:nvGrpSpPr>
        <p:grpSpPr>
          <a:xfrm>
            <a:off x="-6097" y="-24384"/>
            <a:ext cx="9156193" cy="1048513"/>
            <a:chOff x="0" y="0"/>
            <a:chExt cx="9156191" cy="1048511"/>
          </a:xfrm>
        </p:grpSpPr>
        <p:pic>
          <p:nvPicPr>
            <p:cNvPr id="13" name="image.png"/>
            <p:cNvPicPr/>
            <p:nvPr/>
          </p:nvPicPr>
          <p:blipFill>
            <a:blip r:embed="rId3">
              <a:extLst/>
            </a:blip>
            <a:stretch>
              <a:fillRect/>
            </a:stretch>
          </p:blipFill>
          <p:spPr>
            <a:xfrm>
              <a:off x="0" y="0"/>
              <a:ext cx="9137904" cy="1048512"/>
            </a:xfrm>
            <a:prstGeom prst="rect">
              <a:avLst/>
            </a:prstGeom>
            <a:ln w="12700" cap="flat">
              <a:noFill/>
              <a:miter lim="400000"/>
            </a:ln>
            <a:effectLst/>
          </p:spPr>
        </p:pic>
        <p:pic>
          <p:nvPicPr>
            <p:cNvPr id="14" name="image.png"/>
            <p:cNvPicPr/>
            <p:nvPr/>
          </p:nvPicPr>
          <p:blipFill>
            <a:blip r:embed="rId4">
              <a:extLst/>
            </a:blip>
            <a:stretch>
              <a:fillRect/>
            </a:stretch>
          </p:blipFill>
          <p:spPr>
            <a:xfrm>
              <a:off x="0" y="73151"/>
              <a:ext cx="9156192" cy="908305"/>
            </a:xfrm>
            <a:prstGeom prst="rect">
              <a:avLst/>
            </a:prstGeom>
            <a:ln w="12700" cap="flat">
              <a:noFill/>
              <a:miter lim="400000"/>
            </a:ln>
            <a:effectLst/>
          </p:spPr>
        </p:pic>
      </p:grpSp>
      <p:sp>
        <p:nvSpPr>
          <p:cNvPr id="16" name="Shape 16"/>
          <p:cNvSpPr/>
          <p:nvPr>
            <p:ph type="sldNum" sz="quarter" idx="2"/>
          </p:nvPr>
        </p:nvSpPr>
        <p:spPr>
          <a:prstGeom prst="rect">
            <a:avLst/>
          </a:prstGeom>
        </p:spPr>
        <p:txBody>
          <a:bodyPr/>
          <a:lstStyle>
            <a:lvl1pPr>
              <a:defRPr>
                <a:solidFill>
                  <a:srgbClr val="045C75"/>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defRPr>
            </a:pPr>
            <a:r>
              <a:rPr sz="5000">
                <a:solidFill>
                  <a:srgbClr val="DBF5F9"/>
                </a:solidFill>
              </a:rPr>
              <a:t>Click to edit Master title style</a:t>
            </a:r>
          </a:p>
        </p:txBody>
      </p:sp>
      <p:sp>
        <p:nvSpPr>
          <p:cNvPr id="21" name="Shape 21"/>
          <p:cNvSpPr/>
          <p:nvPr>
            <p:ph type="body" idx="1"/>
          </p:nvPr>
        </p:nvSpPr>
        <p:spPr>
          <a:prstGeom prst="rect">
            <a:avLst/>
          </a:prstGeom>
        </p:spPr>
        <p:txBody>
          <a:bodyPr/>
          <a:lstStyle/>
          <a:p>
            <a:pPr lvl="0">
              <a:defRPr sz="1800">
                <a:solidFill>
                  <a:srgbClr val="000000"/>
                </a:solidFill>
              </a:defRPr>
            </a:pPr>
            <a:r>
              <a:rPr sz="2600">
                <a:solidFill>
                  <a:srgbClr val="FFFFFF"/>
                </a:solidFill>
              </a:rPr>
              <a:t>Click to edit Master text styles</a:t>
            </a:r>
            <a:endParaRPr sz="2600">
              <a:solidFill>
                <a:srgbClr val="FFFFFF"/>
              </a:solidFill>
            </a:endParaRPr>
          </a:p>
          <a:p>
            <a:pPr lvl="1">
              <a:defRPr sz="1800">
                <a:solidFill>
                  <a:srgbClr val="000000"/>
                </a:solidFill>
              </a:defRPr>
            </a:pPr>
            <a:r>
              <a:rPr sz="2600">
                <a:solidFill>
                  <a:srgbClr val="FFFFFF"/>
                </a:solidFill>
              </a:rPr>
              <a:t>Second level</a:t>
            </a:r>
            <a:endParaRPr sz="2600">
              <a:solidFill>
                <a:srgbClr val="FFFFFF"/>
              </a:solidFill>
            </a:endParaRPr>
          </a:p>
          <a:p>
            <a:pPr lvl="2">
              <a:defRPr sz="1800">
                <a:solidFill>
                  <a:srgbClr val="000000"/>
                </a:solidFill>
              </a:defRPr>
            </a:pPr>
            <a:r>
              <a:rPr sz="2600">
                <a:solidFill>
                  <a:srgbClr val="FFFFFF"/>
                </a:solidFill>
              </a:rPr>
              <a:t>Third level</a:t>
            </a:r>
            <a:endParaRPr sz="2600">
              <a:solidFill>
                <a:srgbClr val="FFFFFF"/>
              </a:solidFill>
            </a:endParaRPr>
          </a:p>
          <a:p>
            <a:pPr lvl="3">
              <a:defRPr sz="1800">
                <a:solidFill>
                  <a:srgbClr val="000000"/>
                </a:solidFill>
              </a:defRPr>
            </a:pPr>
            <a:r>
              <a:rPr sz="2600">
                <a:solidFill>
                  <a:srgbClr val="FFFFFF"/>
                </a:solidFill>
              </a:rPr>
              <a:t>Fourth level</a:t>
            </a:r>
            <a:endParaRPr sz="2600">
              <a:solidFill>
                <a:srgbClr val="FFFFFF"/>
              </a:solidFill>
            </a:endParaRPr>
          </a:p>
          <a:p>
            <a:pPr lvl="4">
              <a:defRPr sz="1800">
                <a:solidFill>
                  <a:srgbClr val="000000"/>
                </a:solidFill>
              </a:defRPr>
            </a:pPr>
            <a:r>
              <a:rPr sz="2600">
                <a:solidFill>
                  <a:srgbClr val="FFFFFF"/>
                </a:solidFill>
              </a:rPr>
              <a:t>Fifth level</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nvSpPr>
        <p:spPr>
          <a:xfrm flipV="1" rot="420000">
            <a:off x="3165475" y="1108074"/>
            <a:ext cx="5257801" cy="411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round/>
          </a:ln>
          <a:effectLst>
            <a:outerShdw sx="100000" sy="100000" kx="0" ky="0" algn="b" rotWithShape="0" blurRad="63500" dist="38499" dir="7500040">
              <a:srgbClr val="000000">
                <a:alpha val="25000"/>
              </a:srgbClr>
            </a:outerShdw>
          </a:effectLst>
        </p:spPr>
        <p:txBody>
          <a:bodyPr lIns="0" tIns="0" rIns="0" bIns="0" anchor="ctr"/>
          <a:lstStyle/>
          <a:p>
            <a:pPr lvl="0" algn="ctr">
              <a:defRPr sz="1800">
                <a:solidFill>
                  <a:srgbClr val="FFFFFF"/>
                </a:solidFill>
              </a:defRPr>
            </a:pPr>
          </a:p>
        </p:txBody>
      </p:sp>
      <p:sp>
        <p:nvSpPr>
          <p:cNvPr id="25" name="Shape 25"/>
          <p:cNvSpPr/>
          <p:nvPr/>
        </p:nvSpPr>
        <p:spPr>
          <a:xfrm flipV="1" rot="420000">
            <a:off x="8004175" y="5359400"/>
            <a:ext cx="155575" cy="155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solidFill>
              <a:srgbClr val="FFFFFF"/>
            </a:solidFill>
          </a:ln>
          <a:effectLst>
            <a:outerShdw sx="100000" sy="100000" kx="0" ky="0" algn="b" rotWithShape="0" blurRad="63500" dist="6350" dir="12899787">
              <a:srgbClr val="000000">
                <a:alpha val="46998"/>
              </a:srgbClr>
            </a:outerShdw>
          </a:effectLst>
        </p:spPr>
        <p:txBody>
          <a:bodyPr lIns="0" tIns="0" rIns="0" bIns="0" anchor="ctr"/>
          <a:lstStyle/>
          <a:p>
            <a:pPr lvl="0" algn="ctr">
              <a:defRPr sz="1800">
                <a:solidFill>
                  <a:srgbClr val="FFFFFF"/>
                </a:solidFill>
              </a:defRPr>
            </a:pPr>
          </a:p>
        </p:txBody>
      </p:sp>
      <p:sp>
        <p:nvSpPr>
          <p:cNvPr id="26" name="Shape 26"/>
          <p:cNvSpPr/>
          <p:nvPr/>
        </p:nvSpPr>
        <p:spPr>
          <a:xfrm flipV="1">
            <a:off x="-9525" y="5816600"/>
            <a:ext cx="9163050"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0" tIns="0" rIns="0" bIns="0"/>
          <a:lstStyle/>
          <a:p>
            <a:pPr lvl="0">
              <a:defRPr sz="1800"/>
            </a:pPr>
          </a:p>
        </p:txBody>
      </p:sp>
      <p:sp>
        <p:nvSpPr>
          <p:cNvPr id="27" name="Shape 27"/>
          <p:cNvSpPr/>
          <p:nvPr/>
        </p:nvSpPr>
        <p:spPr>
          <a:xfrm flipV="1">
            <a:off x="4381500" y="6250788"/>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0" tIns="0" rIns="0" bIns="0"/>
          <a:lstStyle/>
          <a:p>
            <a:pPr lvl="0">
              <a:defRPr sz="1800"/>
            </a:pPr>
          </a:p>
        </p:txBody>
      </p:sp>
      <p:sp>
        <p:nvSpPr>
          <p:cNvPr id="28" name="Shape 28"/>
          <p:cNvSpPr/>
          <p:nvPr>
            <p:ph type="title"/>
          </p:nvPr>
        </p:nvSpPr>
        <p:spPr>
          <a:prstGeom prst="rect">
            <a:avLst/>
          </a:prstGeom>
        </p:spPr>
        <p:txBody>
          <a:bodyPr/>
          <a:lstStyle>
            <a:lvl1pPr>
              <a:defRPr>
                <a:solidFill>
                  <a:srgbClr val="04617B"/>
                </a:solidFill>
              </a:defRPr>
            </a:lvl1pPr>
          </a:lstStyle>
          <a:p>
            <a:pPr lvl="0">
              <a:defRPr sz="1800">
                <a:solidFill>
                  <a:srgbClr val="000000"/>
                </a:solidFill>
              </a:defRPr>
            </a:pPr>
            <a:r>
              <a:rPr sz="5000">
                <a:solidFill>
                  <a:srgbClr val="04617B"/>
                </a:solidFill>
              </a:rPr>
              <a:t>Click to edit Master title style</a:t>
            </a:r>
          </a:p>
        </p:txBody>
      </p:sp>
      <p:sp>
        <p:nvSpPr>
          <p:cNvPr id="29" name="Shape 29"/>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defRPr sz="1800"/>
            </a:pPr>
            <a:r>
              <a:rPr sz="2600"/>
              <a:t>Click to edit Master text styles</a:t>
            </a:r>
            <a:endParaRPr sz="2600"/>
          </a:p>
          <a:p>
            <a:pPr lvl="1">
              <a:defRPr sz="1800"/>
            </a:pPr>
            <a:r>
              <a:rPr sz="2600"/>
              <a:t>Second level</a:t>
            </a:r>
            <a:endParaRPr sz="2600"/>
          </a:p>
          <a:p>
            <a:pPr lvl="2">
              <a:defRPr sz="1800"/>
            </a:pPr>
            <a:r>
              <a:rPr sz="2600"/>
              <a:t>Third level</a:t>
            </a:r>
            <a:endParaRPr sz="2600"/>
          </a:p>
          <a:p>
            <a:pPr lvl="3">
              <a:defRPr sz="1800"/>
            </a:pPr>
            <a:r>
              <a:rPr sz="2600"/>
              <a:t>Fourth level</a:t>
            </a:r>
            <a:endParaRPr sz="2600"/>
          </a:p>
          <a:p>
            <a:pPr lvl="4">
              <a:defRPr sz="1800"/>
            </a:pPr>
            <a:r>
              <a:rPr sz="2600"/>
              <a:t>Fifth level</a:t>
            </a:r>
          </a:p>
        </p:txBody>
      </p:sp>
      <p:sp>
        <p:nvSpPr>
          <p:cNvPr id="30" name="Shape 30"/>
          <p:cNvSpPr/>
          <p:nvPr>
            <p:ph type="sldNum" sz="quarter" idx="2"/>
          </p:nvPr>
        </p:nvSpPr>
        <p:spPr>
          <a:xfrm>
            <a:off x="8077200" y="6518275"/>
            <a:ext cx="609600" cy="203201"/>
          </a:xfrm>
          <a:prstGeom prst="rect">
            <a:avLst/>
          </a:prstGeom>
        </p:spPr>
        <p:txBody>
          <a:bodyPr/>
          <a:lstStyle>
            <a:lvl1pPr>
              <a:defRPr>
                <a:solidFill>
                  <a:srgbClr val="045C75"/>
                </a:solidFill>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9525" y="-7938"/>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0" tIns="0" rIns="0" bIns="0"/>
          <a:lstStyle/>
          <a:p>
            <a:pPr lvl="0">
              <a:defRPr sz="1800">
                <a:solidFill>
                  <a:srgbClr val="FFFFFF"/>
                </a:solidFill>
              </a:defRPr>
            </a:pPr>
          </a:p>
        </p:txBody>
      </p:sp>
      <p:sp>
        <p:nvSpPr>
          <p:cNvPr id="3" name="Shape 3"/>
          <p:cNvSpPr/>
          <p:nvPr/>
        </p:nvSpPr>
        <p:spPr>
          <a:xfrm>
            <a:off x="4381500" y="-7938"/>
            <a:ext cx="4762500" cy="607212"/>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0" tIns="0" rIns="0" bIns="0"/>
          <a:lstStyle/>
          <a:p>
            <a:pPr lvl="0">
              <a:defRPr sz="1800">
                <a:solidFill>
                  <a:srgbClr val="FFFFFF"/>
                </a:solidFill>
              </a:defRPr>
            </a:pPr>
          </a:p>
        </p:txBody>
      </p:sp>
      <p:grpSp>
        <p:nvGrpSpPr>
          <p:cNvPr id="6" name="Group 6"/>
          <p:cNvGrpSpPr/>
          <p:nvPr/>
        </p:nvGrpSpPr>
        <p:grpSpPr>
          <a:xfrm>
            <a:off x="-6097" y="-24384"/>
            <a:ext cx="9156193" cy="1048513"/>
            <a:chOff x="0" y="0"/>
            <a:chExt cx="9156191" cy="1048511"/>
          </a:xfrm>
        </p:grpSpPr>
        <p:pic>
          <p:nvPicPr>
            <p:cNvPr id="4" name="image.png"/>
            <p:cNvPicPr/>
            <p:nvPr/>
          </p:nvPicPr>
          <p:blipFill>
            <a:blip r:embed="rId3">
              <a:extLst/>
            </a:blip>
            <a:stretch>
              <a:fillRect/>
            </a:stretch>
          </p:blipFill>
          <p:spPr>
            <a:xfrm>
              <a:off x="0" y="0"/>
              <a:ext cx="9137904" cy="1048512"/>
            </a:xfrm>
            <a:prstGeom prst="rect">
              <a:avLst/>
            </a:prstGeom>
            <a:ln w="12700" cap="flat">
              <a:noFill/>
              <a:miter lim="400000"/>
            </a:ln>
            <a:effectLst/>
          </p:spPr>
        </p:pic>
        <p:pic>
          <p:nvPicPr>
            <p:cNvPr id="5" name="image.png"/>
            <p:cNvPicPr/>
            <p:nvPr/>
          </p:nvPicPr>
          <p:blipFill>
            <a:blip r:embed="rId4">
              <a:extLst/>
            </a:blip>
            <a:stretch>
              <a:fillRect/>
            </a:stretch>
          </p:blipFill>
          <p:spPr>
            <a:xfrm>
              <a:off x="0" y="73151"/>
              <a:ext cx="9156192" cy="908305"/>
            </a:xfrm>
            <a:prstGeom prst="rect">
              <a:avLst/>
            </a:prstGeom>
            <a:ln w="12700" cap="flat">
              <a:noFill/>
              <a:miter lim="400000"/>
            </a:ln>
            <a:effectLst/>
          </p:spPr>
        </p:pic>
      </p:grpSp>
      <p:sp>
        <p:nvSpPr>
          <p:cNvPr id="7" name="Shape 7"/>
          <p:cNvSpPr/>
          <p:nvPr>
            <p:ph type="title"/>
          </p:nvPr>
        </p:nvSpPr>
        <p:spPr>
          <a:xfrm>
            <a:off x="457200" y="0"/>
            <a:ext cx="8229600" cy="184785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sz="1800">
                <a:solidFill>
                  <a:srgbClr val="000000"/>
                </a:solidFill>
              </a:defRPr>
            </a:pPr>
            <a:r>
              <a:rPr sz="5000">
                <a:solidFill>
                  <a:srgbClr val="DBF5F9"/>
                </a:solidFill>
              </a:rPr>
              <a:t>Click to edit Master title style</a:t>
            </a:r>
          </a:p>
        </p:txBody>
      </p:sp>
      <p:sp>
        <p:nvSpPr>
          <p:cNvPr id="8" name="Shape 8"/>
          <p:cNvSpPr/>
          <p:nvPr>
            <p:ph type="body" idx="1"/>
          </p:nvPr>
        </p:nvSpPr>
        <p:spPr>
          <a:xfrm>
            <a:off x="457200" y="1935162"/>
            <a:ext cx="8229600" cy="492283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2600">
                <a:solidFill>
                  <a:srgbClr val="FFFFFF"/>
                </a:solidFill>
              </a:rPr>
              <a:t>Click to edit Master text styles</a:t>
            </a:r>
            <a:endParaRPr sz="2600">
              <a:solidFill>
                <a:srgbClr val="FFFFFF"/>
              </a:solidFill>
            </a:endParaRPr>
          </a:p>
          <a:p>
            <a:pPr lvl="1">
              <a:defRPr sz="1800">
                <a:solidFill>
                  <a:srgbClr val="000000"/>
                </a:solidFill>
              </a:defRPr>
            </a:pPr>
            <a:r>
              <a:rPr sz="2600">
                <a:solidFill>
                  <a:srgbClr val="FFFFFF"/>
                </a:solidFill>
              </a:rPr>
              <a:t>Second level</a:t>
            </a:r>
            <a:endParaRPr sz="2600">
              <a:solidFill>
                <a:srgbClr val="FFFFFF"/>
              </a:solidFill>
            </a:endParaRPr>
          </a:p>
          <a:p>
            <a:pPr lvl="2">
              <a:defRPr sz="1800">
                <a:solidFill>
                  <a:srgbClr val="000000"/>
                </a:solidFill>
              </a:defRPr>
            </a:pPr>
            <a:r>
              <a:rPr sz="2600">
                <a:solidFill>
                  <a:srgbClr val="FFFFFF"/>
                </a:solidFill>
              </a:rPr>
              <a:t>Third level</a:t>
            </a:r>
            <a:endParaRPr sz="2600">
              <a:solidFill>
                <a:srgbClr val="FFFFFF"/>
              </a:solidFill>
            </a:endParaRPr>
          </a:p>
          <a:p>
            <a:pPr lvl="3">
              <a:defRPr sz="1800">
                <a:solidFill>
                  <a:srgbClr val="000000"/>
                </a:solidFill>
              </a:defRPr>
            </a:pPr>
            <a:r>
              <a:rPr sz="2600">
                <a:solidFill>
                  <a:srgbClr val="FFFFFF"/>
                </a:solidFill>
              </a:rPr>
              <a:t>Fourth level</a:t>
            </a:r>
            <a:endParaRPr sz="2600">
              <a:solidFill>
                <a:srgbClr val="FFFFFF"/>
              </a:solidFill>
            </a:endParaRPr>
          </a:p>
          <a:p>
            <a:pPr lvl="4">
              <a:defRPr sz="1800">
                <a:solidFill>
                  <a:srgbClr val="000000"/>
                </a:solidFill>
              </a:defRPr>
            </a:pPr>
            <a:r>
              <a:rPr sz="2600">
                <a:solidFill>
                  <a:srgbClr val="FFFFFF"/>
                </a:solidFill>
              </a:rPr>
              <a:t>Fifth level</a:t>
            </a:r>
          </a:p>
        </p:txBody>
      </p:sp>
      <p:sp>
        <p:nvSpPr>
          <p:cNvPr id="9" name="Shape 9"/>
          <p:cNvSpPr/>
          <p:nvPr>
            <p:ph type="sldNum" sz="quarter" idx="2"/>
          </p:nvPr>
        </p:nvSpPr>
        <p:spPr>
          <a:xfrm>
            <a:off x="7924800" y="6518275"/>
            <a:ext cx="762000" cy="203201"/>
          </a:xfrm>
          <a:prstGeom prst="rect">
            <a:avLst/>
          </a:prstGeom>
          <a:ln w="12700">
            <a:miter lim="400000"/>
          </a:ln>
        </p:spPr>
        <p:txBody>
          <a:bodyPr lIns="0" tIns="0" rIns="0" bIns="0" anchor="b">
            <a:spAutoFit/>
          </a:bodyPr>
          <a:lstStyle>
            <a:lvl1pPr algn="r">
              <a:defRPr sz="1200">
                <a:solidFill>
                  <a:srgbClr val="D1EAEE"/>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Lst>
  <p:transition spd="med" advClick="1"/>
  <p:txStyles>
    <p:titleStyle>
      <a:lvl1pPr>
        <a:defRPr sz="5000">
          <a:solidFill>
            <a:srgbClr val="DBF5F9"/>
          </a:solidFill>
          <a:latin typeface="Calibri"/>
          <a:ea typeface="Calibri"/>
          <a:cs typeface="Calibri"/>
          <a:sym typeface="Calibri"/>
        </a:defRPr>
      </a:lvl1pPr>
      <a:lvl2pPr>
        <a:defRPr sz="5000">
          <a:solidFill>
            <a:srgbClr val="DBF5F9"/>
          </a:solidFill>
          <a:latin typeface="Calibri"/>
          <a:ea typeface="Calibri"/>
          <a:cs typeface="Calibri"/>
          <a:sym typeface="Calibri"/>
        </a:defRPr>
      </a:lvl2pPr>
      <a:lvl3pPr>
        <a:defRPr sz="5000">
          <a:solidFill>
            <a:srgbClr val="DBF5F9"/>
          </a:solidFill>
          <a:latin typeface="Calibri"/>
          <a:ea typeface="Calibri"/>
          <a:cs typeface="Calibri"/>
          <a:sym typeface="Calibri"/>
        </a:defRPr>
      </a:lvl3pPr>
      <a:lvl4pPr>
        <a:defRPr sz="5000">
          <a:solidFill>
            <a:srgbClr val="DBF5F9"/>
          </a:solidFill>
          <a:latin typeface="Calibri"/>
          <a:ea typeface="Calibri"/>
          <a:cs typeface="Calibri"/>
          <a:sym typeface="Calibri"/>
        </a:defRPr>
      </a:lvl4pPr>
      <a:lvl5pPr>
        <a:defRPr sz="5000">
          <a:solidFill>
            <a:srgbClr val="DBF5F9"/>
          </a:solidFill>
          <a:latin typeface="Calibri"/>
          <a:ea typeface="Calibri"/>
          <a:cs typeface="Calibri"/>
          <a:sym typeface="Calibri"/>
        </a:defRPr>
      </a:lvl5pPr>
      <a:lvl6pPr indent="457200">
        <a:defRPr sz="5000">
          <a:solidFill>
            <a:srgbClr val="DBF5F9"/>
          </a:solidFill>
          <a:latin typeface="Calibri"/>
          <a:ea typeface="Calibri"/>
          <a:cs typeface="Calibri"/>
          <a:sym typeface="Calibri"/>
        </a:defRPr>
      </a:lvl6pPr>
      <a:lvl7pPr indent="914400">
        <a:defRPr sz="5000">
          <a:solidFill>
            <a:srgbClr val="DBF5F9"/>
          </a:solidFill>
          <a:latin typeface="Calibri"/>
          <a:ea typeface="Calibri"/>
          <a:cs typeface="Calibri"/>
          <a:sym typeface="Calibri"/>
        </a:defRPr>
      </a:lvl7pPr>
      <a:lvl8pPr indent="1371600">
        <a:defRPr sz="5000">
          <a:solidFill>
            <a:srgbClr val="DBF5F9"/>
          </a:solidFill>
          <a:latin typeface="Calibri"/>
          <a:ea typeface="Calibri"/>
          <a:cs typeface="Calibri"/>
          <a:sym typeface="Calibri"/>
        </a:defRPr>
      </a:lvl8pPr>
      <a:lvl9pPr indent="1828800">
        <a:defRPr sz="5000">
          <a:solidFill>
            <a:srgbClr val="DBF5F9"/>
          </a:solidFill>
          <a:latin typeface="Calibri"/>
          <a:ea typeface="Calibri"/>
          <a:cs typeface="Calibri"/>
          <a:sym typeface="Calibri"/>
        </a:defRPr>
      </a:lvl9pPr>
    </p:titleStyle>
    <p:bodyStyle>
      <a:lvl1pPr marL="273050" indent="-273050">
        <a:spcBef>
          <a:spcPts val="600"/>
        </a:spcBef>
        <a:buClr>
          <a:srgbClr val="0BD0D9"/>
        </a:buClr>
        <a:buSzPct val="95000"/>
        <a:buFont typeface="Wingdings 2"/>
        <a:buChar char="●"/>
        <a:defRPr sz="2600">
          <a:solidFill>
            <a:srgbClr val="FFFFFF"/>
          </a:solidFill>
          <a:latin typeface="Constantia"/>
          <a:ea typeface="Constantia"/>
          <a:cs typeface="Constantia"/>
          <a:sym typeface="Constantia"/>
        </a:defRPr>
      </a:lvl1pPr>
      <a:lvl2pPr marL="660267" indent="-266567">
        <a:spcBef>
          <a:spcPts val="600"/>
        </a:spcBef>
        <a:buClr>
          <a:srgbClr val="0BD0D9"/>
        </a:buClr>
        <a:buSzPct val="85000"/>
        <a:buFont typeface="Wingdings 2"/>
        <a:buChar char="●"/>
        <a:defRPr sz="2600">
          <a:solidFill>
            <a:srgbClr val="FFFFFF"/>
          </a:solidFill>
          <a:latin typeface="Constantia"/>
          <a:ea typeface="Constantia"/>
          <a:cs typeface="Constantia"/>
          <a:sym typeface="Constantia"/>
        </a:defRPr>
      </a:lvl2pPr>
      <a:lvl3pPr marL="972986" indent="-304648">
        <a:spcBef>
          <a:spcPts val="600"/>
        </a:spcBef>
        <a:buClr>
          <a:srgbClr val="0BD0D9"/>
        </a:buClr>
        <a:buSzPct val="70000"/>
        <a:buFont typeface="Wingdings 2"/>
        <a:buChar char="●"/>
        <a:defRPr sz="2600">
          <a:solidFill>
            <a:srgbClr val="FFFFFF"/>
          </a:solidFill>
          <a:latin typeface="Constantia"/>
          <a:ea typeface="Constantia"/>
          <a:cs typeface="Constantia"/>
          <a:sym typeface="Constantia"/>
        </a:defRPr>
      </a:lvl3pPr>
      <a:lvl4pPr marL="1250314" indent="-272414">
        <a:spcBef>
          <a:spcPts val="600"/>
        </a:spcBef>
        <a:buClr>
          <a:srgbClr val="0BD0D9"/>
        </a:buClr>
        <a:buSzPct val="65000"/>
        <a:buFont typeface="Wingdings 2"/>
        <a:buChar char="●"/>
        <a:defRPr sz="2600">
          <a:solidFill>
            <a:srgbClr val="FFFFFF"/>
          </a:solidFill>
          <a:latin typeface="Constantia"/>
          <a:ea typeface="Constantia"/>
          <a:cs typeface="Constantia"/>
          <a:sym typeface="Constantia"/>
        </a:defRPr>
      </a:lvl4pPr>
      <a:lvl5pPr marL="1555220" indent="-302683">
        <a:spcBef>
          <a:spcPts val="600"/>
        </a:spcBef>
        <a:buClr>
          <a:srgbClr val="0BD0D9"/>
        </a:buClr>
        <a:buSzPct val="65000"/>
        <a:buFont typeface="Wingdings 2"/>
        <a:buChar char="●"/>
        <a:defRPr sz="2600">
          <a:solidFill>
            <a:srgbClr val="FFFFFF"/>
          </a:solidFill>
          <a:latin typeface="Constantia"/>
          <a:ea typeface="Constantia"/>
          <a:cs typeface="Constantia"/>
          <a:sym typeface="Constantia"/>
        </a:defRPr>
      </a:lvl5pPr>
      <a:lvl6pPr marL="2012420" indent="-302683">
        <a:spcBef>
          <a:spcPts val="600"/>
        </a:spcBef>
        <a:buClr>
          <a:srgbClr val="0BD0D9"/>
        </a:buClr>
        <a:buSzPct val="65000"/>
        <a:buFont typeface="Wingdings 2"/>
        <a:buChar char="•"/>
        <a:defRPr sz="2600">
          <a:solidFill>
            <a:srgbClr val="FFFFFF"/>
          </a:solidFill>
          <a:latin typeface="Constantia"/>
          <a:ea typeface="Constantia"/>
          <a:cs typeface="Constantia"/>
          <a:sym typeface="Constantia"/>
        </a:defRPr>
      </a:lvl6pPr>
      <a:lvl7pPr marL="2469620" indent="-302683">
        <a:spcBef>
          <a:spcPts val="600"/>
        </a:spcBef>
        <a:buClr>
          <a:srgbClr val="0BD0D9"/>
        </a:buClr>
        <a:buSzPct val="65000"/>
        <a:buFont typeface="Wingdings 2"/>
        <a:buChar char="•"/>
        <a:defRPr sz="2600">
          <a:solidFill>
            <a:srgbClr val="FFFFFF"/>
          </a:solidFill>
          <a:latin typeface="Constantia"/>
          <a:ea typeface="Constantia"/>
          <a:cs typeface="Constantia"/>
          <a:sym typeface="Constantia"/>
        </a:defRPr>
      </a:lvl7pPr>
      <a:lvl8pPr marL="2926820" indent="-302683">
        <a:spcBef>
          <a:spcPts val="600"/>
        </a:spcBef>
        <a:buClr>
          <a:srgbClr val="0BD0D9"/>
        </a:buClr>
        <a:buSzPct val="65000"/>
        <a:buFont typeface="Wingdings 2"/>
        <a:buChar char="•"/>
        <a:defRPr sz="2600">
          <a:solidFill>
            <a:srgbClr val="FFFFFF"/>
          </a:solidFill>
          <a:latin typeface="Constantia"/>
          <a:ea typeface="Constantia"/>
          <a:cs typeface="Constantia"/>
          <a:sym typeface="Constantia"/>
        </a:defRPr>
      </a:lvl8pPr>
      <a:lvl9pPr marL="3384020" indent="-302683">
        <a:spcBef>
          <a:spcPts val="600"/>
        </a:spcBef>
        <a:buClr>
          <a:srgbClr val="0BD0D9"/>
        </a:buClr>
        <a:buSzPct val="65000"/>
        <a:buFont typeface="Wingdings 2"/>
        <a:buChar char="•"/>
        <a:defRPr sz="2600">
          <a:solidFill>
            <a:srgbClr val="FFFFFF"/>
          </a:solidFill>
          <a:latin typeface="Constantia"/>
          <a:ea typeface="Constantia"/>
          <a:cs typeface="Constantia"/>
          <a:sym typeface="Constantia"/>
        </a:defRPr>
      </a:lvl9pPr>
    </p:bodyStyle>
    <p:otherStyle>
      <a:lvl1pPr algn="r">
        <a:defRPr sz="1200">
          <a:solidFill>
            <a:schemeClr val="tx1"/>
          </a:solidFill>
          <a:latin typeface="+mn-lt"/>
          <a:ea typeface="+mn-ea"/>
          <a:cs typeface="+mn-cs"/>
          <a:sym typeface="Constantia"/>
        </a:defRPr>
      </a:lvl1pPr>
      <a:lvl2pPr indent="457200" algn="r">
        <a:defRPr sz="1200">
          <a:solidFill>
            <a:schemeClr val="tx1"/>
          </a:solidFill>
          <a:latin typeface="+mn-lt"/>
          <a:ea typeface="+mn-ea"/>
          <a:cs typeface="+mn-cs"/>
          <a:sym typeface="Constantia"/>
        </a:defRPr>
      </a:lvl2pPr>
      <a:lvl3pPr indent="914400" algn="r">
        <a:defRPr sz="1200">
          <a:solidFill>
            <a:schemeClr val="tx1"/>
          </a:solidFill>
          <a:latin typeface="+mn-lt"/>
          <a:ea typeface="+mn-ea"/>
          <a:cs typeface="+mn-cs"/>
          <a:sym typeface="Constantia"/>
        </a:defRPr>
      </a:lvl3pPr>
      <a:lvl4pPr indent="1371600" algn="r">
        <a:defRPr sz="1200">
          <a:solidFill>
            <a:schemeClr val="tx1"/>
          </a:solidFill>
          <a:latin typeface="+mn-lt"/>
          <a:ea typeface="+mn-ea"/>
          <a:cs typeface="+mn-cs"/>
          <a:sym typeface="Constantia"/>
        </a:defRPr>
      </a:lvl4pPr>
      <a:lvl5pPr indent="1828800" algn="r">
        <a:defRPr sz="1200">
          <a:solidFill>
            <a:schemeClr val="tx1"/>
          </a:solidFill>
          <a:latin typeface="+mn-lt"/>
          <a:ea typeface="+mn-ea"/>
          <a:cs typeface="+mn-cs"/>
          <a:sym typeface="Constantia"/>
        </a:defRPr>
      </a:lvl5pPr>
      <a:lvl6pPr algn="r">
        <a:defRPr sz="1200">
          <a:solidFill>
            <a:schemeClr val="tx1"/>
          </a:solidFill>
          <a:latin typeface="+mn-lt"/>
          <a:ea typeface="+mn-ea"/>
          <a:cs typeface="+mn-cs"/>
          <a:sym typeface="Constantia"/>
        </a:defRPr>
      </a:lvl6pPr>
      <a:lvl7pPr algn="r">
        <a:defRPr sz="1200">
          <a:solidFill>
            <a:schemeClr val="tx1"/>
          </a:solidFill>
          <a:latin typeface="+mn-lt"/>
          <a:ea typeface="+mn-ea"/>
          <a:cs typeface="+mn-cs"/>
          <a:sym typeface="Constantia"/>
        </a:defRPr>
      </a:lvl7pPr>
      <a:lvl8pPr algn="r">
        <a:defRPr sz="1200">
          <a:solidFill>
            <a:schemeClr val="tx1"/>
          </a:solidFill>
          <a:latin typeface="+mn-lt"/>
          <a:ea typeface="+mn-ea"/>
          <a:cs typeface="+mn-cs"/>
          <a:sym typeface="Constantia"/>
        </a:defRPr>
      </a:lvl8pPr>
      <a:lvl9pPr algn="r">
        <a:defRPr sz="1200">
          <a:solidFill>
            <a:schemeClr val="tx1"/>
          </a:solidFill>
          <a:latin typeface="+mn-lt"/>
          <a:ea typeface="+mn-ea"/>
          <a:cs typeface="+mn-cs"/>
          <a:sym typeface="Constant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 name="image.png"/>
          <p:cNvPicPr/>
          <p:nvPr/>
        </p:nvPicPr>
        <p:blipFill>
          <a:blip r:embed="rId2">
            <a:extLst/>
          </a:blip>
          <a:stretch>
            <a:fillRect/>
          </a:stretch>
        </p:blipFill>
        <p:spPr>
          <a:xfrm>
            <a:off x="530225" y="1365250"/>
            <a:ext cx="8308975" cy="1901825"/>
          </a:xfrm>
          <a:prstGeom prst="rect">
            <a:avLst/>
          </a:prstGeom>
          <a:ln w="12700">
            <a:miter lim="400000"/>
          </a:ln>
        </p:spPr>
      </p:pic>
      <p:sp>
        <p:nvSpPr>
          <p:cNvPr id="35" name="Shape 35"/>
          <p:cNvSpPr/>
          <p:nvPr>
            <p:ph type="body" idx="4294967295"/>
          </p:nvPr>
        </p:nvSpPr>
        <p:spPr>
          <a:xfrm>
            <a:off x="533400" y="3228975"/>
            <a:ext cx="7854950" cy="1752600"/>
          </a:xfrm>
          <a:prstGeom prst="rect">
            <a:avLst/>
          </a:prstGeom>
        </p:spPr>
        <p:txBody>
          <a:bodyPr lIns="0" tIns="0" rIns="0" bIns="0">
            <a:normAutofit fontScale="100000" lnSpcReduction="0"/>
          </a:bodyPr>
          <a:lstStyle/>
          <a:p>
            <a:pPr lvl="0" marL="0" indent="0" algn="r">
              <a:buSzTx/>
              <a:buNone/>
              <a:defRPr sz="1800">
                <a:solidFill>
                  <a:srgbClr val="000000"/>
                </a:solidFill>
              </a:defRPr>
            </a:pPr>
            <a:r>
              <a:rPr b="1" sz="2600">
                <a:solidFill>
                  <a:srgbClr val="FFFFFF"/>
                </a:solidFill>
              </a:rPr>
              <a:t>Introduction to Integrating Marketing Communications</a:t>
            </a:r>
            <a:endParaRPr b="1" sz="2600">
              <a:solidFill>
                <a:srgbClr val="FFFFFF"/>
              </a:solidFill>
            </a:endParaRPr>
          </a:p>
          <a:p>
            <a:pPr lvl="0" marL="0" indent="0" algn="r">
              <a:buSzTx/>
              <a:buNone/>
              <a:defRPr sz="1800">
                <a:solidFill>
                  <a:srgbClr val="000000"/>
                </a:solidFill>
              </a:defRPr>
            </a:pPr>
            <a:r>
              <a:rPr b="1" sz="2600">
                <a:solidFill>
                  <a:srgbClr val="FFFFFF"/>
                </a:solidFill>
              </a:rPr>
              <a:t>Dr. Amir Ahmed </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04" name="Group 204"/>
          <p:cNvGrpSpPr/>
          <p:nvPr/>
        </p:nvGrpSpPr>
        <p:grpSpPr>
          <a:xfrm>
            <a:off x="5943600" y="2186939"/>
            <a:ext cx="2895600" cy="1188721"/>
            <a:chOff x="0" y="0"/>
            <a:chExt cx="2895599" cy="1188719"/>
          </a:xfrm>
        </p:grpSpPr>
        <p:grpSp>
          <p:nvGrpSpPr>
            <p:cNvPr id="202" name="Group 202"/>
            <p:cNvGrpSpPr/>
            <p:nvPr/>
          </p:nvGrpSpPr>
          <p:grpSpPr>
            <a:xfrm>
              <a:off x="482600" y="0"/>
              <a:ext cx="2413000" cy="1188720"/>
              <a:chOff x="0" y="0"/>
              <a:chExt cx="2413000" cy="1188719"/>
            </a:xfrm>
          </p:grpSpPr>
          <p:sp>
            <p:nvSpPr>
              <p:cNvPr id="200" name="Shape 200"/>
              <p:cNvSpPr/>
              <p:nvPr/>
            </p:nvSpPr>
            <p:spPr>
              <a:xfrm>
                <a:off x="0" y="99060"/>
                <a:ext cx="2413000" cy="990601"/>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85000"/>
                  </a:lnSpc>
                  <a:defRPr sz="2400"/>
                </a:pPr>
              </a:p>
            </p:txBody>
          </p:sp>
          <p:sp>
            <p:nvSpPr>
              <p:cNvPr id="201" name="Shape 201"/>
              <p:cNvSpPr/>
              <p:nvPr/>
            </p:nvSpPr>
            <p:spPr>
              <a:xfrm>
                <a:off x="0" y="0"/>
                <a:ext cx="2413000" cy="1188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85000"/>
                  </a:lnSpc>
                  <a:defRPr sz="1800"/>
                </a:pPr>
                <a:r>
                  <a:rPr sz="2400"/>
                  <a:t>Direct</a:t>
                </a:r>
                <a:endParaRPr sz="2400"/>
              </a:p>
              <a:p>
                <a:pPr lvl="0" algn="ctr">
                  <a:lnSpc>
                    <a:spcPct val="85000"/>
                  </a:lnSpc>
                  <a:defRPr sz="1800"/>
                </a:pPr>
                <a:r>
                  <a:rPr sz="2400"/>
                  <a:t>Response</a:t>
                </a:r>
                <a:endParaRPr sz="2400"/>
              </a:p>
              <a:p>
                <a:pPr lvl="0" algn="ctr">
                  <a:lnSpc>
                    <a:spcPct val="85000"/>
                  </a:lnSpc>
                  <a:defRPr sz="1800"/>
                </a:pPr>
                <a:r>
                  <a:rPr sz="2400"/>
                  <a:t>Advertising</a:t>
                </a:r>
              </a:p>
            </p:txBody>
          </p:sp>
        </p:grpSp>
        <p:sp>
          <p:nvSpPr>
            <p:cNvPr id="203" name="Shape 203"/>
            <p:cNvSpPr/>
            <p:nvPr/>
          </p:nvSpPr>
          <p:spPr>
            <a:xfrm flipV="1">
              <a:off x="0" y="556260"/>
              <a:ext cx="457201" cy="609601"/>
            </a:xfrm>
            <a:prstGeom prst="line">
              <a:avLst/>
            </a:prstGeom>
            <a:noFill/>
            <a:ln w="254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07" name="Group 207"/>
          <p:cNvGrpSpPr/>
          <p:nvPr/>
        </p:nvGrpSpPr>
        <p:grpSpPr>
          <a:xfrm>
            <a:off x="6426200" y="2186939"/>
            <a:ext cx="2413000" cy="1188721"/>
            <a:chOff x="0" y="0"/>
            <a:chExt cx="2413000" cy="1188719"/>
          </a:xfrm>
        </p:grpSpPr>
        <p:sp>
          <p:nvSpPr>
            <p:cNvPr id="205" name="Shape 205"/>
            <p:cNvSpPr/>
            <p:nvPr/>
          </p:nvSpPr>
          <p:spPr>
            <a:xfrm>
              <a:off x="0" y="99060"/>
              <a:ext cx="2413000" cy="990601"/>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85000"/>
                </a:lnSpc>
                <a:defRPr sz="2400"/>
              </a:pPr>
            </a:p>
          </p:txBody>
        </p:sp>
        <p:sp>
          <p:nvSpPr>
            <p:cNvPr id="206" name="Shape 206"/>
            <p:cNvSpPr/>
            <p:nvPr/>
          </p:nvSpPr>
          <p:spPr>
            <a:xfrm>
              <a:off x="0" y="0"/>
              <a:ext cx="2413000" cy="1188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85000"/>
                </a:lnSpc>
                <a:defRPr sz="1800"/>
              </a:pPr>
              <a:r>
                <a:rPr sz="2400"/>
                <a:t>Direct</a:t>
              </a:r>
              <a:endParaRPr sz="2400"/>
            </a:p>
            <a:p>
              <a:pPr lvl="0" algn="ctr">
                <a:lnSpc>
                  <a:spcPct val="85000"/>
                </a:lnSpc>
                <a:defRPr sz="1800"/>
              </a:pPr>
              <a:r>
                <a:rPr sz="2400"/>
                <a:t>Response</a:t>
              </a:r>
              <a:endParaRPr sz="2400"/>
            </a:p>
            <a:p>
              <a:pPr lvl="0" algn="ctr">
                <a:lnSpc>
                  <a:spcPct val="85000"/>
                </a:lnSpc>
                <a:defRPr sz="1800"/>
              </a:pPr>
              <a:r>
                <a:rPr sz="2400"/>
                <a:t>Advertising</a:t>
              </a:r>
            </a:p>
          </p:txBody>
        </p:sp>
      </p:grpSp>
      <p:grpSp>
        <p:nvGrpSpPr>
          <p:cNvPr id="212" name="Group 212"/>
          <p:cNvGrpSpPr/>
          <p:nvPr/>
        </p:nvGrpSpPr>
        <p:grpSpPr>
          <a:xfrm>
            <a:off x="3378200" y="1219200"/>
            <a:ext cx="2413000" cy="1752601"/>
            <a:chOff x="0" y="0"/>
            <a:chExt cx="2413000" cy="1752600"/>
          </a:xfrm>
        </p:grpSpPr>
        <p:grpSp>
          <p:nvGrpSpPr>
            <p:cNvPr id="210" name="Group 210"/>
            <p:cNvGrpSpPr/>
            <p:nvPr/>
          </p:nvGrpSpPr>
          <p:grpSpPr>
            <a:xfrm>
              <a:off x="0" y="0"/>
              <a:ext cx="2413000" cy="990600"/>
              <a:chOff x="0" y="0"/>
              <a:chExt cx="2413000" cy="990600"/>
            </a:xfrm>
          </p:grpSpPr>
          <p:sp>
            <p:nvSpPr>
              <p:cNvPr id="208" name="Shape 208"/>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09" name="Shape 209"/>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Direct</a:t>
                </a:r>
                <a:endParaRPr sz="2400"/>
              </a:p>
              <a:p>
                <a:pPr lvl="0" algn="ctr">
                  <a:defRPr sz="1800"/>
                </a:pPr>
                <a:r>
                  <a:rPr sz="2400"/>
                  <a:t>Mail</a:t>
                </a:r>
              </a:p>
            </p:txBody>
          </p:sp>
        </p:grpSp>
        <p:sp>
          <p:nvSpPr>
            <p:cNvPr id="211" name="Shape 211"/>
            <p:cNvSpPr/>
            <p:nvPr/>
          </p:nvSpPr>
          <p:spPr>
            <a:xfrm flipV="1">
              <a:off x="1193800" y="1066800"/>
              <a:ext cx="0" cy="685800"/>
            </a:xfrm>
            <a:prstGeom prst="line">
              <a:avLst/>
            </a:prstGeom>
            <a:noFill/>
            <a:ln w="254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17" name="Group 217"/>
          <p:cNvGrpSpPr/>
          <p:nvPr/>
        </p:nvGrpSpPr>
        <p:grpSpPr>
          <a:xfrm>
            <a:off x="3378200" y="4648199"/>
            <a:ext cx="2413000" cy="1676401"/>
            <a:chOff x="0" y="0"/>
            <a:chExt cx="2413000" cy="1676400"/>
          </a:xfrm>
        </p:grpSpPr>
        <p:grpSp>
          <p:nvGrpSpPr>
            <p:cNvPr id="215" name="Group 215"/>
            <p:cNvGrpSpPr/>
            <p:nvPr/>
          </p:nvGrpSpPr>
          <p:grpSpPr>
            <a:xfrm>
              <a:off x="0" y="685800"/>
              <a:ext cx="2413000" cy="990600"/>
              <a:chOff x="0" y="0"/>
              <a:chExt cx="2413000" cy="990600"/>
            </a:xfrm>
          </p:grpSpPr>
          <p:sp>
            <p:nvSpPr>
              <p:cNvPr id="213" name="Shape 213"/>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14" name="Shape 214"/>
              <p:cNvSpPr/>
              <p:nvPr/>
            </p:nvSpPr>
            <p:spPr>
              <a:xfrm>
                <a:off x="0" y="246380"/>
                <a:ext cx="241300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Cataloging</a:t>
                </a:r>
              </a:p>
            </p:txBody>
          </p:sp>
        </p:grpSp>
        <p:sp>
          <p:nvSpPr>
            <p:cNvPr id="216" name="Shape 216"/>
            <p:cNvSpPr/>
            <p:nvPr/>
          </p:nvSpPr>
          <p:spPr>
            <a:xfrm flipH="1">
              <a:off x="1193799" y="0"/>
              <a:ext cx="1" cy="685800"/>
            </a:xfrm>
            <a:prstGeom prst="line">
              <a:avLst/>
            </a:prstGeom>
            <a:noFill/>
            <a:ln w="254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22" name="Group 222"/>
          <p:cNvGrpSpPr/>
          <p:nvPr/>
        </p:nvGrpSpPr>
        <p:grpSpPr>
          <a:xfrm>
            <a:off x="5936951" y="4196101"/>
            <a:ext cx="2902249" cy="1061699"/>
            <a:chOff x="0" y="0"/>
            <a:chExt cx="2902248" cy="1061698"/>
          </a:xfrm>
        </p:grpSpPr>
        <p:grpSp>
          <p:nvGrpSpPr>
            <p:cNvPr id="220" name="Group 220"/>
            <p:cNvGrpSpPr/>
            <p:nvPr/>
          </p:nvGrpSpPr>
          <p:grpSpPr>
            <a:xfrm>
              <a:off x="489248" y="71098"/>
              <a:ext cx="2413001" cy="990601"/>
              <a:chOff x="0" y="0"/>
              <a:chExt cx="2413000" cy="990600"/>
            </a:xfrm>
          </p:grpSpPr>
          <p:sp>
            <p:nvSpPr>
              <p:cNvPr id="218" name="Shape 218"/>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19" name="Shape 219"/>
              <p:cNvSpPr/>
              <p:nvPr/>
            </p:nvSpPr>
            <p:spPr>
              <a:xfrm>
                <a:off x="0" y="246380"/>
                <a:ext cx="241300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Telemarketing</a:t>
                </a:r>
              </a:p>
            </p:txBody>
          </p:sp>
        </p:grpSp>
        <p:sp>
          <p:nvSpPr>
            <p:cNvPr id="221" name="Shape 221"/>
            <p:cNvSpPr/>
            <p:nvPr/>
          </p:nvSpPr>
          <p:spPr>
            <a:xfrm>
              <a:off x="0" y="-1"/>
              <a:ext cx="470497" cy="599399"/>
            </a:xfrm>
            <a:prstGeom prst="line">
              <a:avLst/>
            </a:prstGeom>
            <a:noFill/>
            <a:ln w="254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27" name="Group 227"/>
          <p:cNvGrpSpPr/>
          <p:nvPr/>
        </p:nvGrpSpPr>
        <p:grpSpPr>
          <a:xfrm>
            <a:off x="279400" y="2286000"/>
            <a:ext cx="2946400" cy="1143000"/>
            <a:chOff x="0" y="0"/>
            <a:chExt cx="2946399" cy="1142999"/>
          </a:xfrm>
        </p:grpSpPr>
        <p:grpSp>
          <p:nvGrpSpPr>
            <p:cNvPr id="225" name="Group 225"/>
            <p:cNvGrpSpPr/>
            <p:nvPr/>
          </p:nvGrpSpPr>
          <p:grpSpPr>
            <a:xfrm>
              <a:off x="0" y="0"/>
              <a:ext cx="2413000" cy="990600"/>
              <a:chOff x="0" y="0"/>
              <a:chExt cx="2413000" cy="990600"/>
            </a:xfrm>
          </p:grpSpPr>
          <p:sp>
            <p:nvSpPr>
              <p:cNvPr id="223" name="Shape 223"/>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24" name="Shape 224"/>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Internet</a:t>
                </a:r>
                <a:endParaRPr sz="2400"/>
              </a:p>
              <a:p>
                <a:pPr lvl="0" algn="ctr">
                  <a:defRPr sz="1800"/>
                </a:pPr>
                <a:r>
                  <a:rPr sz="2400"/>
                  <a:t>Sales</a:t>
                </a:r>
              </a:p>
            </p:txBody>
          </p:sp>
        </p:grpSp>
        <p:sp>
          <p:nvSpPr>
            <p:cNvPr id="226" name="Shape 226"/>
            <p:cNvSpPr/>
            <p:nvPr/>
          </p:nvSpPr>
          <p:spPr>
            <a:xfrm flipH="1" flipV="1">
              <a:off x="2489199" y="533399"/>
              <a:ext cx="457201" cy="609601"/>
            </a:xfrm>
            <a:prstGeom prst="line">
              <a:avLst/>
            </a:prstGeom>
            <a:noFill/>
            <a:ln w="254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32" name="Group 232"/>
          <p:cNvGrpSpPr/>
          <p:nvPr/>
        </p:nvGrpSpPr>
        <p:grpSpPr>
          <a:xfrm>
            <a:off x="279400" y="4267200"/>
            <a:ext cx="2953049" cy="990600"/>
            <a:chOff x="0" y="0"/>
            <a:chExt cx="2953048" cy="990600"/>
          </a:xfrm>
        </p:grpSpPr>
        <p:grpSp>
          <p:nvGrpSpPr>
            <p:cNvPr id="230" name="Group 230"/>
            <p:cNvGrpSpPr/>
            <p:nvPr/>
          </p:nvGrpSpPr>
          <p:grpSpPr>
            <a:xfrm>
              <a:off x="0" y="0"/>
              <a:ext cx="2413000" cy="990600"/>
              <a:chOff x="0" y="0"/>
              <a:chExt cx="2413000" cy="990600"/>
            </a:xfrm>
          </p:grpSpPr>
          <p:sp>
            <p:nvSpPr>
              <p:cNvPr id="228" name="Shape 228"/>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29" name="Shape 229"/>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Shopping</a:t>
                </a:r>
                <a:endParaRPr sz="2400"/>
              </a:p>
              <a:p>
                <a:pPr lvl="0" algn="ctr">
                  <a:defRPr sz="1800"/>
                </a:pPr>
                <a:r>
                  <a:rPr sz="2400"/>
                  <a:t>Channels</a:t>
                </a:r>
              </a:p>
            </p:txBody>
          </p:sp>
        </p:grpSp>
        <p:sp>
          <p:nvSpPr>
            <p:cNvPr id="231" name="Shape 231"/>
            <p:cNvSpPr/>
            <p:nvPr/>
          </p:nvSpPr>
          <p:spPr>
            <a:xfrm flipH="1">
              <a:off x="2482551" y="5101"/>
              <a:ext cx="470498" cy="599398"/>
            </a:xfrm>
            <a:prstGeom prst="line">
              <a:avLst/>
            </a:prstGeom>
            <a:noFill/>
            <a:ln w="254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35" name="Group 235"/>
          <p:cNvGrpSpPr/>
          <p:nvPr/>
        </p:nvGrpSpPr>
        <p:grpSpPr>
          <a:xfrm>
            <a:off x="3378200" y="1219200"/>
            <a:ext cx="2413000" cy="990600"/>
            <a:chOff x="0" y="0"/>
            <a:chExt cx="2413000" cy="990600"/>
          </a:xfrm>
        </p:grpSpPr>
        <p:sp>
          <p:nvSpPr>
            <p:cNvPr id="233" name="Shape 233"/>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34" name="Shape 234"/>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Direct</a:t>
              </a:r>
              <a:endParaRPr sz="2400"/>
            </a:p>
            <a:p>
              <a:pPr lvl="0" algn="ctr">
                <a:defRPr sz="1800"/>
              </a:pPr>
              <a:r>
                <a:rPr sz="2400"/>
                <a:t>Mail</a:t>
              </a:r>
            </a:p>
          </p:txBody>
        </p:sp>
      </p:grpSp>
      <p:grpSp>
        <p:nvGrpSpPr>
          <p:cNvPr id="238" name="Group 238"/>
          <p:cNvGrpSpPr/>
          <p:nvPr/>
        </p:nvGrpSpPr>
        <p:grpSpPr>
          <a:xfrm>
            <a:off x="6426200" y="4267200"/>
            <a:ext cx="2413000" cy="990600"/>
            <a:chOff x="0" y="0"/>
            <a:chExt cx="2413000" cy="990600"/>
          </a:xfrm>
        </p:grpSpPr>
        <p:sp>
          <p:nvSpPr>
            <p:cNvPr id="236" name="Shape 236"/>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37" name="Shape 237"/>
            <p:cNvSpPr/>
            <p:nvPr/>
          </p:nvSpPr>
          <p:spPr>
            <a:xfrm>
              <a:off x="0" y="246380"/>
              <a:ext cx="241300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Telemarketing</a:t>
              </a:r>
            </a:p>
          </p:txBody>
        </p:sp>
      </p:grpSp>
      <p:grpSp>
        <p:nvGrpSpPr>
          <p:cNvPr id="241" name="Group 241"/>
          <p:cNvGrpSpPr/>
          <p:nvPr/>
        </p:nvGrpSpPr>
        <p:grpSpPr>
          <a:xfrm>
            <a:off x="3378200" y="5334000"/>
            <a:ext cx="2413000" cy="990600"/>
            <a:chOff x="0" y="0"/>
            <a:chExt cx="2413000" cy="990600"/>
          </a:xfrm>
        </p:grpSpPr>
        <p:sp>
          <p:nvSpPr>
            <p:cNvPr id="239" name="Shape 239"/>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40" name="Shape 240"/>
            <p:cNvSpPr/>
            <p:nvPr/>
          </p:nvSpPr>
          <p:spPr>
            <a:xfrm>
              <a:off x="0" y="246380"/>
              <a:ext cx="241300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Catalogs</a:t>
              </a:r>
            </a:p>
          </p:txBody>
        </p:sp>
      </p:grpSp>
      <p:grpSp>
        <p:nvGrpSpPr>
          <p:cNvPr id="244" name="Group 244"/>
          <p:cNvGrpSpPr/>
          <p:nvPr/>
        </p:nvGrpSpPr>
        <p:grpSpPr>
          <a:xfrm>
            <a:off x="279400" y="4267200"/>
            <a:ext cx="2413000" cy="990600"/>
            <a:chOff x="0" y="0"/>
            <a:chExt cx="2413000" cy="990600"/>
          </a:xfrm>
        </p:grpSpPr>
        <p:sp>
          <p:nvSpPr>
            <p:cNvPr id="242" name="Shape 242"/>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243" name="Shape 243"/>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Shopping</a:t>
              </a:r>
              <a:endParaRPr sz="2400"/>
            </a:p>
            <a:p>
              <a:pPr lvl="0" algn="ctr">
                <a:defRPr sz="1800"/>
              </a:pPr>
              <a:r>
                <a:rPr sz="2400"/>
                <a:t>Channels</a:t>
              </a:r>
            </a:p>
          </p:txBody>
        </p:sp>
      </p:grpSp>
      <p:sp>
        <p:nvSpPr>
          <p:cNvPr id="245" name="Shape 245"/>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246"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247"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248" name="Shape 248"/>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251" name="Group 251"/>
          <p:cNvGrpSpPr/>
          <p:nvPr/>
        </p:nvGrpSpPr>
        <p:grpSpPr>
          <a:xfrm>
            <a:off x="3200400" y="2971800"/>
            <a:ext cx="2743200" cy="1676400"/>
            <a:chOff x="0" y="0"/>
            <a:chExt cx="2743200" cy="1676400"/>
          </a:xfrm>
        </p:grpSpPr>
        <p:sp>
          <p:nvSpPr>
            <p:cNvPr id="249" name="Shape 249"/>
            <p:cNvSpPr/>
            <p:nvPr/>
          </p:nvSpPr>
          <p:spPr>
            <a:xfrm>
              <a:off x="0" y="0"/>
              <a:ext cx="2743200" cy="1676400"/>
            </a:xfrm>
            <a:prstGeom prst="rect">
              <a:avLst/>
            </a:prstGeom>
            <a:gradFill flip="none" rotWithShape="1">
              <a:gsLst>
                <a:gs pos="0">
                  <a:srgbClr val="DFEBE8"/>
                </a:gs>
                <a:gs pos="100000">
                  <a:srgbClr val="A5C6BD"/>
                </a:gs>
              </a:gsLst>
              <a:path path="circle">
                <a:fillToRect l="37721" t="-19636" r="62278" b="119636"/>
              </a:path>
            </a:gradFill>
            <a:ln w="28575"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defRPr b="1" sz="2800"/>
              </a:pPr>
            </a:p>
          </p:txBody>
        </p:sp>
        <p:sp>
          <p:nvSpPr>
            <p:cNvPr id="250" name="Shape 250"/>
            <p:cNvSpPr/>
            <p:nvPr/>
          </p:nvSpPr>
          <p:spPr>
            <a:xfrm>
              <a:off x="0" y="346075"/>
              <a:ext cx="2743200" cy="984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defRPr sz="1800"/>
              </a:pPr>
              <a:r>
                <a:rPr b="1" sz="2800"/>
                <a:t>Direct</a:t>
              </a:r>
              <a:br>
                <a:rPr b="1" sz="2800"/>
              </a:br>
              <a:r>
                <a:rPr b="1" sz="2800"/>
                <a:t>Marketing</a:t>
              </a:r>
            </a:p>
          </p:txBody>
        </p:sp>
      </p:grpSp>
      <p:sp>
        <p:nvSpPr>
          <p:cNvPr id="252" name="Shape 252"/>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box(out)" transition="in">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2" grpId="2" fill="hold">
                                  <p:stCondLst>
                                    <p:cond delay="0"/>
                                  </p:stCondLst>
                                  <p:iterate type="el" backwards="0">
                                    <p:tmAbs val="0"/>
                                  </p:iterate>
                                  <p:childTnLst>
                                    <p:set>
                                      <p:cBhvr>
                                        <p:cTn id="11" fill="hold"/>
                                        <p:tgtEl>
                                          <p:spTgt spid="212"/>
                                        </p:tgtEl>
                                        <p:attrNameLst>
                                          <p:attrName>style.visibility</p:attrName>
                                        </p:attrNameLst>
                                      </p:cBhvr>
                                      <p:to>
                                        <p:strVal val="visible"/>
                                      </p:to>
                                    </p:set>
                                    <p:animEffect filter="wipe(down)" transition="in">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235"/>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8" presetID="22" grpId="4" fill="hold">
                                  <p:stCondLst>
                                    <p:cond delay="0"/>
                                  </p:stCondLst>
                                  <p:iterate type="el" backwards="0">
                                    <p:tmAbs val="0"/>
                                  </p:iterate>
                                  <p:childTnLst>
                                    <p:set>
                                      <p:cBhvr>
                                        <p:cTn id="19" fill="hold"/>
                                        <p:tgtEl>
                                          <p:spTgt spid="204"/>
                                        </p:tgtEl>
                                        <p:attrNameLst>
                                          <p:attrName>style.visibility</p:attrName>
                                        </p:attrNameLst>
                                      </p:cBhvr>
                                      <p:to>
                                        <p:strVal val="visible"/>
                                      </p:to>
                                    </p:set>
                                    <p:animEffect filter="wipe(left)" transition="in">
                                      <p:cBhvr>
                                        <p:cTn id="20" dur="500"/>
                                        <p:tgtEl>
                                          <p:spTgt spid="204"/>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5" fill="hold">
                                  <p:stCondLst>
                                    <p:cond delay="0"/>
                                  </p:stCondLst>
                                  <p:iterate type="el" backwards="0">
                                    <p:tmAbs val="0"/>
                                  </p:iterate>
                                  <p:childTnLst>
                                    <p:set>
                                      <p:cBhvr>
                                        <p:cTn id="24" fill="hold"/>
                                        <p:tgtEl>
                                          <p:spTgt spid="207"/>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8" presetID="22" grpId="6" fill="hold">
                                  <p:stCondLst>
                                    <p:cond delay="0"/>
                                  </p:stCondLst>
                                  <p:iterate type="el" backwards="0">
                                    <p:tmAbs val="0"/>
                                  </p:iterate>
                                  <p:childTnLst>
                                    <p:set>
                                      <p:cBhvr>
                                        <p:cTn id="27" fill="hold"/>
                                        <p:tgtEl>
                                          <p:spTgt spid="222"/>
                                        </p:tgtEl>
                                        <p:attrNameLst>
                                          <p:attrName>style.visibility</p:attrName>
                                        </p:attrNameLst>
                                      </p:cBhvr>
                                      <p:to>
                                        <p:strVal val="visible"/>
                                      </p:to>
                                    </p:set>
                                    <p:animEffect filter="wipe(left)" transition="in">
                                      <p:cBhvr>
                                        <p:cTn id="28" dur="500"/>
                                        <p:tgtEl>
                                          <p:spTgt spid="222"/>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7" fill="hold">
                                  <p:stCondLst>
                                    <p:cond delay="0"/>
                                  </p:stCondLst>
                                  <p:iterate type="el" backwards="0">
                                    <p:tmAbs val="0"/>
                                  </p:iterate>
                                  <p:childTnLst>
                                    <p:set>
                                      <p:cBhvr>
                                        <p:cTn id="32" fill="hold"/>
                                        <p:tgtEl>
                                          <p:spTgt spid="238"/>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1" presetID="22" grpId="8" fill="hold">
                                  <p:stCondLst>
                                    <p:cond delay="0"/>
                                  </p:stCondLst>
                                  <p:iterate type="el" backwards="0">
                                    <p:tmAbs val="0"/>
                                  </p:iterate>
                                  <p:childTnLst>
                                    <p:set>
                                      <p:cBhvr>
                                        <p:cTn id="35" fill="hold"/>
                                        <p:tgtEl>
                                          <p:spTgt spid="217"/>
                                        </p:tgtEl>
                                        <p:attrNameLst>
                                          <p:attrName>style.visibility</p:attrName>
                                        </p:attrNameLst>
                                      </p:cBhvr>
                                      <p:to>
                                        <p:strVal val="visible"/>
                                      </p:to>
                                    </p:set>
                                    <p:animEffect filter="wipe(up)" transition="in">
                                      <p:cBhvr>
                                        <p:cTn id="36" dur="500"/>
                                        <p:tgtEl>
                                          <p:spTgt spid="217"/>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9" fill="hold">
                                  <p:stCondLst>
                                    <p:cond delay="0"/>
                                  </p:stCondLst>
                                  <p:iterate type="el" backwards="0">
                                    <p:tmAbs val="0"/>
                                  </p:iterate>
                                  <p:childTnLst>
                                    <p:set>
                                      <p:cBhvr>
                                        <p:cTn id="40" fill="hold"/>
                                        <p:tgtEl>
                                          <p:spTgt spid="241"/>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2" presetID="22" grpId="10" fill="hold">
                                  <p:stCondLst>
                                    <p:cond delay="0"/>
                                  </p:stCondLst>
                                  <p:iterate type="el" backwards="0">
                                    <p:tmAbs val="0"/>
                                  </p:iterate>
                                  <p:childTnLst>
                                    <p:set>
                                      <p:cBhvr>
                                        <p:cTn id="43" fill="hold"/>
                                        <p:tgtEl>
                                          <p:spTgt spid="232"/>
                                        </p:tgtEl>
                                        <p:attrNameLst>
                                          <p:attrName>style.visibility</p:attrName>
                                        </p:attrNameLst>
                                      </p:cBhvr>
                                      <p:to>
                                        <p:strVal val="visible"/>
                                      </p:to>
                                    </p:set>
                                    <p:animEffect filter="wipe(right)" transition="in">
                                      <p:cBhvr>
                                        <p:cTn id="44" dur="500"/>
                                        <p:tgtEl>
                                          <p:spTgt spid="232"/>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1" fill="hold">
                                  <p:stCondLst>
                                    <p:cond delay="0"/>
                                  </p:stCondLst>
                                  <p:iterate type="el" backwards="0">
                                    <p:tmAbs val="0"/>
                                  </p:iterate>
                                  <p:childTnLst>
                                    <p:set>
                                      <p:cBhvr>
                                        <p:cTn id="48" fill="hold"/>
                                        <p:tgtEl>
                                          <p:spTgt spid="244"/>
                                        </p:tgtEl>
                                        <p:attrNameLst>
                                          <p:attrName>style.visibility</p:attrName>
                                        </p:attrNameLst>
                                      </p:cBhvr>
                                      <p:to>
                                        <p:strVal val="visible"/>
                                      </p:to>
                                    </p:set>
                                  </p:childTnLst>
                                </p:cTn>
                              </p:par>
                            </p:childTnLst>
                          </p:cTn>
                        </p:par>
                        <p:par>
                          <p:cTn id="49" fill="hold">
                            <p:stCondLst>
                              <p:cond delay="0"/>
                            </p:stCondLst>
                            <p:childTnLst>
                              <p:par>
                                <p:cTn id="50" nodeType="afterEffect" presetClass="entr" presetSubtype="2" presetID="22" grpId="12" fill="hold">
                                  <p:stCondLst>
                                    <p:cond delay="0"/>
                                  </p:stCondLst>
                                  <p:iterate type="el" backwards="0">
                                    <p:tmAbs val="0"/>
                                  </p:iterate>
                                  <p:childTnLst>
                                    <p:set>
                                      <p:cBhvr>
                                        <p:cTn id="51" fill="hold"/>
                                        <p:tgtEl>
                                          <p:spTgt spid="227"/>
                                        </p:tgtEl>
                                        <p:attrNameLst>
                                          <p:attrName>style.visibility</p:attrName>
                                        </p:attrNameLst>
                                      </p:cBhvr>
                                      <p:to>
                                        <p:strVal val="visible"/>
                                      </p:to>
                                    </p:set>
                                    <p:animEffect filter="wipe(right)" transition="in">
                                      <p:cBhvr>
                                        <p:cTn id="52"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10"/>
      <p:bldP build="whole" bldLvl="1" animBg="1" rev="0" advAuto="0" spid="235" grpId="3"/>
      <p:bldP build="whole" bldLvl="1" animBg="1" rev="0" advAuto="0" spid="244" grpId="11"/>
      <p:bldP build="whole" bldLvl="1" animBg="1" rev="0" advAuto="0" spid="241" grpId="9"/>
      <p:bldP build="whole" bldLvl="1" animBg="1" rev="0" advAuto="0" spid="222" grpId="6"/>
      <p:bldP build="whole" bldLvl="1" animBg="1" rev="0" advAuto="0" spid="217" grpId="8"/>
      <p:bldP build="whole" bldLvl="1" animBg="1" rev="0" advAuto="0" spid="251" grpId="1"/>
      <p:bldP build="whole" bldLvl="1" animBg="1" rev="0" advAuto="0" spid="207" grpId="5"/>
      <p:bldP build="whole" bldLvl="1" animBg="1" rev="0" advAuto="0" spid="238" grpId="7"/>
      <p:bldP build="whole" bldLvl="1" animBg="1" rev="0" advAuto="0" spid="227" grpId="12"/>
      <p:bldP build="whole" bldLvl="1" animBg="1" rev="0" advAuto="0" spid="204" grpId="4"/>
      <p:bldP build="whole" bldLvl="1" animBg="1" rev="0" advAuto="0" spid="212"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60" name="Group 260"/>
          <p:cNvGrpSpPr/>
          <p:nvPr/>
        </p:nvGrpSpPr>
        <p:grpSpPr>
          <a:xfrm>
            <a:off x="4571999" y="2819399"/>
            <a:ext cx="4267201" cy="3590291"/>
            <a:chOff x="0" y="0"/>
            <a:chExt cx="4267200" cy="3590290"/>
          </a:xfrm>
        </p:grpSpPr>
        <p:grpSp>
          <p:nvGrpSpPr>
            <p:cNvPr id="258" name="Group 258"/>
            <p:cNvGrpSpPr/>
            <p:nvPr/>
          </p:nvGrpSpPr>
          <p:grpSpPr>
            <a:xfrm>
              <a:off x="2362200" y="2277110"/>
              <a:ext cx="1905000" cy="1313181"/>
              <a:chOff x="0" y="0"/>
              <a:chExt cx="1905000" cy="1313180"/>
            </a:xfrm>
          </p:grpSpPr>
          <p:sp>
            <p:nvSpPr>
              <p:cNvPr id="256" name="Shape 256"/>
              <p:cNvSpPr/>
              <p:nvPr/>
            </p:nvSpPr>
            <p:spPr>
              <a:xfrm>
                <a:off x="0" y="85089"/>
                <a:ext cx="1905000" cy="1143002"/>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57" name="Shape 257"/>
              <p:cNvSpPr/>
              <p:nvPr/>
            </p:nvSpPr>
            <p:spPr>
              <a:xfrm>
                <a:off x="0" y="0"/>
                <a:ext cx="1905000" cy="1313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Builds and Maintains Customer Relationships</a:t>
                </a:r>
              </a:p>
            </p:txBody>
          </p:sp>
        </p:grpSp>
        <p:sp>
          <p:nvSpPr>
            <p:cNvPr id="259" name="Shape 259"/>
            <p:cNvSpPr/>
            <p:nvPr/>
          </p:nvSpPr>
          <p:spPr>
            <a:xfrm>
              <a:off x="0" y="0"/>
              <a:ext cx="3352800" cy="22860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65" name="Group 265"/>
          <p:cNvGrpSpPr/>
          <p:nvPr/>
        </p:nvGrpSpPr>
        <p:grpSpPr>
          <a:xfrm>
            <a:off x="304800" y="2819399"/>
            <a:ext cx="4267201" cy="3590291"/>
            <a:chOff x="0" y="0"/>
            <a:chExt cx="4267200" cy="3590290"/>
          </a:xfrm>
        </p:grpSpPr>
        <p:grpSp>
          <p:nvGrpSpPr>
            <p:cNvPr id="263" name="Group 263"/>
            <p:cNvGrpSpPr/>
            <p:nvPr/>
          </p:nvGrpSpPr>
          <p:grpSpPr>
            <a:xfrm>
              <a:off x="0" y="2277110"/>
              <a:ext cx="1905000" cy="1313181"/>
              <a:chOff x="0" y="0"/>
              <a:chExt cx="1905000" cy="1313180"/>
            </a:xfrm>
          </p:grpSpPr>
          <p:sp>
            <p:nvSpPr>
              <p:cNvPr id="261" name="Shape 261"/>
              <p:cNvSpPr/>
              <p:nvPr/>
            </p:nvSpPr>
            <p:spPr>
              <a:xfrm>
                <a:off x="0" y="85089"/>
                <a:ext cx="1905000" cy="1143002"/>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62" name="Shape 262"/>
              <p:cNvSpPr/>
              <p:nvPr/>
            </p:nvSpPr>
            <p:spPr>
              <a:xfrm>
                <a:off x="0" y="0"/>
                <a:ext cx="1905000" cy="1313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Obtains Customer Database Information</a:t>
                </a:r>
              </a:p>
            </p:txBody>
          </p:sp>
        </p:grpSp>
        <p:sp>
          <p:nvSpPr>
            <p:cNvPr id="264" name="Shape 264"/>
            <p:cNvSpPr/>
            <p:nvPr/>
          </p:nvSpPr>
          <p:spPr>
            <a:xfrm flipH="1">
              <a:off x="914400" y="0"/>
              <a:ext cx="3352801" cy="22860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70" name="Group 270"/>
          <p:cNvGrpSpPr/>
          <p:nvPr/>
        </p:nvGrpSpPr>
        <p:grpSpPr>
          <a:xfrm>
            <a:off x="2438400" y="2819399"/>
            <a:ext cx="2133601" cy="3505202"/>
            <a:chOff x="0" y="0"/>
            <a:chExt cx="2133600" cy="3505200"/>
          </a:xfrm>
        </p:grpSpPr>
        <p:grpSp>
          <p:nvGrpSpPr>
            <p:cNvPr id="268" name="Group 268"/>
            <p:cNvGrpSpPr/>
            <p:nvPr/>
          </p:nvGrpSpPr>
          <p:grpSpPr>
            <a:xfrm>
              <a:off x="0" y="2362199"/>
              <a:ext cx="2133600" cy="1143002"/>
              <a:chOff x="0" y="0"/>
              <a:chExt cx="2133600" cy="1143000"/>
            </a:xfrm>
          </p:grpSpPr>
          <p:sp>
            <p:nvSpPr>
              <p:cNvPr id="266" name="Shape 266"/>
              <p:cNvSpPr/>
              <p:nvPr/>
            </p:nvSpPr>
            <p:spPr>
              <a:xfrm>
                <a:off x="0" y="-1"/>
                <a:ext cx="2133600" cy="1143002"/>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67" name="Shape 267"/>
              <p:cNvSpPr/>
              <p:nvPr/>
            </p:nvSpPr>
            <p:spPr>
              <a:xfrm>
                <a:off x="0" y="63500"/>
                <a:ext cx="21336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Communicates and Interacts With Buyers</a:t>
                </a:r>
              </a:p>
            </p:txBody>
          </p:sp>
        </p:grpSp>
        <p:sp>
          <p:nvSpPr>
            <p:cNvPr id="269" name="Shape 269"/>
            <p:cNvSpPr/>
            <p:nvPr/>
          </p:nvSpPr>
          <p:spPr>
            <a:xfrm flipH="1">
              <a:off x="1143000" y="-1"/>
              <a:ext cx="990600" cy="2286002"/>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75" name="Group 275"/>
          <p:cNvGrpSpPr/>
          <p:nvPr/>
        </p:nvGrpSpPr>
        <p:grpSpPr>
          <a:xfrm>
            <a:off x="4571999" y="2819399"/>
            <a:ext cx="2133601" cy="3590291"/>
            <a:chOff x="0" y="0"/>
            <a:chExt cx="2133600" cy="3590290"/>
          </a:xfrm>
        </p:grpSpPr>
        <p:grpSp>
          <p:nvGrpSpPr>
            <p:cNvPr id="273" name="Group 273"/>
            <p:cNvGrpSpPr/>
            <p:nvPr/>
          </p:nvGrpSpPr>
          <p:grpSpPr>
            <a:xfrm>
              <a:off x="228600" y="2277110"/>
              <a:ext cx="1905001" cy="1313181"/>
              <a:chOff x="0" y="0"/>
              <a:chExt cx="1905000" cy="1313180"/>
            </a:xfrm>
          </p:grpSpPr>
          <p:sp>
            <p:nvSpPr>
              <p:cNvPr id="271" name="Shape 271"/>
              <p:cNvSpPr/>
              <p:nvPr/>
            </p:nvSpPr>
            <p:spPr>
              <a:xfrm>
                <a:off x="0" y="85089"/>
                <a:ext cx="1905000" cy="1143002"/>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72" name="Shape 272"/>
              <p:cNvSpPr/>
              <p:nvPr/>
            </p:nvSpPr>
            <p:spPr>
              <a:xfrm>
                <a:off x="0" y="0"/>
                <a:ext cx="1905000" cy="1313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Provides Customer Service and Support</a:t>
                </a:r>
              </a:p>
            </p:txBody>
          </p:sp>
        </p:grpSp>
        <p:sp>
          <p:nvSpPr>
            <p:cNvPr id="274" name="Shape 274"/>
            <p:cNvSpPr/>
            <p:nvPr/>
          </p:nvSpPr>
          <p:spPr>
            <a:xfrm>
              <a:off x="0" y="0"/>
              <a:ext cx="1143001" cy="22860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280" name="Group 280"/>
          <p:cNvGrpSpPr/>
          <p:nvPr/>
        </p:nvGrpSpPr>
        <p:grpSpPr>
          <a:xfrm>
            <a:off x="1524000" y="2819400"/>
            <a:ext cx="3048000" cy="1828801"/>
            <a:chOff x="0" y="0"/>
            <a:chExt cx="3047999" cy="1828800"/>
          </a:xfrm>
        </p:grpSpPr>
        <p:sp>
          <p:nvSpPr>
            <p:cNvPr id="276" name="Shape 276"/>
            <p:cNvSpPr/>
            <p:nvPr/>
          </p:nvSpPr>
          <p:spPr>
            <a:xfrm flipH="1">
              <a:off x="914399" y="0"/>
              <a:ext cx="2133601" cy="6096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279" name="Group 279"/>
            <p:cNvGrpSpPr/>
            <p:nvPr/>
          </p:nvGrpSpPr>
          <p:grpSpPr>
            <a:xfrm>
              <a:off x="0" y="685799"/>
              <a:ext cx="1905000" cy="1143002"/>
              <a:chOff x="0" y="0"/>
              <a:chExt cx="1905000" cy="1143000"/>
            </a:xfrm>
          </p:grpSpPr>
          <p:sp>
            <p:nvSpPr>
              <p:cNvPr id="277" name="Shape 277"/>
              <p:cNvSpPr/>
              <p:nvPr/>
            </p:nvSpPr>
            <p:spPr>
              <a:xfrm>
                <a:off x="0" y="-1"/>
                <a:ext cx="1905000" cy="1143002"/>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78" name="Shape 278"/>
              <p:cNvSpPr/>
              <p:nvPr/>
            </p:nvSpPr>
            <p:spPr>
              <a:xfrm>
                <a:off x="0" y="63500"/>
                <a:ext cx="1905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Educates or Informs Customers</a:t>
                </a:r>
              </a:p>
            </p:txBody>
          </p:sp>
        </p:grpSp>
      </p:grpSp>
      <p:grpSp>
        <p:nvGrpSpPr>
          <p:cNvPr id="285" name="Group 285"/>
          <p:cNvGrpSpPr/>
          <p:nvPr/>
        </p:nvGrpSpPr>
        <p:grpSpPr>
          <a:xfrm>
            <a:off x="3657600" y="2819400"/>
            <a:ext cx="1905000" cy="1828801"/>
            <a:chOff x="0" y="0"/>
            <a:chExt cx="1905000" cy="1828800"/>
          </a:xfrm>
        </p:grpSpPr>
        <p:sp>
          <p:nvSpPr>
            <p:cNvPr id="281" name="Shape 281"/>
            <p:cNvSpPr/>
            <p:nvPr/>
          </p:nvSpPr>
          <p:spPr>
            <a:xfrm flipH="1">
              <a:off x="914399" y="0"/>
              <a:ext cx="1" cy="6096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284" name="Group 284"/>
            <p:cNvGrpSpPr/>
            <p:nvPr/>
          </p:nvGrpSpPr>
          <p:grpSpPr>
            <a:xfrm>
              <a:off x="0" y="685799"/>
              <a:ext cx="1905000" cy="1143002"/>
              <a:chOff x="0" y="0"/>
              <a:chExt cx="1905000" cy="1143000"/>
            </a:xfrm>
          </p:grpSpPr>
          <p:sp>
            <p:nvSpPr>
              <p:cNvPr id="282" name="Shape 282"/>
              <p:cNvSpPr/>
              <p:nvPr/>
            </p:nvSpPr>
            <p:spPr>
              <a:xfrm>
                <a:off x="0" y="-1"/>
                <a:ext cx="1905000" cy="1143002"/>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83" name="Shape 283"/>
              <p:cNvSpPr/>
              <p:nvPr/>
            </p:nvSpPr>
            <p:spPr>
              <a:xfrm>
                <a:off x="0" y="63500"/>
                <a:ext cx="1905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A Persuasive Advertising Medium</a:t>
                </a:r>
              </a:p>
            </p:txBody>
          </p:sp>
        </p:grpSp>
      </p:grpSp>
      <p:grpSp>
        <p:nvGrpSpPr>
          <p:cNvPr id="290" name="Group 290"/>
          <p:cNvGrpSpPr/>
          <p:nvPr/>
        </p:nvGrpSpPr>
        <p:grpSpPr>
          <a:xfrm>
            <a:off x="4572000" y="2819400"/>
            <a:ext cx="3124200" cy="1828801"/>
            <a:chOff x="0" y="0"/>
            <a:chExt cx="3124199" cy="1828800"/>
          </a:xfrm>
        </p:grpSpPr>
        <p:sp>
          <p:nvSpPr>
            <p:cNvPr id="286" name="Shape 286"/>
            <p:cNvSpPr/>
            <p:nvPr/>
          </p:nvSpPr>
          <p:spPr>
            <a:xfrm>
              <a:off x="0" y="0"/>
              <a:ext cx="2209801" cy="6096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289" name="Group 289"/>
            <p:cNvGrpSpPr/>
            <p:nvPr/>
          </p:nvGrpSpPr>
          <p:grpSpPr>
            <a:xfrm>
              <a:off x="1219200" y="685799"/>
              <a:ext cx="1905000" cy="1143002"/>
              <a:chOff x="0" y="0"/>
              <a:chExt cx="1905000" cy="1143000"/>
            </a:xfrm>
          </p:grpSpPr>
          <p:sp>
            <p:nvSpPr>
              <p:cNvPr id="287" name="Shape 287"/>
              <p:cNvSpPr/>
              <p:nvPr/>
            </p:nvSpPr>
            <p:spPr>
              <a:xfrm>
                <a:off x="0" y="-1"/>
                <a:ext cx="1905000" cy="1143002"/>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88" name="Shape 288"/>
              <p:cNvSpPr/>
              <p:nvPr/>
            </p:nvSpPr>
            <p:spPr>
              <a:xfrm>
                <a:off x="0" y="63500"/>
                <a:ext cx="1905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A Sales Tool or an Actual Sales Vehicle</a:t>
                </a:r>
              </a:p>
            </p:txBody>
          </p:sp>
        </p:grpSp>
      </p:grpSp>
      <p:grpSp>
        <p:nvGrpSpPr>
          <p:cNvPr id="293" name="Group 293"/>
          <p:cNvGrpSpPr/>
          <p:nvPr/>
        </p:nvGrpSpPr>
        <p:grpSpPr>
          <a:xfrm>
            <a:off x="304800" y="5096509"/>
            <a:ext cx="1905000" cy="1313181"/>
            <a:chOff x="0" y="0"/>
            <a:chExt cx="1905000" cy="1313180"/>
          </a:xfrm>
        </p:grpSpPr>
        <p:sp>
          <p:nvSpPr>
            <p:cNvPr id="291" name="Shape 291"/>
            <p:cNvSpPr/>
            <p:nvPr/>
          </p:nvSpPr>
          <p:spPr>
            <a:xfrm>
              <a:off x="0" y="85089"/>
              <a:ext cx="1905000" cy="1143002"/>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92" name="Shape 292"/>
            <p:cNvSpPr/>
            <p:nvPr/>
          </p:nvSpPr>
          <p:spPr>
            <a:xfrm>
              <a:off x="0" y="0"/>
              <a:ext cx="1905000" cy="1313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Obtains Customer Database Information</a:t>
              </a:r>
            </a:p>
          </p:txBody>
        </p:sp>
      </p:grpSp>
      <p:grpSp>
        <p:nvGrpSpPr>
          <p:cNvPr id="296" name="Group 296"/>
          <p:cNvGrpSpPr/>
          <p:nvPr/>
        </p:nvGrpSpPr>
        <p:grpSpPr>
          <a:xfrm>
            <a:off x="2438400" y="5181599"/>
            <a:ext cx="2133600" cy="1143002"/>
            <a:chOff x="0" y="0"/>
            <a:chExt cx="2133600" cy="1143000"/>
          </a:xfrm>
        </p:grpSpPr>
        <p:sp>
          <p:nvSpPr>
            <p:cNvPr id="294" name="Shape 294"/>
            <p:cNvSpPr/>
            <p:nvPr/>
          </p:nvSpPr>
          <p:spPr>
            <a:xfrm>
              <a:off x="0" y="-1"/>
              <a:ext cx="2133600" cy="1143002"/>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95" name="Shape 295"/>
            <p:cNvSpPr/>
            <p:nvPr/>
          </p:nvSpPr>
          <p:spPr>
            <a:xfrm>
              <a:off x="0" y="63500"/>
              <a:ext cx="21336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Communicates and Interacts With Buyers</a:t>
              </a:r>
            </a:p>
          </p:txBody>
        </p:sp>
      </p:grpSp>
      <p:grpSp>
        <p:nvGrpSpPr>
          <p:cNvPr id="299" name="Group 299"/>
          <p:cNvGrpSpPr/>
          <p:nvPr/>
        </p:nvGrpSpPr>
        <p:grpSpPr>
          <a:xfrm>
            <a:off x="4800600" y="5096509"/>
            <a:ext cx="1905000" cy="1313181"/>
            <a:chOff x="0" y="0"/>
            <a:chExt cx="1905000" cy="1313180"/>
          </a:xfrm>
        </p:grpSpPr>
        <p:sp>
          <p:nvSpPr>
            <p:cNvPr id="297" name="Shape 297"/>
            <p:cNvSpPr/>
            <p:nvPr/>
          </p:nvSpPr>
          <p:spPr>
            <a:xfrm>
              <a:off x="0" y="85089"/>
              <a:ext cx="1905000" cy="1143002"/>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298" name="Shape 298"/>
            <p:cNvSpPr/>
            <p:nvPr/>
          </p:nvSpPr>
          <p:spPr>
            <a:xfrm>
              <a:off x="0" y="0"/>
              <a:ext cx="1905000" cy="1313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Provides Customer Service and Support</a:t>
              </a:r>
            </a:p>
          </p:txBody>
        </p:sp>
      </p:grpSp>
      <p:grpSp>
        <p:nvGrpSpPr>
          <p:cNvPr id="302" name="Group 302"/>
          <p:cNvGrpSpPr/>
          <p:nvPr/>
        </p:nvGrpSpPr>
        <p:grpSpPr>
          <a:xfrm>
            <a:off x="1524000" y="3505199"/>
            <a:ext cx="1905000" cy="1143002"/>
            <a:chOff x="0" y="0"/>
            <a:chExt cx="1905000" cy="1143000"/>
          </a:xfrm>
        </p:grpSpPr>
        <p:sp>
          <p:nvSpPr>
            <p:cNvPr id="300" name="Shape 300"/>
            <p:cNvSpPr/>
            <p:nvPr/>
          </p:nvSpPr>
          <p:spPr>
            <a:xfrm>
              <a:off x="0" y="-1"/>
              <a:ext cx="1905000" cy="1143002"/>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301" name="Shape 301"/>
            <p:cNvSpPr/>
            <p:nvPr/>
          </p:nvSpPr>
          <p:spPr>
            <a:xfrm>
              <a:off x="0" y="63500"/>
              <a:ext cx="1905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Educates or Informs Customers</a:t>
              </a:r>
            </a:p>
          </p:txBody>
        </p:sp>
      </p:grpSp>
      <p:grpSp>
        <p:nvGrpSpPr>
          <p:cNvPr id="305" name="Group 305"/>
          <p:cNvGrpSpPr/>
          <p:nvPr/>
        </p:nvGrpSpPr>
        <p:grpSpPr>
          <a:xfrm>
            <a:off x="3657600" y="3505199"/>
            <a:ext cx="1905000" cy="1143002"/>
            <a:chOff x="0" y="0"/>
            <a:chExt cx="1905000" cy="1143000"/>
          </a:xfrm>
        </p:grpSpPr>
        <p:sp>
          <p:nvSpPr>
            <p:cNvPr id="303" name="Shape 303"/>
            <p:cNvSpPr/>
            <p:nvPr/>
          </p:nvSpPr>
          <p:spPr>
            <a:xfrm>
              <a:off x="0" y="-1"/>
              <a:ext cx="1905000" cy="1143002"/>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304" name="Shape 304"/>
            <p:cNvSpPr/>
            <p:nvPr/>
          </p:nvSpPr>
          <p:spPr>
            <a:xfrm>
              <a:off x="0" y="63500"/>
              <a:ext cx="1905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A Persuasive Advertising Medium</a:t>
              </a:r>
            </a:p>
          </p:txBody>
        </p:sp>
      </p:grpSp>
      <p:grpSp>
        <p:nvGrpSpPr>
          <p:cNvPr id="308" name="Group 308"/>
          <p:cNvGrpSpPr/>
          <p:nvPr/>
        </p:nvGrpSpPr>
        <p:grpSpPr>
          <a:xfrm>
            <a:off x="5791200" y="3505199"/>
            <a:ext cx="1905000" cy="1143002"/>
            <a:chOff x="0" y="0"/>
            <a:chExt cx="1905000" cy="1143000"/>
          </a:xfrm>
        </p:grpSpPr>
        <p:sp>
          <p:nvSpPr>
            <p:cNvPr id="306" name="Shape 306"/>
            <p:cNvSpPr/>
            <p:nvPr/>
          </p:nvSpPr>
          <p:spPr>
            <a:xfrm>
              <a:off x="0" y="-1"/>
              <a:ext cx="1905000" cy="1143002"/>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spcBef>
                  <a:spcPts val="400"/>
                </a:spcBef>
                <a:defRPr sz="2000"/>
              </a:pPr>
            </a:p>
          </p:txBody>
        </p:sp>
        <p:sp>
          <p:nvSpPr>
            <p:cNvPr id="307" name="Shape 307"/>
            <p:cNvSpPr/>
            <p:nvPr/>
          </p:nvSpPr>
          <p:spPr>
            <a:xfrm>
              <a:off x="0" y="63500"/>
              <a:ext cx="1905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A Sales Tool or an Actual Sales Vehicle</a:t>
              </a:r>
            </a:p>
          </p:txBody>
        </p:sp>
      </p:grpSp>
      <p:sp>
        <p:nvSpPr>
          <p:cNvPr id="309" name="Shape 309"/>
          <p:cNvSpPr/>
          <p:nvPr/>
        </p:nvSpPr>
        <p:spPr>
          <a:xfrm>
            <a:off x="-1" y="0"/>
            <a:ext cx="9144002" cy="762000"/>
          </a:xfrm>
          <a:prstGeom prst="rect">
            <a:avLst/>
          </a:prstGeom>
          <a:solidFill>
            <a:srgbClr val="BDB57B"/>
          </a:solidFill>
          <a:ln w="12700">
            <a:miter lim="400000"/>
          </a:ln>
        </p:spPr>
        <p:txBody>
          <a:bodyPr lIns="0" tIns="0" rIns="0" bIns="0" anchor="ctr"/>
          <a:lstStyle/>
          <a:p>
            <a:pPr lvl="0" algn="ctr">
              <a:defRPr sz="1800"/>
            </a:pPr>
          </a:p>
        </p:txBody>
      </p:sp>
      <p:pic>
        <p:nvPicPr>
          <p:cNvPr id="310" name="image.png"/>
          <p:cNvPicPr/>
          <p:nvPr/>
        </p:nvPicPr>
        <p:blipFill>
          <a:blip r:embed="rId3">
            <a:extLst/>
          </a:blip>
          <a:stretch>
            <a:fillRect/>
          </a:stretch>
        </p:blipFill>
        <p:spPr>
          <a:xfrm>
            <a:off x="554037" y="-36513"/>
            <a:ext cx="8443913" cy="1341438"/>
          </a:xfrm>
          <a:prstGeom prst="rect">
            <a:avLst/>
          </a:prstGeom>
          <a:ln w="12700">
            <a:miter lim="400000"/>
          </a:ln>
        </p:spPr>
      </p:pic>
      <p:pic>
        <p:nvPicPr>
          <p:cNvPr id="311" name="insidetopleft.png" descr="insidetopleft"/>
          <p:cNvPicPr/>
          <p:nvPr/>
        </p:nvPicPr>
        <p:blipFill>
          <a:blip r:embed="rId4">
            <a:extLst/>
          </a:blip>
          <a:stretch>
            <a:fillRect/>
          </a:stretch>
        </p:blipFill>
        <p:spPr>
          <a:xfrm>
            <a:off x="0" y="0"/>
            <a:ext cx="804863" cy="762000"/>
          </a:xfrm>
          <a:prstGeom prst="rect">
            <a:avLst/>
          </a:prstGeom>
          <a:ln w="12700">
            <a:miter lim="400000"/>
          </a:ln>
        </p:spPr>
      </p:pic>
      <p:grpSp>
        <p:nvGrpSpPr>
          <p:cNvPr id="314" name="Group 314"/>
          <p:cNvGrpSpPr/>
          <p:nvPr/>
        </p:nvGrpSpPr>
        <p:grpSpPr>
          <a:xfrm>
            <a:off x="3429000" y="1295400"/>
            <a:ext cx="2438400" cy="1524000"/>
            <a:chOff x="0" y="0"/>
            <a:chExt cx="2438400" cy="1524000"/>
          </a:xfrm>
        </p:grpSpPr>
        <p:sp>
          <p:nvSpPr>
            <p:cNvPr id="312" name="Shape 312"/>
            <p:cNvSpPr/>
            <p:nvPr/>
          </p:nvSpPr>
          <p:spPr>
            <a:xfrm>
              <a:off x="0" y="0"/>
              <a:ext cx="2438400" cy="1524000"/>
            </a:xfrm>
            <a:prstGeom prst="rect">
              <a:avLst/>
            </a:prstGeom>
            <a:gradFill flip="none" rotWithShape="1">
              <a:gsLst>
                <a:gs pos="0">
                  <a:srgbClr val="DFEBE8"/>
                </a:gs>
                <a:gs pos="100000">
                  <a:srgbClr val="A5C6BD"/>
                </a:gs>
              </a:gsLst>
              <a:path path="circle">
                <a:fillToRect l="37721" t="-19636" r="62278" b="119636"/>
              </a:path>
            </a:gradFill>
            <a:ln w="28575"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800"/>
              </a:pPr>
            </a:p>
          </p:txBody>
        </p:sp>
        <p:sp>
          <p:nvSpPr>
            <p:cNvPr id="313" name="Shape 313"/>
            <p:cNvSpPr/>
            <p:nvPr/>
          </p:nvSpPr>
          <p:spPr>
            <a:xfrm>
              <a:off x="0" y="246379"/>
              <a:ext cx="2438400" cy="1031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800"/>
                <a:t>The</a:t>
              </a:r>
              <a:br>
                <a:rPr sz="2800"/>
              </a:br>
              <a:r>
                <a:rPr sz="2800"/>
                <a:t>Internet</a:t>
              </a:r>
            </a:p>
          </p:txBody>
        </p:sp>
      </p:grpSp>
      <p:sp>
        <p:nvSpPr>
          <p:cNvPr id="315" name="Shape 315"/>
          <p:cNvSpPr/>
          <p:nvPr/>
        </p:nvSpPr>
        <p:spPr>
          <a:xfrm>
            <a:off x="-1" y="7620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sp>
        <p:nvSpPr>
          <p:cNvPr id="316" name="Shape 316"/>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314"/>
                                        </p:tgtEl>
                                        <p:attrNameLst>
                                          <p:attrName>style.visibility</p:attrName>
                                        </p:attrNameLst>
                                      </p:cBhvr>
                                      <p:to>
                                        <p:strVal val="visible"/>
                                      </p:to>
                                    </p:set>
                                    <p:animEffect filter="box(out)" transition="in">
                                      <p:cBhvr>
                                        <p:cTn id="7" dur="500"/>
                                        <p:tgtEl>
                                          <p:spTgt spid="31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280"/>
                                        </p:tgtEl>
                                        <p:attrNameLst>
                                          <p:attrName>style.visibility</p:attrName>
                                        </p:attrNameLst>
                                      </p:cBhvr>
                                      <p:to>
                                        <p:strVal val="visible"/>
                                      </p:to>
                                    </p:set>
                                    <p:animEffect filter="wipe(up)" transition="in">
                                      <p:cBhvr>
                                        <p:cTn id="12" dur="500"/>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302"/>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1" presetID="22" grpId="4" fill="hold">
                                  <p:stCondLst>
                                    <p:cond delay="0"/>
                                  </p:stCondLst>
                                  <p:iterate type="el" backwards="0">
                                    <p:tmAbs val="0"/>
                                  </p:iterate>
                                  <p:childTnLst>
                                    <p:set>
                                      <p:cBhvr>
                                        <p:cTn id="19" fill="hold"/>
                                        <p:tgtEl>
                                          <p:spTgt spid="285"/>
                                        </p:tgtEl>
                                        <p:attrNameLst>
                                          <p:attrName>style.visibility</p:attrName>
                                        </p:attrNameLst>
                                      </p:cBhvr>
                                      <p:to>
                                        <p:strVal val="visible"/>
                                      </p:to>
                                    </p:set>
                                    <p:animEffect filter="wipe(up)" transition="in">
                                      <p:cBhvr>
                                        <p:cTn id="20" dur="500"/>
                                        <p:tgtEl>
                                          <p:spTgt spid="285"/>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5" fill="hold">
                                  <p:stCondLst>
                                    <p:cond delay="0"/>
                                  </p:stCondLst>
                                  <p:iterate type="el" backwards="0">
                                    <p:tmAbs val="0"/>
                                  </p:iterate>
                                  <p:childTnLst>
                                    <p:set>
                                      <p:cBhvr>
                                        <p:cTn id="24" fill="hold"/>
                                        <p:tgtEl>
                                          <p:spTgt spid="305"/>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1" presetID="22" grpId="6" fill="hold">
                                  <p:stCondLst>
                                    <p:cond delay="0"/>
                                  </p:stCondLst>
                                  <p:iterate type="el" backwards="0">
                                    <p:tmAbs val="0"/>
                                  </p:iterate>
                                  <p:childTnLst>
                                    <p:set>
                                      <p:cBhvr>
                                        <p:cTn id="27" fill="hold"/>
                                        <p:tgtEl>
                                          <p:spTgt spid="290"/>
                                        </p:tgtEl>
                                        <p:attrNameLst>
                                          <p:attrName>style.visibility</p:attrName>
                                        </p:attrNameLst>
                                      </p:cBhvr>
                                      <p:to>
                                        <p:strVal val="visible"/>
                                      </p:to>
                                    </p:set>
                                    <p:animEffect filter="wipe(up)" transition="in">
                                      <p:cBhvr>
                                        <p:cTn id="28" dur="500"/>
                                        <p:tgtEl>
                                          <p:spTgt spid="290"/>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7" fill="hold">
                                  <p:stCondLst>
                                    <p:cond delay="0"/>
                                  </p:stCondLst>
                                  <p:iterate type="el" backwards="0">
                                    <p:tmAbs val="0"/>
                                  </p:iterate>
                                  <p:childTnLst>
                                    <p:set>
                                      <p:cBhvr>
                                        <p:cTn id="32" fill="hold"/>
                                        <p:tgtEl>
                                          <p:spTgt spid="308"/>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1" presetID="22" grpId="8" fill="hold">
                                  <p:stCondLst>
                                    <p:cond delay="0"/>
                                  </p:stCondLst>
                                  <p:iterate type="el" backwards="0">
                                    <p:tmAbs val="0"/>
                                  </p:iterate>
                                  <p:childTnLst>
                                    <p:set>
                                      <p:cBhvr>
                                        <p:cTn id="35" fill="hold"/>
                                        <p:tgtEl>
                                          <p:spTgt spid="265"/>
                                        </p:tgtEl>
                                        <p:attrNameLst>
                                          <p:attrName>style.visibility</p:attrName>
                                        </p:attrNameLst>
                                      </p:cBhvr>
                                      <p:to>
                                        <p:strVal val="visible"/>
                                      </p:to>
                                    </p:set>
                                    <p:animEffect filter="wipe(up)" transition="in">
                                      <p:cBhvr>
                                        <p:cTn id="36" dur="500"/>
                                        <p:tgtEl>
                                          <p:spTgt spid="265"/>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9" fill="hold">
                                  <p:stCondLst>
                                    <p:cond delay="0"/>
                                  </p:stCondLst>
                                  <p:iterate type="el" backwards="0">
                                    <p:tmAbs val="0"/>
                                  </p:iterate>
                                  <p:childTnLst>
                                    <p:set>
                                      <p:cBhvr>
                                        <p:cTn id="40" fill="hold"/>
                                        <p:tgtEl>
                                          <p:spTgt spid="293"/>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1" presetID="22" grpId="10" fill="hold">
                                  <p:stCondLst>
                                    <p:cond delay="0"/>
                                  </p:stCondLst>
                                  <p:iterate type="el" backwards="0">
                                    <p:tmAbs val="0"/>
                                  </p:iterate>
                                  <p:childTnLst>
                                    <p:set>
                                      <p:cBhvr>
                                        <p:cTn id="43" fill="hold"/>
                                        <p:tgtEl>
                                          <p:spTgt spid="270"/>
                                        </p:tgtEl>
                                        <p:attrNameLst>
                                          <p:attrName>style.visibility</p:attrName>
                                        </p:attrNameLst>
                                      </p:cBhvr>
                                      <p:to>
                                        <p:strVal val="visible"/>
                                      </p:to>
                                    </p:set>
                                    <p:animEffect filter="wipe(up)" transition="in">
                                      <p:cBhvr>
                                        <p:cTn id="44" dur="500"/>
                                        <p:tgtEl>
                                          <p:spTgt spid="270"/>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1" fill="hold">
                                  <p:stCondLst>
                                    <p:cond delay="0"/>
                                  </p:stCondLst>
                                  <p:iterate type="el" backwards="0">
                                    <p:tmAbs val="0"/>
                                  </p:iterate>
                                  <p:childTnLst>
                                    <p:set>
                                      <p:cBhvr>
                                        <p:cTn id="48" fill="hold"/>
                                        <p:tgtEl>
                                          <p:spTgt spid="296"/>
                                        </p:tgtEl>
                                        <p:attrNameLst>
                                          <p:attrName>style.visibility</p:attrName>
                                        </p:attrNameLst>
                                      </p:cBhvr>
                                      <p:to>
                                        <p:strVal val="visible"/>
                                      </p:to>
                                    </p:set>
                                  </p:childTnLst>
                                </p:cTn>
                              </p:par>
                            </p:childTnLst>
                          </p:cTn>
                        </p:par>
                        <p:par>
                          <p:cTn id="49" fill="hold">
                            <p:stCondLst>
                              <p:cond delay="0"/>
                            </p:stCondLst>
                            <p:childTnLst>
                              <p:par>
                                <p:cTn id="50" nodeType="afterEffect" presetClass="entr" presetSubtype="1" presetID="22" grpId="12" fill="hold">
                                  <p:stCondLst>
                                    <p:cond delay="0"/>
                                  </p:stCondLst>
                                  <p:iterate type="el" backwards="0">
                                    <p:tmAbs val="0"/>
                                  </p:iterate>
                                  <p:childTnLst>
                                    <p:set>
                                      <p:cBhvr>
                                        <p:cTn id="51" fill="hold"/>
                                        <p:tgtEl>
                                          <p:spTgt spid="275"/>
                                        </p:tgtEl>
                                        <p:attrNameLst>
                                          <p:attrName>style.visibility</p:attrName>
                                        </p:attrNameLst>
                                      </p:cBhvr>
                                      <p:to>
                                        <p:strVal val="visible"/>
                                      </p:to>
                                    </p:set>
                                    <p:animEffect filter="wipe(up)" transition="in">
                                      <p:cBhvr>
                                        <p:cTn id="52" dur="500"/>
                                        <p:tgtEl>
                                          <p:spTgt spid="275"/>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3" fill="hold">
                                  <p:stCondLst>
                                    <p:cond delay="0"/>
                                  </p:stCondLst>
                                  <p:iterate type="el" backwards="0">
                                    <p:tmAbs val="0"/>
                                  </p:iterate>
                                  <p:childTnLst>
                                    <p:set>
                                      <p:cBhvr>
                                        <p:cTn id="56" fill="hold"/>
                                        <p:tgtEl>
                                          <p:spTgt spid="299"/>
                                        </p:tgtEl>
                                        <p:attrNameLst>
                                          <p:attrName>style.visibility</p:attrName>
                                        </p:attrNameLst>
                                      </p:cBhvr>
                                      <p:to>
                                        <p:strVal val="visible"/>
                                      </p:to>
                                    </p:set>
                                  </p:childTnLst>
                                </p:cTn>
                              </p:par>
                            </p:childTnLst>
                          </p:cTn>
                        </p:par>
                        <p:par>
                          <p:cTn id="57" fill="hold">
                            <p:stCondLst>
                              <p:cond delay="0"/>
                            </p:stCondLst>
                            <p:childTnLst>
                              <p:par>
                                <p:cTn id="58" nodeType="afterEffect" presetClass="entr" presetSubtype="1" presetID="22" grpId="14" fill="hold">
                                  <p:stCondLst>
                                    <p:cond delay="0"/>
                                  </p:stCondLst>
                                  <p:iterate type="el" backwards="0">
                                    <p:tmAbs val="0"/>
                                  </p:iterate>
                                  <p:childTnLst>
                                    <p:set>
                                      <p:cBhvr>
                                        <p:cTn id="59" fill="hold"/>
                                        <p:tgtEl>
                                          <p:spTgt spid="260"/>
                                        </p:tgtEl>
                                        <p:attrNameLst>
                                          <p:attrName>style.visibility</p:attrName>
                                        </p:attrNameLst>
                                      </p:cBhvr>
                                      <p:to>
                                        <p:strVal val="visible"/>
                                      </p:to>
                                    </p:set>
                                    <p:animEffect filter="wipe(up)" transition="in">
                                      <p:cBhvr>
                                        <p:cTn id="60"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5"/>
      <p:bldP build="whole" bldLvl="1" animBg="1" rev="0" advAuto="0" spid="275" grpId="12"/>
      <p:bldP build="whole" bldLvl="1" animBg="1" rev="0" advAuto="0" spid="280" grpId="2"/>
      <p:bldP build="whole" bldLvl="1" animBg="1" rev="0" advAuto="0" spid="270" grpId="10"/>
      <p:bldP build="whole" bldLvl="1" animBg="1" rev="0" advAuto="0" spid="260" grpId="14"/>
      <p:bldP build="whole" bldLvl="1" animBg="1" rev="0" advAuto="0" spid="314" grpId="1"/>
      <p:bldP build="whole" bldLvl="1" animBg="1" rev="0" advAuto="0" spid="299" grpId="13"/>
      <p:bldP build="whole" bldLvl="1" animBg="1" rev="0" advAuto="0" spid="285" grpId="4"/>
      <p:bldP build="whole" bldLvl="1" animBg="1" rev="0" advAuto="0" spid="302" grpId="3"/>
      <p:bldP build="whole" bldLvl="1" animBg="1" rev="0" advAuto="0" spid="308" grpId="7"/>
      <p:bldP build="whole" bldLvl="1" animBg="1" rev="0" advAuto="0" spid="296" grpId="11"/>
      <p:bldP build="whole" bldLvl="1" animBg="1" rev="0" advAuto="0" spid="290" grpId="6"/>
      <p:bldP build="whole" bldLvl="1" animBg="1" rev="0" advAuto="0" spid="293" grpId="9"/>
      <p:bldP build="whole" bldLvl="1" animBg="1" rev="0" advAuto="0" spid="265" grpId="8"/>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25" name="Group 325"/>
          <p:cNvGrpSpPr/>
          <p:nvPr/>
        </p:nvGrpSpPr>
        <p:grpSpPr>
          <a:xfrm>
            <a:off x="458787" y="4746624"/>
            <a:ext cx="4111626" cy="1730376"/>
            <a:chOff x="0" y="0"/>
            <a:chExt cx="4111625" cy="1730375"/>
          </a:xfrm>
        </p:grpSpPr>
        <p:sp>
          <p:nvSpPr>
            <p:cNvPr id="320" name="Shape 320"/>
            <p:cNvSpPr/>
            <p:nvPr/>
          </p:nvSpPr>
          <p:spPr>
            <a:xfrm>
              <a:off x="0" y="0"/>
              <a:ext cx="4111626" cy="173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73" y="0"/>
                  </a:moveTo>
                  <a:lnTo>
                    <a:pt x="0" y="5400"/>
                  </a:lnTo>
                  <a:lnTo>
                    <a:pt x="0" y="21600"/>
                  </a:lnTo>
                  <a:lnTo>
                    <a:pt x="19327" y="21600"/>
                  </a:lnTo>
                  <a:lnTo>
                    <a:pt x="21600" y="16200"/>
                  </a:lnTo>
                  <a:lnTo>
                    <a:pt x="21600" y="0"/>
                  </a:lnTo>
                  <a:close/>
                </a:path>
              </a:pathLst>
            </a:custGeom>
            <a:solidFill>
              <a:srgbClr val="679F90"/>
            </a:solidFill>
            <a:ln w="12700" cap="flat">
              <a:solidFill>
                <a:srgbClr val="000000"/>
              </a:solidFill>
              <a:prstDash val="solid"/>
              <a:round/>
            </a:ln>
            <a:effectLst/>
          </p:spPr>
          <p:txBody>
            <a:bodyPr wrap="square" lIns="0" tIns="0" rIns="0" bIns="0" numCol="1" anchor="t">
              <a:noAutofit/>
            </a:bodyPr>
            <a:lstStyle/>
            <a:p>
              <a:pPr lvl="0" algn="ctr">
                <a:spcBef>
                  <a:spcPts val="400"/>
                </a:spcBef>
                <a:defRPr b="1" sz="2000"/>
              </a:pPr>
            </a:p>
          </p:txBody>
        </p:sp>
        <p:sp>
          <p:nvSpPr>
            <p:cNvPr id="321" name="Shape 321"/>
            <p:cNvSpPr/>
            <p:nvPr/>
          </p:nvSpPr>
          <p:spPr>
            <a:xfrm>
              <a:off x="0" y="0"/>
              <a:ext cx="4111626" cy="432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73" y="0"/>
                  </a:moveTo>
                  <a:lnTo>
                    <a:pt x="0" y="21600"/>
                  </a:lnTo>
                  <a:lnTo>
                    <a:pt x="19327" y="21600"/>
                  </a:lnTo>
                  <a:lnTo>
                    <a:pt x="21600" y="0"/>
                  </a:lnTo>
                  <a:close/>
                </a:path>
              </a:pathLst>
            </a:custGeom>
            <a:solidFill>
              <a:srgbClr val="85B2A6"/>
            </a:solidFill>
            <a:ln w="12700" cap="flat">
              <a:noFill/>
              <a:miter lim="400000"/>
            </a:ln>
            <a:effectLst/>
          </p:spPr>
          <p:txBody>
            <a:bodyPr wrap="square" lIns="0" tIns="0" rIns="0" bIns="0" numCol="1" anchor="t">
              <a:noAutofit/>
            </a:bodyPr>
            <a:lstStyle/>
            <a:p>
              <a:pPr lvl="0" algn="ctr">
                <a:spcBef>
                  <a:spcPts val="400"/>
                </a:spcBef>
                <a:defRPr b="1" sz="2000"/>
              </a:pPr>
            </a:p>
          </p:txBody>
        </p:sp>
        <p:sp>
          <p:nvSpPr>
            <p:cNvPr id="322" name="Shape 322"/>
            <p:cNvSpPr/>
            <p:nvPr/>
          </p:nvSpPr>
          <p:spPr>
            <a:xfrm>
              <a:off x="3679033" y="0"/>
              <a:ext cx="432593" cy="173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527F73"/>
            </a:solidFill>
            <a:ln w="12700" cap="flat">
              <a:noFill/>
              <a:miter lim="400000"/>
            </a:ln>
            <a:effectLst/>
          </p:spPr>
          <p:txBody>
            <a:bodyPr wrap="square" lIns="0" tIns="0" rIns="0" bIns="0" numCol="1" anchor="t">
              <a:noAutofit/>
            </a:bodyPr>
            <a:lstStyle/>
            <a:p>
              <a:pPr lvl="0" algn="ctr">
                <a:spcBef>
                  <a:spcPts val="400"/>
                </a:spcBef>
                <a:defRPr b="1" sz="2000"/>
              </a:pPr>
            </a:p>
          </p:txBody>
        </p:sp>
        <p:sp>
          <p:nvSpPr>
            <p:cNvPr id="323" name="Shape 323"/>
            <p:cNvSpPr/>
            <p:nvPr/>
          </p:nvSpPr>
          <p:spPr>
            <a:xfrm>
              <a:off x="0" y="0"/>
              <a:ext cx="4111626" cy="173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327" y="5400"/>
                  </a:lnTo>
                  <a:lnTo>
                    <a:pt x="21600" y="0"/>
                  </a:lnTo>
                  <a:moveTo>
                    <a:pt x="19327" y="5400"/>
                  </a:moveTo>
                  <a:lnTo>
                    <a:pt x="19327" y="21600"/>
                  </a:lnTo>
                </a:path>
              </a:pathLst>
            </a:custGeom>
            <a:noFill/>
            <a:ln w="12700" cap="flat">
              <a:solidFill>
                <a:srgbClr val="000000"/>
              </a:solidFill>
              <a:prstDash val="solid"/>
              <a:round/>
            </a:ln>
            <a:effectLst/>
          </p:spPr>
          <p:txBody>
            <a:bodyPr wrap="square" lIns="0" tIns="0" rIns="0" bIns="0" numCol="1" anchor="t">
              <a:noAutofit/>
            </a:bodyPr>
            <a:lstStyle/>
            <a:p>
              <a:pPr lvl="0" algn="ctr">
                <a:spcBef>
                  <a:spcPts val="400"/>
                </a:spcBef>
                <a:defRPr b="1" sz="2000"/>
              </a:pPr>
            </a:p>
          </p:txBody>
        </p:sp>
        <p:sp>
          <p:nvSpPr>
            <p:cNvPr id="324" name="Shape 324"/>
            <p:cNvSpPr/>
            <p:nvPr/>
          </p:nvSpPr>
          <p:spPr>
            <a:xfrm>
              <a:off x="-1" y="432593"/>
              <a:ext cx="3679035" cy="952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33400" indent="-533400" algn="ctr">
                <a:spcBef>
                  <a:spcPts val="600"/>
                </a:spcBef>
                <a:buSzPct val="100000"/>
                <a:buChar char="•"/>
                <a:defRPr sz="1800"/>
              </a:pPr>
              <a:r>
                <a:rPr b="1" sz="2800"/>
                <a:t>Consumer-oriented</a:t>
              </a:r>
              <a:endParaRPr b="1" sz="2800"/>
            </a:p>
            <a:p>
              <a:pPr lvl="0" marL="381000" indent="-381000" algn="ctr">
                <a:spcBef>
                  <a:spcPts val="400"/>
                </a:spcBef>
                <a:buSzPct val="100000"/>
                <a:buChar char="•"/>
                <a:defRPr sz="1800"/>
              </a:pPr>
              <a:r>
                <a:rPr b="1" sz="2000"/>
                <a:t>[For end-users]</a:t>
              </a:r>
            </a:p>
          </p:txBody>
        </p:sp>
      </p:grpSp>
      <p:grpSp>
        <p:nvGrpSpPr>
          <p:cNvPr id="331" name="Group 331"/>
          <p:cNvGrpSpPr/>
          <p:nvPr/>
        </p:nvGrpSpPr>
        <p:grpSpPr>
          <a:xfrm>
            <a:off x="5027612" y="4724399"/>
            <a:ext cx="3735388" cy="1730376"/>
            <a:chOff x="0" y="0"/>
            <a:chExt cx="3735387" cy="1730375"/>
          </a:xfrm>
        </p:grpSpPr>
        <p:sp>
          <p:nvSpPr>
            <p:cNvPr id="326" name="Shape 326"/>
            <p:cNvSpPr/>
            <p:nvPr/>
          </p:nvSpPr>
          <p:spPr>
            <a:xfrm>
              <a:off x="0" y="0"/>
              <a:ext cx="3735388" cy="173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02" y="0"/>
                  </a:moveTo>
                  <a:lnTo>
                    <a:pt x="0" y="5400"/>
                  </a:lnTo>
                  <a:lnTo>
                    <a:pt x="0" y="21600"/>
                  </a:lnTo>
                  <a:lnTo>
                    <a:pt x="19098" y="21600"/>
                  </a:lnTo>
                  <a:lnTo>
                    <a:pt x="21600" y="16200"/>
                  </a:lnTo>
                  <a:lnTo>
                    <a:pt x="21600" y="0"/>
                  </a:lnTo>
                  <a:close/>
                </a:path>
              </a:pathLst>
            </a:custGeom>
            <a:solidFill>
              <a:srgbClr val="FF8000"/>
            </a:solidFill>
            <a:ln w="12700" cap="flat">
              <a:solidFill>
                <a:srgbClr val="000000"/>
              </a:solidFill>
              <a:prstDash val="solid"/>
              <a:round/>
            </a:ln>
            <a:effectLst/>
          </p:spPr>
          <p:txBody>
            <a:bodyPr wrap="square" lIns="0" tIns="0" rIns="0" bIns="0" numCol="1" anchor="t">
              <a:noAutofit/>
            </a:bodyPr>
            <a:lstStyle/>
            <a:p>
              <a:pPr lvl="0" algn="ctr">
                <a:spcBef>
                  <a:spcPts val="400"/>
                </a:spcBef>
                <a:defRPr b="1" sz="2000"/>
              </a:pPr>
            </a:p>
          </p:txBody>
        </p:sp>
        <p:sp>
          <p:nvSpPr>
            <p:cNvPr id="327" name="Shape 327"/>
            <p:cNvSpPr/>
            <p:nvPr/>
          </p:nvSpPr>
          <p:spPr>
            <a:xfrm>
              <a:off x="0" y="0"/>
              <a:ext cx="3735388" cy="432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02" y="0"/>
                  </a:moveTo>
                  <a:lnTo>
                    <a:pt x="0" y="21600"/>
                  </a:lnTo>
                  <a:lnTo>
                    <a:pt x="19098" y="21600"/>
                  </a:lnTo>
                  <a:lnTo>
                    <a:pt x="21600" y="0"/>
                  </a:lnTo>
                  <a:close/>
                </a:path>
              </a:pathLst>
            </a:custGeom>
            <a:solidFill>
              <a:srgbClr val="FF9933"/>
            </a:solidFill>
            <a:ln w="12700" cap="flat">
              <a:noFill/>
              <a:miter lim="400000"/>
            </a:ln>
            <a:effectLst/>
          </p:spPr>
          <p:txBody>
            <a:bodyPr wrap="square" lIns="0" tIns="0" rIns="0" bIns="0" numCol="1" anchor="t">
              <a:noAutofit/>
            </a:bodyPr>
            <a:lstStyle/>
            <a:p>
              <a:pPr lvl="0" algn="ctr">
                <a:spcBef>
                  <a:spcPts val="400"/>
                </a:spcBef>
                <a:defRPr b="1" sz="2000"/>
              </a:pPr>
            </a:p>
          </p:txBody>
        </p:sp>
        <p:sp>
          <p:nvSpPr>
            <p:cNvPr id="328" name="Shape 328"/>
            <p:cNvSpPr/>
            <p:nvPr/>
          </p:nvSpPr>
          <p:spPr>
            <a:xfrm>
              <a:off x="3302791" y="0"/>
              <a:ext cx="432597" cy="173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6600"/>
            </a:solidFill>
            <a:ln w="12700" cap="flat">
              <a:noFill/>
              <a:miter lim="400000"/>
            </a:ln>
            <a:effectLst/>
          </p:spPr>
          <p:txBody>
            <a:bodyPr wrap="square" lIns="0" tIns="0" rIns="0" bIns="0" numCol="1" anchor="t">
              <a:noAutofit/>
            </a:bodyPr>
            <a:lstStyle/>
            <a:p>
              <a:pPr lvl="0" algn="ctr">
                <a:spcBef>
                  <a:spcPts val="400"/>
                </a:spcBef>
                <a:defRPr b="1" sz="2000"/>
              </a:pPr>
            </a:p>
          </p:txBody>
        </p:sp>
        <p:sp>
          <p:nvSpPr>
            <p:cNvPr id="329" name="Shape 329"/>
            <p:cNvSpPr/>
            <p:nvPr/>
          </p:nvSpPr>
          <p:spPr>
            <a:xfrm>
              <a:off x="0" y="0"/>
              <a:ext cx="3735388" cy="173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098" y="5400"/>
                  </a:lnTo>
                  <a:lnTo>
                    <a:pt x="21600" y="0"/>
                  </a:lnTo>
                  <a:moveTo>
                    <a:pt x="19098" y="5400"/>
                  </a:moveTo>
                  <a:lnTo>
                    <a:pt x="19098" y="21600"/>
                  </a:lnTo>
                </a:path>
              </a:pathLst>
            </a:custGeom>
            <a:noFill/>
            <a:ln w="12700" cap="flat">
              <a:solidFill>
                <a:srgbClr val="000000"/>
              </a:solidFill>
              <a:prstDash val="solid"/>
              <a:round/>
            </a:ln>
            <a:effectLst/>
          </p:spPr>
          <p:txBody>
            <a:bodyPr wrap="square" lIns="0" tIns="0" rIns="0" bIns="0" numCol="1" anchor="t">
              <a:noAutofit/>
            </a:bodyPr>
            <a:lstStyle/>
            <a:p>
              <a:pPr lvl="0" algn="ctr">
                <a:spcBef>
                  <a:spcPts val="400"/>
                </a:spcBef>
                <a:defRPr b="1" sz="2000"/>
              </a:pPr>
            </a:p>
          </p:txBody>
        </p:sp>
        <p:sp>
          <p:nvSpPr>
            <p:cNvPr id="330" name="Shape 330"/>
            <p:cNvSpPr/>
            <p:nvPr/>
          </p:nvSpPr>
          <p:spPr>
            <a:xfrm>
              <a:off x="-1" y="432593"/>
              <a:ext cx="3302793" cy="952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33400" indent="-533400" algn="ctr">
                <a:spcBef>
                  <a:spcPts val="600"/>
                </a:spcBef>
                <a:buSzPct val="100000"/>
                <a:buChar char="•"/>
                <a:defRPr sz="1800"/>
              </a:pPr>
              <a:r>
                <a:rPr b="1" sz="2800"/>
                <a:t>Trade-oriented</a:t>
              </a:r>
              <a:endParaRPr b="1" sz="2800"/>
            </a:p>
            <a:p>
              <a:pPr lvl="0" marL="381000" indent="-381000" algn="ctr">
                <a:spcBef>
                  <a:spcPts val="400"/>
                </a:spcBef>
                <a:buSzPct val="100000"/>
                <a:buChar char="•"/>
                <a:defRPr sz="1800"/>
              </a:pPr>
              <a:r>
                <a:rPr b="1" sz="2000"/>
                <a:t>[For resellers]</a:t>
              </a:r>
            </a:p>
          </p:txBody>
        </p:sp>
      </p:grpSp>
      <p:sp>
        <p:nvSpPr>
          <p:cNvPr id="332" name="Shape 332"/>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333"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334"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335" name="Shape 335"/>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341" name="Group 341"/>
          <p:cNvGrpSpPr/>
          <p:nvPr/>
        </p:nvGrpSpPr>
        <p:grpSpPr>
          <a:xfrm>
            <a:off x="836612" y="4386262"/>
            <a:ext cx="3314701" cy="685801"/>
            <a:chOff x="0" y="0"/>
            <a:chExt cx="3314700" cy="685800"/>
          </a:xfrm>
        </p:grpSpPr>
        <p:sp>
          <p:nvSpPr>
            <p:cNvPr id="336" name="Shape 336"/>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37" name="Shape 337"/>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1800"/>
              </a:pPr>
            </a:p>
          </p:txBody>
        </p:sp>
        <p:sp>
          <p:nvSpPr>
            <p:cNvPr id="338" name="Shape 338"/>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1800"/>
              </a:pPr>
            </a:p>
          </p:txBody>
        </p:sp>
        <p:sp>
          <p:nvSpPr>
            <p:cNvPr id="339" name="Shape 339"/>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40" name="Shape 340"/>
            <p:cNvSpPr/>
            <p:nvPr/>
          </p:nvSpPr>
          <p:spPr>
            <a:xfrm>
              <a:off x="1178161" y="230504"/>
              <a:ext cx="786928"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Events</a:t>
              </a:r>
            </a:p>
          </p:txBody>
        </p:sp>
      </p:grpSp>
      <p:grpSp>
        <p:nvGrpSpPr>
          <p:cNvPr id="347" name="Group 347"/>
          <p:cNvGrpSpPr/>
          <p:nvPr/>
        </p:nvGrpSpPr>
        <p:grpSpPr>
          <a:xfrm>
            <a:off x="836612" y="4386262"/>
            <a:ext cx="3314701" cy="685801"/>
            <a:chOff x="0" y="0"/>
            <a:chExt cx="3314700" cy="685800"/>
          </a:xfrm>
        </p:grpSpPr>
        <p:sp>
          <p:nvSpPr>
            <p:cNvPr id="342" name="Shape 342"/>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43" name="Shape 343"/>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1800"/>
              </a:pPr>
            </a:p>
          </p:txBody>
        </p:sp>
        <p:sp>
          <p:nvSpPr>
            <p:cNvPr id="344" name="Shape 344"/>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1800"/>
              </a:pPr>
            </a:p>
          </p:txBody>
        </p:sp>
        <p:sp>
          <p:nvSpPr>
            <p:cNvPr id="345" name="Shape 345"/>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46" name="Shape 346"/>
            <p:cNvSpPr/>
            <p:nvPr/>
          </p:nvSpPr>
          <p:spPr>
            <a:xfrm>
              <a:off x="1178161" y="230504"/>
              <a:ext cx="786928"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Events</a:t>
              </a:r>
            </a:p>
          </p:txBody>
        </p:sp>
      </p:grpSp>
      <p:grpSp>
        <p:nvGrpSpPr>
          <p:cNvPr id="353" name="Group 353"/>
          <p:cNvGrpSpPr/>
          <p:nvPr/>
        </p:nvGrpSpPr>
        <p:grpSpPr>
          <a:xfrm>
            <a:off x="836612" y="3875087"/>
            <a:ext cx="3314701" cy="685801"/>
            <a:chOff x="0" y="0"/>
            <a:chExt cx="3314700" cy="685800"/>
          </a:xfrm>
        </p:grpSpPr>
        <p:sp>
          <p:nvSpPr>
            <p:cNvPr id="348" name="Shape 348"/>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49" name="Shape 349"/>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1800"/>
              </a:pPr>
            </a:p>
          </p:txBody>
        </p:sp>
        <p:sp>
          <p:nvSpPr>
            <p:cNvPr id="350" name="Shape 350"/>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1800"/>
              </a:pPr>
            </a:p>
          </p:txBody>
        </p:sp>
        <p:sp>
          <p:nvSpPr>
            <p:cNvPr id="351" name="Shape 351"/>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52" name="Shape 352"/>
            <p:cNvSpPr/>
            <p:nvPr/>
          </p:nvSpPr>
          <p:spPr>
            <a:xfrm>
              <a:off x="614140" y="230504"/>
              <a:ext cx="191497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Loyalty Programs</a:t>
              </a:r>
            </a:p>
          </p:txBody>
        </p:sp>
      </p:grpSp>
      <p:grpSp>
        <p:nvGrpSpPr>
          <p:cNvPr id="359" name="Group 359"/>
          <p:cNvGrpSpPr/>
          <p:nvPr/>
        </p:nvGrpSpPr>
        <p:grpSpPr>
          <a:xfrm>
            <a:off x="836612" y="3875087"/>
            <a:ext cx="3314701" cy="685801"/>
            <a:chOff x="0" y="0"/>
            <a:chExt cx="3314700" cy="685800"/>
          </a:xfrm>
        </p:grpSpPr>
        <p:sp>
          <p:nvSpPr>
            <p:cNvPr id="354" name="Shape 354"/>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55" name="Shape 355"/>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1800"/>
              </a:pPr>
            </a:p>
          </p:txBody>
        </p:sp>
        <p:sp>
          <p:nvSpPr>
            <p:cNvPr id="356" name="Shape 356"/>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1800"/>
              </a:pPr>
            </a:p>
          </p:txBody>
        </p:sp>
        <p:sp>
          <p:nvSpPr>
            <p:cNvPr id="357" name="Shape 357"/>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58" name="Shape 358"/>
            <p:cNvSpPr/>
            <p:nvPr/>
          </p:nvSpPr>
          <p:spPr>
            <a:xfrm>
              <a:off x="614140" y="230504"/>
              <a:ext cx="191497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Loyalty Programs</a:t>
              </a:r>
            </a:p>
          </p:txBody>
        </p:sp>
      </p:grpSp>
      <p:grpSp>
        <p:nvGrpSpPr>
          <p:cNvPr id="365" name="Group 365"/>
          <p:cNvGrpSpPr/>
          <p:nvPr/>
        </p:nvGrpSpPr>
        <p:grpSpPr>
          <a:xfrm>
            <a:off x="836612" y="3400424"/>
            <a:ext cx="3314701" cy="685801"/>
            <a:chOff x="0" y="0"/>
            <a:chExt cx="3314700" cy="685800"/>
          </a:xfrm>
        </p:grpSpPr>
        <p:sp>
          <p:nvSpPr>
            <p:cNvPr id="360" name="Shape 360"/>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61" name="Shape 361"/>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1800"/>
              </a:pPr>
            </a:p>
          </p:txBody>
        </p:sp>
        <p:sp>
          <p:nvSpPr>
            <p:cNvPr id="362" name="Shape 362"/>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1800"/>
              </a:pPr>
            </a:p>
          </p:txBody>
        </p:sp>
        <p:sp>
          <p:nvSpPr>
            <p:cNvPr id="363" name="Shape 363"/>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64" name="Shape 364"/>
            <p:cNvSpPr/>
            <p:nvPr/>
          </p:nvSpPr>
          <p:spPr>
            <a:xfrm>
              <a:off x="857362" y="230504"/>
              <a:ext cx="1428526"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Bonus Packs </a:t>
              </a:r>
            </a:p>
          </p:txBody>
        </p:sp>
      </p:grpSp>
      <p:grpSp>
        <p:nvGrpSpPr>
          <p:cNvPr id="371" name="Group 371"/>
          <p:cNvGrpSpPr/>
          <p:nvPr/>
        </p:nvGrpSpPr>
        <p:grpSpPr>
          <a:xfrm>
            <a:off x="836612" y="3400424"/>
            <a:ext cx="3314701" cy="685801"/>
            <a:chOff x="0" y="0"/>
            <a:chExt cx="3314700" cy="685800"/>
          </a:xfrm>
        </p:grpSpPr>
        <p:sp>
          <p:nvSpPr>
            <p:cNvPr id="366" name="Shape 366"/>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67" name="Shape 367"/>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1800"/>
              </a:pPr>
            </a:p>
          </p:txBody>
        </p:sp>
        <p:sp>
          <p:nvSpPr>
            <p:cNvPr id="368" name="Shape 368"/>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1800"/>
              </a:pPr>
            </a:p>
          </p:txBody>
        </p:sp>
        <p:sp>
          <p:nvSpPr>
            <p:cNvPr id="369" name="Shape 369"/>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70" name="Shape 370"/>
            <p:cNvSpPr/>
            <p:nvPr/>
          </p:nvSpPr>
          <p:spPr>
            <a:xfrm>
              <a:off x="857362" y="230504"/>
              <a:ext cx="1428526"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Bonus Packs </a:t>
              </a:r>
            </a:p>
          </p:txBody>
        </p:sp>
      </p:grpSp>
      <p:grpSp>
        <p:nvGrpSpPr>
          <p:cNvPr id="377" name="Group 377"/>
          <p:cNvGrpSpPr/>
          <p:nvPr/>
        </p:nvGrpSpPr>
        <p:grpSpPr>
          <a:xfrm>
            <a:off x="836612" y="2919412"/>
            <a:ext cx="3314701" cy="685801"/>
            <a:chOff x="0" y="0"/>
            <a:chExt cx="3314700" cy="685800"/>
          </a:xfrm>
        </p:grpSpPr>
        <p:sp>
          <p:nvSpPr>
            <p:cNvPr id="372" name="Shape 372"/>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73" name="Shape 373"/>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1800"/>
              </a:pPr>
            </a:p>
          </p:txBody>
        </p:sp>
        <p:sp>
          <p:nvSpPr>
            <p:cNvPr id="374" name="Shape 374"/>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1800"/>
              </a:pPr>
            </a:p>
          </p:txBody>
        </p:sp>
        <p:sp>
          <p:nvSpPr>
            <p:cNvPr id="375" name="Shape 375"/>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76" name="Shape 376"/>
            <p:cNvSpPr/>
            <p:nvPr/>
          </p:nvSpPr>
          <p:spPr>
            <a:xfrm>
              <a:off x="606885" y="230504"/>
              <a:ext cx="192948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Refunds/Rebates </a:t>
              </a:r>
            </a:p>
          </p:txBody>
        </p:sp>
      </p:grpSp>
      <p:grpSp>
        <p:nvGrpSpPr>
          <p:cNvPr id="383" name="Group 383"/>
          <p:cNvGrpSpPr/>
          <p:nvPr/>
        </p:nvGrpSpPr>
        <p:grpSpPr>
          <a:xfrm>
            <a:off x="836612" y="2914649"/>
            <a:ext cx="3314701" cy="685801"/>
            <a:chOff x="0" y="0"/>
            <a:chExt cx="3314700" cy="685800"/>
          </a:xfrm>
        </p:grpSpPr>
        <p:sp>
          <p:nvSpPr>
            <p:cNvPr id="378" name="Shape 378"/>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79" name="Shape 379"/>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1800"/>
              </a:pPr>
            </a:p>
          </p:txBody>
        </p:sp>
        <p:sp>
          <p:nvSpPr>
            <p:cNvPr id="380" name="Shape 380"/>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1800"/>
              </a:pPr>
            </a:p>
          </p:txBody>
        </p:sp>
        <p:sp>
          <p:nvSpPr>
            <p:cNvPr id="381" name="Shape 381"/>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82" name="Shape 382"/>
            <p:cNvSpPr/>
            <p:nvPr/>
          </p:nvSpPr>
          <p:spPr>
            <a:xfrm>
              <a:off x="606885" y="230504"/>
              <a:ext cx="192948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Refunds/Rebates </a:t>
              </a:r>
            </a:p>
          </p:txBody>
        </p:sp>
      </p:grpSp>
      <p:grpSp>
        <p:nvGrpSpPr>
          <p:cNvPr id="389" name="Group 389"/>
          <p:cNvGrpSpPr/>
          <p:nvPr/>
        </p:nvGrpSpPr>
        <p:grpSpPr>
          <a:xfrm>
            <a:off x="836612" y="2430462"/>
            <a:ext cx="3314701" cy="685801"/>
            <a:chOff x="0" y="0"/>
            <a:chExt cx="3314700" cy="685800"/>
          </a:xfrm>
        </p:grpSpPr>
        <p:sp>
          <p:nvSpPr>
            <p:cNvPr id="384" name="Shape 384"/>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2000"/>
              </a:pPr>
            </a:p>
          </p:txBody>
        </p:sp>
        <p:sp>
          <p:nvSpPr>
            <p:cNvPr id="385" name="Shape 385"/>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2000"/>
              </a:pPr>
            </a:p>
          </p:txBody>
        </p:sp>
        <p:sp>
          <p:nvSpPr>
            <p:cNvPr id="386" name="Shape 386"/>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2000"/>
              </a:pPr>
            </a:p>
          </p:txBody>
        </p:sp>
        <p:sp>
          <p:nvSpPr>
            <p:cNvPr id="387" name="Shape 387"/>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2000"/>
              </a:pPr>
            </a:p>
          </p:txBody>
        </p:sp>
        <p:sp>
          <p:nvSpPr>
            <p:cNvPr id="388" name="Shape 388"/>
            <p:cNvSpPr/>
            <p:nvPr/>
          </p:nvSpPr>
          <p:spPr>
            <a:xfrm>
              <a:off x="243353" y="217804"/>
              <a:ext cx="2656544"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000"/>
              </a:lvl1pPr>
            </a:lstStyle>
            <a:p>
              <a:pPr lvl="0">
                <a:defRPr sz="1800"/>
              </a:pPr>
              <a:r>
                <a:rPr sz="2000"/>
                <a:t>Contests/Sweepstakes</a:t>
              </a:r>
            </a:p>
          </p:txBody>
        </p:sp>
      </p:grpSp>
      <p:grpSp>
        <p:nvGrpSpPr>
          <p:cNvPr id="395" name="Group 395"/>
          <p:cNvGrpSpPr/>
          <p:nvPr/>
        </p:nvGrpSpPr>
        <p:grpSpPr>
          <a:xfrm>
            <a:off x="836612" y="2430462"/>
            <a:ext cx="3314701" cy="685801"/>
            <a:chOff x="0" y="0"/>
            <a:chExt cx="3314700" cy="685800"/>
          </a:xfrm>
        </p:grpSpPr>
        <p:sp>
          <p:nvSpPr>
            <p:cNvPr id="390" name="Shape 390"/>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2000"/>
              </a:pPr>
            </a:p>
          </p:txBody>
        </p:sp>
        <p:sp>
          <p:nvSpPr>
            <p:cNvPr id="391" name="Shape 391"/>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2000"/>
              </a:pPr>
            </a:p>
          </p:txBody>
        </p:sp>
        <p:sp>
          <p:nvSpPr>
            <p:cNvPr id="392" name="Shape 392"/>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2000"/>
              </a:pPr>
            </a:p>
          </p:txBody>
        </p:sp>
        <p:sp>
          <p:nvSpPr>
            <p:cNvPr id="393" name="Shape 393"/>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2000"/>
              </a:pPr>
            </a:p>
          </p:txBody>
        </p:sp>
        <p:sp>
          <p:nvSpPr>
            <p:cNvPr id="394" name="Shape 394"/>
            <p:cNvSpPr/>
            <p:nvPr/>
          </p:nvSpPr>
          <p:spPr>
            <a:xfrm>
              <a:off x="243353" y="217804"/>
              <a:ext cx="2656544"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000"/>
              </a:lvl1pPr>
            </a:lstStyle>
            <a:p>
              <a:pPr lvl="0">
                <a:defRPr sz="1800"/>
              </a:pPr>
              <a:r>
                <a:rPr sz="2000"/>
                <a:t>Contests/Sweepstakes</a:t>
              </a:r>
            </a:p>
          </p:txBody>
        </p:sp>
      </p:grpSp>
      <p:grpSp>
        <p:nvGrpSpPr>
          <p:cNvPr id="401" name="Group 401"/>
          <p:cNvGrpSpPr/>
          <p:nvPr/>
        </p:nvGrpSpPr>
        <p:grpSpPr>
          <a:xfrm>
            <a:off x="836612" y="1936749"/>
            <a:ext cx="3314701" cy="685801"/>
            <a:chOff x="0" y="0"/>
            <a:chExt cx="3314700" cy="685800"/>
          </a:xfrm>
        </p:grpSpPr>
        <p:sp>
          <p:nvSpPr>
            <p:cNvPr id="396" name="Shape 396"/>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397" name="Shape 397"/>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1800"/>
              </a:pPr>
            </a:p>
          </p:txBody>
        </p:sp>
        <p:sp>
          <p:nvSpPr>
            <p:cNvPr id="398" name="Shape 398"/>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1800"/>
              </a:pPr>
            </a:p>
          </p:txBody>
        </p:sp>
        <p:sp>
          <p:nvSpPr>
            <p:cNvPr id="399" name="Shape 399"/>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00" name="Shape 400"/>
            <p:cNvSpPr/>
            <p:nvPr/>
          </p:nvSpPr>
          <p:spPr>
            <a:xfrm>
              <a:off x="1000182" y="230504"/>
              <a:ext cx="1142886"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Premiums</a:t>
              </a:r>
            </a:p>
          </p:txBody>
        </p:sp>
      </p:grpSp>
      <p:grpSp>
        <p:nvGrpSpPr>
          <p:cNvPr id="407" name="Group 407"/>
          <p:cNvGrpSpPr/>
          <p:nvPr/>
        </p:nvGrpSpPr>
        <p:grpSpPr>
          <a:xfrm>
            <a:off x="836612" y="1936749"/>
            <a:ext cx="3314701" cy="685801"/>
            <a:chOff x="0" y="0"/>
            <a:chExt cx="3314700" cy="685800"/>
          </a:xfrm>
        </p:grpSpPr>
        <p:sp>
          <p:nvSpPr>
            <p:cNvPr id="402" name="Shape 402"/>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03" name="Shape 403"/>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1800"/>
              </a:pPr>
            </a:p>
          </p:txBody>
        </p:sp>
        <p:sp>
          <p:nvSpPr>
            <p:cNvPr id="404" name="Shape 404"/>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1800"/>
              </a:pPr>
            </a:p>
          </p:txBody>
        </p:sp>
        <p:sp>
          <p:nvSpPr>
            <p:cNvPr id="405" name="Shape 405"/>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06" name="Shape 406"/>
            <p:cNvSpPr/>
            <p:nvPr/>
          </p:nvSpPr>
          <p:spPr>
            <a:xfrm>
              <a:off x="1000182" y="230504"/>
              <a:ext cx="1142886"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Premiums</a:t>
              </a:r>
            </a:p>
          </p:txBody>
        </p:sp>
      </p:grpSp>
      <p:grpSp>
        <p:nvGrpSpPr>
          <p:cNvPr id="413" name="Group 413"/>
          <p:cNvGrpSpPr/>
          <p:nvPr/>
        </p:nvGrpSpPr>
        <p:grpSpPr>
          <a:xfrm>
            <a:off x="836612" y="1452562"/>
            <a:ext cx="3314701" cy="685801"/>
            <a:chOff x="0" y="0"/>
            <a:chExt cx="3314700" cy="685800"/>
          </a:xfrm>
        </p:grpSpPr>
        <p:sp>
          <p:nvSpPr>
            <p:cNvPr id="408" name="Shape 408"/>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09" name="Shape 409"/>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1800"/>
              </a:pPr>
            </a:p>
          </p:txBody>
        </p:sp>
        <p:sp>
          <p:nvSpPr>
            <p:cNvPr id="410" name="Shape 410"/>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1800"/>
              </a:pPr>
            </a:p>
          </p:txBody>
        </p:sp>
        <p:sp>
          <p:nvSpPr>
            <p:cNvPr id="411" name="Shape 411"/>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12" name="Shape 412"/>
            <p:cNvSpPr/>
            <p:nvPr/>
          </p:nvSpPr>
          <p:spPr>
            <a:xfrm>
              <a:off x="1096343" y="230504"/>
              <a:ext cx="950564"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Samples</a:t>
              </a:r>
            </a:p>
          </p:txBody>
        </p:sp>
      </p:grpSp>
      <p:grpSp>
        <p:nvGrpSpPr>
          <p:cNvPr id="419" name="Group 419"/>
          <p:cNvGrpSpPr/>
          <p:nvPr/>
        </p:nvGrpSpPr>
        <p:grpSpPr>
          <a:xfrm>
            <a:off x="836612" y="1452562"/>
            <a:ext cx="3314701" cy="685801"/>
            <a:chOff x="0" y="0"/>
            <a:chExt cx="3314700" cy="685800"/>
          </a:xfrm>
        </p:grpSpPr>
        <p:sp>
          <p:nvSpPr>
            <p:cNvPr id="414" name="Shape 414"/>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15" name="Shape 415"/>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1800"/>
              </a:pPr>
            </a:p>
          </p:txBody>
        </p:sp>
        <p:sp>
          <p:nvSpPr>
            <p:cNvPr id="416" name="Shape 416"/>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1800"/>
              </a:pPr>
            </a:p>
          </p:txBody>
        </p:sp>
        <p:sp>
          <p:nvSpPr>
            <p:cNvPr id="417" name="Shape 417"/>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18" name="Shape 418"/>
            <p:cNvSpPr/>
            <p:nvPr/>
          </p:nvSpPr>
          <p:spPr>
            <a:xfrm>
              <a:off x="1096343" y="230504"/>
              <a:ext cx="950564"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Samples</a:t>
              </a:r>
            </a:p>
          </p:txBody>
        </p:sp>
      </p:grpSp>
      <p:grpSp>
        <p:nvGrpSpPr>
          <p:cNvPr id="425" name="Group 425"/>
          <p:cNvGrpSpPr/>
          <p:nvPr/>
        </p:nvGrpSpPr>
        <p:grpSpPr>
          <a:xfrm>
            <a:off x="836612" y="968374"/>
            <a:ext cx="3314701" cy="685801"/>
            <a:chOff x="0" y="0"/>
            <a:chExt cx="3314700" cy="685800"/>
          </a:xfrm>
        </p:grpSpPr>
        <p:sp>
          <p:nvSpPr>
            <p:cNvPr id="420" name="Shape 420"/>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DFEBE8"/>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21" name="Shape 421"/>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E5EFED"/>
            </a:solidFill>
            <a:ln w="12700" cap="flat">
              <a:noFill/>
              <a:miter lim="400000"/>
            </a:ln>
            <a:effectLst/>
          </p:spPr>
          <p:txBody>
            <a:bodyPr wrap="square" lIns="0" tIns="0" rIns="0" bIns="0" numCol="1" anchor="ctr">
              <a:noAutofit/>
            </a:bodyPr>
            <a:lstStyle/>
            <a:p>
              <a:pPr lvl="0" algn="ctr">
                <a:defRPr sz="1800"/>
              </a:pPr>
            </a:p>
          </p:txBody>
        </p:sp>
        <p:sp>
          <p:nvSpPr>
            <p:cNvPr id="422" name="Shape 422"/>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B2BCBA"/>
            </a:solidFill>
            <a:ln w="12700" cap="flat">
              <a:noFill/>
              <a:miter lim="400000"/>
            </a:ln>
            <a:effectLst/>
          </p:spPr>
          <p:txBody>
            <a:bodyPr wrap="square" lIns="0" tIns="0" rIns="0" bIns="0" numCol="1" anchor="ctr">
              <a:noAutofit/>
            </a:bodyPr>
            <a:lstStyle/>
            <a:p>
              <a:pPr lvl="0" algn="ctr">
                <a:defRPr sz="1800"/>
              </a:pPr>
            </a:p>
          </p:txBody>
        </p:sp>
        <p:sp>
          <p:nvSpPr>
            <p:cNvPr id="423" name="Shape 423"/>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24" name="Shape 424"/>
            <p:cNvSpPr/>
            <p:nvPr/>
          </p:nvSpPr>
          <p:spPr>
            <a:xfrm>
              <a:off x="1061127" y="230504"/>
              <a:ext cx="1020996"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Coupons</a:t>
              </a:r>
            </a:p>
          </p:txBody>
        </p:sp>
      </p:grpSp>
      <p:grpSp>
        <p:nvGrpSpPr>
          <p:cNvPr id="431" name="Group 431"/>
          <p:cNvGrpSpPr/>
          <p:nvPr/>
        </p:nvGrpSpPr>
        <p:grpSpPr>
          <a:xfrm>
            <a:off x="836612" y="968374"/>
            <a:ext cx="3314701" cy="685801"/>
            <a:chOff x="0" y="0"/>
            <a:chExt cx="3314700" cy="685800"/>
          </a:xfrm>
        </p:grpSpPr>
        <p:sp>
          <p:nvSpPr>
            <p:cNvPr id="426" name="Shape 426"/>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5400"/>
                  </a:lnTo>
                  <a:lnTo>
                    <a:pt x="0" y="21600"/>
                  </a:lnTo>
                  <a:lnTo>
                    <a:pt x="20483" y="21600"/>
                  </a:lnTo>
                  <a:lnTo>
                    <a:pt x="21600" y="16200"/>
                  </a:lnTo>
                  <a:lnTo>
                    <a:pt x="21600" y="0"/>
                  </a:lnTo>
                  <a:close/>
                </a:path>
              </a:pathLst>
            </a:custGeom>
            <a:solidFill>
              <a:srgbClr val="A5C6BD"/>
            </a:solid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27" name="Shape 427"/>
            <p:cNvSpPr/>
            <p:nvPr/>
          </p:nvSpPr>
          <p:spPr>
            <a:xfrm>
              <a:off x="0" y="0"/>
              <a:ext cx="33147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 y="0"/>
                  </a:moveTo>
                  <a:lnTo>
                    <a:pt x="0" y="21600"/>
                  </a:lnTo>
                  <a:lnTo>
                    <a:pt x="20483" y="21600"/>
                  </a:lnTo>
                  <a:lnTo>
                    <a:pt x="21600" y="0"/>
                  </a:lnTo>
                  <a:close/>
                </a:path>
              </a:pathLst>
            </a:custGeom>
            <a:solidFill>
              <a:srgbClr val="B7D1CA"/>
            </a:solidFill>
            <a:ln w="12700" cap="flat">
              <a:noFill/>
              <a:miter lim="400000"/>
            </a:ln>
            <a:effectLst/>
          </p:spPr>
          <p:txBody>
            <a:bodyPr wrap="square" lIns="0" tIns="0" rIns="0" bIns="0" numCol="1" anchor="ctr">
              <a:noAutofit/>
            </a:bodyPr>
            <a:lstStyle/>
            <a:p>
              <a:pPr lvl="0" algn="ctr">
                <a:defRPr sz="1800"/>
              </a:pPr>
            </a:p>
          </p:txBody>
        </p:sp>
        <p:sp>
          <p:nvSpPr>
            <p:cNvPr id="428" name="Shape 428"/>
            <p:cNvSpPr/>
            <p:nvPr/>
          </p:nvSpPr>
          <p:spPr>
            <a:xfrm>
              <a:off x="3143249" y="0"/>
              <a:ext cx="171451"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849E97"/>
            </a:solidFill>
            <a:ln w="12700" cap="flat">
              <a:noFill/>
              <a:miter lim="400000"/>
            </a:ln>
            <a:effectLst/>
          </p:spPr>
          <p:txBody>
            <a:bodyPr wrap="square" lIns="0" tIns="0" rIns="0" bIns="0" numCol="1" anchor="ctr">
              <a:noAutofit/>
            </a:bodyPr>
            <a:lstStyle/>
            <a:p>
              <a:pPr lvl="0" algn="ctr">
                <a:defRPr sz="1800"/>
              </a:pPr>
            </a:p>
          </p:txBody>
        </p:sp>
        <p:sp>
          <p:nvSpPr>
            <p:cNvPr id="429" name="Shape 429"/>
            <p:cNvSpPr/>
            <p:nvPr/>
          </p:nvSpPr>
          <p:spPr>
            <a:xfrm>
              <a:off x="0" y="0"/>
              <a:ext cx="33147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483" y="5400"/>
                  </a:lnTo>
                  <a:lnTo>
                    <a:pt x="21600" y="0"/>
                  </a:lnTo>
                  <a:moveTo>
                    <a:pt x="20483" y="5400"/>
                  </a:moveTo>
                  <a:lnTo>
                    <a:pt x="20483" y="21600"/>
                  </a:lnTo>
                </a:path>
              </a:pathLst>
            </a:custGeom>
            <a:noFill/>
            <a:ln w="12700" cap="flat">
              <a:solidFill>
                <a:srgbClr val="000000"/>
              </a:solidFill>
              <a:prstDash val="solid"/>
              <a:round/>
            </a:ln>
            <a:effectLst/>
          </p:spPr>
          <p:txBody>
            <a:bodyPr wrap="square" lIns="0" tIns="0" rIns="0" bIns="0" numCol="1" anchor="ctr">
              <a:noAutofit/>
            </a:bodyPr>
            <a:lstStyle/>
            <a:p>
              <a:pPr lvl="0" algn="ctr">
                <a:defRPr sz="1800"/>
              </a:pPr>
            </a:p>
          </p:txBody>
        </p:sp>
        <p:sp>
          <p:nvSpPr>
            <p:cNvPr id="430" name="Shape 430"/>
            <p:cNvSpPr/>
            <p:nvPr/>
          </p:nvSpPr>
          <p:spPr>
            <a:xfrm>
              <a:off x="1061127" y="230504"/>
              <a:ext cx="1020996"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Coupons</a:t>
              </a:r>
            </a:p>
          </p:txBody>
        </p:sp>
      </p:grpSp>
      <p:grpSp>
        <p:nvGrpSpPr>
          <p:cNvPr id="437" name="Group 437"/>
          <p:cNvGrpSpPr/>
          <p:nvPr/>
        </p:nvGrpSpPr>
        <p:grpSpPr>
          <a:xfrm>
            <a:off x="5638800" y="4140199"/>
            <a:ext cx="2590801" cy="914402"/>
            <a:chOff x="0" y="0"/>
            <a:chExt cx="2590800" cy="914400"/>
          </a:xfrm>
        </p:grpSpPr>
        <p:sp>
          <p:nvSpPr>
            <p:cNvPr id="432" name="Shape 432"/>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33" name="Shape 433"/>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34" name="Shape 434"/>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35" name="Shape 435"/>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36" name="Shape 436"/>
            <p:cNvSpPr/>
            <p:nvPr/>
          </p:nvSpPr>
          <p:spPr>
            <a:xfrm>
              <a:off x="523485" y="251460"/>
              <a:ext cx="1315230" cy="640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0" algn="ctr">
                <a:lnSpc>
                  <a:spcPct val="80000"/>
                </a:lnSpc>
                <a:defRPr sz="1800"/>
              </a:pPr>
              <a:r>
                <a:t>Coop</a:t>
              </a:r>
              <a:br/>
              <a:r>
                <a:t>Advertising</a:t>
              </a:r>
            </a:p>
          </p:txBody>
        </p:sp>
      </p:grpSp>
      <p:grpSp>
        <p:nvGrpSpPr>
          <p:cNvPr id="443" name="Group 443"/>
          <p:cNvGrpSpPr/>
          <p:nvPr/>
        </p:nvGrpSpPr>
        <p:grpSpPr>
          <a:xfrm>
            <a:off x="5638800" y="4140199"/>
            <a:ext cx="2590801" cy="914402"/>
            <a:chOff x="0" y="0"/>
            <a:chExt cx="2590800" cy="914400"/>
          </a:xfrm>
        </p:grpSpPr>
        <p:sp>
          <p:nvSpPr>
            <p:cNvPr id="438" name="Shape 438"/>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B469"/>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39" name="Shape 439"/>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C38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40" name="Shape 440"/>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9054"/>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41" name="Shape 441"/>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42" name="Shape 442"/>
            <p:cNvSpPr/>
            <p:nvPr/>
          </p:nvSpPr>
          <p:spPr>
            <a:xfrm>
              <a:off x="523485" y="251460"/>
              <a:ext cx="1315230" cy="640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0" algn="ctr">
                <a:lnSpc>
                  <a:spcPct val="80000"/>
                </a:lnSpc>
                <a:defRPr sz="1800"/>
              </a:pPr>
              <a:r>
                <a:t>Coop</a:t>
              </a:r>
              <a:br/>
              <a:r>
                <a:t>Advertising</a:t>
              </a:r>
            </a:p>
          </p:txBody>
        </p:sp>
      </p:grpSp>
      <p:grpSp>
        <p:nvGrpSpPr>
          <p:cNvPr id="449" name="Group 449"/>
          <p:cNvGrpSpPr/>
          <p:nvPr/>
        </p:nvGrpSpPr>
        <p:grpSpPr>
          <a:xfrm>
            <a:off x="5638800" y="3454399"/>
            <a:ext cx="2590801" cy="914402"/>
            <a:chOff x="0" y="0"/>
            <a:chExt cx="2590800" cy="914400"/>
          </a:xfrm>
        </p:grpSpPr>
        <p:sp>
          <p:nvSpPr>
            <p:cNvPr id="444" name="Shape 444"/>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45" name="Shape 445"/>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46" name="Shape 446"/>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47" name="Shape 447"/>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48" name="Shape 448"/>
            <p:cNvSpPr/>
            <p:nvPr/>
          </p:nvSpPr>
          <p:spPr>
            <a:xfrm>
              <a:off x="796343" y="251460"/>
              <a:ext cx="769514" cy="640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0" algn="ctr">
                <a:lnSpc>
                  <a:spcPct val="80000"/>
                </a:lnSpc>
                <a:defRPr sz="1800"/>
              </a:pPr>
              <a:r>
                <a:t>Trade</a:t>
              </a:r>
              <a:br/>
              <a:r>
                <a:t>Shows</a:t>
              </a:r>
            </a:p>
          </p:txBody>
        </p:sp>
      </p:grpSp>
      <p:grpSp>
        <p:nvGrpSpPr>
          <p:cNvPr id="455" name="Group 455"/>
          <p:cNvGrpSpPr/>
          <p:nvPr/>
        </p:nvGrpSpPr>
        <p:grpSpPr>
          <a:xfrm>
            <a:off x="5638800" y="3454399"/>
            <a:ext cx="2590801" cy="914402"/>
            <a:chOff x="0" y="0"/>
            <a:chExt cx="2590800" cy="914400"/>
          </a:xfrm>
        </p:grpSpPr>
        <p:sp>
          <p:nvSpPr>
            <p:cNvPr id="450" name="Shape 450"/>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B469"/>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51" name="Shape 451"/>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C38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52" name="Shape 452"/>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9054"/>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53" name="Shape 453"/>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54" name="Shape 454"/>
            <p:cNvSpPr/>
            <p:nvPr/>
          </p:nvSpPr>
          <p:spPr>
            <a:xfrm>
              <a:off x="796343" y="251460"/>
              <a:ext cx="769514" cy="640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0" algn="ctr">
                <a:lnSpc>
                  <a:spcPct val="80000"/>
                </a:lnSpc>
                <a:defRPr sz="1800"/>
              </a:pPr>
              <a:r>
                <a:t>Trade</a:t>
              </a:r>
              <a:br/>
              <a:r>
                <a:t>Shows</a:t>
              </a:r>
            </a:p>
          </p:txBody>
        </p:sp>
      </p:grpSp>
      <p:grpSp>
        <p:nvGrpSpPr>
          <p:cNvPr id="461" name="Group 461"/>
          <p:cNvGrpSpPr/>
          <p:nvPr/>
        </p:nvGrpSpPr>
        <p:grpSpPr>
          <a:xfrm>
            <a:off x="5638800" y="2768599"/>
            <a:ext cx="2590801" cy="914402"/>
            <a:chOff x="0" y="0"/>
            <a:chExt cx="2590800" cy="914400"/>
          </a:xfrm>
        </p:grpSpPr>
        <p:sp>
          <p:nvSpPr>
            <p:cNvPr id="456" name="Shape 456"/>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57" name="Shape 457"/>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58" name="Shape 458"/>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59" name="Shape 459"/>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60" name="Shape 460"/>
            <p:cNvSpPr/>
            <p:nvPr/>
          </p:nvSpPr>
          <p:spPr>
            <a:xfrm>
              <a:off x="639236" y="251460"/>
              <a:ext cx="1083728" cy="640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0" algn="ctr">
                <a:lnSpc>
                  <a:spcPct val="80000"/>
                </a:lnSpc>
                <a:defRPr sz="1800"/>
              </a:pPr>
              <a:r>
                <a:t>Training</a:t>
              </a:r>
              <a:br/>
              <a:r>
                <a:t>Programs</a:t>
              </a:r>
            </a:p>
          </p:txBody>
        </p:sp>
      </p:grpSp>
      <p:grpSp>
        <p:nvGrpSpPr>
          <p:cNvPr id="467" name="Group 467"/>
          <p:cNvGrpSpPr/>
          <p:nvPr/>
        </p:nvGrpSpPr>
        <p:grpSpPr>
          <a:xfrm>
            <a:off x="5638800" y="2768599"/>
            <a:ext cx="2590801" cy="914402"/>
            <a:chOff x="0" y="0"/>
            <a:chExt cx="2590800" cy="914400"/>
          </a:xfrm>
        </p:grpSpPr>
        <p:sp>
          <p:nvSpPr>
            <p:cNvPr id="462" name="Shape 462"/>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B469"/>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63" name="Shape 463"/>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C38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64" name="Shape 464"/>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9054"/>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65" name="Shape 465"/>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66" name="Shape 466"/>
            <p:cNvSpPr/>
            <p:nvPr/>
          </p:nvSpPr>
          <p:spPr>
            <a:xfrm>
              <a:off x="639236" y="251460"/>
              <a:ext cx="1083728" cy="640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0" algn="ctr">
                <a:lnSpc>
                  <a:spcPct val="80000"/>
                </a:lnSpc>
                <a:defRPr sz="1800"/>
              </a:pPr>
              <a:r>
                <a:t>Training</a:t>
              </a:r>
              <a:br/>
              <a:r>
                <a:t>Programs</a:t>
              </a:r>
            </a:p>
          </p:txBody>
        </p:sp>
      </p:grpSp>
      <p:grpSp>
        <p:nvGrpSpPr>
          <p:cNvPr id="473" name="Group 473"/>
          <p:cNvGrpSpPr/>
          <p:nvPr/>
        </p:nvGrpSpPr>
        <p:grpSpPr>
          <a:xfrm>
            <a:off x="5638800" y="2092324"/>
            <a:ext cx="2590801" cy="914402"/>
            <a:chOff x="0" y="0"/>
            <a:chExt cx="2590800" cy="914400"/>
          </a:xfrm>
        </p:grpSpPr>
        <p:sp>
          <p:nvSpPr>
            <p:cNvPr id="468" name="Shape 468"/>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69" name="Shape 469"/>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70" name="Shape 470"/>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71" name="Shape 471"/>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72" name="Shape 472"/>
            <p:cNvSpPr/>
            <p:nvPr/>
          </p:nvSpPr>
          <p:spPr>
            <a:xfrm>
              <a:off x="433239" y="373379"/>
              <a:ext cx="1495722"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nSpc>
                  <a:spcPct val="80000"/>
                </a:lnSpc>
                <a:defRPr sz="1800"/>
              </a:lvl1pPr>
            </a:lstStyle>
            <a:p>
              <a:pPr lvl="0"/>
              <a:r>
                <a:t>POP Displays</a:t>
              </a:r>
            </a:p>
          </p:txBody>
        </p:sp>
      </p:grpSp>
      <p:grpSp>
        <p:nvGrpSpPr>
          <p:cNvPr id="479" name="Group 479"/>
          <p:cNvGrpSpPr/>
          <p:nvPr/>
        </p:nvGrpSpPr>
        <p:grpSpPr>
          <a:xfrm>
            <a:off x="5638800" y="2092324"/>
            <a:ext cx="2590801" cy="914402"/>
            <a:chOff x="0" y="0"/>
            <a:chExt cx="2590800" cy="914400"/>
          </a:xfrm>
        </p:grpSpPr>
        <p:sp>
          <p:nvSpPr>
            <p:cNvPr id="474" name="Shape 474"/>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B469"/>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75" name="Shape 475"/>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C38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76" name="Shape 476"/>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9054"/>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77" name="Shape 477"/>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78" name="Shape 478"/>
            <p:cNvSpPr/>
            <p:nvPr/>
          </p:nvSpPr>
          <p:spPr>
            <a:xfrm>
              <a:off x="433239" y="373379"/>
              <a:ext cx="1495722"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nSpc>
                  <a:spcPct val="80000"/>
                </a:lnSpc>
                <a:defRPr sz="1800"/>
              </a:lvl1pPr>
            </a:lstStyle>
            <a:p>
              <a:pPr lvl="0"/>
              <a:r>
                <a:t>POP Displays</a:t>
              </a:r>
            </a:p>
          </p:txBody>
        </p:sp>
      </p:grpSp>
      <p:grpSp>
        <p:nvGrpSpPr>
          <p:cNvPr id="485" name="Group 485"/>
          <p:cNvGrpSpPr/>
          <p:nvPr/>
        </p:nvGrpSpPr>
        <p:grpSpPr>
          <a:xfrm>
            <a:off x="5638800" y="1408112"/>
            <a:ext cx="2590801" cy="914401"/>
            <a:chOff x="0" y="0"/>
            <a:chExt cx="2590800" cy="914400"/>
          </a:xfrm>
        </p:grpSpPr>
        <p:sp>
          <p:nvSpPr>
            <p:cNvPr id="480" name="Shape 480"/>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5400"/>
                  </a:lnTo>
                  <a:lnTo>
                    <a:pt x="0" y="21600"/>
                  </a:lnTo>
                  <a:lnTo>
                    <a:pt x="19694" y="21600"/>
                  </a:lnTo>
                  <a:lnTo>
                    <a:pt x="21600" y="16200"/>
                  </a:lnTo>
                  <a:lnTo>
                    <a:pt x="21600" y="0"/>
                  </a:lnTo>
                  <a:close/>
                </a:path>
              </a:pathLst>
            </a:custGeom>
            <a:solidFill>
              <a:srgbClr val="FFB469"/>
            </a:solid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81" name="Shape 481"/>
            <p:cNvSpPr/>
            <p:nvPr/>
          </p:nvSpPr>
          <p:spPr>
            <a:xfrm>
              <a:off x="0" y="-1"/>
              <a:ext cx="2590801"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0" y="21600"/>
                  </a:lnTo>
                  <a:lnTo>
                    <a:pt x="19694" y="21600"/>
                  </a:lnTo>
                  <a:lnTo>
                    <a:pt x="21600" y="0"/>
                  </a:lnTo>
                  <a:close/>
                </a:path>
              </a:pathLst>
            </a:custGeom>
            <a:solidFill>
              <a:srgbClr val="FFC387"/>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82" name="Shape 482"/>
            <p:cNvSpPr/>
            <p:nvPr/>
          </p:nvSpPr>
          <p:spPr>
            <a:xfrm>
              <a:off x="2362200" y="0"/>
              <a:ext cx="2286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21600"/>
                  </a:lnTo>
                  <a:lnTo>
                    <a:pt x="21600" y="16200"/>
                  </a:lnTo>
                  <a:lnTo>
                    <a:pt x="21600" y="0"/>
                  </a:lnTo>
                  <a:close/>
                </a:path>
              </a:pathLst>
            </a:custGeom>
            <a:solidFill>
              <a:srgbClr val="CC9054"/>
            </a:solidFill>
            <a:ln w="12700" cap="flat">
              <a:noFill/>
              <a:miter lim="400000"/>
            </a:ln>
            <a:effectLst/>
          </p:spPr>
          <p:txBody>
            <a:bodyPr wrap="square" lIns="0" tIns="0" rIns="0" bIns="0" numCol="1" anchor="ctr">
              <a:noAutofit/>
            </a:bodyPr>
            <a:lstStyle/>
            <a:p>
              <a:pPr lvl="0" algn="ctr">
                <a:lnSpc>
                  <a:spcPct val="80000"/>
                </a:lnSpc>
                <a:defRPr sz="1800"/>
              </a:pPr>
            </a:p>
          </p:txBody>
        </p:sp>
        <p:sp>
          <p:nvSpPr>
            <p:cNvPr id="483" name="Shape 483"/>
            <p:cNvSpPr/>
            <p:nvPr/>
          </p:nvSpPr>
          <p:spPr>
            <a:xfrm>
              <a:off x="0" y="0"/>
              <a:ext cx="25908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694" y="5400"/>
                  </a:lnTo>
                  <a:lnTo>
                    <a:pt x="21600" y="0"/>
                  </a:lnTo>
                  <a:moveTo>
                    <a:pt x="19694" y="5400"/>
                  </a:moveTo>
                  <a:lnTo>
                    <a:pt x="19694"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80000"/>
                </a:lnSpc>
                <a:defRPr sz="1800"/>
              </a:pPr>
            </a:p>
          </p:txBody>
        </p:sp>
        <p:sp>
          <p:nvSpPr>
            <p:cNvPr id="484" name="Shape 484"/>
            <p:cNvSpPr/>
            <p:nvPr/>
          </p:nvSpPr>
          <p:spPr>
            <a:xfrm>
              <a:off x="538275" y="251460"/>
              <a:ext cx="1285650" cy="640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0" algn="ctr">
                <a:lnSpc>
                  <a:spcPct val="80000"/>
                </a:lnSpc>
                <a:defRPr sz="1800"/>
              </a:pPr>
              <a:r>
                <a:t>Trade</a:t>
              </a:r>
            </a:p>
            <a:p>
              <a:pPr lvl="0" algn="ctr">
                <a:lnSpc>
                  <a:spcPct val="80000"/>
                </a:lnSpc>
                <a:defRPr sz="1800"/>
              </a:pPr>
              <a:r>
                <a:t>Allowances</a:t>
              </a:r>
            </a:p>
          </p:txBody>
        </p:sp>
      </p:grpSp>
      <p:sp>
        <p:nvSpPr>
          <p:cNvPr id="486" name="Shape 486"/>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0"/>
                                  </p:stCondLst>
                                  <p:iterate type="el" backwards="0">
                                    <p:tmAbs val="0"/>
                                  </p:iterate>
                                  <p:childTnLst>
                                    <p:set>
                                      <p:cBhvr>
                                        <p:cTn id="6" fill="hold"/>
                                        <p:tgtEl>
                                          <p:spTgt spid="347"/>
                                        </p:tgtEl>
                                        <p:attrNameLst>
                                          <p:attrName>style.visibility</p:attrName>
                                        </p:attrNameLst>
                                      </p:cBhvr>
                                      <p:to>
                                        <p:strVal val="visible"/>
                                      </p:to>
                                    </p:set>
                                    <p:animEffect filter="wipe(down)" transition="in">
                                      <p:cBhvr>
                                        <p:cTn id="7" dur="5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341"/>
                                        </p:tgtEl>
                                        <p:attrNameLst>
                                          <p:attrName>style.visibility</p:attrName>
                                        </p:attrNameLst>
                                      </p:cBhvr>
                                      <p:to>
                                        <p:strVal val="visible"/>
                                      </p:to>
                                    </p:set>
                                  </p:childTnLst>
                                </p:cTn>
                              </p:par>
                            </p:childTnLst>
                          </p:cTn>
                        </p:par>
                        <p:par>
                          <p:cTn id="12" fill="hold">
                            <p:stCondLst>
                              <p:cond delay="0"/>
                            </p:stCondLst>
                            <p:childTnLst>
                              <p:par>
                                <p:cTn id="13" nodeType="afterEffect" presetClass="entr" presetSubtype="4" presetID="22" grpId="3" fill="hold">
                                  <p:stCondLst>
                                    <p:cond delay="0"/>
                                  </p:stCondLst>
                                  <p:iterate type="el" backwards="0">
                                    <p:tmAbs val="0"/>
                                  </p:iterate>
                                  <p:childTnLst>
                                    <p:set>
                                      <p:cBhvr>
                                        <p:cTn id="14" fill="hold"/>
                                        <p:tgtEl>
                                          <p:spTgt spid="359"/>
                                        </p:tgtEl>
                                        <p:attrNameLst>
                                          <p:attrName>style.visibility</p:attrName>
                                        </p:attrNameLst>
                                      </p:cBhvr>
                                      <p:to>
                                        <p:strVal val="visible"/>
                                      </p:to>
                                    </p:set>
                                    <p:animEffect filter="wipe(down)" transition="in">
                                      <p:cBhvr>
                                        <p:cTn id="15" dur="500"/>
                                        <p:tgtEl>
                                          <p:spTgt spid="35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353"/>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4" presetID="22" grpId="5" fill="hold">
                                  <p:stCondLst>
                                    <p:cond delay="0"/>
                                  </p:stCondLst>
                                  <p:iterate type="el" backwards="0">
                                    <p:tmAbs val="0"/>
                                  </p:iterate>
                                  <p:childTnLst>
                                    <p:set>
                                      <p:cBhvr>
                                        <p:cTn id="22" fill="hold"/>
                                        <p:tgtEl>
                                          <p:spTgt spid="371"/>
                                        </p:tgtEl>
                                        <p:attrNameLst>
                                          <p:attrName>style.visibility</p:attrName>
                                        </p:attrNameLst>
                                      </p:cBhvr>
                                      <p:to>
                                        <p:strVal val="visible"/>
                                      </p:to>
                                    </p:set>
                                    <p:animEffect filter="wipe(down)" transition="in">
                                      <p:cBhvr>
                                        <p:cTn id="23" dur="500"/>
                                        <p:tgtEl>
                                          <p:spTgt spid="371"/>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6" fill="hold">
                                  <p:stCondLst>
                                    <p:cond delay="0"/>
                                  </p:stCondLst>
                                  <p:iterate type="el" backwards="0">
                                    <p:tmAbs val="0"/>
                                  </p:iterate>
                                  <p:childTnLst>
                                    <p:set>
                                      <p:cBhvr>
                                        <p:cTn id="27" fill="hold"/>
                                        <p:tgtEl>
                                          <p:spTgt spid="365"/>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4" presetID="22" grpId="7" fill="hold">
                                  <p:stCondLst>
                                    <p:cond delay="0"/>
                                  </p:stCondLst>
                                  <p:iterate type="el" backwards="0">
                                    <p:tmAbs val="0"/>
                                  </p:iterate>
                                  <p:childTnLst>
                                    <p:set>
                                      <p:cBhvr>
                                        <p:cTn id="30" fill="hold"/>
                                        <p:tgtEl>
                                          <p:spTgt spid="383"/>
                                        </p:tgtEl>
                                        <p:attrNameLst>
                                          <p:attrName>style.visibility</p:attrName>
                                        </p:attrNameLst>
                                      </p:cBhvr>
                                      <p:to>
                                        <p:strVal val="visible"/>
                                      </p:to>
                                    </p:set>
                                    <p:animEffect filter="wipe(down)" transition="in">
                                      <p:cBhvr>
                                        <p:cTn id="31" dur="500"/>
                                        <p:tgtEl>
                                          <p:spTgt spid="383"/>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8" fill="hold">
                                  <p:stCondLst>
                                    <p:cond delay="0"/>
                                  </p:stCondLst>
                                  <p:iterate type="el" backwards="0">
                                    <p:tmAbs val="0"/>
                                  </p:iterate>
                                  <p:childTnLst>
                                    <p:set>
                                      <p:cBhvr>
                                        <p:cTn id="35" fill="hold"/>
                                        <p:tgtEl>
                                          <p:spTgt spid="377"/>
                                        </p:tgtEl>
                                        <p:attrNameLst>
                                          <p:attrName>style.visibility</p:attrName>
                                        </p:attrNameLst>
                                      </p:cBhvr>
                                      <p:to>
                                        <p:strVal val="visible"/>
                                      </p:to>
                                    </p:set>
                                  </p:childTnLst>
                                </p:cTn>
                              </p:par>
                            </p:childTnLst>
                          </p:cTn>
                        </p:par>
                        <p:par>
                          <p:cTn id="36" fill="hold">
                            <p:stCondLst>
                              <p:cond delay="0"/>
                            </p:stCondLst>
                            <p:childTnLst>
                              <p:par>
                                <p:cTn id="37" nodeType="afterEffect" presetClass="entr" presetSubtype="4" presetID="22" grpId="9" fill="hold">
                                  <p:stCondLst>
                                    <p:cond delay="0"/>
                                  </p:stCondLst>
                                  <p:iterate type="el" backwards="0">
                                    <p:tmAbs val="0"/>
                                  </p:iterate>
                                  <p:childTnLst>
                                    <p:set>
                                      <p:cBhvr>
                                        <p:cTn id="38" fill="hold"/>
                                        <p:tgtEl>
                                          <p:spTgt spid="395"/>
                                        </p:tgtEl>
                                        <p:attrNameLst>
                                          <p:attrName>style.visibility</p:attrName>
                                        </p:attrNameLst>
                                      </p:cBhvr>
                                      <p:to>
                                        <p:strVal val="visible"/>
                                      </p:to>
                                    </p:set>
                                    <p:animEffect filter="wipe(down)" transition="in">
                                      <p:cBhvr>
                                        <p:cTn id="39" dur="500"/>
                                        <p:tgtEl>
                                          <p:spTgt spid="395"/>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0" fill="hold">
                                  <p:stCondLst>
                                    <p:cond delay="0"/>
                                  </p:stCondLst>
                                  <p:iterate type="el" backwards="0">
                                    <p:tmAbs val="0"/>
                                  </p:iterate>
                                  <p:childTnLst>
                                    <p:set>
                                      <p:cBhvr>
                                        <p:cTn id="43" fill="hold"/>
                                        <p:tgtEl>
                                          <p:spTgt spid="389"/>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4" presetID="22" grpId="11" fill="hold">
                                  <p:stCondLst>
                                    <p:cond delay="0"/>
                                  </p:stCondLst>
                                  <p:iterate type="el" backwards="0">
                                    <p:tmAbs val="0"/>
                                  </p:iterate>
                                  <p:childTnLst>
                                    <p:set>
                                      <p:cBhvr>
                                        <p:cTn id="46" fill="hold"/>
                                        <p:tgtEl>
                                          <p:spTgt spid="407"/>
                                        </p:tgtEl>
                                        <p:attrNameLst>
                                          <p:attrName>style.visibility</p:attrName>
                                        </p:attrNameLst>
                                      </p:cBhvr>
                                      <p:to>
                                        <p:strVal val="visible"/>
                                      </p:to>
                                    </p:set>
                                    <p:animEffect filter="wipe(down)" transition="in">
                                      <p:cBhvr>
                                        <p:cTn id="47" dur="500"/>
                                        <p:tgtEl>
                                          <p:spTgt spid="407"/>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2" fill="hold">
                                  <p:stCondLst>
                                    <p:cond delay="0"/>
                                  </p:stCondLst>
                                  <p:iterate type="el" backwards="0">
                                    <p:tmAbs val="0"/>
                                  </p:iterate>
                                  <p:childTnLst>
                                    <p:set>
                                      <p:cBhvr>
                                        <p:cTn id="51" fill="hold"/>
                                        <p:tgtEl>
                                          <p:spTgt spid="401"/>
                                        </p:tgtEl>
                                        <p:attrNameLst>
                                          <p:attrName>style.visibility</p:attrName>
                                        </p:attrNameLst>
                                      </p:cBhvr>
                                      <p:to>
                                        <p:strVal val="visible"/>
                                      </p:to>
                                    </p:set>
                                  </p:childTnLst>
                                </p:cTn>
                              </p:par>
                            </p:childTnLst>
                          </p:cTn>
                        </p:par>
                        <p:par>
                          <p:cTn id="52" fill="hold">
                            <p:stCondLst>
                              <p:cond delay="0"/>
                            </p:stCondLst>
                            <p:childTnLst>
                              <p:par>
                                <p:cTn id="53" nodeType="afterEffect" presetClass="entr" presetSubtype="4" presetID="22" grpId="13" fill="hold">
                                  <p:stCondLst>
                                    <p:cond delay="0"/>
                                  </p:stCondLst>
                                  <p:iterate type="el" backwards="0">
                                    <p:tmAbs val="0"/>
                                  </p:iterate>
                                  <p:childTnLst>
                                    <p:set>
                                      <p:cBhvr>
                                        <p:cTn id="54" fill="hold"/>
                                        <p:tgtEl>
                                          <p:spTgt spid="419"/>
                                        </p:tgtEl>
                                        <p:attrNameLst>
                                          <p:attrName>style.visibility</p:attrName>
                                        </p:attrNameLst>
                                      </p:cBhvr>
                                      <p:to>
                                        <p:strVal val="visible"/>
                                      </p:to>
                                    </p:set>
                                    <p:animEffect filter="wipe(down)" transition="in">
                                      <p:cBhvr>
                                        <p:cTn id="55" dur="500"/>
                                        <p:tgtEl>
                                          <p:spTgt spid="419"/>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0" presetID="1" grpId="14" fill="hold">
                                  <p:stCondLst>
                                    <p:cond delay="0"/>
                                  </p:stCondLst>
                                  <p:iterate type="el" backwards="0">
                                    <p:tmAbs val="0"/>
                                  </p:iterate>
                                  <p:childTnLst>
                                    <p:set>
                                      <p:cBhvr>
                                        <p:cTn id="59" fill="hold"/>
                                        <p:tgtEl>
                                          <p:spTgt spid="413"/>
                                        </p:tgtEl>
                                        <p:attrNameLst>
                                          <p:attrName>style.visibility</p:attrName>
                                        </p:attrNameLst>
                                      </p:cBhvr>
                                      <p:to>
                                        <p:strVal val="visible"/>
                                      </p:to>
                                    </p:set>
                                  </p:childTnLst>
                                </p:cTn>
                              </p:par>
                            </p:childTnLst>
                          </p:cTn>
                        </p:par>
                        <p:par>
                          <p:cTn id="60" fill="hold">
                            <p:stCondLst>
                              <p:cond delay="0"/>
                            </p:stCondLst>
                            <p:childTnLst>
                              <p:par>
                                <p:cTn id="61" nodeType="afterEffect" presetClass="entr" presetSubtype="4" presetID="22" grpId="15" fill="hold">
                                  <p:stCondLst>
                                    <p:cond delay="0"/>
                                  </p:stCondLst>
                                  <p:iterate type="el" backwards="0">
                                    <p:tmAbs val="0"/>
                                  </p:iterate>
                                  <p:childTnLst>
                                    <p:set>
                                      <p:cBhvr>
                                        <p:cTn id="62" fill="hold"/>
                                        <p:tgtEl>
                                          <p:spTgt spid="431"/>
                                        </p:tgtEl>
                                        <p:attrNameLst>
                                          <p:attrName>style.visibility</p:attrName>
                                        </p:attrNameLst>
                                      </p:cBhvr>
                                      <p:to>
                                        <p:strVal val="visible"/>
                                      </p:to>
                                    </p:set>
                                    <p:animEffect filter="wipe(down)" transition="in">
                                      <p:cBhvr>
                                        <p:cTn id="63" dur="500"/>
                                        <p:tgtEl>
                                          <p:spTgt spid="431"/>
                                        </p:tgtEl>
                                      </p:cBhvr>
                                    </p:animEffect>
                                  </p:childTnLst>
                                </p:cTn>
                              </p:par>
                            </p:childTnLst>
                          </p:cTn>
                        </p:par>
                      </p:childTnLst>
                    </p:cTn>
                  </p:par>
                  <p:par>
                    <p:cTn id="64" fill="hold">
                      <p:stCondLst>
                        <p:cond delay="indefinite"/>
                      </p:stCondLst>
                      <p:childTnLst>
                        <p:par>
                          <p:cTn id="65" fill="hold">
                            <p:stCondLst>
                              <p:cond delay="0"/>
                            </p:stCondLst>
                            <p:childTnLst>
                              <p:par>
                                <p:cTn id="66" nodeType="clickEffect" presetClass="entr" presetSubtype="0" presetID="1" grpId="16" fill="hold">
                                  <p:stCondLst>
                                    <p:cond delay="0"/>
                                  </p:stCondLst>
                                  <p:iterate type="el" backwards="0">
                                    <p:tmAbs val="0"/>
                                  </p:iterate>
                                  <p:childTnLst>
                                    <p:set>
                                      <p:cBhvr>
                                        <p:cTn id="67" fill="hold"/>
                                        <p:tgtEl>
                                          <p:spTgt spid="425"/>
                                        </p:tgtEl>
                                        <p:attrNameLst>
                                          <p:attrName>style.visibility</p:attrName>
                                        </p:attrNameLst>
                                      </p:cBhvr>
                                      <p:to>
                                        <p:strVal val="visible"/>
                                      </p:to>
                                    </p:set>
                                  </p:childTnLst>
                                </p:cTn>
                              </p:par>
                            </p:childTnLst>
                          </p:cTn>
                        </p:par>
                        <p:par>
                          <p:cTn id="68" fill="hold">
                            <p:stCondLst>
                              <p:cond delay="0"/>
                            </p:stCondLst>
                            <p:childTnLst>
                              <p:par>
                                <p:cTn id="69" nodeType="afterEffect" presetClass="entr" presetSubtype="4" presetID="22" grpId="17" fill="hold">
                                  <p:stCondLst>
                                    <p:cond delay="0"/>
                                  </p:stCondLst>
                                  <p:iterate type="el" backwards="0">
                                    <p:tmAbs val="0"/>
                                  </p:iterate>
                                  <p:childTnLst>
                                    <p:set>
                                      <p:cBhvr>
                                        <p:cTn id="70" fill="hold"/>
                                        <p:tgtEl>
                                          <p:spTgt spid="443"/>
                                        </p:tgtEl>
                                        <p:attrNameLst>
                                          <p:attrName>style.visibility</p:attrName>
                                        </p:attrNameLst>
                                      </p:cBhvr>
                                      <p:to>
                                        <p:strVal val="visible"/>
                                      </p:to>
                                    </p:set>
                                    <p:animEffect filter="wipe(down)" transition="in">
                                      <p:cBhvr>
                                        <p:cTn id="71" dur="500"/>
                                        <p:tgtEl>
                                          <p:spTgt spid="443"/>
                                        </p:tgtEl>
                                      </p:cBhvr>
                                    </p:animEffect>
                                  </p:childTnLst>
                                </p:cTn>
                              </p:par>
                            </p:childTnLst>
                          </p:cTn>
                        </p:par>
                      </p:childTnLst>
                    </p:cTn>
                  </p:par>
                  <p:par>
                    <p:cTn id="72" fill="hold">
                      <p:stCondLst>
                        <p:cond delay="indefinite"/>
                      </p:stCondLst>
                      <p:childTnLst>
                        <p:par>
                          <p:cTn id="73" fill="hold">
                            <p:stCondLst>
                              <p:cond delay="0"/>
                            </p:stCondLst>
                            <p:childTnLst>
                              <p:par>
                                <p:cTn id="74" nodeType="clickEffect" presetClass="entr" presetSubtype="0" presetID="1" grpId="18" fill="hold">
                                  <p:stCondLst>
                                    <p:cond delay="0"/>
                                  </p:stCondLst>
                                  <p:iterate type="el" backwards="0">
                                    <p:tmAbs val="0"/>
                                  </p:iterate>
                                  <p:childTnLst>
                                    <p:set>
                                      <p:cBhvr>
                                        <p:cTn id="75" fill="hold"/>
                                        <p:tgtEl>
                                          <p:spTgt spid="437"/>
                                        </p:tgtEl>
                                        <p:attrNameLst>
                                          <p:attrName>style.visibility</p:attrName>
                                        </p:attrNameLst>
                                      </p:cBhvr>
                                      <p:to>
                                        <p:strVal val="visible"/>
                                      </p:to>
                                    </p:set>
                                  </p:childTnLst>
                                </p:cTn>
                              </p:par>
                            </p:childTnLst>
                          </p:cTn>
                        </p:par>
                        <p:par>
                          <p:cTn id="76" fill="hold">
                            <p:stCondLst>
                              <p:cond delay="0"/>
                            </p:stCondLst>
                            <p:childTnLst>
                              <p:par>
                                <p:cTn id="77" nodeType="afterEffect" presetClass="entr" presetSubtype="4" presetID="22" grpId="19" fill="hold">
                                  <p:stCondLst>
                                    <p:cond delay="0"/>
                                  </p:stCondLst>
                                  <p:iterate type="el" backwards="0">
                                    <p:tmAbs val="0"/>
                                  </p:iterate>
                                  <p:childTnLst>
                                    <p:set>
                                      <p:cBhvr>
                                        <p:cTn id="78" fill="hold"/>
                                        <p:tgtEl>
                                          <p:spTgt spid="455"/>
                                        </p:tgtEl>
                                        <p:attrNameLst>
                                          <p:attrName>style.visibility</p:attrName>
                                        </p:attrNameLst>
                                      </p:cBhvr>
                                      <p:to>
                                        <p:strVal val="visible"/>
                                      </p:to>
                                    </p:set>
                                    <p:animEffect filter="wipe(down)" transition="in">
                                      <p:cBhvr>
                                        <p:cTn id="79" dur="500"/>
                                        <p:tgtEl>
                                          <p:spTgt spid="455"/>
                                        </p:tgtEl>
                                      </p:cBhvr>
                                    </p:animEffect>
                                  </p:childTnLst>
                                </p:cTn>
                              </p:par>
                            </p:childTnLst>
                          </p:cTn>
                        </p:par>
                      </p:childTnLst>
                    </p:cTn>
                  </p:par>
                  <p:par>
                    <p:cTn id="80" fill="hold">
                      <p:stCondLst>
                        <p:cond delay="indefinite"/>
                      </p:stCondLst>
                      <p:childTnLst>
                        <p:par>
                          <p:cTn id="81" fill="hold">
                            <p:stCondLst>
                              <p:cond delay="0"/>
                            </p:stCondLst>
                            <p:childTnLst>
                              <p:par>
                                <p:cTn id="82" nodeType="clickEffect" presetClass="entr" presetSubtype="0" presetID="1" grpId="20" fill="hold">
                                  <p:stCondLst>
                                    <p:cond delay="0"/>
                                  </p:stCondLst>
                                  <p:iterate type="el" backwards="0">
                                    <p:tmAbs val="0"/>
                                  </p:iterate>
                                  <p:childTnLst>
                                    <p:set>
                                      <p:cBhvr>
                                        <p:cTn id="83" fill="hold"/>
                                        <p:tgtEl>
                                          <p:spTgt spid="449"/>
                                        </p:tgtEl>
                                        <p:attrNameLst>
                                          <p:attrName>style.visibility</p:attrName>
                                        </p:attrNameLst>
                                      </p:cBhvr>
                                      <p:to>
                                        <p:strVal val="visible"/>
                                      </p:to>
                                    </p:set>
                                  </p:childTnLst>
                                </p:cTn>
                              </p:par>
                            </p:childTnLst>
                          </p:cTn>
                        </p:par>
                        <p:par>
                          <p:cTn id="84" fill="hold">
                            <p:stCondLst>
                              <p:cond delay="0"/>
                            </p:stCondLst>
                            <p:childTnLst>
                              <p:par>
                                <p:cTn id="85" nodeType="afterEffect" presetClass="entr" presetSubtype="4" presetID="22" grpId="21" fill="hold">
                                  <p:stCondLst>
                                    <p:cond delay="0"/>
                                  </p:stCondLst>
                                  <p:iterate type="el" backwards="0">
                                    <p:tmAbs val="0"/>
                                  </p:iterate>
                                  <p:childTnLst>
                                    <p:set>
                                      <p:cBhvr>
                                        <p:cTn id="86" fill="hold"/>
                                        <p:tgtEl>
                                          <p:spTgt spid="467"/>
                                        </p:tgtEl>
                                        <p:attrNameLst>
                                          <p:attrName>style.visibility</p:attrName>
                                        </p:attrNameLst>
                                      </p:cBhvr>
                                      <p:to>
                                        <p:strVal val="visible"/>
                                      </p:to>
                                    </p:set>
                                    <p:animEffect filter="wipe(down)" transition="in">
                                      <p:cBhvr>
                                        <p:cTn id="87" dur="500"/>
                                        <p:tgtEl>
                                          <p:spTgt spid="467"/>
                                        </p:tgtEl>
                                      </p:cBhvr>
                                    </p:animEffect>
                                  </p:childTnLst>
                                </p:cTn>
                              </p:par>
                            </p:childTnLst>
                          </p:cTn>
                        </p:par>
                      </p:childTnLst>
                    </p:cTn>
                  </p:par>
                  <p:par>
                    <p:cTn id="88" fill="hold">
                      <p:stCondLst>
                        <p:cond delay="indefinite"/>
                      </p:stCondLst>
                      <p:childTnLst>
                        <p:par>
                          <p:cTn id="89" fill="hold">
                            <p:stCondLst>
                              <p:cond delay="0"/>
                            </p:stCondLst>
                            <p:childTnLst>
                              <p:par>
                                <p:cTn id="90" nodeType="clickEffect" presetClass="entr" presetSubtype="0" presetID="1" grpId="22" fill="hold">
                                  <p:stCondLst>
                                    <p:cond delay="0"/>
                                  </p:stCondLst>
                                  <p:iterate type="el" backwards="0">
                                    <p:tmAbs val="0"/>
                                  </p:iterate>
                                  <p:childTnLst>
                                    <p:set>
                                      <p:cBhvr>
                                        <p:cTn id="91" fill="hold"/>
                                        <p:tgtEl>
                                          <p:spTgt spid="461"/>
                                        </p:tgtEl>
                                        <p:attrNameLst>
                                          <p:attrName>style.visibility</p:attrName>
                                        </p:attrNameLst>
                                      </p:cBhvr>
                                      <p:to>
                                        <p:strVal val="visible"/>
                                      </p:to>
                                    </p:set>
                                  </p:childTnLst>
                                </p:cTn>
                              </p:par>
                            </p:childTnLst>
                          </p:cTn>
                        </p:par>
                        <p:par>
                          <p:cTn id="92" fill="hold">
                            <p:stCondLst>
                              <p:cond delay="0"/>
                            </p:stCondLst>
                            <p:childTnLst>
                              <p:par>
                                <p:cTn id="93" nodeType="afterEffect" presetClass="entr" presetSubtype="4" presetID="22" grpId="23" fill="hold">
                                  <p:stCondLst>
                                    <p:cond delay="0"/>
                                  </p:stCondLst>
                                  <p:iterate type="el" backwards="0">
                                    <p:tmAbs val="0"/>
                                  </p:iterate>
                                  <p:childTnLst>
                                    <p:set>
                                      <p:cBhvr>
                                        <p:cTn id="94" fill="hold"/>
                                        <p:tgtEl>
                                          <p:spTgt spid="479"/>
                                        </p:tgtEl>
                                        <p:attrNameLst>
                                          <p:attrName>style.visibility</p:attrName>
                                        </p:attrNameLst>
                                      </p:cBhvr>
                                      <p:to>
                                        <p:strVal val="visible"/>
                                      </p:to>
                                    </p:set>
                                    <p:animEffect filter="wipe(down)" transition="in">
                                      <p:cBhvr>
                                        <p:cTn id="95" dur="500"/>
                                        <p:tgtEl>
                                          <p:spTgt spid="479"/>
                                        </p:tgtEl>
                                      </p:cBhvr>
                                    </p:animEffect>
                                  </p:childTnLst>
                                </p:cTn>
                              </p:par>
                            </p:childTnLst>
                          </p:cTn>
                        </p:par>
                      </p:childTnLst>
                    </p:cTn>
                  </p:par>
                  <p:par>
                    <p:cTn id="96" fill="hold">
                      <p:stCondLst>
                        <p:cond delay="indefinite"/>
                      </p:stCondLst>
                      <p:childTnLst>
                        <p:par>
                          <p:cTn id="97" fill="hold">
                            <p:stCondLst>
                              <p:cond delay="0"/>
                            </p:stCondLst>
                            <p:childTnLst>
                              <p:par>
                                <p:cTn id="98" nodeType="clickEffect" presetClass="entr" presetSubtype="0" presetID="1" grpId="24" fill="hold">
                                  <p:stCondLst>
                                    <p:cond delay="0"/>
                                  </p:stCondLst>
                                  <p:iterate type="el" backwards="0">
                                    <p:tmAbs val="0"/>
                                  </p:iterate>
                                  <p:childTnLst>
                                    <p:set>
                                      <p:cBhvr>
                                        <p:cTn id="99" fill="hold"/>
                                        <p:tgtEl>
                                          <p:spTgt spid="473"/>
                                        </p:tgtEl>
                                        <p:attrNameLst>
                                          <p:attrName>style.visibility</p:attrName>
                                        </p:attrNameLst>
                                      </p:cBhvr>
                                      <p:to>
                                        <p:strVal val="visible"/>
                                      </p:to>
                                    </p:set>
                                  </p:childTnLst>
                                </p:cTn>
                              </p:par>
                            </p:childTnLst>
                          </p:cTn>
                        </p:par>
                        <p:par>
                          <p:cTn id="100" fill="hold">
                            <p:stCondLst>
                              <p:cond delay="0"/>
                            </p:stCondLst>
                            <p:childTnLst>
                              <p:par>
                                <p:cTn id="101" nodeType="afterEffect" presetClass="entr" presetSubtype="4" presetID="22" grpId="25" fill="hold">
                                  <p:stCondLst>
                                    <p:cond delay="0"/>
                                  </p:stCondLst>
                                  <p:iterate type="el" backwards="0">
                                    <p:tmAbs val="0"/>
                                  </p:iterate>
                                  <p:childTnLst>
                                    <p:set>
                                      <p:cBhvr>
                                        <p:cTn id="102" fill="hold"/>
                                        <p:tgtEl>
                                          <p:spTgt spid="485"/>
                                        </p:tgtEl>
                                        <p:attrNameLst>
                                          <p:attrName>style.visibility</p:attrName>
                                        </p:attrNameLst>
                                      </p:cBhvr>
                                      <p:to>
                                        <p:strVal val="visible"/>
                                      </p:to>
                                    </p:set>
                                    <p:animEffect filter="wipe(down)" transition="in">
                                      <p:cBhvr>
                                        <p:cTn id="103"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9" grpId="20"/>
      <p:bldP build="whole" bldLvl="1" animBg="1" rev="0" advAuto="0" spid="389" grpId="10"/>
      <p:bldP build="whole" bldLvl="1" animBg="1" rev="0" advAuto="0" spid="353" grpId="4"/>
      <p:bldP build="whole" bldLvl="1" animBg="1" rev="0" advAuto="0" spid="479" grpId="23"/>
      <p:bldP build="whole" bldLvl="1" animBg="1" rev="0" advAuto="0" spid="359" grpId="3"/>
      <p:bldP build="whole" bldLvl="1" animBg="1" rev="0" advAuto="0" spid="419" grpId="13"/>
      <p:bldP build="whole" bldLvl="1" animBg="1" rev="0" advAuto="0" spid="443" grpId="17"/>
      <p:bldP build="whole" bldLvl="1" animBg="1" rev="0" advAuto="0" spid="407" grpId="11"/>
      <p:bldP build="whole" bldLvl="1" animBg="1" rev="0" advAuto="0" spid="413" grpId="14"/>
      <p:bldP build="whole" bldLvl="1" animBg="1" rev="0" advAuto="0" spid="377" grpId="8"/>
      <p:bldP build="whole" bldLvl="1" animBg="1" rev="0" advAuto="0" spid="383" grpId="7"/>
      <p:bldP build="whole" bldLvl="1" animBg="1" rev="0" advAuto="0" spid="395" grpId="9"/>
      <p:bldP build="whole" bldLvl="1" animBg="1" rev="0" advAuto="0" spid="425" grpId="16"/>
      <p:bldP build="whole" bldLvl="1" animBg="1" rev="0" advAuto="0" spid="437" grpId="18"/>
      <p:bldP build="whole" bldLvl="1" animBg="1" rev="0" advAuto="0" spid="455" grpId="19"/>
      <p:bldP build="whole" bldLvl="1" animBg="1" rev="0" advAuto="0" spid="467" grpId="21"/>
      <p:bldP build="whole" bldLvl="1" animBg="1" rev="0" advAuto="0" spid="401" grpId="12"/>
      <p:bldP build="whole" bldLvl="1" animBg="1" rev="0" advAuto="0" spid="365" grpId="6"/>
      <p:bldP build="whole" bldLvl="1" animBg="1" rev="0" advAuto="0" spid="473" grpId="24"/>
      <p:bldP build="whole" bldLvl="1" animBg="1" rev="0" advAuto="0" spid="485" grpId="25"/>
      <p:bldP build="whole" bldLvl="1" animBg="1" rev="0" advAuto="0" spid="371" grpId="5"/>
      <p:bldP build="whole" bldLvl="1" animBg="1" rev="0" advAuto="0" spid="341" grpId="2"/>
      <p:bldP build="whole" bldLvl="1" animBg="1" rev="0" advAuto="0" spid="431" grpId="15"/>
      <p:bldP build="whole" bldLvl="1" animBg="1" rev="0" advAuto="0" spid="347" grpId="1"/>
      <p:bldP build="whole" bldLvl="1" animBg="1" rev="0" advAuto="0" spid="461" grpId="2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94" name="Group 494"/>
          <p:cNvGrpSpPr/>
          <p:nvPr/>
        </p:nvGrpSpPr>
        <p:grpSpPr>
          <a:xfrm>
            <a:off x="1981200" y="1219200"/>
            <a:ext cx="2413000" cy="1752600"/>
            <a:chOff x="0" y="0"/>
            <a:chExt cx="2413000" cy="1752599"/>
          </a:xfrm>
        </p:grpSpPr>
        <p:sp>
          <p:nvSpPr>
            <p:cNvPr id="490" name="Shape 490"/>
            <p:cNvSpPr/>
            <p:nvPr/>
          </p:nvSpPr>
          <p:spPr>
            <a:xfrm flipH="1" flipV="1">
              <a:off x="1219199" y="990599"/>
              <a:ext cx="762001" cy="76200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493" name="Group 493"/>
            <p:cNvGrpSpPr/>
            <p:nvPr/>
          </p:nvGrpSpPr>
          <p:grpSpPr>
            <a:xfrm>
              <a:off x="0" y="0"/>
              <a:ext cx="2413000" cy="990600"/>
              <a:chOff x="0" y="0"/>
              <a:chExt cx="2413000" cy="990600"/>
            </a:xfrm>
          </p:grpSpPr>
          <p:sp>
            <p:nvSpPr>
              <p:cNvPr id="491" name="Shape 491"/>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80000"/>
                  </a:lnSpc>
                  <a:defRPr sz="2000"/>
                </a:pPr>
              </a:p>
            </p:txBody>
          </p:sp>
          <p:sp>
            <p:nvSpPr>
              <p:cNvPr id="492" name="Shape 492"/>
              <p:cNvSpPr/>
              <p:nvPr/>
            </p:nvSpPr>
            <p:spPr>
              <a:xfrm>
                <a:off x="0" y="152399"/>
                <a:ext cx="2413000"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80000"/>
                  </a:lnSpc>
                  <a:defRPr sz="2000"/>
                </a:lvl1pPr>
              </a:lstStyle>
              <a:p>
                <a:pPr lvl="0">
                  <a:defRPr sz="1800"/>
                </a:pPr>
                <a:r>
                  <a:rPr sz="2000"/>
                  <a:t>Introduce New Products</a:t>
                </a:r>
              </a:p>
            </p:txBody>
          </p:sp>
        </p:grpSp>
      </p:grpSp>
      <p:grpSp>
        <p:nvGrpSpPr>
          <p:cNvPr id="499" name="Group 499"/>
          <p:cNvGrpSpPr/>
          <p:nvPr/>
        </p:nvGrpSpPr>
        <p:grpSpPr>
          <a:xfrm>
            <a:off x="4775200" y="1219200"/>
            <a:ext cx="2413000" cy="1752600"/>
            <a:chOff x="0" y="0"/>
            <a:chExt cx="2413000" cy="1752599"/>
          </a:xfrm>
        </p:grpSpPr>
        <p:sp>
          <p:nvSpPr>
            <p:cNvPr id="495" name="Shape 495"/>
            <p:cNvSpPr/>
            <p:nvPr/>
          </p:nvSpPr>
          <p:spPr>
            <a:xfrm flipV="1">
              <a:off x="254000" y="990599"/>
              <a:ext cx="838200" cy="76200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498" name="Group 498"/>
            <p:cNvGrpSpPr/>
            <p:nvPr/>
          </p:nvGrpSpPr>
          <p:grpSpPr>
            <a:xfrm>
              <a:off x="0" y="0"/>
              <a:ext cx="2413000" cy="990600"/>
              <a:chOff x="0" y="0"/>
              <a:chExt cx="2413000" cy="990600"/>
            </a:xfrm>
          </p:grpSpPr>
          <p:sp>
            <p:nvSpPr>
              <p:cNvPr id="496" name="Shape 496"/>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80000"/>
                  </a:lnSpc>
                  <a:defRPr sz="2000"/>
                </a:pPr>
              </a:p>
            </p:txBody>
          </p:sp>
          <p:sp>
            <p:nvSpPr>
              <p:cNvPr id="497" name="Shape 497"/>
              <p:cNvSpPr/>
              <p:nvPr/>
            </p:nvSpPr>
            <p:spPr>
              <a:xfrm>
                <a:off x="0" y="20319"/>
                <a:ext cx="2413000" cy="9499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80000"/>
                  </a:lnSpc>
                  <a:defRPr sz="2000"/>
                </a:lvl1pPr>
              </a:lstStyle>
              <a:p>
                <a:pPr lvl="0">
                  <a:defRPr sz="1800"/>
                </a:pPr>
                <a:r>
                  <a:rPr sz="2000"/>
                  <a:t>Get Existing Customers to Buy More</a:t>
                </a:r>
              </a:p>
            </p:txBody>
          </p:sp>
        </p:grpSp>
      </p:grpSp>
      <p:grpSp>
        <p:nvGrpSpPr>
          <p:cNvPr id="504" name="Group 504"/>
          <p:cNvGrpSpPr/>
          <p:nvPr/>
        </p:nvGrpSpPr>
        <p:grpSpPr>
          <a:xfrm>
            <a:off x="5867399" y="2590800"/>
            <a:ext cx="2971801" cy="990600"/>
            <a:chOff x="0" y="0"/>
            <a:chExt cx="2971800" cy="990600"/>
          </a:xfrm>
        </p:grpSpPr>
        <p:sp>
          <p:nvSpPr>
            <p:cNvPr id="500" name="Shape 500"/>
            <p:cNvSpPr/>
            <p:nvPr/>
          </p:nvSpPr>
          <p:spPr>
            <a:xfrm flipV="1">
              <a:off x="0" y="457199"/>
              <a:ext cx="685800" cy="45720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503" name="Group 503"/>
            <p:cNvGrpSpPr/>
            <p:nvPr/>
          </p:nvGrpSpPr>
          <p:grpSpPr>
            <a:xfrm>
              <a:off x="558800" y="0"/>
              <a:ext cx="2413000" cy="990600"/>
              <a:chOff x="0" y="0"/>
              <a:chExt cx="2413000" cy="990600"/>
            </a:xfrm>
          </p:grpSpPr>
          <p:sp>
            <p:nvSpPr>
              <p:cNvPr id="501" name="Shape 501"/>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02" name="Shape 502"/>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Attract New Customers</a:t>
                </a:r>
              </a:p>
            </p:txBody>
          </p:sp>
        </p:grpSp>
      </p:grpSp>
      <p:grpSp>
        <p:nvGrpSpPr>
          <p:cNvPr id="509" name="Group 509"/>
          <p:cNvGrpSpPr/>
          <p:nvPr/>
        </p:nvGrpSpPr>
        <p:grpSpPr>
          <a:xfrm>
            <a:off x="5867399" y="3962400"/>
            <a:ext cx="2971801" cy="990600"/>
            <a:chOff x="0" y="0"/>
            <a:chExt cx="2971800" cy="990600"/>
          </a:xfrm>
        </p:grpSpPr>
        <p:sp>
          <p:nvSpPr>
            <p:cNvPr id="505" name="Shape 505"/>
            <p:cNvSpPr/>
            <p:nvPr/>
          </p:nvSpPr>
          <p:spPr>
            <a:xfrm>
              <a:off x="0" y="228600"/>
              <a:ext cx="685800" cy="38100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508" name="Group 508"/>
            <p:cNvGrpSpPr/>
            <p:nvPr/>
          </p:nvGrpSpPr>
          <p:grpSpPr>
            <a:xfrm>
              <a:off x="558800" y="0"/>
              <a:ext cx="2413000" cy="990600"/>
              <a:chOff x="0" y="0"/>
              <a:chExt cx="2413000" cy="990600"/>
            </a:xfrm>
          </p:grpSpPr>
          <p:sp>
            <p:nvSpPr>
              <p:cNvPr id="506" name="Shape 506"/>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07" name="Shape 507"/>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Maintain Sales In Off Season</a:t>
                </a:r>
              </a:p>
            </p:txBody>
          </p:sp>
        </p:grpSp>
      </p:grpSp>
      <p:grpSp>
        <p:nvGrpSpPr>
          <p:cNvPr id="514" name="Group 514"/>
          <p:cNvGrpSpPr/>
          <p:nvPr/>
        </p:nvGrpSpPr>
        <p:grpSpPr>
          <a:xfrm>
            <a:off x="4775200" y="4648199"/>
            <a:ext cx="2413000" cy="1676401"/>
            <a:chOff x="0" y="0"/>
            <a:chExt cx="2413000" cy="1676400"/>
          </a:xfrm>
        </p:grpSpPr>
        <p:sp>
          <p:nvSpPr>
            <p:cNvPr id="510" name="Shape 510"/>
            <p:cNvSpPr/>
            <p:nvPr/>
          </p:nvSpPr>
          <p:spPr>
            <a:xfrm>
              <a:off x="254000" y="0"/>
              <a:ext cx="990600" cy="685800"/>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513" name="Group 513"/>
            <p:cNvGrpSpPr/>
            <p:nvPr/>
          </p:nvGrpSpPr>
          <p:grpSpPr>
            <a:xfrm>
              <a:off x="0" y="685800"/>
              <a:ext cx="2413000" cy="990600"/>
              <a:chOff x="0" y="0"/>
              <a:chExt cx="2413000" cy="990600"/>
            </a:xfrm>
          </p:grpSpPr>
          <p:sp>
            <p:nvSpPr>
              <p:cNvPr id="511" name="Shape 511"/>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12" name="Shape 512"/>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Increase Retail Inventories</a:t>
                </a:r>
              </a:p>
            </p:txBody>
          </p:sp>
        </p:grpSp>
      </p:grpSp>
      <p:grpSp>
        <p:nvGrpSpPr>
          <p:cNvPr id="519" name="Group 519"/>
          <p:cNvGrpSpPr/>
          <p:nvPr/>
        </p:nvGrpSpPr>
        <p:grpSpPr>
          <a:xfrm>
            <a:off x="1981200" y="4648199"/>
            <a:ext cx="2413000" cy="1676401"/>
            <a:chOff x="0" y="0"/>
            <a:chExt cx="2413000" cy="1676400"/>
          </a:xfrm>
        </p:grpSpPr>
        <p:sp>
          <p:nvSpPr>
            <p:cNvPr id="515" name="Shape 515"/>
            <p:cNvSpPr/>
            <p:nvPr/>
          </p:nvSpPr>
          <p:spPr>
            <a:xfrm flipH="1">
              <a:off x="1142999" y="0"/>
              <a:ext cx="914401" cy="685800"/>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518" name="Group 518"/>
            <p:cNvGrpSpPr/>
            <p:nvPr/>
          </p:nvGrpSpPr>
          <p:grpSpPr>
            <a:xfrm>
              <a:off x="0" y="685800"/>
              <a:ext cx="2413000" cy="990600"/>
              <a:chOff x="0" y="0"/>
              <a:chExt cx="2413000" cy="990600"/>
            </a:xfrm>
          </p:grpSpPr>
          <p:sp>
            <p:nvSpPr>
              <p:cNvPr id="516" name="Shape 516"/>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90000"/>
                  </a:lnSpc>
                  <a:spcBef>
                    <a:spcPts val="400"/>
                  </a:spcBef>
                  <a:defRPr sz="2000"/>
                </a:pPr>
              </a:p>
            </p:txBody>
          </p:sp>
          <p:sp>
            <p:nvSpPr>
              <p:cNvPr id="517" name="Shape 517"/>
              <p:cNvSpPr/>
              <p:nvPr/>
            </p:nvSpPr>
            <p:spPr>
              <a:xfrm>
                <a:off x="0" y="135890"/>
                <a:ext cx="2413000" cy="71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Tie In Advertising &amp; Personal Selling</a:t>
                </a:r>
              </a:p>
            </p:txBody>
          </p:sp>
        </p:grpSp>
      </p:grpSp>
      <p:grpSp>
        <p:nvGrpSpPr>
          <p:cNvPr id="524" name="Group 524"/>
          <p:cNvGrpSpPr/>
          <p:nvPr/>
        </p:nvGrpSpPr>
        <p:grpSpPr>
          <a:xfrm>
            <a:off x="279400" y="3962400"/>
            <a:ext cx="2997200" cy="990600"/>
            <a:chOff x="0" y="0"/>
            <a:chExt cx="2997199" cy="990600"/>
          </a:xfrm>
        </p:grpSpPr>
        <p:sp>
          <p:nvSpPr>
            <p:cNvPr id="520" name="Shape 520"/>
            <p:cNvSpPr/>
            <p:nvPr/>
          </p:nvSpPr>
          <p:spPr>
            <a:xfrm flipH="1">
              <a:off x="2387599" y="152399"/>
              <a:ext cx="609601" cy="304802"/>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523" name="Group 523"/>
            <p:cNvGrpSpPr/>
            <p:nvPr/>
          </p:nvGrpSpPr>
          <p:grpSpPr>
            <a:xfrm>
              <a:off x="0" y="0"/>
              <a:ext cx="2413000" cy="990600"/>
              <a:chOff x="0" y="0"/>
              <a:chExt cx="2413000" cy="990600"/>
            </a:xfrm>
          </p:grpSpPr>
          <p:sp>
            <p:nvSpPr>
              <p:cNvPr id="521" name="Shape 521"/>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22" name="Shape 522"/>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Enhance Personal Selling</a:t>
                </a:r>
              </a:p>
            </p:txBody>
          </p:sp>
        </p:grpSp>
      </p:grpSp>
      <p:grpSp>
        <p:nvGrpSpPr>
          <p:cNvPr id="529" name="Group 529"/>
          <p:cNvGrpSpPr/>
          <p:nvPr/>
        </p:nvGrpSpPr>
        <p:grpSpPr>
          <a:xfrm>
            <a:off x="279400" y="2590800"/>
            <a:ext cx="2997200" cy="990600"/>
            <a:chOff x="0" y="0"/>
            <a:chExt cx="2997199" cy="990600"/>
          </a:xfrm>
        </p:grpSpPr>
        <p:sp>
          <p:nvSpPr>
            <p:cNvPr id="525" name="Shape 525"/>
            <p:cNvSpPr/>
            <p:nvPr/>
          </p:nvSpPr>
          <p:spPr>
            <a:xfrm flipH="1" flipV="1">
              <a:off x="2387599" y="457199"/>
              <a:ext cx="609601" cy="45720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528" name="Group 528"/>
            <p:cNvGrpSpPr/>
            <p:nvPr/>
          </p:nvGrpSpPr>
          <p:grpSpPr>
            <a:xfrm>
              <a:off x="0" y="0"/>
              <a:ext cx="2413000" cy="990600"/>
              <a:chOff x="0" y="0"/>
              <a:chExt cx="2413000" cy="990600"/>
            </a:xfrm>
          </p:grpSpPr>
          <p:sp>
            <p:nvSpPr>
              <p:cNvPr id="526" name="Shape 526"/>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27" name="Shape 527"/>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Combat Competition</a:t>
                </a:r>
              </a:p>
            </p:txBody>
          </p:sp>
        </p:grpSp>
      </p:grpSp>
      <p:grpSp>
        <p:nvGrpSpPr>
          <p:cNvPr id="532" name="Group 532"/>
          <p:cNvGrpSpPr/>
          <p:nvPr/>
        </p:nvGrpSpPr>
        <p:grpSpPr>
          <a:xfrm>
            <a:off x="1981200" y="1219200"/>
            <a:ext cx="2413000" cy="990600"/>
            <a:chOff x="0" y="0"/>
            <a:chExt cx="2413000" cy="990600"/>
          </a:xfrm>
        </p:grpSpPr>
        <p:sp>
          <p:nvSpPr>
            <p:cNvPr id="530" name="Shape 530"/>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80000"/>
                </a:lnSpc>
                <a:defRPr sz="2000"/>
              </a:pPr>
            </a:p>
          </p:txBody>
        </p:sp>
        <p:sp>
          <p:nvSpPr>
            <p:cNvPr id="531" name="Shape 531"/>
            <p:cNvSpPr/>
            <p:nvPr/>
          </p:nvSpPr>
          <p:spPr>
            <a:xfrm>
              <a:off x="0" y="152399"/>
              <a:ext cx="2413000"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80000"/>
                </a:lnSpc>
                <a:defRPr sz="2000"/>
              </a:lvl1pPr>
            </a:lstStyle>
            <a:p>
              <a:pPr lvl="0">
                <a:defRPr sz="1800"/>
              </a:pPr>
              <a:r>
                <a:rPr sz="2000"/>
                <a:t>Introduce New Products</a:t>
              </a:r>
            </a:p>
          </p:txBody>
        </p:sp>
      </p:grpSp>
      <p:grpSp>
        <p:nvGrpSpPr>
          <p:cNvPr id="535" name="Group 535"/>
          <p:cNvGrpSpPr/>
          <p:nvPr/>
        </p:nvGrpSpPr>
        <p:grpSpPr>
          <a:xfrm>
            <a:off x="4775200" y="1219200"/>
            <a:ext cx="2413000" cy="990600"/>
            <a:chOff x="0" y="0"/>
            <a:chExt cx="2413000" cy="990600"/>
          </a:xfrm>
        </p:grpSpPr>
        <p:sp>
          <p:nvSpPr>
            <p:cNvPr id="533" name="Shape 533"/>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80000"/>
                </a:lnSpc>
                <a:defRPr sz="2000"/>
              </a:pPr>
            </a:p>
          </p:txBody>
        </p:sp>
        <p:sp>
          <p:nvSpPr>
            <p:cNvPr id="534" name="Shape 534"/>
            <p:cNvSpPr/>
            <p:nvPr/>
          </p:nvSpPr>
          <p:spPr>
            <a:xfrm>
              <a:off x="0" y="20319"/>
              <a:ext cx="2413000" cy="9499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80000"/>
                </a:lnSpc>
                <a:defRPr sz="2000"/>
              </a:lvl1pPr>
            </a:lstStyle>
            <a:p>
              <a:pPr lvl="0">
                <a:defRPr sz="1800"/>
              </a:pPr>
              <a:r>
                <a:rPr sz="2000"/>
                <a:t>Get Existing Customers to Buy More</a:t>
              </a:r>
            </a:p>
          </p:txBody>
        </p:sp>
      </p:grpSp>
      <p:grpSp>
        <p:nvGrpSpPr>
          <p:cNvPr id="538" name="Group 538"/>
          <p:cNvGrpSpPr/>
          <p:nvPr/>
        </p:nvGrpSpPr>
        <p:grpSpPr>
          <a:xfrm>
            <a:off x="6426200" y="2590800"/>
            <a:ext cx="2413000" cy="990600"/>
            <a:chOff x="0" y="0"/>
            <a:chExt cx="2413000" cy="990600"/>
          </a:xfrm>
        </p:grpSpPr>
        <p:sp>
          <p:nvSpPr>
            <p:cNvPr id="536" name="Shape 536"/>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37" name="Shape 537"/>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Attract New Customers</a:t>
              </a:r>
            </a:p>
          </p:txBody>
        </p:sp>
      </p:grpSp>
      <p:grpSp>
        <p:nvGrpSpPr>
          <p:cNvPr id="541" name="Group 541"/>
          <p:cNvGrpSpPr/>
          <p:nvPr/>
        </p:nvGrpSpPr>
        <p:grpSpPr>
          <a:xfrm>
            <a:off x="6426200" y="3962400"/>
            <a:ext cx="2413000" cy="990600"/>
            <a:chOff x="0" y="0"/>
            <a:chExt cx="2413000" cy="990600"/>
          </a:xfrm>
        </p:grpSpPr>
        <p:sp>
          <p:nvSpPr>
            <p:cNvPr id="539" name="Shape 539"/>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40" name="Shape 540"/>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Maintain Sales In Off Season</a:t>
              </a:r>
            </a:p>
          </p:txBody>
        </p:sp>
      </p:grpSp>
      <p:grpSp>
        <p:nvGrpSpPr>
          <p:cNvPr id="544" name="Group 544"/>
          <p:cNvGrpSpPr/>
          <p:nvPr/>
        </p:nvGrpSpPr>
        <p:grpSpPr>
          <a:xfrm>
            <a:off x="4775200" y="5334000"/>
            <a:ext cx="2413000" cy="990600"/>
            <a:chOff x="0" y="0"/>
            <a:chExt cx="2413000" cy="990600"/>
          </a:xfrm>
        </p:grpSpPr>
        <p:sp>
          <p:nvSpPr>
            <p:cNvPr id="542" name="Shape 542"/>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43" name="Shape 543"/>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Increase Retail Inventories</a:t>
              </a:r>
            </a:p>
          </p:txBody>
        </p:sp>
      </p:grpSp>
      <p:grpSp>
        <p:nvGrpSpPr>
          <p:cNvPr id="547" name="Group 547"/>
          <p:cNvGrpSpPr/>
          <p:nvPr/>
        </p:nvGrpSpPr>
        <p:grpSpPr>
          <a:xfrm>
            <a:off x="1981200" y="5334000"/>
            <a:ext cx="2413000" cy="990600"/>
            <a:chOff x="0" y="0"/>
            <a:chExt cx="2413000" cy="990600"/>
          </a:xfrm>
        </p:grpSpPr>
        <p:sp>
          <p:nvSpPr>
            <p:cNvPr id="545" name="Shape 545"/>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90000"/>
                </a:lnSpc>
                <a:spcBef>
                  <a:spcPts val="400"/>
                </a:spcBef>
                <a:defRPr sz="2000"/>
              </a:pPr>
            </a:p>
          </p:txBody>
        </p:sp>
        <p:sp>
          <p:nvSpPr>
            <p:cNvPr id="546" name="Shape 546"/>
            <p:cNvSpPr/>
            <p:nvPr/>
          </p:nvSpPr>
          <p:spPr>
            <a:xfrm>
              <a:off x="0" y="135890"/>
              <a:ext cx="2413000" cy="71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400"/>
                </a:spcBef>
                <a:defRPr sz="2000"/>
              </a:lvl1pPr>
            </a:lstStyle>
            <a:p>
              <a:pPr lvl="0">
                <a:defRPr sz="1800"/>
              </a:pPr>
              <a:r>
                <a:rPr sz="2000"/>
                <a:t>Tie In Advertising &amp; Personal Selling</a:t>
              </a:r>
            </a:p>
          </p:txBody>
        </p:sp>
      </p:grpSp>
      <p:grpSp>
        <p:nvGrpSpPr>
          <p:cNvPr id="550" name="Group 550"/>
          <p:cNvGrpSpPr/>
          <p:nvPr/>
        </p:nvGrpSpPr>
        <p:grpSpPr>
          <a:xfrm>
            <a:off x="279400" y="3962400"/>
            <a:ext cx="2413000" cy="990600"/>
            <a:chOff x="0" y="0"/>
            <a:chExt cx="2413000" cy="990600"/>
          </a:xfrm>
        </p:grpSpPr>
        <p:sp>
          <p:nvSpPr>
            <p:cNvPr id="548" name="Shape 548"/>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000"/>
              </a:pPr>
            </a:p>
          </p:txBody>
        </p:sp>
        <p:sp>
          <p:nvSpPr>
            <p:cNvPr id="549" name="Shape 549"/>
            <p:cNvSpPr/>
            <p:nvPr/>
          </p:nvSpPr>
          <p:spPr>
            <a:xfrm>
              <a:off x="0" y="119379"/>
              <a:ext cx="2413000"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Enhance Personal Selling</a:t>
              </a:r>
            </a:p>
          </p:txBody>
        </p:sp>
      </p:grpSp>
      <p:sp>
        <p:nvSpPr>
          <p:cNvPr id="551" name="Shape 551"/>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552"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553"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554" name="Shape 554"/>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557" name="Group 557"/>
          <p:cNvGrpSpPr/>
          <p:nvPr/>
        </p:nvGrpSpPr>
        <p:grpSpPr>
          <a:xfrm>
            <a:off x="3200400" y="2971800"/>
            <a:ext cx="2743200" cy="1676400"/>
            <a:chOff x="0" y="0"/>
            <a:chExt cx="2743200" cy="1676400"/>
          </a:xfrm>
        </p:grpSpPr>
        <p:sp>
          <p:nvSpPr>
            <p:cNvPr id="555" name="Shape 555"/>
            <p:cNvSpPr/>
            <p:nvPr/>
          </p:nvSpPr>
          <p:spPr>
            <a:xfrm>
              <a:off x="0" y="0"/>
              <a:ext cx="2743200" cy="1676400"/>
            </a:xfrm>
            <a:prstGeom prst="rect">
              <a:avLst/>
            </a:prstGeom>
            <a:gradFill flip="none" rotWithShape="1">
              <a:gsLst>
                <a:gs pos="0">
                  <a:srgbClr val="DFEBE8"/>
                </a:gs>
                <a:gs pos="100000">
                  <a:srgbClr val="A5C6BD"/>
                </a:gs>
              </a:gsLst>
              <a:path path="circle">
                <a:fillToRect l="37721" t="-19636" r="62278" b="119636"/>
              </a:path>
            </a:gradFill>
            <a:ln w="28575"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defRPr b="1" sz="2800"/>
              </a:pPr>
            </a:p>
          </p:txBody>
        </p:sp>
        <p:sp>
          <p:nvSpPr>
            <p:cNvPr id="556" name="Shape 556"/>
            <p:cNvSpPr/>
            <p:nvPr/>
          </p:nvSpPr>
          <p:spPr>
            <a:xfrm>
              <a:off x="0" y="346075"/>
              <a:ext cx="2743200" cy="984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defRPr sz="1800"/>
              </a:pPr>
              <a:r>
                <a:rPr b="1" sz="2800"/>
                <a:t>Sales</a:t>
              </a:r>
              <a:endParaRPr b="1" sz="2800"/>
            </a:p>
            <a:p>
              <a:pPr lvl="0" algn="ctr">
                <a:lnSpc>
                  <a:spcPct val="90000"/>
                </a:lnSpc>
                <a:defRPr sz="1800"/>
              </a:pPr>
              <a:r>
                <a:rPr b="1" sz="2800"/>
                <a:t>Promotion</a:t>
              </a:r>
            </a:p>
          </p:txBody>
        </p:sp>
      </p:grpSp>
      <p:sp>
        <p:nvSpPr>
          <p:cNvPr id="558" name="Shape 558"/>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557"/>
                                        </p:tgtEl>
                                        <p:attrNameLst>
                                          <p:attrName>style.visibility</p:attrName>
                                        </p:attrNameLst>
                                      </p:cBhvr>
                                      <p:to>
                                        <p:strVal val="visible"/>
                                      </p:to>
                                    </p:set>
                                    <p:animEffect filter="box(out)" transition="in">
                                      <p:cBhvr>
                                        <p:cTn id="7" dur="5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2" grpId="2" fill="hold">
                                  <p:stCondLst>
                                    <p:cond delay="0"/>
                                  </p:stCondLst>
                                  <p:iterate type="el" backwards="0">
                                    <p:tmAbs val="0"/>
                                  </p:iterate>
                                  <p:childTnLst>
                                    <p:set>
                                      <p:cBhvr>
                                        <p:cTn id="11" fill="hold"/>
                                        <p:tgtEl>
                                          <p:spTgt spid="494"/>
                                        </p:tgtEl>
                                        <p:attrNameLst>
                                          <p:attrName>style.visibility</p:attrName>
                                        </p:attrNameLst>
                                      </p:cBhvr>
                                      <p:to>
                                        <p:strVal val="visible"/>
                                      </p:to>
                                    </p:set>
                                    <p:animEffect filter="wipe(down)" transition="in">
                                      <p:cBhvr>
                                        <p:cTn id="12" dur="500"/>
                                        <p:tgtEl>
                                          <p:spTgt spid="49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532"/>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4" presetID="22" grpId="4" fill="hold">
                                  <p:stCondLst>
                                    <p:cond delay="0"/>
                                  </p:stCondLst>
                                  <p:iterate type="el" backwards="0">
                                    <p:tmAbs val="0"/>
                                  </p:iterate>
                                  <p:childTnLst>
                                    <p:set>
                                      <p:cBhvr>
                                        <p:cTn id="19" fill="hold"/>
                                        <p:tgtEl>
                                          <p:spTgt spid="499"/>
                                        </p:tgtEl>
                                        <p:attrNameLst>
                                          <p:attrName>style.visibility</p:attrName>
                                        </p:attrNameLst>
                                      </p:cBhvr>
                                      <p:to>
                                        <p:strVal val="visible"/>
                                      </p:to>
                                    </p:set>
                                    <p:animEffect filter="wipe(down)" transition="in">
                                      <p:cBhvr>
                                        <p:cTn id="20" dur="500"/>
                                        <p:tgtEl>
                                          <p:spTgt spid="499"/>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5" fill="hold">
                                  <p:stCondLst>
                                    <p:cond delay="0"/>
                                  </p:stCondLst>
                                  <p:iterate type="el" backwards="0">
                                    <p:tmAbs val="0"/>
                                  </p:iterate>
                                  <p:childTnLst>
                                    <p:set>
                                      <p:cBhvr>
                                        <p:cTn id="24" fill="hold"/>
                                        <p:tgtEl>
                                          <p:spTgt spid="535"/>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8" presetID="22" grpId="6" fill="hold">
                                  <p:stCondLst>
                                    <p:cond delay="0"/>
                                  </p:stCondLst>
                                  <p:iterate type="el" backwards="0">
                                    <p:tmAbs val="0"/>
                                  </p:iterate>
                                  <p:childTnLst>
                                    <p:set>
                                      <p:cBhvr>
                                        <p:cTn id="27" fill="hold"/>
                                        <p:tgtEl>
                                          <p:spTgt spid="504"/>
                                        </p:tgtEl>
                                        <p:attrNameLst>
                                          <p:attrName>style.visibility</p:attrName>
                                        </p:attrNameLst>
                                      </p:cBhvr>
                                      <p:to>
                                        <p:strVal val="visible"/>
                                      </p:to>
                                    </p:set>
                                    <p:animEffect filter="wipe(left)" transition="in">
                                      <p:cBhvr>
                                        <p:cTn id="28" dur="500"/>
                                        <p:tgtEl>
                                          <p:spTgt spid="504"/>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7" fill="hold">
                                  <p:stCondLst>
                                    <p:cond delay="0"/>
                                  </p:stCondLst>
                                  <p:iterate type="el" backwards="0">
                                    <p:tmAbs val="0"/>
                                  </p:iterate>
                                  <p:childTnLst>
                                    <p:set>
                                      <p:cBhvr>
                                        <p:cTn id="32" fill="hold"/>
                                        <p:tgtEl>
                                          <p:spTgt spid="538"/>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8" presetID="22" grpId="8" fill="hold">
                                  <p:stCondLst>
                                    <p:cond delay="0"/>
                                  </p:stCondLst>
                                  <p:iterate type="el" backwards="0">
                                    <p:tmAbs val="0"/>
                                  </p:iterate>
                                  <p:childTnLst>
                                    <p:set>
                                      <p:cBhvr>
                                        <p:cTn id="35" fill="hold"/>
                                        <p:tgtEl>
                                          <p:spTgt spid="509"/>
                                        </p:tgtEl>
                                        <p:attrNameLst>
                                          <p:attrName>style.visibility</p:attrName>
                                        </p:attrNameLst>
                                      </p:cBhvr>
                                      <p:to>
                                        <p:strVal val="visible"/>
                                      </p:to>
                                    </p:set>
                                    <p:animEffect filter="wipe(left)" transition="in">
                                      <p:cBhvr>
                                        <p:cTn id="36" dur="500"/>
                                        <p:tgtEl>
                                          <p:spTgt spid="509"/>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9" fill="hold">
                                  <p:stCondLst>
                                    <p:cond delay="0"/>
                                  </p:stCondLst>
                                  <p:iterate type="el" backwards="0">
                                    <p:tmAbs val="0"/>
                                  </p:iterate>
                                  <p:childTnLst>
                                    <p:set>
                                      <p:cBhvr>
                                        <p:cTn id="40" fill="hold"/>
                                        <p:tgtEl>
                                          <p:spTgt spid="541"/>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1" presetID="22" grpId="10" fill="hold">
                                  <p:stCondLst>
                                    <p:cond delay="0"/>
                                  </p:stCondLst>
                                  <p:iterate type="el" backwards="0">
                                    <p:tmAbs val="0"/>
                                  </p:iterate>
                                  <p:childTnLst>
                                    <p:set>
                                      <p:cBhvr>
                                        <p:cTn id="43" fill="hold"/>
                                        <p:tgtEl>
                                          <p:spTgt spid="514"/>
                                        </p:tgtEl>
                                        <p:attrNameLst>
                                          <p:attrName>style.visibility</p:attrName>
                                        </p:attrNameLst>
                                      </p:cBhvr>
                                      <p:to>
                                        <p:strVal val="visible"/>
                                      </p:to>
                                    </p:set>
                                    <p:animEffect filter="wipe(up)" transition="in">
                                      <p:cBhvr>
                                        <p:cTn id="44" dur="500"/>
                                        <p:tgtEl>
                                          <p:spTgt spid="514"/>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1" fill="hold">
                                  <p:stCondLst>
                                    <p:cond delay="0"/>
                                  </p:stCondLst>
                                  <p:iterate type="el" backwards="0">
                                    <p:tmAbs val="0"/>
                                  </p:iterate>
                                  <p:childTnLst>
                                    <p:set>
                                      <p:cBhvr>
                                        <p:cTn id="48" fill="hold"/>
                                        <p:tgtEl>
                                          <p:spTgt spid="544"/>
                                        </p:tgtEl>
                                        <p:attrNameLst>
                                          <p:attrName>style.visibility</p:attrName>
                                        </p:attrNameLst>
                                      </p:cBhvr>
                                      <p:to>
                                        <p:strVal val="visible"/>
                                      </p:to>
                                    </p:set>
                                  </p:childTnLst>
                                </p:cTn>
                              </p:par>
                            </p:childTnLst>
                          </p:cTn>
                        </p:par>
                        <p:par>
                          <p:cTn id="49" fill="hold">
                            <p:stCondLst>
                              <p:cond delay="0"/>
                            </p:stCondLst>
                            <p:childTnLst>
                              <p:par>
                                <p:cTn id="50" nodeType="afterEffect" presetClass="entr" presetSubtype="1" presetID="22" grpId="12" fill="hold">
                                  <p:stCondLst>
                                    <p:cond delay="0"/>
                                  </p:stCondLst>
                                  <p:iterate type="el" backwards="0">
                                    <p:tmAbs val="0"/>
                                  </p:iterate>
                                  <p:childTnLst>
                                    <p:set>
                                      <p:cBhvr>
                                        <p:cTn id="51" fill="hold"/>
                                        <p:tgtEl>
                                          <p:spTgt spid="519"/>
                                        </p:tgtEl>
                                        <p:attrNameLst>
                                          <p:attrName>style.visibility</p:attrName>
                                        </p:attrNameLst>
                                      </p:cBhvr>
                                      <p:to>
                                        <p:strVal val="visible"/>
                                      </p:to>
                                    </p:set>
                                    <p:animEffect filter="wipe(up)" transition="in">
                                      <p:cBhvr>
                                        <p:cTn id="52" dur="500"/>
                                        <p:tgtEl>
                                          <p:spTgt spid="519"/>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3" fill="hold">
                                  <p:stCondLst>
                                    <p:cond delay="0"/>
                                  </p:stCondLst>
                                  <p:iterate type="el" backwards="0">
                                    <p:tmAbs val="0"/>
                                  </p:iterate>
                                  <p:childTnLst>
                                    <p:set>
                                      <p:cBhvr>
                                        <p:cTn id="56" fill="hold"/>
                                        <p:tgtEl>
                                          <p:spTgt spid="547"/>
                                        </p:tgtEl>
                                        <p:attrNameLst>
                                          <p:attrName>style.visibility</p:attrName>
                                        </p:attrNameLst>
                                      </p:cBhvr>
                                      <p:to>
                                        <p:strVal val="visible"/>
                                      </p:to>
                                    </p:set>
                                  </p:childTnLst>
                                </p:cTn>
                              </p:par>
                            </p:childTnLst>
                          </p:cTn>
                        </p:par>
                        <p:par>
                          <p:cTn id="57" fill="hold">
                            <p:stCondLst>
                              <p:cond delay="0"/>
                            </p:stCondLst>
                            <p:childTnLst>
                              <p:par>
                                <p:cTn id="58" nodeType="afterEffect" presetClass="entr" presetSubtype="2" presetID="22" grpId="14" fill="hold">
                                  <p:stCondLst>
                                    <p:cond delay="0"/>
                                  </p:stCondLst>
                                  <p:iterate type="el" backwards="0">
                                    <p:tmAbs val="0"/>
                                  </p:iterate>
                                  <p:childTnLst>
                                    <p:set>
                                      <p:cBhvr>
                                        <p:cTn id="59" fill="hold"/>
                                        <p:tgtEl>
                                          <p:spTgt spid="524"/>
                                        </p:tgtEl>
                                        <p:attrNameLst>
                                          <p:attrName>style.visibility</p:attrName>
                                        </p:attrNameLst>
                                      </p:cBhvr>
                                      <p:to>
                                        <p:strVal val="visible"/>
                                      </p:to>
                                    </p:set>
                                    <p:animEffect filter="wipe(right)" transition="in">
                                      <p:cBhvr>
                                        <p:cTn id="60" dur="500"/>
                                        <p:tgtEl>
                                          <p:spTgt spid="524"/>
                                        </p:tgtEl>
                                      </p:cBhvr>
                                    </p:animEffect>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0" presetID="1" grpId="15" fill="hold">
                                  <p:stCondLst>
                                    <p:cond delay="0"/>
                                  </p:stCondLst>
                                  <p:iterate type="el" backwards="0">
                                    <p:tmAbs val="0"/>
                                  </p:iterate>
                                  <p:childTnLst>
                                    <p:set>
                                      <p:cBhvr>
                                        <p:cTn id="64" fill="hold"/>
                                        <p:tgtEl>
                                          <p:spTgt spid="550"/>
                                        </p:tgtEl>
                                        <p:attrNameLst>
                                          <p:attrName>style.visibility</p:attrName>
                                        </p:attrNameLst>
                                      </p:cBhvr>
                                      <p:to>
                                        <p:strVal val="visible"/>
                                      </p:to>
                                    </p:set>
                                  </p:childTnLst>
                                </p:cTn>
                              </p:par>
                            </p:childTnLst>
                          </p:cTn>
                        </p:par>
                        <p:par>
                          <p:cTn id="65" fill="hold">
                            <p:stCondLst>
                              <p:cond delay="0"/>
                            </p:stCondLst>
                            <p:childTnLst>
                              <p:par>
                                <p:cTn id="66" nodeType="afterEffect" presetClass="entr" presetSubtype="2" presetID="22" grpId="16" fill="hold">
                                  <p:stCondLst>
                                    <p:cond delay="0"/>
                                  </p:stCondLst>
                                  <p:iterate type="el" backwards="0">
                                    <p:tmAbs val="0"/>
                                  </p:iterate>
                                  <p:childTnLst>
                                    <p:set>
                                      <p:cBhvr>
                                        <p:cTn id="67" fill="hold"/>
                                        <p:tgtEl>
                                          <p:spTgt spid="529"/>
                                        </p:tgtEl>
                                        <p:attrNameLst>
                                          <p:attrName>style.visibility</p:attrName>
                                        </p:attrNameLst>
                                      </p:cBhvr>
                                      <p:to>
                                        <p:strVal val="visible"/>
                                      </p:to>
                                    </p:set>
                                    <p:animEffect filter="wipe(right)" transition="in">
                                      <p:cBhvr>
                                        <p:cTn id="68" dur="500"/>
                                        <p:tgtEl>
                                          <p:spTgt spid="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4" grpId="2"/>
      <p:bldP build="whole" bldLvl="1" animBg="1" rev="0" advAuto="0" spid="541" grpId="9"/>
      <p:bldP build="whole" bldLvl="1" animBg="1" rev="0" advAuto="0" spid="532" grpId="3"/>
      <p:bldP build="whole" bldLvl="1" animBg="1" rev="0" advAuto="0" spid="504" grpId="6"/>
      <p:bldP build="whole" bldLvl="1" animBg="1" rev="0" advAuto="0" spid="538" grpId="7"/>
      <p:bldP build="whole" bldLvl="1" animBg="1" rev="0" advAuto="0" spid="514" grpId="10"/>
      <p:bldP build="whole" bldLvl="1" animBg="1" rev="0" advAuto="0" spid="509" grpId="8"/>
      <p:bldP build="whole" bldLvl="1" animBg="1" rev="0" advAuto="0" spid="524" grpId="14"/>
      <p:bldP build="whole" bldLvl="1" animBg="1" rev="0" advAuto="0" spid="547" grpId="13"/>
      <p:bldP build="whole" bldLvl="1" animBg="1" rev="0" advAuto="0" spid="529" grpId="16"/>
      <p:bldP build="whole" bldLvl="1" animBg="1" rev="0" advAuto="0" spid="535" grpId="5"/>
      <p:bldP build="whole" bldLvl="1" animBg="1" rev="0" advAuto="0" spid="519" grpId="12"/>
      <p:bldP build="whole" bldLvl="1" animBg="1" rev="0" advAuto="0" spid="557" grpId="1"/>
      <p:bldP build="whole" bldLvl="1" animBg="1" rev="0" advAuto="0" spid="544" grpId="11"/>
      <p:bldP build="whole" bldLvl="1" animBg="1" rev="0" advAuto="0" spid="550" grpId="15"/>
      <p:bldP build="whole" bldLvl="1" animBg="1" rev="0" advAuto="0" spid="499"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Shape 562"/>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563"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564"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565" name="Shape 565"/>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568" name="Group 568"/>
          <p:cNvGrpSpPr/>
          <p:nvPr/>
        </p:nvGrpSpPr>
        <p:grpSpPr>
          <a:xfrm>
            <a:off x="3278187" y="1271904"/>
            <a:ext cx="2514601" cy="497842"/>
            <a:chOff x="0" y="0"/>
            <a:chExt cx="2514600" cy="497840"/>
          </a:xfrm>
        </p:grpSpPr>
        <p:sp>
          <p:nvSpPr>
            <p:cNvPr id="566" name="Shape 566"/>
            <p:cNvSpPr/>
            <p:nvPr/>
          </p:nvSpPr>
          <p:spPr>
            <a:xfrm>
              <a:off x="0" y="20319"/>
              <a:ext cx="2514600" cy="457201"/>
            </a:xfrm>
            <a:prstGeom prst="roundRect">
              <a:avLst>
                <a:gd name="adj" fmla="val 0"/>
              </a:avLst>
            </a:prstGeom>
            <a:solidFill>
              <a:srgbClr val="A5C6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b="1" i="1" sz="2400"/>
              </a:pPr>
            </a:p>
          </p:txBody>
        </p:sp>
        <p:sp>
          <p:nvSpPr>
            <p:cNvPr id="567" name="Shape 567"/>
            <p:cNvSpPr/>
            <p:nvPr/>
          </p:nvSpPr>
          <p:spPr>
            <a:xfrm>
              <a:off x="409297" y="0"/>
              <a:ext cx="169600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i="1" sz="2400"/>
              </a:lvl1pPr>
            </a:lstStyle>
            <a:p>
              <a:pPr lvl="0">
                <a:defRPr b="0" i="0" sz="1800"/>
              </a:pPr>
              <a:r>
                <a:rPr b="1" i="1" sz="2400"/>
                <a:t>Advertising</a:t>
              </a:r>
            </a:p>
          </p:txBody>
        </p:sp>
      </p:grpSp>
      <p:grpSp>
        <p:nvGrpSpPr>
          <p:cNvPr id="571" name="Group 571"/>
          <p:cNvGrpSpPr/>
          <p:nvPr/>
        </p:nvGrpSpPr>
        <p:grpSpPr>
          <a:xfrm>
            <a:off x="6008687" y="1271904"/>
            <a:ext cx="2514601" cy="497842"/>
            <a:chOff x="0" y="0"/>
            <a:chExt cx="2514600" cy="497840"/>
          </a:xfrm>
        </p:grpSpPr>
        <p:sp>
          <p:nvSpPr>
            <p:cNvPr id="569" name="Shape 569"/>
            <p:cNvSpPr/>
            <p:nvPr/>
          </p:nvSpPr>
          <p:spPr>
            <a:xfrm flipH="1" rot="10800000">
              <a:off x="0" y="20319"/>
              <a:ext cx="2514600" cy="457201"/>
            </a:xfrm>
            <a:prstGeom prst="roundRect">
              <a:avLst>
                <a:gd name="adj" fmla="val 0"/>
              </a:avLst>
            </a:prstGeom>
            <a:solidFill>
              <a:srgbClr val="FCDE04"/>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b="1" i="1" sz="2400"/>
              </a:pPr>
            </a:p>
          </p:txBody>
        </p:sp>
        <p:sp>
          <p:nvSpPr>
            <p:cNvPr id="570" name="Shape 570"/>
            <p:cNvSpPr/>
            <p:nvPr/>
          </p:nvSpPr>
          <p:spPr>
            <a:xfrm>
              <a:off x="573008" y="0"/>
              <a:ext cx="136858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i="1" sz="2400"/>
              </a:lvl1pPr>
            </a:lstStyle>
            <a:p>
              <a:pPr lvl="0">
                <a:defRPr b="0" i="0" sz="1800"/>
              </a:pPr>
              <a:r>
                <a:rPr b="1" i="1" sz="2400"/>
                <a:t>Publicity</a:t>
              </a:r>
            </a:p>
          </p:txBody>
        </p:sp>
      </p:grpSp>
      <p:grpSp>
        <p:nvGrpSpPr>
          <p:cNvPr id="574" name="Group 574"/>
          <p:cNvGrpSpPr/>
          <p:nvPr/>
        </p:nvGrpSpPr>
        <p:grpSpPr>
          <a:xfrm>
            <a:off x="6008687" y="5767704"/>
            <a:ext cx="2514601" cy="497842"/>
            <a:chOff x="0" y="0"/>
            <a:chExt cx="2514600" cy="497840"/>
          </a:xfrm>
        </p:grpSpPr>
        <p:sp>
          <p:nvSpPr>
            <p:cNvPr id="572" name="Shape 572"/>
            <p:cNvSpPr/>
            <p:nvPr/>
          </p:nvSpPr>
          <p:spPr>
            <a:xfrm flipH="1" rot="10800000">
              <a:off x="0" y="20319"/>
              <a:ext cx="2514600" cy="457201"/>
            </a:xfrm>
            <a:prstGeom prst="roundRect">
              <a:avLst>
                <a:gd name="adj" fmla="val 0"/>
              </a:avLst>
            </a:prstGeom>
            <a:solidFill>
              <a:srgbClr val="FFEFA9"/>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73" name="Shape 573"/>
            <p:cNvSpPr/>
            <p:nvPr/>
          </p:nvSpPr>
          <p:spPr>
            <a:xfrm>
              <a:off x="585063" y="0"/>
              <a:ext cx="134447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Tentative</a:t>
              </a:r>
            </a:p>
          </p:txBody>
        </p:sp>
      </p:grpSp>
      <p:grpSp>
        <p:nvGrpSpPr>
          <p:cNvPr id="577" name="Group 577"/>
          <p:cNvGrpSpPr/>
          <p:nvPr/>
        </p:nvGrpSpPr>
        <p:grpSpPr>
          <a:xfrm>
            <a:off x="6008687" y="5124767"/>
            <a:ext cx="2514601" cy="497841"/>
            <a:chOff x="0" y="0"/>
            <a:chExt cx="2514600" cy="497840"/>
          </a:xfrm>
        </p:grpSpPr>
        <p:sp>
          <p:nvSpPr>
            <p:cNvPr id="575" name="Shape 575"/>
            <p:cNvSpPr/>
            <p:nvPr/>
          </p:nvSpPr>
          <p:spPr>
            <a:xfrm flipH="1" rot="10800000">
              <a:off x="0" y="20319"/>
              <a:ext cx="2514600" cy="457201"/>
            </a:xfrm>
            <a:prstGeom prst="roundRect">
              <a:avLst>
                <a:gd name="adj" fmla="val 0"/>
              </a:avLst>
            </a:prstGeom>
            <a:solidFill>
              <a:srgbClr val="FFEFA9"/>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76" name="Shape 576"/>
            <p:cNvSpPr/>
            <p:nvPr/>
          </p:nvSpPr>
          <p:spPr>
            <a:xfrm>
              <a:off x="901843" y="0"/>
              <a:ext cx="71091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Low</a:t>
              </a:r>
            </a:p>
          </p:txBody>
        </p:sp>
      </p:grpSp>
      <p:grpSp>
        <p:nvGrpSpPr>
          <p:cNvPr id="580" name="Group 580"/>
          <p:cNvGrpSpPr/>
          <p:nvPr/>
        </p:nvGrpSpPr>
        <p:grpSpPr>
          <a:xfrm>
            <a:off x="6019800" y="4502149"/>
            <a:ext cx="2514600" cy="457202"/>
            <a:chOff x="0" y="0"/>
            <a:chExt cx="2514600" cy="457200"/>
          </a:xfrm>
        </p:grpSpPr>
        <p:sp>
          <p:nvSpPr>
            <p:cNvPr id="578" name="Shape 578"/>
            <p:cNvSpPr/>
            <p:nvPr/>
          </p:nvSpPr>
          <p:spPr>
            <a:xfrm flipH="1" rot="10800000">
              <a:off x="0" y="0"/>
              <a:ext cx="2514600" cy="457200"/>
            </a:xfrm>
            <a:prstGeom prst="roundRect">
              <a:avLst>
                <a:gd name="adj" fmla="val 0"/>
              </a:avLst>
            </a:prstGeom>
            <a:solidFill>
              <a:srgbClr val="FFEFA9"/>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1800"/>
              </a:pPr>
            </a:p>
          </p:txBody>
        </p:sp>
        <p:sp>
          <p:nvSpPr>
            <p:cNvPr id="579" name="Shape 579"/>
            <p:cNvSpPr/>
            <p:nvPr/>
          </p:nvSpPr>
          <p:spPr>
            <a:xfrm>
              <a:off x="272635" y="30479"/>
              <a:ext cx="196933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lvl1pPr>
            </a:lstStyle>
            <a:p>
              <a:pPr lvl="0"/>
              <a:r>
                <a:t>Low/Unspecified </a:t>
              </a:r>
            </a:p>
          </p:txBody>
        </p:sp>
      </p:grpSp>
      <p:grpSp>
        <p:nvGrpSpPr>
          <p:cNvPr id="583" name="Group 583"/>
          <p:cNvGrpSpPr/>
          <p:nvPr/>
        </p:nvGrpSpPr>
        <p:grpSpPr>
          <a:xfrm>
            <a:off x="6008687" y="3840479"/>
            <a:ext cx="2514601" cy="497842"/>
            <a:chOff x="0" y="0"/>
            <a:chExt cx="2514600" cy="497840"/>
          </a:xfrm>
        </p:grpSpPr>
        <p:sp>
          <p:nvSpPr>
            <p:cNvPr id="581" name="Shape 581"/>
            <p:cNvSpPr/>
            <p:nvPr/>
          </p:nvSpPr>
          <p:spPr>
            <a:xfrm flipH="1" rot="10800000">
              <a:off x="0" y="20319"/>
              <a:ext cx="2514600" cy="457201"/>
            </a:xfrm>
            <a:prstGeom prst="roundRect">
              <a:avLst>
                <a:gd name="adj" fmla="val 0"/>
              </a:avLst>
            </a:prstGeom>
            <a:solidFill>
              <a:srgbClr val="FFEFA9"/>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82" name="Shape 582"/>
            <p:cNvSpPr/>
            <p:nvPr/>
          </p:nvSpPr>
          <p:spPr>
            <a:xfrm>
              <a:off x="163358" y="0"/>
              <a:ext cx="218788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Uncontrollable </a:t>
              </a:r>
            </a:p>
          </p:txBody>
        </p:sp>
      </p:grpSp>
      <p:grpSp>
        <p:nvGrpSpPr>
          <p:cNvPr id="586" name="Group 586"/>
          <p:cNvGrpSpPr/>
          <p:nvPr/>
        </p:nvGrpSpPr>
        <p:grpSpPr>
          <a:xfrm>
            <a:off x="3278187" y="1913254"/>
            <a:ext cx="2514601" cy="497842"/>
            <a:chOff x="0" y="0"/>
            <a:chExt cx="2514600" cy="497840"/>
          </a:xfrm>
        </p:grpSpPr>
        <p:sp>
          <p:nvSpPr>
            <p:cNvPr id="584" name="Shape 584"/>
            <p:cNvSpPr/>
            <p:nvPr/>
          </p:nvSpPr>
          <p:spPr>
            <a:xfrm>
              <a:off x="0" y="20319"/>
              <a:ext cx="2514600" cy="457201"/>
            </a:xfrm>
            <a:prstGeom prst="roundRect">
              <a:avLst>
                <a:gd name="adj" fmla="val 0"/>
              </a:avLst>
            </a:prstGeom>
            <a:solidFill>
              <a:srgbClr val="DFEBE8"/>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85" name="Shape 585"/>
            <p:cNvSpPr/>
            <p:nvPr/>
          </p:nvSpPr>
          <p:spPr>
            <a:xfrm>
              <a:off x="832489" y="0"/>
              <a:ext cx="849622"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Great</a:t>
              </a:r>
            </a:p>
          </p:txBody>
        </p:sp>
      </p:grpSp>
      <p:grpSp>
        <p:nvGrpSpPr>
          <p:cNvPr id="589" name="Group 589"/>
          <p:cNvGrpSpPr/>
          <p:nvPr/>
        </p:nvGrpSpPr>
        <p:grpSpPr>
          <a:xfrm>
            <a:off x="3278187" y="2556192"/>
            <a:ext cx="2514601" cy="497841"/>
            <a:chOff x="0" y="0"/>
            <a:chExt cx="2514600" cy="497840"/>
          </a:xfrm>
        </p:grpSpPr>
        <p:sp>
          <p:nvSpPr>
            <p:cNvPr id="587" name="Shape 587"/>
            <p:cNvSpPr/>
            <p:nvPr/>
          </p:nvSpPr>
          <p:spPr>
            <a:xfrm>
              <a:off x="0" y="20319"/>
              <a:ext cx="2514600" cy="457201"/>
            </a:xfrm>
            <a:prstGeom prst="roundRect">
              <a:avLst>
                <a:gd name="adj" fmla="val 0"/>
              </a:avLst>
            </a:prstGeom>
            <a:solidFill>
              <a:srgbClr val="DFEBE8"/>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88" name="Shape 588"/>
            <p:cNvSpPr/>
            <p:nvPr/>
          </p:nvSpPr>
          <p:spPr>
            <a:xfrm>
              <a:off x="768642" y="0"/>
              <a:ext cx="97731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Lower</a:t>
              </a:r>
            </a:p>
          </p:txBody>
        </p:sp>
      </p:grpSp>
      <p:grpSp>
        <p:nvGrpSpPr>
          <p:cNvPr id="592" name="Group 592"/>
          <p:cNvGrpSpPr/>
          <p:nvPr/>
        </p:nvGrpSpPr>
        <p:grpSpPr>
          <a:xfrm>
            <a:off x="3278187" y="3199129"/>
            <a:ext cx="2514601" cy="497842"/>
            <a:chOff x="0" y="0"/>
            <a:chExt cx="2514600" cy="497840"/>
          </a:xfrm>
        </p:grpSpPr>
        <p:sp>
          <p:nvSpPr>
            <p:cNvPr id="590" name="Shape 590"/>
            <p:cNvSpPr/>
            <p:nvPr/>
          </p:nvSpPr>
          <p:spPr>
            <a:xfrm>
              <a:off x="0" y="20319"/>
              <a:ext cx="2514600" cy="457201"/>
            </a:xfrm>
            <a:prstGeom prst="roundRect">
              <a:avLst>
                <a:gd name="adj" fmla="val 0"/>
              </a:avLst>
            </a:prstGeom>
            <a:solidFill>
              <a:srgbClr val="DFEBE8"/>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91" name="Shape 591"/>
            <p:cNvSpPr/>
            <p:nvPr/>
          </p:nvSpPr>
          <p:spPr>
            <a:xfrm>
              <a:off x="379233" y="0"/>
              <a:ext cx="175613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Measurable </a:t>
              </a:r>
            </a:p>
          </p:txBody>
        </p:sp>
      </p:grpSp>
      <p:grpSp>
        <p:nvGrpSpPr>
          <p:cNvPr id="595" name="Group 595"/>
          <p:cNvGrpSpPr/>
          <p:nvPr/>
        </p:nvGrpSpPr>
        <p:grpSpPr>
          <a:xfrm>
            <a:off x="3278187" y="3842067"/>
            <a:ext cx="2514601" cy="497841"/>
            <a:chOff x="0" y="0"/>
            <a:chExt cx="2514600" cy="497840"/>
          </a:xfrm>
        </p:grpSpPr>
        <p:sp>
          <p:nvSpPr>
            <p:cNvPr id="593" name="Shape 593"/>
            <p:cNvSpPr/>
            <p:nvPr/>
          </p:nvSpPr>
          <p:spPr>
            <a:xfrm>
              <a:off x="0" y="20319"/>
              <a:ext cx="2514600" cy="457201"/>
            </a:xfrm>
            <a:prstGeom prst="roundRect">
              <a:avLst>
                <a:gd name="adj" fmla="val 0"/>
              </a:avLst>
            </a:prstGeom>
            <a:solidFill>
              <a:srgbClr val="DFEBE8"/>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94" name="Shape 594"/>
            <p:cNvSpPr/>
            <p:nvPr/>
          </p:nvSpPr>
          <p:spPr>
            <a:xfrm>
              <a:off x="388684" y="0"/>
              <a:ext cx="1737232"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Schedulable</a:t>
              </a:r>
            </a:p>
          </p:txBody>
        </p:sp>
      </p:grpSp>
      <p:grpSp>
        <p:nvGrpSpPr>
          <p:cNvPr id="598" name="Group 598"/>
          <p:cNvGrpSpPr/>
          <p:nvPr/>
        </p:nvGrpSpPr>
        <p:grpSpPr>
          <a:xfrm>
            <a:off x="3278187" y="4485004"/>
            <a:ext cx="2514601" cy="497842"/>
            <a:chOff x="0" y="0"/>
            <a:chExt cx="2514600" cy="497840"/>
          </a:xfrm>
        </p:grpSpPr>
        <p:sp>
          <p:nvSpPr>
            <p:cNvPr id="596" name="Shape 596"/>
            <p:cNvSpPr/>
            <p:nvPr/>
          </p:nvSpPr>
          <p:spPr>
            <a:xfrm>
              <a:off x="0" y="20319"/>
              <a:ext cx="2514600" cy="457201"/>
            </a:xfrm>
            <a:prstGeom prst="roundRect">
              <a:avLst>
                <a:gd name="adj" fmla="val 0"/>
              </a:avLst>
            </a:prstGeom>
            <a:solidFill>
              <a:srgbClr val="DFEBE8"/>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597" name="Shape 597"/>
            <p:cNvSpPr/>
            <p:nvPr/>
          </p:nvSpPr>
          <p:spPr>
            <a:xfrm>
              <a:off x="210834" y="0"/>
              <a:ext cx="2092932"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High/Specific </a:t>
              </a:r>
            </a:p>
          </p:txBody>
        </p:sp>
      </p:grpSp>
      <p:grpSp>
        <p:nvGrpSpPr>
          <p:cNvPr id="601" name="Group 601"/>
          <p:cNvGrpSpPr/>
          <p:nvPr/>
        </p:nvGrpSpPr>
        <p:grpSpPr>
          <a:xfrm>
            <a:off x="3278187" y="5127942"/>
            <a:ext cx="2514601" cy="497841"/>
            <a:chOff x="0" y="0"/>
            <a:chExt cx="2514600" cy="497840"/>
          </a:xfrm>
        </p:grpSpPr>
        <p:sp>
          <p:nvSpPr>
            <p:cNvPr id="599" name="Shape 599"/>
            <p:cNvSpPr/>
            <p:nvPr/>
          </p:nvSpPr>
          <p:spPr>
            <a:xfrm>
              <a:off x="0" y="20319"/>
              <a:ext cx="2514600" cy="457201"/>
            </a:xfrm>
            <a:prstGeom prst="roundRect">
              <a:avLst>
                <a:gd name="adj" fmla="val 0"/>
              </a:avLst>
            </a:prstGeom>
            <a:solidFill>
              <a:srgbClr val="DFEBE8"/>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00" name="Shape 600"/>
            <p:cNvSpPr/>
            <p:nvPr/>
          </p:nvSpPr>
          <p:spPr>
            <a:xfrm>
              <a:off x="860618" y="0"/>
              <a:ext cx="79336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High</a:t>
              </a:r>
            </a:p>
          </p:txBody>
        </p:sp>
      </p:grpSp>
      <p:grpSp>
        <p:nvGrpSpPr>
          <p:cNvPr id="604" name="Group 604"/>
          <p:cNvGrpSpPr/>
          <p:nvPr/>
        </p:nvGrpSpPr>
        <p:grpSpPr>
          <a:xfrm>
            <a:off x="3278187" y="5770879"/>
            <a:ext cx="2514601" cy="497842"/>
            <a:chOff x="0" y="0"/>
            <a:chExt cx="2514600" cy="497840"/>
          </a:xfrm>
        </p:grpSpPr>
        <p:sp>
          <p:nvSpPr>
            <p:cNvPr id="602" name="Shape 602"/>
            <p:cNvSpPr/>
            <p:nvPr/>
          </p:nvSpPr>
          <p:spPr>
            <a:xfrm>
              <a:off x="0" y="20319"/>
              <a:ext cx="2514600" cy="457201"/>
            </a:xfrm>
            <a:prstGeom prst="roundRect">
              <a:avLst>
                <a:gd name="adj" fmla="val 0"/>
              </a:avLst>
            </a:prstGeom>
            <a:solidFill>
              <a:srgbClr val="DFEBE8"/>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03" name="Shape 603"/>
            <p:cNvSpPr/>
            <p:nvPr/>
          </p:nvSpPr>
          <p:spPr>
            <a:xfrm>
              <a:off x="475674" y="0"/>
              <a:ext cx="1563252"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Specifiable</a:t>
              </a:r>
            </a:p>
          </p:txBody>
        </p:sp>
      </p:grpSp>
      <p:grpSp>
        <p:nvGrpSpPr>
          <p:cNvPr id="607" name="Group 607"/>
          <p:cNvGrpSpPr/>
          <p:nvPr/>
        </p:nvGrpSpPr>
        <p:grpSpPr>
          <a:xfrm>
            <a:off x="6008687" y="3197542"/>
            <a:ext cx="2514601" cy="497841"/>
            <a:chOff x="0" y="0"/>
            <a:chExt cx="2514600" cy="497840"/>
          </a:xfrm>
        </p:grpSpPr>
        <p:sp>
          <p:nvSpPr>
            <p:cNvPr id="605" name="Shape 605"/>
            <p:cNvSpPr/>
            <p:nvPr/>
          </p:nvSpPr>
          <p:spPr>
            <a:xfrm flipH="1" rot="10800000">
              <a:off x="0" y="20319"/>
              <a:ext cx="2514600" cy="457201"/>
            </a:xfrm>
            <a:prstGeom prst="roundRect">
              <a:avLst>
                <a:gd name="adj" fmla="val 0"/>
              </a:avLst>
            </a:prstGeom>
            <a:solidFill>
              <a:srgbClr val="FFEFA9"/>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06" name="Shape 606"/>
            <p:cNvSpPr/>
            <p:nvPr/>
          </p:nvSpPr>
          <p:spPr>
            <a:xfrm>
              <a:off x="215299" y="0"/>
              <a:ext cx="2084002"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Undetermined</a:t>
              </a:r>
            </a:p>
          </p:txBody>
        </p:sp>
      </p:grpSp>
      <p:grpSp>
        <p:nvGrpSpPr>
          <p:cNvPr id="610" name="Group 610"/>
          <p:cNvGrpSpPr/>
          <p:nvPr/>
        </p:nvGrpSpPr>
        <p:grpSpPr>
          <a:xfrm>
            <a:off x="6008687" y="2556192"/>
            <a:ext cx="2514601" cy="497841"/>
            <a:chOff x="0" y="0"/>
            <a:chExt cx="2514600" cy="497840"/>
          </a:xfrm>
        </p:grpSpPr>
        <p:sp>
          <p:nvSpPr>
            <p:cNvPr id="608" name="Shape 608"/>
            <p:cNvSpPr/>
            <p:nvPr/>
          </p:nvSpPr>
          <p:spPr>
            <a:xfrm flipH="1" rot="10800000">
              <a:off x="0" y="20319"/>
              <a:ext cx="2514600" cy="457201"/>
            </a:xfrm>
            <a:prstGeom prst="roundRect">
              <a:avLst>
                <a:gd name="adj" fmla="val 0"/>
              </a:avLst>
            </a:prstGeom>
            <a:solidFill>
              <a:srgbClr val="FFEFA9"/>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09" name="Shape 609"/>
            <p:cNvSpPr/>
            <p:nvPr/>
          </p:nvSpPr>
          <p:spPr>
            <a:xfrm>
              <a:off x="727417" y="0"/>
              <a:ext cx="105976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Higher</a:t>
              </a:r>
            </a:p>
          </p:txBody>
        </p:sp>
      </p:grpSp>
      <p:grpSp>
        <p:nvGrpSpPr>
          <p:cNvPr id="613" name="Group 613"/>
          <p:cNvGrpSpPr/>
          <p:nvPr/>
        </p:nvGrpSpPr>
        <p:grpSpPr>
          <a:xfrm>
            <a:off x="6008687" y="1913254"/>
            <a:ext cx="2514601" cy="497842"/>
            <a:chOff x="0" y="0"/>
            <a:chExt cx="2514600" cy="497840"/>
          </a:xfrm>
        </p:grpSpPr>
        <p:sp>
          <p:nvSpPr>
            <p:cNvPr id="611" name="Shape 611"/>
            <p:cNvSpPr/>
            <p:nvPr/>
          </p:nvSpPr>
          <p:spPr>
            <a:xfrm flipH="1" rot="10800000">
              <a:off x="0" y="20319"/>
              <a:ext cx="2514600" cy="457201"/>
            </a:xfrm>
            <a:prstGeom prst="roundRect">
              <a:avLst>
                <a:gd name="adj" fmla="val 0"/>
              </a:avLst>
            </a:prstGeom>
            <a:solidFill>
              <a:srgbClr val="FFEFA9"/>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12" name="Shape 612"/>
            <p:cNvSpPr/>
            <p:nvPr/>
          </p:nvSpPr>
          <p:spPr>
            <a:xfrm>
              <a:off x="851019" y="0"/>
              <a:ext cx="812562"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Little</a:t>
              </a:r>
            </a:p>
          </p:txBody>
        </p:sp>
      </p:grpSp>
      <p:grpSp>
        <p:nvGrpSpPr>
          <p:cNvPr id="616" name="Group 616"/>
          <p:cNvGrpSpPr/>
          <p:nvPr/>
        </p:nvGrpSpPr>
        <p:grpSpPr>
          <a:xfrm>
            <a:off x="598487" y="1271904"/>
            <a:ext cx="2514601" cy="497842"/>
            <a:chOff x="0" y="0"/>
            <a:chExt cx="2514600" cy="497840"/>
          </a:xfrm>
        </p:grpSpPr>
        <p:sp>
          <p:nvSpPr>
            <p:cNvPr id="614" name="Shape 614"/>
            <p:cNvSpPr/>
            <p:nvPr/>
          </p:nvSpPr>
          <p:spPr>
            <a:xfrm>
              <a:off x="0" y="20319"/>
              <a:ext cx="2514600" cy="457201"/>
            </a:xfrm>
            <a:prstGeom prst="roundRect">
              <a:avLst>
                <a:gd name="adj" fmla="val 0"/>
              </a:avLst>
            </a:prstGeom>
            <a:solidFill>
              <a:srgbClr val="FF7835"/>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b="1" i="1" sz="2400"/>
              </a:pPr>
            </a:p>
          </p:txBody>
        </p:sp>
        <p:sp>
          <p:nvSpPr>
            <p:cNvPr id="615" name="Shape 615"/>
            <p:cNvSpPr/>
            <p:nvPr/>
          </p:nvSpPr>
          <p:spPr>
            <a:xfrm>
              <a:off x="764698" y="0"/>
              <a:ext cx="98520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i="1" sz="2400"/>
              </a:lvl1pPr>
            </a:lstStyle>
            <a:p>
              <a:pPr lvl="0">
                <a:defRPr b="0" i="0" sz="1800"/>
              </a:pPr>
              <a:r>
                <a:rPr b="1" i="1" sz="2400"/>
                <a:t>Factor</a:t>
              </a:r>
            </a:p>
          </p:txBody>
        </p:sp>
      </p:grpSp>
      <p:grpSp>
        <p:nvGrpSpPr>
          <p:cNvPr id="619" name="Group 619"/>
          <p:cNvGrpSpPr/>
          <p:nvPr/>
        </p:nvGrpSpPr>
        <p:grpSpPr>
          <a:xfrm>
            <a:off x="598487" y="1913254"/>
            <a:ext cx="2514601" cy="497842"/>
            <a:chOff x="0" y="0"/>
            <a:chExt cx="2514600" cy="497840"/>
          </a:xfrm>
        </p:grpSpPr>
        <p:sp>
          <p:nvSpPr>
            <p:cNvPr id="617" name="Shape 617"/>
            <p:cNvSpPr/>
            <p:nvPr/>
          </p:nvSpPr>
          <p:spPr>
            <a:xfrm>
              <a:off x="0" y="20319"/>
              <a:ext cx="2514600" cy="457201"/>
            </a:xfrm>
            <a:prstGeom prst="roundRect">
              <a:avLst>
                <a:gd name="adj" fmla="val 0"/>
              </a:avLst>
            </a:prstGeom>
            <a:solidFill>
              <a:srgbClr val="FFDE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18" name="Shape 618"/>
            <p:cNvSpPr/>
            <p:nvPr/>
          </p:nvSpPr>
          <p:spPr>
            <a:xfrm>
              <a:off x="690507" y="0"/>
              <a:ext cx="113358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Control</a:t>
              </a:r>
            </a:p>
          </p:txBody>
        </p:sp>
      </p:grpSp>
      <p:grpSp>
        <p:nvGrpSpPr>
          <p:cNvPr id="622" name="Group 622"/>
          <p:cNvGrpSpPr/>
          <p:nvPr/>
        </p:nvGrpSpPr>
        <p:grpSpPr>
          <a:xfrm>
            <a:off x="598487" y="2556192"/>
            <a:ext cx="2514601" cy="497841"/>
            <a:chOff x="0" y="0"/>
            <a:chExt cx="2514600" cy="497840"/>
          </a:xfrm>
        </p:grpSpPr>
        <p:sp>
          <p:nvSpPr>
            <p:cNvPr id="620" name="Shape 620"/>
            <p:cNvSpPr/>
            <p:nvPr/>
          </p:nvSpPr>
          <p:spPr>
            <a:xfrm>
              <a:off x="0" y="20319"/>
              <a:ext cx="2514600" cy="457201"/>
            </a:xfrm>
            <a:prstGeom prst="roundRect">
              <a:avLst>
                <a:gd name="adj" fmla="val 0"/>
              </a:avLst>
            </a:prstGeom>
            <a:solidFill>
              <a:srgbClr val="FFDE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21" name="Shape 621"/>
            <p:cNvSpPr/>
            <p:nvPr/>
          </p:nvSpPr>
          <p:spPr>
            <a:xfrm>
              <a:off x="477386" y="0"/>
              <a:ext cx="155982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Credibility</a:t>
              </a:r>
            </a:p>
          </p:txBody>
        </p:sp>
      </p:grpSp>
      <p:grpSp>
        <p:nvGrpSpPr>
          <p:cNvPr id="625" name="Group 625"/>
          <p:cNvGrpSpPr/>
          <p:nvPr/>
        </p:nvGrpSpPr>
        <p:grpSpPr>
          <a:xfrm>
            <a:off x="598487" y="3197542"/>
            <a:ext cx="2514601" cy="497841"/>
            <a:chOff x="0" y="0"/>
            <a:chExt cx="2514600" cy="497840"/>
          </a:xfrm>
        </p:grpSpPr>
        <p:sp>
          <p:nvSpPr>
            <p:cNvPr id="623" name="Shape 623"/>
            <p:cNvSpPr/>
            <p:nvPr/>
          </p:nvSpPr>
          <p:spPr>
            <a:xfrm>
              <a:off x="0" y="20319"/>
              <a:ext cx="2514600" cy="457201"/>
            </a:xfrm>
            <a:prstGeom prst="roundRect">
              <a:avLst>
                <a:gd name="adj" fmla="val 0"/>
              </a:avLst>
            </a:prstGeom>
            <a:solidFill>
              <a:srgbClr val="FFDE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24" name="Shape 624"/>
            <p:cNvSpPr/>
            <p:nvPr/>
          </p:nvSpPr>
          <p:spPr>
            <a:xfrm>
              <a:off x="797887" y="0"/>
              <a:ext cx="91882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Reach</a:t>
              </a:r>
            </a:p>
          </p:txBody>
        </p:sp>
      </p:grpSp>
      <p:grpSp>
        <p:nvGrpSpPr>
          <p:cNvPr id="628" name="Group 628"/>
          <p:cNvGrpSpPr/>
          <p:nvPr/>
        </p:nvGrpSpPr>
        <p:grpSpPr>
          <a:xfrm>
            <a:off x="598487" y="3840479"/>
            <a:ext cx="2514601" cy="497842"/>
            <a:chOff x="0" y="0"/>
            <a:chExt cx="2514600" cy="497840"/>
          </a:xfrm>
        </p:grpSpPr>
        <p:sp>
          <p:nvSpPr>
            <p:cNvPr id="626" name="Shape 626"/>
            <p:cNvSpPr/>
            <p:nvPr/>
          </p:nvSpPr>
          <p:spPr>
            <a:xfrm>
              <a:off x="0" y="20319"/>
              <a:ext cx="2514600" cy="457201"/>
            </a:xfrm>
            <a:prstGeom prst="roundRect">
              <a:avLst>
                <a:gd name="adj" fmla="val 0"/>
              </a:avLst>
            </a:prstGeom>
            <a:solidFill>
              <a:srgbClr val="FFDE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27" name="Shape 627"/>
            <p:cNvSpPr/>
            <p:nvPr/>
          </p:nvSpPr>
          <p:spPr>
            <a:xfrm>
              <a:off x="498594" y="0"/>
              <a:ext cx="1517412"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Frequency</a:t>
              </a:r>
            </a:p>
          </p:txBody>
        </p:sp>
      </p:grpSp>
      <p:grpSp>
        <p:nvGrpSpPr>
          <p:cNvPr id="631" name="Group 631"/>
          <p:cNvGrpSpPr/>
          <p:nvPr/>
        </p:nvGrpSpPr>
        <p:grpSpPr>
          <a:xfrm>
            <a:off x="598487" y="4481829"/>
            <a:ext cx="2514601" cy="497842"/>
            <a:chOff x="0" y="0"/>
            <a:chExt cx="2514600" cy="497840"/>
          </a:xfrm>
        </p:grpSpPr>
        <p:sp>
          <p:nvSpPr>
            <p:cNvPr id="629" name="Shape 629"/>
            <p:cNvSpPr/>
            <p:nvPr/>
          </p:nvSpPr>
          <p:spPr>
            <a:xfrm>
              <a:off x="0" y="20319"/>
              <a:ext cx="2514600" cy="457201"/>
            </a:xfrm>
            <a:prstGeom prst="roundRect">
              <a:avLst>
                <a:gd name="adj" fmla="val 0"/>
              </a:avLst>
            </a:prstGeom>
            <a:solidFill>
              <a:srgbClr val="FFDE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30" name="Shape 630"/>
            <p:cNvSpPr/>
            <p:nvPr/>
          </p:nvSpPr>
          <p:spPr>
            <a:xfrm>
              <a:off x="899685" y="0"/>
              <a:ext cx="71523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Cost</a:t>
              </a:r>
            </a:p>
          </p:txBody>
        </p:sp>
      </p:grpSp>
      <p:grpSp>
        <p:nvGrpSpPr>
          <p:cNvPr id="634" name="Group 634"/>
          <p:cNvGrpSpPr/>
          <p:nvPr/>
        </p:nvGrpSpPr>
        <p:grpSpPr>
          <a:xfrm>
            <a:off x="598487" y="5124767"/>
            <a:ext cx="2514601" cy="497841"/>
            <a:chOff x="0" y="0"/>
            <a:chExt cx="2514600" cy="497840"/>
          </a:xfrm>
        </p:grpSpPr>
        <p:sp>
          <p:nvSpPr>
            <p:cNvPr id="632" name="Shape 632"/>
            <p:cNvSpPr/>
            <p:nvPr/>
          </p:nvSpPr>
          <p:spPr>
            <a:xfrm>
              <a:off x="0" y="20319"/>
              <a:ext cx="2514600" cy="457201"/>
            </a:xfrm>
            <a:prstGeom prst="roundRect">
              <a:avLst>
                <a:gd name="adj" fmla="val 0"/>
              </a:avLst>
            </a:prstGeom>
            <a:solidFill>
              <a:srgbClr val="FFDE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33" name="Shape 633"/>
            <p:cNvSpPr/>
            <p:nvPr/>
          </p:nvSpPr>
          <p:spPr>
            <a:xfrm>
              <a:off x="528285" y="0"/>
              <a:ext cx="145803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Flexibility</a:t>
              </a:r>
            </a:p>
          </p:txBody>
        </p:sp>
      </p:grpSp>
      <p:grpSp>
        <p:nvGrpSpPr>
          <p:cNvPr id="637" name="Group 637"/>
          <p:cNvGrpSpPr/>
          <p:nvPr/>
        </p:nvGrpSpPr>
        <p:grpSpPr>
          <a:xfrm>
            <a:off x="598487" y="5767704"/>
            <a:ext cx="2514601" cy="497842"/>
            <a:chOff x="0" y="0"/>
            <a:chExt cx="2514600" cy="497840"/>
          </a:xfrm>
        </p:grpSpPr>
        <p:sp>
          <p:nvSpPr>
            <p:cNvPr id="635" name="Shape 635"/>
            <p:cNvSpPr/>
            <p:nvPr/>
          </p:nvSpPr>
          <p:spPr>
            <a:xfrm>
              <a:off x="0" y="20319"/>
              <a:ext cx="2514600" cy="457201"/>
            </a:xfrm>
            <a:prstGeom prst="roundRect">
              <a:avLst>
                <a:gd name="adj" fmla="val 0"/>
              </a:avLst>
            </a:prstGeom>
            <a:solidFill>
              <a:srgbClr val="FFDEBD"/>
            </a:solidFill>
            <a:ln w="127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36" name="Shape 636"/>
            <p:cNvSpPr/>
            <p:nvPr/>
          </p:nvSpPr>
          <p:spPr>
            <a:xfrm>
              <a:off x="723473" y="0"/>
              <a:ext cx="1067654"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400"/>
              </a:lvl1pPr>
            </a:lstStyle>
            <a:p>
              <a:pPr lvl="0">
                <a:defRPr sz="1800"/>
              </a:pPr>
              <a:r>
                <a:rPr sz="2400"/>
                <a:t>Timing</a:t>
              </a:r>
            </a:p>
          </p:txBody>
        </p:sp>
      </p:grpSp>
      <p:sp>
        <p:nvSpPr>
          <p:cNvPr id="638" name="Shape 638"/>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19"/>
                                        </p:tgtEl>
                                        <p:attrNameLst>
                                          <p:attrName>style.visibility</p:attrName>
                                        </p:attrNameLst>
                                      </p:cBhvr>
                                      <p:to>
                                        <p:strVal val="visible"/>
                                      </p:to>
                                    </p:set>
                                    <p:animEffect filter="wipe(left)" transition="in">
                                      <p:cBhvr>
                                        <p:cTn id="7" dur="500"/>
                                        <p:tgtEl>
                                          <p:spTgt spid="61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586"/>
                                        </p:tgtEl>
                                        <p:attrNameLst>
                                          <p:attrName>style.visibility</p:attrName>
                                        </p:attrNameLst>
                                      </p:cBhvr>
                                      <p:to>
                                        <p:strVal val="visible"/>
                                      </p:to>
                                    </p:set>
                                    <p:animEffect filter="wipe(left)" transition="in">
                                      <p:cBhvr>
                                        <p:cTn id="12" dur="500"/>
                                        <p:tgtEl>
                                          <p:spTgt spid="58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613"/>
                                        </p:tgtEl>
                                        <p:attrNameLst>
                                          <p:attrName>style.visibility</p:attrName>
                                        </p:attrNameLst>
                                      </p:cBhvr>
                                      <p:to>
                                        <p:strVal val="visible"/>
                                      </p:to>
                                    </p:set>
                                    <p:animEffect filter="wipe(left)" transition="in">
                                      <p:cBhvr>
                                        <p:cTn id="17" dur="500"/>
                                        <p:tgtEl>
                                          <p:spTgt spid="61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622"/>
                                        </p:tgtEl>
                                        <p:attrNameLst>
                                          <p:attrName>style.visibility</p:attrName>
                                        </p:attrNameLst>
                                      </p:cBhvr>
                                      <p:to>
                                        <p:strVal val="visible"/>
                                      </p:to>
                                    </p:set>
                                    <p:animEffect filter="wipe(left)" transition="in">
                                      <p:cBhvr>
                                        <p:cTn id="22" dur="500"/>
                                        <p:tgtEl>
                                          <p:spTgt spid="62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589"/>
                                        </p:tgtEl>
                                        <p:attrNameLst>
                                          <p:attrName>style.visibility</p:attrName>
                                        </p:attrNameLst>
                                      </p:cBhvr>
                                      <p:to>
                                        <p:strVal val="visible"/>
                                      </p:to>
                                    </p:set>
                                    <p:animEffect filter="wipe(left)" transition="in">
                                      <p:cBhvr>
                                        <p:cTn id="27" dur="500"/>
                                        <p:tgtEl>
                                          <p:spTgt spid="589"/>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610"/>
                                        </p:tgtEl>
                                        <p:attrNameLst>
                                          <p:attrName>style.visibility</p:attrName>
                                        </p:attrNameLst>
                                      </p:cBhvr>
                                      <p:to>
                                        <p:strVal val="visible"/>
                                      </p:to>
                                    </p:set>
                                    <p:animEffect filter="wipe(left)" transition="in">
                                      <p:cBhvr>
                                        <p:cTn id="32" dur="500"/>
                                        <p:tgtEl>
                                          <p:spTgt spid="610"/>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625"/>
                                        </p:tgtEl>
                                        <p:attrNameLst>
                                          <p:attrName>style.visibility</p:attrName>
                                        </p:attrNameLst>
                                      </p:cBhvr>
                                      <p:to>
                                        <p:strVal val="visible"/>
                                      </p:to>
                                    </p:set>
                                    <p:animEffect filter="wipe(left)" transition="in">
                                      <p:cBhvr>
                                        <p:cTn id="37" dur="500"/>
                                        <p:tgtEl>
                                          <p:spTgt spid="625"/>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592"/>
                                        </p:tgtEl>
                                        <p:attrNameLst>
                                          <p:attrName>style.visibility</p:attrName>
                                        </p:attrNameLst>
                                      </p:cBhvr>
                                      <p:to>
                                        <p:strVal val="visible"/>
                                      </p:to>
                                    </p:set>
                                    <p:animEffect filter="wipe(left)" transition="in">
                                      <p:cBhvr>
                                        <p:cTn id="42" dur="500"/>
                                        <p:tgtEl>
                                          <p:spTgt spid="592"/>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2" grpId="9" fill="hold">
                                  <p:stCondLst>
                                    <p:cond delay="0"/>
                                  </p:stCondLst>
                                  <p:iterate type="el" backwards="0">
                                    <p:tmAbs val="0"/>
                                  </p:iterate>
                                  <p:childTnLst>
                                    <p:set>
                                      <p:cBhvr>
                                        <p:cTn id="46" fill="hold"/>
                                        <p:tgtEl>
                                          <p:spTgt spid="607"/>
                                        </p:tgtEl>
                                        <p:attrNameLst>
                                          <p:attrName>style.visibility</p:attrName>
                                        </p:attrNameLst>
                                      </p:cBhvr>
                                      <p:to>
                                        <p:strVal val="visible"/>
                                      </p:to>
                                    </p:set>
                                    <p:animEffect filter="wipe(left)" transition="in">
                                      <p:cBhvr>
                                        <p:cTn id="47" dur="500"/>
                                        <p:tgtEl>
                                          <p:spTgt spid="607"/>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8" presetID="22" grpId="10" fill="hold">
                                  <p:stCondLst>
                                    <p:cond delay="0"/>
                                  </p:stCondLst>
                                  <p:iterate type="el" backwards="0">
                                    <p:tmAbs val="0"/>
                                  </p:iterate>
                                  <p:childTnLst>
                                    <p:set>
                                      <p:cBhvr>
                                        <p:cTn id="51" fill="hold"/>
                                        <p:tgtEl>
                                          <p:spTgt spid="628"/>
                                        </p:tgtEl>
                                        <p:attrNameLst>
                                          <p:attrName>style.visibility</p:attrName>
                                        </p:attrNameLst>
                                      </p:cBhvr>
                                      <p:to>
                                        <p:strVal val="visible"/>
                                      </p:to>
                                    </p:set>
                                    <p:animEffect filter="wipe(left)" transition="in">
                                      <p:cBhvr>
                                        <p:cTn id="52" dur="500"/>
                                        <p:tgtEl>
                                          <p:spTgt spid="628"/>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8" presetID="22" grpId="11" fill="hold">
                                  <p:stCondLst>
                                    <p:cond delay="0"/>
                                  </p:stCondLst>
                                  <p:iterate type="el" backwards="0">
                                    <p:tmAbs val="0"/>
                                  </p:iterate>
                                  <p:childTnLst>
                                    <p:set>
                                      <p:cBhvr>
                                        <p:cTn id="56" fill="hold"/>
                                        <p:tgtEl>
                                          <p:spTgt spid="595"/>
                                        </p:tgtEl>
                                        <p:attrNameLst>
                                          <p:attrName>style.visibility</p:attrName>
                                        </p:attrNameLst>
                                      </p:cBhvr>
                                      <p:to>
                                        <p:strVal val="visible"/>
                                      </p:to>
                                    </p:set>
                                    <p:animEffect filter="wipe(left)" transition="in">
                                      <p:cBhvr>
                                        <p:cTn id="57" dur="500"/>
                                        <p:tgtEl>
                                          <p:spTgt spid="595"/>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8" presetID="22" grpId="12" fill="hold">
                                  <p:stCondLst>
                                    <p:cond delay="0"/>
                                  </p:stCondLst>
                                  <p:iterate type="el" backwards="0">
                                    <p:tmAbs val="0"/>
                                  </p:iterate>
                                  <p:childTnLst>
                                    <p:set>
                                      <p:cBhvr>
                                        <p:cTn id="61" fill="hold"/>
                                        <p:tgtEl>
                                          <p:spTgt spid="583"/>
                                        </p:tgtEl>
                                        <p:attrNameLst>
                                          <p:attrName>style.visibility</p:attrName>
                                        </p:attrNameLst>
                                      </p:cBhvr>
                                      <p:to>
                                        <p:strVal val="visible"/>
                                      </p:to>
                                    </p:set>
                                    <p:animEffect filter="wipe(left)" transition="in">
                                      <p:cBhvr>
                                        <p:cTn id="62" dur="500"/>
                                        <p:tgtEl>
                                          <p:spTgt spid="583"/>
                                        </p:tgtEl>
                                      </p:cBhvr>
                                    </p:animEffec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8" presetID="22" grpId="13" fill="hold">
                                  <p:stCondLst>
                                    <p:cond delay="0"/>
                                  </p:stCondLst>
                                  <p:iterate type="el" backwards="0">
                                    <p:tmAbs val="0"/>
                                  </p:iterate>
                                  <p:childTnLst>
                                    <p:set>
                                      <p:cBhvr>
                                        <p:cTn id="66" fill="hold"/>
                                        <p:tgtEl>
                                          <p:spTgt spid="631"/>
                                        </p:tgtEl>
                                        <p:attrNameLst>
                                          <p:attrName>style.visibility</p:attrName>
                                        </p:attrNameLst>
                                      </p:cBhvr>
                                      <p:to>
                                        <p:strVal val="visible"/>
                                      </p:to>
                                    </p:set>
                                    <p:animEffect filter="wipe(left)" transition="in">
                                      <p:cBhvr>
                                        <p:cTn id="67" dur="500"/>
                                        <p:tgtEl>
                                          <p:spTgt spid="631"/>
                                        </p:tgtEl>
                                      </p:cBhvr>
                                    </p:animEffec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8" presetID="22" grpId="14" fill="hold">
                                  <p:stCondLst>
                                    <p:cond delay="0"/>
                                  </p:stCondLst>
                                  <p:iterate type="el" backwards="0">
                                    <p:tmAbs val="0"/>
                                  </p:iterate>
                                  <p:childTnLst>
                                    <p:set>
                                      <p:cBhvr>
                                        <p:cTn id="71" fill="hold"/>
                                        <p:tgtEl>
                                          <p:spTgt spid="598"/>
                                        </p:tgtEl>
                                        <p:attrNameLst>
                                          <p:attrName>style.visibility</p:attrName>
                                        </p:attrNameLst>
                                      </p:cBhvr>
                                      <p:to>
                                        <p:strVal val="visible"/>
                                      </p:to>
                                    </p:set>
                                    <p:animEffect filter="wipe(left)" transition="in">
                                      <p:cBhvr>
                                        <p:cTn id="72" dur="500"/>
                                        <p:tgtEl>
                                          <p:spTgt spid="598"/>
                                        </p:tgtEl>
                                      </p:cBhvr>
                                    </p:animEffect>
                                  </p:childTnLst>
                                </p:cTn>
                              </p:par>
                            </p:childTnLst>
                          </p:cTn>
                        </p:par>
                      </p:childTnLst>
                    </p:cTn>
                  </p:par>
                  <p:par>
                    <p:cTn id="73" fill="hold">
                      <p:stCondLst>
                        <p:cond delay="indefinite"/>
                      </p:stCondLst>
                      <p:childTnLst>
                        <p:par>
                          <p:cTn id="74" fill="hold">
                            <p:stCondLst>
                              <p:cond delay="0"/>
                            </p:stCondLst>
                            <p:childTnLst>
                              <p:par>
                                <p:cTn id="75" nodeType="clickEffect" presetClass="entr" presetSubtype="8" presetID="22" grpId="15" fill="hold">
                                  <p:stCondLst>
                                    <p:cond delay="0"/>
                                  </p:stCondLst>
                                  <p:iterate type="el" backwards="0">
                                    <p:tmAbs val="0"/>
                                  </p:iterate>
                                  <p:childTnLst>
                                    <p:set>
                                      <p:cBhvr>
                                        <p:cTn id="76" fill="hold"/>
                                        <p:tgtEl>
                                          <p:spTgt spid="580"/>
                                        </p:tgtEl>
                                        <p:attrNameLst>
                                          <p:attrName>style.visibility</p:attrName>
                                        </p:attrNameLst>
                                      </p:cBhvr>
                                      <p:to>
                                        <p:strVal val="visible"/>
                                      </p:to>
                                    </p:set>
                                    <p:animEffect filter="wipe(left)" transition="in">
                                      <p:cBhvr>
                                        <p:cTn id="77" dur="500"/>
                                        <p:tgtEl>
                                          <p:spTgt spid="580"/>
                                        </p:tgtEl>
                                      </p:cBhvr>
                                    </p:animEffect>
                                  </p:childTnLst>
                                </p:cTn>
                              </p:par>
                            </p:childTnLst>
                          </p:cTn>
                        </p:par>
                      </p:childTnLst>
                    </p:cTn>
                  </p:par>
                  <p:par>
                    <p:cTn id="78" fill="hold">
                      <p:stCondLst>
                        <p:cond delay="indefinite"/>
                      </p:stCondLst>
                      <p:childTnLst>
                        <p:par>
                          <p:cTn id="79" fill="hold">
                            <p:stCondLst>
                              <p:cond delay="0"/>
                            </p:stCondLst>
                            <p:childTnLst>
                              <p:par>
                                <p:cTn id="80" nodeType="clickEffect" presetClass="entr" presetSubtype="8" presetID="22" grpId="16" fill="hold">
                                  <p:stCondLst>
                                    <p:cond delay="0"/>
                                  </p:stCondLst>
                                  <p:iterate type="el" backwards="0">
                                    <p:tmAbs val="0"/>
                                  </p:iterate>
                                  <p:childTnLst>
                                    <p:set>
                                      <p:cBhvr>
                                        <p:cTn id="81" fill="hold"/>
                                        <p:tgtEl>
                                          <p:spTgt spid="634"/>
                                        </p:tgtEl>
                                        <p:attrNameLst>
                                          <p:attrName>style.visibility</p:attrName>
                                        </p:attrNameLst>
                                      </p:cBhvr>
                                      <p:to>
                                        <p:strVal val="visible"/>
                                      </p:to>
                                    </p:set>
                                    <p:animEffect filter="wipe(left)" transition="in">
                                      <p:cBhvr>
                                        <p:cTn id="82" dur="500"/>
                                        <p:tgtEl>
                                          <p:spTgt spid="634"/>
                                        </p:tgtEl>
                                      </p:cBhvr>
                                    </p:animEffect>
                                  </p:childTnLst>
                                </p:cTn>
                              </p:par>
                            </p:childTnLst>
                          </p:cTn>
                        </p:par>
                      </p:childTnLst>
                    </p:cTn>
                  </p:par>
                  <p:par>
                    <p:cTn id="83" fill="hold">
                      <p:stCondLst>
                        <p:cond delay="indefinite"/>
                      </p:stCondLst>
                      <p:childTnLst>
                        <p:par>
                          <p:cTn id="84" fill="hold">
                            <p:stCondLst>
                              <p:cond delay="0"/>
                            </p:stCondLst>
                            <p:childTnLst>
                              <p:par>
                                <p:cTn id="85" nodeType="clickEffect" presetClass="entr" presetSubtype="8" presetID="22" grpId="17" fill="hold">
                                  <p:stCondLst>
                                    <p:cond delay="0"/>
                                  </p:stCondLst>
                                  <p:iterate type="el" backwards="0">
                                    <p:tmAbs val="0"/>
                                  </p:iterate>
                                  <p:childTnLst>
                                    <p:set>
                                      <p:cBhvr>
                                        <p:cTn id="86" fill="hold"/>
                                        <p:tgtEl>
                                          <p:spTgt spid="601"/>
                                        </p:tgtEl>
                                        <p:attrNameLst>
                                          <p:attrName>style.visibility</p:attrName>
                                        </p:attrNameLst>
                                      </p:cBhvr>
                                      <p:to>
                                        <p:strVal val="visible"/>
                                      </p:to>
                                    </p:set>
                                    <p:animEffect filter="wipe(left)" transition="in">
                                      <p:cBhvr>
                                        <p:cTn id="87" dur="500"/>
                                        <p:tgtEl>
                                          <p:spTgt spid="601"/>
                                        </p:tgtEl>
                                      </p:cBhvr>
                                    </p:animEffect>
                                  </p:childTnLst>
                                </p:cTn>
                              </p:par>
                            </p:childTnLst>
                          </p:cTn>
                        </p:par>
                      </p:childTnLst>
                    </p:cTn>
                  </p:par>
                  <p:par>
                    <p:cTn id="88" fill="hold">
                      <p:stCondLst>
                        <p:cond delay="indefinite"/>
                      </p:stCondLst>
                      <p:childTnLst>
                        <p:par>
                          <p:cTn id="89" fill="hold">
                            <p:stCondLst>
                              <p:cond delay="0"/>
                            </p:stCondLst>
                            <p:childTnLst>
                              <p:par>
                                <p:cTn id="90" nodeType="clickEffect" presetClass="entr" presetSubtype="8" presetID="22" grpId="18" fill="hold">
                                  <p:stCondLst>
                                    <p:cond delay="0"/>
                                  </p:stCondLst>
                                  <p:iterate type="el" backwards="0">
                                    <p:tmAbs val="0"/>
                                  </p:iterate>
                                  <p:childTnLst>
                                    <p:set>
                                      <p:cBhvr>
                                        <p:cTn id="91" fill="hold"/>
                                        <p:tgtEl>
                                          <p:spTgt spid="577"/>
                                        </p:tgtEl>
                                        <p:attrNameLst>
                                          <p:attrName>style.visibility</p:attrName>
                                        </p:attrNameLst>
                                      </p:cBhvr>
                                      <p:to>
                                        <p:strVal val="visible"/>
                                      </p:to>
                                    </p:set>
                                    <p:animEffect filter="wipe(left)" transition="in">
                                      <p:cBhvr>
                                        <p:cTn id="92" dur="500"/>
                                        <p:tgtEl>
                                          <p:spTgt spid="577"/>
                                        </p:tgtEl>
                                      </p:cBhvr>
                                    </p:animEffect>
                                  </p:childTnLst>
                                </p:cTn>
                              </p:par>
                            </p:childTnLst>
                          </p:cTn>
                        </p:par>
                      </p:childTnLst>
                    </p:cTn>
                  </p:par>
                  <p:par>
                    <p:cTn id="93" fill="hold">
                      <p:stCondLst>
                        <p:cond delay="indefinite"/>
                      </p:stCondLst>
                      <p:childTnLst>
                        <p:par>
                          <p:cTn id="94" fill="hold">
                            <p:stCondLst>
                              <p:cond delay="0"/>
                            </p:stCondLst>
                            <p:childTnLst>
                              <p:par>
                                <p:cTn id="95" nodeType="clickEffect" presetClass="entr" presetSubtype="8" presetID="22" grpId="19" fill="hold">
                                  <p:stCondLst>
                                    <p:cond delay="0"/>
                                  </p:stCondLst>
                                  <p:iterate type="el" backwards="0">
                                    <p:tmAbs val="0"/>
                                  </p:iterate>
                                  <p:childTnLst>
                                    <p:set>
                                      <p:cBhvr>
                                        <p:cTn id="96" fill="hold"/>
                                        <p:tgtEl>
                                          <p:spTgt spid="637"/>
                                        </p:tgtEl>
                                        <p:attrNameLst>
                                          <p:attrName>style.visibility</p:attrName>
                                        </p:attrNameLst>
                                      </p:cBhvr>
                                      <p:to>
                                        <p:strVal val="visible"/>
                                      </p:to>
                                    </p:set>
                                    <p:animEffect filter="wipe(left)" transition="in">
                                      <p:cBhvr>
                                        <p:cTn id="97" dur="500"/>
                                        <p:tgtEl>
                                          <p:spTgt spid="637"/>
                                        </p:tgtEl>
                                      </p:cBhvr>
                                    </p:animEffect>
                                  </p:childTnLst>
                                </p:cTn>
                              </p:par>
                            </p:childTnLst>
                          </p:cTn>
                        </p:par>
                      </p:childTnLst>
                    </p:cTn>
                  </p:par>
                  <p:par>
                    <p:cTn id="98" fill="hold">
                      <p:stCondLst>
                        <p:cond delay="indefinite"/>
                      </p:stCondLst>
                      <p:childTnLst>
                        <p:par>
                          <p:cTn id="99" fill="hold">
                            <p:stCondLst>
                              <p:cond delay="0"/>
                            </p:stCondLst>
                            <p:childTnLst>
                              <p:par>
                                <p:cTn id="100" nodeType="clickEffect" presetClass="entr" presetSubtype="8" presetID="22" grpId="20" fill="hold">
                                  <p:stCondLst>
                                    <p:cond delay="0"/>
                                  </p:stCondLst>
                                  <p:iterate type="el" backwards="0">
                                    <p:tmAbs val="0"/>
                                  </p:iterate>
                                  <p:childTnLst>
                                    <p:set>
                                      <p:cBhvr>
                                        <p:cTn id="101" fill="hold"/>
                                        <p:tgtEl>
                                          <p:spTgt spid="604"/>
                                        </p:tgtEl>
                                        <p:attrNameLst>
                                          <p:attrName>style.visibility</p:attrName>
                                        </p:attrNameLst>
                                      </p:cBhvr>
                                      <p:to>
                                        <p:strVal val="visible"/>
                                      </p:to>
                                    </p:set>
                                    <p:animEffect filter="wipe(left)" transition="in">
                                      <p:cBhvr>
                                        <p:cTn id="102" dur="500"/>
                                        <p:tgtEl>
                                          <p:spTgt spid="604"/>
                                        </p:tgtEl>
                                      </p:cBhvr>
                                    </p:animEffect>
                                  </p:childTnLst>
                                </p:cTn>
                              </p:par>
                            </p:childTnLst>
                          </p:cTn>
                        </p:par>
                      </p:childTnLst>
                    </p:cTn>
                  </p:par>
                  <p:par>
                    <p:cTn id="103" fill="hold">
                      <p:stCondLst>
                        <p:cond delay="indefinite"/>
                      </p:stCondLst>
                      <p:childTnLst>
                        <p:par>
                          <p:cTn id="104" fill="hold">
                            <p:stCondLst>
                              <p:cond delay="0"/>
                            </p:stCondLst>
                            <p:childTnLst>
                              <p:par>
                                <p:cTn id="105" nodeType="clickEffect" presetClass="entr" presetSubtype="8" presetID="22" grpId="21" fill="hold">
                                  <p:stCondLst>
                                    <p:cond delay="0"/>
                                  </p:stCondLst>
                                  <p:iterate type="el" backwards="0">
                                    <p:tmAbs val="0"/>
                                  </p:iterate>
                                  <p:childTnLst>
                                    <p:set>
                                      <p:cBhvr>
                                        <p:cTn id="106" fill="hold"/>
                                        <p:tgtEl>
                                          <p:spTgt spid="574"/>
                                        </p:tgtEl>
                                        <p:attrNameLst>
                                          <p:attrName>style.visibility</p:attrName>
                                        </p:attrNameLst>
                                      </p:cBhvr>
                                      <p:to>
                                        <p:strVal val="visible"/>
                                      </p:to>
                                    </p:set>
                                    <p:animEffect filter="wipe(left)" transition="in">
                                      <p:cBhvr>
                                        <p:cTn id="107" dur="5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7" grpId="18"/>
      <p:bldP build="whole" bldLvl="1" animBg="1" rev="0" advAuto="0" spid="622" grpId="4"/>
      <p:bldP build="whole" bldLvl="1" animBg="1" rev="0" advAuto="0" spid="610" grpId="6"/>
      <p:bldP build="whole" bldLvl="1" animBg="1" rev="0" advAuto="0" spid="592" grpId="8"/>
      <p:bldP build="whole" bldLvl="1" animBg="1" rev="0" advAuto="0" spid="586" grpId="2"/>
      <p:bldP build="whole" bldLvl="1" animBg="1" rev="0" advAuto="0" spid="634" grpId="16"/>
      <p:bldP build="whole" bldLvl="1" animBg="1" rev="0" advAuto="0" spid="625" grpId="7"/>
      <p:bldP build="whole" bldLvl="1" animBg="1" rev="0" advAuto="0" spid="631" grpId="13"/>
      <p:bldP build="whole" bldLvl="1" animBg="1" rev="0" advAuto="0" spid="589" grpId="5"/>
      <p:bldP build="whole" bldLvl="1" animBg="1" rev="0" advAuto="0" spid="580" grpId="15"/>
      <p:bldP build="whole" bldLvl="1" animBg="1" rev="0" advAuto="0" spid="628" grpId="10"/>
      <p:bldP build="whole" bldLvl="1" animBg="1" rev="0" advAuto="0" spid="619" grpId="1"/>
      <p:bldP build="whole" bldLvl="1" animBg="1" rev="0" advAuto="0" spid="613" grpId="3"/>
      <p:bldP build="whole" bldLvl="1" animBg="1" rev="0" advAuto="0" spid="637" grpId="19"/>
      <p:bldP build="whole" bldLvl="1" animBg="1" rev="0" advAuto="0" spid="574" grpId="21"/>
      <p:bldP build="whole" bldLvl="1" animBg="1" rev="0" advAuto="0" spid="598" grpId="14"/>
      <p:bldP build="whole" bldLvl="1" animBg="1" rev="0" advAuto="0" spid="607" grpId="9"/>
      <p:bldP build="whole" bldLvl="1" animBg="1" rev="0" advAuto="0" spid="583" grpId="12"/>
      <p:bldP build="whole" bldLvl="1" animBg="1" rev="0" advAuto="0" spid="604" grpId="20"/>
      <p:bldP build="whole" bldLvl="1" animBg="1" rev="0" advAuto="0" spid="601" grpId="17"/>
      <p:bldP build="whole" bldLvl="1" animBg="1" rev="0" advAuto="0" spid="595" grpId="1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2" name="Shape 642"/>
          <p:cNvSpPr/>
          <p:nvPr>
            <p:ph type="title" idx="4294967295"/>
          </p:nvPr>
        </p:nvSpPr>
        <p:spPr>
          <a:xfrm>
            <a:off x="457200" y="704849"/>
            <a:ext cx="8229600" cy="1143002"/>
          </a:xfrm>
          <a:prstGeom prst="rect">
            <a:avLst/>
          </a:prstGeom>
        </p:spPr>
        <p:txBody>
          <a:bodyPr>
            <a:normAutofit fontScale="100000" lnSpcReduction="0"/>
          </a:bodyPr>
          <a:lstStyle>
            <a:lvl1pPr>
              <a:defRPr>
                <a:solidFill>
                  <a:srgbClr val="04617B"/>
                </a:solidFill>
              </a:defRPr>
            </a:lvl1pPr>
          </a:lstStyle>
          <a:p>
            <a:pPr lvl="0">
              <a:defRPr sz="1800">
                <a:solidFill>
                  <a:srgbClr val="000000"/>
                </a:solidFill>
              </a:defRPr>
            </a:pPr>
            <a:r>
              <a:rPr sz="5000">
                <a:solidFill>
                  <a:srgbClr val="04617B"/>
                </a:solidFill>
              </a:rPr>
              <a:t>Publicity</a:t>
            </a:r>
          </a:p>
        </p:txBody>
      </p:sp>
      <p:sp>
        <p:nvSpPr>
          <p:cNvPr id="643" name="Shape 643"/>
          <p:cNvSpPr/>
          <p:nvPr>
            <p:ph type="body" idx="4294967295"/>
          </p:nvPr>
        </p:nvSpPr>
        <p:spPr>
          <a:xfrm>
            <a:off x="457200" y="1935162"/>
            <a:ext cx="8229600" cy="4389438"/>
          </a:xfrm>
          <a:prstGeom prst="rect">
            <a:avLst/>
          </a:prstGeom>
        </p:spPr>
        <p:txBody>
          <a:bodyPr lIns="0" tIns="0" rIns="0" bIns="0">
            <a:normAutofit fontScale="100000" lnSpcReduction="0"/>
          </a:bodyPr>
          <a:lstStyle/>
          <a:p>
            <a:pPr lvl="0">
              <a:defRPr sz="1800">
                <a:solidFill>
                  <a:srgbClr val="000000"/>
                </a:solidFill>
              </a:defRPr>
            </a:pPr>
            <a:r>
              <a:rPr sz="2600"/>
              <a:t>Non-paid, non-personal communication to promote the organisation, products, services, idea or image of the company not directly done under an identified sponsorship.</a:t>
            </a:r>
            <a:endParaRPr sz="2600"/>
          </a:p>
          <a:p>
            <a:pPr lvl="0">
              <a:defRPr sz="1800">
                <a:solidFill>
                  <a:srgbClr val="000000"/>
                </a:solidFill>
              </a:defRPr>
            </a:pPr>
            <a:r>
              <a:rPr sz="2600"/>
              <a:t>It usually comes in the form of a news story, editorial, or announcement about an organisation and/or its product and services.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5" name="Shape 645"/>
          <p:cNvSpPr/>
          <p:nvPr>
            <p:ph type="title" idx="4294967295"/>
          </p:nvPr>
        </p:nvSpPr>
        <p:spPr>
          <a:xfrm>
            <a:off x="457200" y="704849"/>
            <a:ext cx="8229600" cy="1143002"/>
          </a:xfrm>
          <a:prstGeom prst="rect">
            <a:avLst/>
          </a:prstGeom>
        </p:spPr>
        <p:txBody>
          <a:bodyPr>
            <a:normAutofit fontScale="100000" lnSpcReduction="0"/>
          </a:bodyPr>
          <a:lstStyle/>
          <a:p>
            <a:pPr lvl="0">
              <a:defRPr>
                <a:solidFill>
                  <a:srgbClr val="04617B"/>
                </a:solidFill>
              </a:defRPr>
            </a:pPr>
          </a:p>
        </p:txBody>
      </p:sp>
      <p:sp>
        <p:nvSpPr>
          <p:cNvPr id="646" name="Shape 646"/>
          <p:cNvSpPr/>
          <p:nvPr>
            <p:ph type="body" idx="4294967295"/>
          </p:nvPr>
        </p:nvSpPr>
        <p:spPr>
          <a:xfrm>
            <a:off x="457200" y="1935162"/>
            <a:ext cx="8229600" cy="4389438"/>
          </a:xfrm>
          <a:prstGeom prst="rect">
            <a:avLst/>
          </a:prstGeom>
        </p:spPr>
        <p:txBody>
          <a:bodyPr lIns="0" tIns="0" rIns="0" bIns="0">
            <a:normAutofit fontScale="100000" lnSpcReduction="0"/>
          </a:bodyPr>
          <a:lstStyle/>
          <a:p>
            <a:pPr lvl="0">
              <a:defRPr sz="1800">
                <a:solidFill>
                  <a:srgbClr val="000000"/>
                </a:solidFill>
              </a:defRPr>
            </a:pPr>
            <a:r>
              <a:rPr sz="2600"/>
              <a:t>An advantage of publicity over other forms of promotion is its credibility.</a:t>
            </a:r>
            <a:endParaRPr sz="2600"/>
          </a:p>
          <a:p>
            <a:pPr lvl="0">
              <a:defRPr sz="1800">
                <a:solidFill>
                  <a:srgbClr val="000000"/>
                </a:solidFill>
              </a:defRPr>
            </a:pPr>
            <a:r>
              <a:rPr sz="2600"/>
              <a:t>Consumers generally tend to be less skeptical towards favorable information about a product or service when it comes from a source they believe is unbiased.</a:t>
            </a:r>
            <a:endParaRPr sz="2600"/>
          </a:p>
          <a:p>
            <a:pPr lvl="0">
              <a:defRPr sz="1800">
                <a:solidFill>
                  <a:srgbClr val="000000"/>
                </a:solidFill>
              </a:defRPr>
            </a:pPr>
            <a:r>
              <a:rPr sz="2600"/>
              <a:t>Publicity is not always under control of an orgnisation and is sometimes unfavorable.</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52" name="Group 652"/>
          <p:cNvGrpSpPr/>
          <p:nvPr/>
        </p:nvGrpSpPr>
        <p:grpSpPr>
          <a:xfrm>
            <a:off x="5943600" y="2819400"/>
            <a:ext cx="2895600" cy="990600"/>
            <a:chOff x="0" y="0"/>
            <a:chExt cx="2895599" cy="990600"/>
          </a:xfrm>
        </p:grpSpPr>
        <p:grpSp>
          <p:nvGrpSpPr>
            <p:cNvPr id="650" name="Group 650"/>
            <p:cNvGrpSpPr/>
            <p:nvPr/>
          </p:nvGrpSpPr>
          <p:grpSpPr>
            <a:xfrm>
              <a:off x="482600" y="0"/>
              <a:ext cx="2413000" cy="990600"/>
              <a:chOff x="0" y="0"/>
              <a:chExt cx="2413000" cy="990600"/>
            </a:xfrm>
          </p:grpSpPr>
          <p:sp>
            <p:nvSpPr>
              <p:cNvPr id="648" name="Shape 648"/>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49" name="Shape 649"/>
              <p:cNvSpPr/>
              <p:nvPr/>
            </p:nvSpPr>
            <p:spPr>
              <a:xfrm>
                <a:off x="0" y="246380"/>
                <a:ext cx="241300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Interviews</a:t>
                </a:r>
              </a:p>
            </p:txBody>
          </p:sp>
        </p:grpSp>
        <p:sp>
          <p:nvSpPr>
            <p:cNvPr id="651" name="Shape 651"/>
            <p:cNvSpPr/>
            <p:nvPr/>
          </p:nvSpPr>
          <p:spPr>
            <a:xfrm flipV="1">
              <a:off x="0" y="457199"/>
              <a:ext cx="457201" cy="3048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655" name="Group 655"/>
          <p:cNvGrpSpPr/>
          <p:nvPr/>
        </p:nvGrpSpPr>
        <p:grpSpPr>
          <a:xfrm>
            <a:off x="6426200" y="2819400"/>
            <a:ext cx="2413000" cy="990600"/>
            <a:chOff x="0" y="0"/>
            <a:chExt cx="2413000" cy="990600"/>
          </a:xfrm>
        </p:grpSpPr>
        <p:sp>
          <p:nvSpPr>
            <p:cNvPr id="653" name="Shape 653"/>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54" name="Shape 654"/>
            <p:cNvSpPr/>
            <p:nvPr/>
          </p:nvSpPr>
          <p:spPr>
            <a:xfrm>
              <a:off x="0" y="246380"/>
              <a:ext cx="241300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Interviews </a:t>
              </a:r>
            </a:p>
          </p:txBody>
        </p:sp>
      </p:grpSp>
      <p:grpSp>
        <p:nvGrpSpPr>
          <p:cNvPr id="660" name="Group 660"/>
          <p:cNvGrpSpPr/>
          <p:nvPr/>
        </p:nvGrpSpPr>
        <p:grpSpPr>
          <a:xfrm>
            <a:off x="3378200" y="1219200"/>
            <a:ext cx="2413000" cy="1752601"/>
            <a:chOff x="0" y="0"/>
            <a:chExt cx="2413000" cy="1752600"/>
          </a:xfrm>
        </p:grpSpPr>
        <p:grpSp>
          <p:nvGrpSpPr>
            <p:cNvPr id="658" name="Group 658"/>
            <p:cNvGrpSpPr/>
            <p:nvPr/>
          </p:nvGrpSpPr>
          <p:grpSpPr>
            <a:xfrm>
              <a:off x="0" y="0"/>
              <a:ext cx="2413000" cy="990600"/>
              <a:chOff x="0" y="0"/>
              <a:chExt cx="2413000" cy="990600"/>
            </a:xfrm>
          </p:grpSpPr>
          <p:sp>
            <p:nvSpPr>
              <p:cNvPr id="656" name="Shape 656"/>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57" name="Shape 657"/>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Feature</a:t>
                </a:r>
                <a:endParaRPr sz="2400"/>
              </a:p>
              <a:p>
                <a:pPr lvl="0" algn="ctr">
                  <a:defRPr sz="1800"/>
                </a:pPr>
                <a:r>
                  <a:rPr sz="2400"/>
                  <a:t>Articles</a:t>
                </a:r>
              </a:p>
            </p:txBody>
          </p:sp>
        </p:grpSp>
        <p:sp>
          <p:nvSpPr>
            <p:cNvPr id="659" name="Shape 659"/>
            <p:cNvSpPr/>
            <p:nvPr/>
          </p:nvSpPr>
          <p:spPr>
            <a:xfrm flipV="1">
              <a:off x="1193800" y="1066800"/>
              <a:ext cx="0" cy="685800"/>
            </a:xfrm>
            <a:prstGeom prst="line">
              <a:avLst/>
            </a:prstGeom>
            <a:noFill/>
            <a:ln w="254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665" name="Group 665"/>
          <p:cNvGrpSpPr/>
          <p:nvPr/>
        </p:nvGrpSpPr>
        <p:grpSpPr>
          <a:xfrm>
            <a:off x="5105400" y="4648200"/>
            <a:ext cx="2413000" cy="1676400"/>
            <a:chOff x="0" y="0"/>
            <a:chExt cx="2413000" cy="1676399"/>
          </a:xfrm>
        </p:grpSpPr>
        <p:grpSp>
          <p:nvGrpSpPr>
            <p:cNvPr id="663" name="Group 663"/>
            <p:cNvGrpSpPr/>
            <p:nvPr/>
          </p:nvGrpSpPr>
          <p:grpSpPr>
            <a:xfrm>
              <a:off x="0" y="685800"/>
              <a:ext cx="2413000" cy="990600"/>
              <a:chOff x="0" y="0"/>
              <a:chExt cx="2413000" cy="990600"/>
            </a:xfrm>
          </p:grpSpPr>
          <p:sp>
            <p:nvSpPr>
              <p:cNvPr id="661" name="Shape 661"/>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62" name="Shape 662"/>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Special</a:t>
                </a:r>
                <a:endParaRPr sz="2400"/>
              </a:p>
              <a:p>
                <a:pPr lvl="0" algn="ctr">
                  <a:defRPr sz="1800"/>
                </a:pPr>
                <a:r>
                  <a:rPr sz="2400"/>
                  <a:t>Events</a:t>
                </a:r>
              </a:p>
            </p:txBody>
          </p:sp>
        </p:grpSp>
        <p:sp>
          <p:nvSpPr>
            <p:cNvPr id="664" name="Shape 664"/>
            <p:cNvSpPr/>
            <p:nvPr/>
          </p:nvSpPr>
          <p:spPr>
            <a:xfrm>
              <a:off x="228599" y="-1"/>
              <a:ext cx="1066802" cy="609602"/>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670" name="Group 670"/>
          <p:cNvGrpSpPr/>
          <p:nvPr/>
        </p:nvGrpSpPr>
        <p:grpSpPr>
          <a:xfrm>
            <a:off x="1625600" y="4648200"/>
            <a:ext cx="2413000" cy="1676400"/>
            <a:chOff x="0" y="0"/>
            <a:chExt cx="2413000" cy="1676399"/>
          </a:xfrm>
        </p:grpSpPr>
        <p:grpSp>
          <p:nvGrpSpPr>
            <p:cNvPr id="668" name="Group 668"/>
            <p:cNvGrpSpPr/>
            <p:nvPr/>
          </p:nvGrpSpPr>
          <p:grpSpPr>
            <a:xfrm>
              <a:off x="0" y="685800"/>
              <a:ext cx="2413000" cy="990600"/>
              <a:chOff x="0" y="0"/>
              <a:chExt cx="2413000" cy="990600"/>
            </a:xfrm>
          </p:grpSpPr>
          <p:sp>
            <p:nvSpPr>
              <p:cNvPr id="666" name="Shape 666"/>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lnSpc>
                    <a:spcPct val="90000"/>
                  </a:lnSpc>
                  <a:spcBef>
                    <a:spcPts val="400"/>
                  </a:spcBef>
                  <a:defRPr sz="2400"/>
                </a:pPr>
              </a:p>
            </p:txBody>
          </p:sp>
          <p:sp>
            <p:nvSpPr>
              <p:cNvPr id="667" name="Shape 667"/>
              <p:cNvSpPr/>
              <p:nvPr/>
            </p:nvSpPr>
            <p:spPr>
              <a:xfrm>
                <a:off x="0" y="26923"/>
                <a:ext cx="2413000" cy="936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spcBef>
                    <a:spcPts val="500"/>
                  </a:spcBef>
                  <a:defRPr sz="1800"/>
                </a:pPr>
                <a:r>
                  <a:rPr sz="2400"/>
                  <a:t>Press</a:t>
                </a:r>
                <a:endParaRPr sz="2400"/>
              </a:p>
              <a:p>
                <a:pPr lvl="0" algn="ctr">
                  <a:lnSpc>
                    <a:spcPct val="90000"/>
                  </a:lnSpc>
                  <a:spcBef>
                    <a:spcPts val="500"/>
                  </a:spcBef>
                  <a:defRPr sz="1800"/>
                </a:pPr>
                <a:r>
                  <a:rPr sz="2400"/>
                  <a:t>Conferences</a:t>
                </a:r>
              </a:p>
            </p:txBody>
          </p:sp>
        </p:grpSp>
        <p:sp>
          <p:nvSpPr>
            <p:cNvPr id="669" name="Shape 669"/>
            <p:cNvSpPr/>
            <p:nvPr/>
          </p:nvSpPr>
          <p:spPr>
            <a:xfrm flipH="1">
              <a:off x="1193799" y="0"/>
              <a:ext cx="1066801" cy="609601"/>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675" name="Group 675"/>
          <p:cNvGrpSpPr/>
          <p:nvPr/>
        </p:nvGrpSpPr>
        <p:grpSpPr>
          <a:xfrm>
            <a:off x="279400" y="2819400"/>
            <a:ext cx="2921000" cy="990600"/>
            <a:chOff x="0" y="0"/>
            <a:chExt cx="2920999" cy="990600"/>
          </a:xfrm>
        </p:grpSpPr>
        <p:grpSp>
          <p:nvGrpSpPr>
            <p:cNvPr id="673" name="Group 673"/>
            <p:cNvGrpSpPr/>
            <p:nvPr/>
          </p:nvGrpSpPr>
          <p:grpSpPr>
            <a:xfrm>
              <a:off x="0" y="0"/>
              <a:ext cx="2413000" cy="990600"/>
              <a:chOff x="0" y="0"/>
              <a:chExt cx="2413000" cy="990600"/>
            </a:xfrm>
          </p:grpSpPr>
          <p:sp>
            <p:nvSpPr>
              <p:cNvPr id="671" name="Shape 671"/>
              <p:cNvSpPr/>
              <p:nvPr/>
            </p:nvSpPr>
            <p:spPr>
              <a:xfrm>
                <a:off x="0" y="0"/>
                <a:ext cx="2413000" cy="990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72" name="Shape 672"/>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News</a:t>
                </a:r>
                <a:endParaRPr sz="2400"/>
              </a:p>
              <a:p>
                <a:pPr lvl="0" algn="ctr">
                  <a:defRPr sz="1800"/>
                </a:pPr>
                <a:r>
                  <a:rPr sz="2400"/>
                  <a:t>Releases</a:t>
                </a:r>
              </a:p>
            </p:txBody>
          </p:sp>
        </p:grpSp>
        <p:sp>
          <p:nvSpPr>
            <p:cNvPr id="674" name="Shape 674"/>
            <p:cNvSpPr/>
            <p:nvPr/>
          </p:nvSpPr>
          <p:spPr>
            <a:xfrm flipH="1" flipV="1">
              <a:off x="2463799" y="457199"/>
              <a:ext cx="457201" cy="228602"/>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678" name="Group 678"/>
          <p:cNvGrpSpPr/>
          <p:nvPr/>
        </p:nvGrpSpPr>
        <p:grpSpPr>
          <a:xfrm>
            <a:off x="3378200" y="1219200"/>
            <a:ext cx="2413000" cy="990600"/>
            <a:chOff x="0" y="0"/>
            <a:chExt cx="2413000" cy="990600"/>
          </a:xfrm>
        </p:grpSpPr>
        <p:sp>
          <p:nvSpPr>
            <p:cNvPr id="676" name="Shape 676"/>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77" name="Shape 677"/>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Feature</a:t>
              </a:r>
              <a:endParaRPr sz="2400"/>
            </a:p>
            <a:p>
              <a:pPr lvl="0" algn="ctr">
                <a:defRPr sz="1800"/>
              </a:pPr>
              <a:r>
                <a:rPr sz="2400"/>
                <a:t>Articles</a:t>
              </a:r>
            </a:p>
          </p:txBody>
        </p:sp>
      </p:grpSp>
      <p:grpSp>
        <p:nvGrpSpPr>
          <p:cNvPr id="681" name="Group 681"/>
          <p:cNvGrpSpPr/>
          <p:nvPr/>
        </p:nvGrpSpPr>
        <p:grpSpPr>
          <a:xfrm>
            <a:off x="5105400" y="5334000"/>
            <a:ext cx="2413000" cy="990600"/>
            <a:chOff x="0" y="0"/>
            <a:chExt cx="2413000" cy="990600"/>
          </a:xfrm>
        </p:grpSpPr>
        <p:sp>
          <p:nvSpPr>
            <p:cNvPr id="679" name="Shape 679"/>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80" name="Shape 680"/>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Special</a:t>
              </a:r>
              <a:endParaRPr sz="2400"/>
            </a:p>
            <a:p>
              <a:pPr lvl="0" algn="ctr">
                <a:defRPr sz="1800"/>
              </a:pPr>
              <a:r>
                <a:rPr sz="2400"/>
                <a:t>Events</a:t>
              </a:r>
            </a:p>
          </p:txBody>
        </p:sp>
      </p:grpSp>
      <p:grpSp>
        <p:nvGrpSpPr>
          <p:cNvPr id="684" name="Group 684"/>
          <p:cNvGrpSpPr/>
          <p:nvPr/>
        </p:nvGrpSpPr>
        <p:grpSpPr>
          <a:xfrm>
            <a:off x="279400" y="2819400"/>
            <a:ext cx="2413000" cy="990600"/>
            <a:chOff x="0" y="0"/>
            <a:chExt cx="2413000" cy="990600"/>
          </a:xfrm>
        </p:grpSpPr>
        <p:sp>
          <p:nvSpPr>
            <p:cNvPr id="682" name="Shape 682"/>
            <p:cNvSpPr/>
            <p:nvPr/>
          </p:nvSpPr>
          <p:spPr>
            <a:xfrm>
              <a:off x="0" y="0"/>
              <a:ext cx="2413000" cy="990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00000"/>
              </a:outerShdw>
            </a:effectLst>
          </p:spPr>
          <p:txBody>
            <a:bodyPr wrap="square" lIns="0" tIns="0" rIns="0" bIns="0" numCol="1" anchor="ctr">
              <a:noAutofit/>
            </a:bodyPr>
            <a:lstStyle/>
            <a:p>
              <a:pPr lvl="0" algn="ctr">
                <a:defRPr sz="2400"/>
              </a:pPr>
            </a:p>
          </p:txBody>
        </p:sp>
        <p:sp>
          <p:nvSpPr>
            <p:cNvPr id="683" name="Shape 683"/>
            <p:cNvSpPr/>
            <p:nvPr/>
          </p:nvSpPr>
          <p:spPr>
            <a:xfrm>
              <a:off x="0" y="43179"/>
              <a:ext cx="241300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defRPr sz="1800"/>
              </a:pPr>
              <a:r>
                <a:rPr sz="2400"/>
                <a:t>News</a:t>
              </a:r>
              <a:endParaRPr sz="2400"/>
            </a:p>
            <a:p>
              <a:pPr lvl="0" algn="ctr">
                <a:defRPr sz="1800"/>
              </a:pPr>
              <a:r>
                <a:rPr sz="2400"/>
                <a:t>Releases</a:t>
              </a:r>
            </a:p>
          </p:txBody>
        </p:sp>
      </p:grpSp>
      <p:sp>
        <p:nvSpPr>
          <p:cNvPr id="685" name="Shape 685"/>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686"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687"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688" name="Shape 688"/>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691" name="Group 691"/>
          <p:cNvGrpSpPr/>
          <p:nvPr/>
        </p:nvGrpSpPr>
        <p:grpSpPr>
          <a:xfrm>
            <a:off x="3200400" y="2971800"/>
            <a:ext cx="2743200" cy="1676400"/>
            <a:chOff x="0" y="0"/>
            <a:chExt cx="2743200" cy="1676400"/>
          </a:xfrm>
        </p:grpSpPr>
        <p:sp>
          <p:nvSpPr>
            <p:cNvPr id="689" name="Shape 689"/>
            <p:cNvSpPr/>
            <p:nvPr/>
          </p:nvSpPr>
          <p:spPr>
            <a:xfrm>
              <a:off x="0" y="0"/>
              <a:ext cx="2743200" cy="1676400"/>
            </a:xfrm>
            <a:prstGeom prst="rect">
              <a:avLst/>
            </a:prstGeom>
            <a:gradFill flip="none" rotWithShape="1">
              <a:gsLst>
                <a:gs pos="0">
                  <a:srgbClr val="DFEBE8"/>
                </a:gs>
                <a:gs pos="100000">
                  <a:srgbClr val="A5C6BD"/>
                </a:gs>
              </a:gsLst>
              <a:path path="circle">
                <a:fillToRect l="37721" t="-19636" r="62278" b="119636"/>
              </a:path>
            </a:gradFill>
            <a:ln w="28575"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defRPr b="1" sz="2800"/>
              </a:pPr>
            </a:p>
          </p:txBody>
        </p:sp>
        <p:sp>
          <p:nvSpPr>
            <p:cNvPr id="690" name="Shape 690"/>
            <p:cNvSpPr/>
            <p:nvPr/>
          </p:nvSpPr>
          <p:spPr>
            <a:xfrm>
              <a:off x="0" y="346075"/>
              <a:ext cx="2743200" cy="984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defRPr sz="1800"/>
              </a:pPr>
              <a:r>
                <a:rPr b="1" sz="2800"/>
                <a:t>Publicity</a:t>
              </a:r>
              <a:br>
                <a:rPr b="1" sz="2800"/>
              </a:br>
              <a:r>
                <a:rPr b="1" sz="2800"/>
                <a:t>Vehicles</a:t>
              </a:r>
            </a:p>
          </p:txBody>
        </p:sp>
      </p:grpSp>
      <p:sp>
        <p:nvSpPr>
          <p:cNvPr id="692" name="Shape 692"/>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691"/>
                                        </p:tgtEl>
                                        <p:attrNameLst>
                                          <p:attrName>style.visibility</p:attrName>
                                        </p:attrNameLst>
                                      </p:cBhvr>
                                      <p:to>
                                        <p:strVal val="visible"/>
                                      </p:to>
                                    </p:set>
                                    <p:animEffect filter="box(out)" transition="in">
                                      <p:cBhvr>
                                        <p:cTn id="7" dur="500"/>
                                        <p:tgtEl>
                                          <p:spTgt spid="69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2" presetID="22" grpId="2" fill="hold">
                                  <p:stCondLst>
                                    <p:cond delay="0"/>
                                  </p:stCondLst>
                                  <p:iterate type="el" backwards="0">
                                    <p:tmAbs val="0"/>
                                  </p:iterate>
                                  <p:childTnLst>
                                    <p:set>
                                      <p:cBhvr>
                                        <p:cTn id="11" fill="hold"/>
                                        <p:tgtEl>
                                          <p:spTgt spid="675"/>
                                        </p:tgtEl>
                                        <p:attrNameLst>
                                          <p:attrName>style.visibility</p:attrName>
                                        </p:attrNameLst>
                                      </p:cBhvr>
                                      <p:to>
                                        <p:strVal val="visible"/>
                                      </p:to>
                                    </p:set>
                                    <p:animEffect filter="wipe(right)" transition="in">
                                      <p:cBhvr>
                                        <p:cTn id="12" dur="500"/>
                                        <p:tgtEl>
                                          <p:spTgt spid="67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684"/>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4" presetID="22" grpId="4" fill="hold">
                                  <p:stCondLst>
                                    <p:cond delay="0"/>
                                  </p:stCondLst>
                                  <p:iterate type="el" backwards="0">
                                    <p:tmAbs val="0"/>
                                  </p:iterate>
                                  <p:childTnLst>
                                    <p:set>
                                      <p:cBhvr>
                                        <p:cTn id="19" fill="hold"/>
                                        <p:tgtEl>
                                          <p:spTgt spid="660"/>
                                        </p:tgtEl>
                                        <p:attrNameLst>
                                          <p:attrName>style.visibility</p:attrName>
                                        </p:attrNameLst>
                                      </p:cBhvr>
                                      <p:to>
                                        <p:strVal val="visible"/>
                                      </p:to>
                                    </p:set>
                                    <p:animEffect filter="wipe(down)" transition="in">
                                      <p:cBhvr>
                                        <p:cTn id="20" dur="500"/>
                                        <p:tgtEl>
                                          <p:spTgt spid="660"/>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5" fill="hold">
                                  <p:stCondLst>
                                    <p:cond delay="0"/>
                                  </p:stCondLst>
                                  <p:iterate type="el" backwards="0">
                                    <p:tmAbs val="0"/>
                                  </p:iterate>
                                  <p:childTnLst>
                                    <p:set>
                                      <p:cBhvr>
                                        <p:cTn id="24" fill="hold"/>
                                        <p:tgtEl>
                                          <p:spTgt spid="678"/>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8" presetID="22" grpId="6" fill="hold">
                                  <p:stCondLst>
                                    <p:cond delay="0"/>
                                  </p:stCondLst>
                                  <p:iterate type="el" backwards="0">
                                    <p:tmAbs val="0"/>
                                  </p:iterate>
                                  <p:childTnLst>
                                    <p:set>
                                      <p:cBhvr>
                                        <p:cTn id="27" fill="hold"/>
                                        <p:tgtEl>
                                          <p:spTgt spid="652"/>
                                        </p:tgtEl>
                                        <p:attrNameLst>
                                          <p:attrName>style.visibility</p:attrName>
                                        </p:attrNameLst>
                                      </p:cBhvr>
                                      <p:to>
                                        <p:strVal val="visible"/>
                                      </p:to>
                                    </p:set>
                                    <p:animEffect filter="wipe(left)" transition="in">
                                      <p:cBhvr>
                                        <p:cTn id="28" dur="500"/>
                                        <p:tgtEl>
                                          <p:spTgt spid="652"/>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7" fill="hold">
                                  <p:stCondLst>
                                    <p:cond delay="0"/>
                                  </p:stCondLst>
                                  <p:iterate type="el" backwards="0">
                                    <p:tmAbs val="0"/>
                                  </p:iterate>
                                  <p:childTnLst>
                                    <p:set>
                                      <p:cBhvr>
                                        <p:cTn id="32" fill="hold"/>
                                        <p:tgtEl>
                                          <p:spTgt spid="655"/>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1" presetID="22" grpId="8" fill="hold">
                                  <p:stCondLst>
                                    <p:cond delay="0"/>
                                  </p:stCondLst>
                                  <p:iterate type="el" backwards="0">
                                    <p:tmAbs val="0"/>
                                  </p:iterate>
                                  <p:childTnLst>
                                    <p:set>
                                      <p:cBhvr>
                                        <p:cTn id="35" fill="hold"/>
                                        <p:tgtEl>
                                          <p:spTgt spid="665"/>
                                        </p:tgtEl>
                                        <p:attrNameLst>
                                          <p:attrName>style.visibility</p:attrName>
                                        </p:attrNameLst>
                                      </p:cBhvr>
                                      <p:to>
                                        <p:strVal val="visible"/>
                                      </p:to>
                                    </p:set>
                                    <p:animEffect filter="wipe(up)" transition="in">
                                      <p:cBhvr>
                                        <p:cTn id="36" dur="500"/>
                                        <p:tgtEl>
                                          <p:spTgt spid="665"/>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9" fill="hold">
                                  <p:stCondLst>
                                    <p:cond delay="0"/>
                                  </p:stCondLst>
                                  <p:iterate type="el" backwards="0">
                                    <p:tmAbs val="0"/>
                                  </p:iterate>
                                  <p:childTnLst>
                                    <p:set>
                                      <p:cBhvr>
                                        <p:cTn id="40" fill="hold"/>
                                        <p:tgtEl>
                                          <p:spTgt spid="681"/>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1" presetID="22" grpId="10" fill="hold">
                                  <p:stCondLst>
                                    <p:cond delay="0"/>
                                  </p:stCondLst>
                                  <p:iterate type="el" backwards="0">
                                    <p:tmAbs val="0"/>
                                  </p:iterate>
                                  <p:childTnLst>
                                    <p:set>
                                      <p:cBhvr>
                                        <p:cTn id="43" fill="hold"/>
                                        <p:tgtEl>
                                          <p:spTgt spid="670"/>
                                        </p:tgtEl>
                                        <p:attrNameLst>
                                          <p:attrName>style.visibility</p:attrName>
                                        </p:attrNameLst>
                                      </p:cBhvr>
                                      <p:to>
                                        <p:strVal val="visible"/>
                                      </p:to>
                                    </p:set>
                                    <p:animEffect filter="wipe(up)" transition="in">
                                      <p:cBhvr>
                                        <p:cTn id="44"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0" grpId="4"/>
      <p:bldP build="whole" bldLvl="1" animBg="1" rev="0" advAuto="0" spid="652" grpId="6"/>
      <p:bldP build="whole" bldLvl="1" animBg="1" rev="0" advAuto="0" spid="684" grpId="3"/>
      <p:bldP build="whole" bldLvl="1" animBg="1" rev="0" advAuto="0" spid="681" grpId="9"/>
      <p:bldP build="whole" bldLvl="1" animBg="1" rev="0" advAuto="0" spid="675" grpId="2"/>
      <p:bldP build="whole" bldLvl="1" animBg="1" rev="0" advAuto="0" spid="691" grpId="1"/>
      <p:bldP build="whole" bldLvl="1" animBg="1" rev="0" advAuto="0" spid="655" grpId="7"/>
      <p:bldP build="whole" bldLvl="1" animBg="1" rev="0" advAuto="0" spid="665" grpId="8"/>
      <p:bldP build="whole" bldLvl="1" animBg="1" rev="0" advAuto="0" spid="670" grpId="10"/>
      <p:bldP build="whole" bldLvl="1" animBg="1" rev="0" advAuto="0" spid="678" grpId="5"/>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6" name="Shape 696"/>
          <p:cNvSpPr/>
          <p:nvPr>
            <p:ph type="title" idx="4294967295"/>
          </p:nvPr>
        </p:nvSpPr>
        <p:spPr>
          <a:xfrm>
            <a:off x="457200" y="704850"/>
            <a:ext cx="8229600" cy="361950"/>
          </a:xfrm>
          <a:prstGeom prst="rect">
            <a:avLst/>
          </a:prstGeom>
        </p:spPr>
        <p:txBody>
          <a:bodyPr>
            <a:normAutofit fontScale="100000" lnSpcReduction="0"/>
          </a:bodyPr>
          <a:lstStyle/>
          <a:p>
            <a:pPr lvl="0" defTabSz="365760">
              <a:defRPr sz="1800">
                <a:solidFill>
                  <a:srgbClr val="000000"/>
                </a:solidFill>
              </a:defRPr>
            </a:pPr>
            <a:br>
              <a:rPr sz="2000">
                <a:solidFill>
                  <a:srgbClr val="04617B"/>
                </a:solidFill>
              </a:rPr>
            </a:br>
            <a:r>
              <a:rPr>
                <a:solidFill>
                  <a:srgbClr val="04617B"/>
                </a:solidFill>
              </a:rPr>
              <a:t>Public Relations</a:t>
            </a:r>
          </a:p>
        </p:txBody>
      </p:sp>
      <p:sp>
        <p:nvSpPr>
          <p:cNvPr id="697" name="Shape 697"/>
          <p:cNvSpPr/>
          <p:nvPr>
            <p:ph type="body" idx="4294967295"/>
          </p:nvPr>
        </p:nvSpPr>
        <p:spPr>
          <a:xfrm>
            <a:off x="457200" y="990600"/>
            <a:ext cx="8229600" cy="5334000"/>
          </a:xfrm>
          <a:prstGeom prst="rect">
            <a:avLst/>
          </a:prstGeom>
        </p:spPr>
        <p:txBody>
          <a:bodyPr lIns="0" tIns="0" rIns="0" bIns="0">
            <a:normAutofit fontScale="100000" lnSpcReduction="0"/>
          </a:bodyPr>
          <a:lstStyle/>
          <a:p>
            <a:pPr lvl="0">
              <a:defRPr sz="1800">
                <a:solidFill>
                  <a:srgbClr val="000000"/>
                </a:solidFill>
              </a:defRPr>
            </a:pPr>
            <a:r>
              <a:rPr sz="2600"/>
              <a:t>Public Relations (or PR) is a field concerned with maintaining public image for high-profile people, commercial businesses and organizations, non-profit associations or programs.</a:t>
            </a:r>
            <a:endParaRPr sz="2600"/>
          </a:p>
          <a:p>
            <a:pPr lvl="0">
              <a:defRPr sz="1800">
                <a:solidFill>
                  <a:srgbClr val="000000"/>
                </a:solidFill>
              </a:defRPr>
            </a:pPr>
            <a:r>
              <a:rPr sz="2600"/>
              <a:t>It defined the practice of public relations as "the art and social science of analyzing trends, predicting their consequences, counseling organizational leaders, and implementing planned programs of action, which will serve both the organization and the public interest."</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04" name="Group 704"/>
          <p:cNvGrpSpPr/>
          <p:nvPr/>
        </p:nvGrpSpPr>
        <p:grpSpPr>
          <a:xfrm>
            <a:off x="3173412" y="2959100"/>
            <a:ext cx="2797176" cy="1517650"/>
            <a:chOff x="0" y="0"/>
            <a:chExt cx="2797175" cy="1517649"/>
          </a:xfrm>
        </p:grpSpPr>
        <p:sp>
          <p:nvSpPr>
            <p:cNvPr id="699" name="Shape 699"/>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9900"/>
            </a:solidFill>
            <a:ln w="12700" cap="flat">
              <a:solidFill>
                <a:srgbClr val="000000"/>
              </a:solidFill>
              <a:prstDash val="solid"/>
              <a:round/>
            </a:ln>
            <a:effectLst/>
          </p:spPr>
          <p:txBody>
            <a:bodyPr wrap="square" lIns="0" tIns="0" rIns="0" bIns="0" numCol="1" anchor="ctr">
              <a:noAutofit/>
            </a:bodyPr>
            <a:lstStyle/>
            <a:p>
              <a:pPr lvl="0" algn="ctr">
                <a:lnSpc>
                  <a:spcPct val="90000"/>
                </a:lnSpc>
                <a:spcBef>
                  <a:spcPts val="400"/>
                </a:spcBef>
                <a:defRPr b="1" sz="2400"/>
              </a:pPr>
            </a:p>
          </p:txBody>
        </p:sp>
        <p:sp>
          <p:nvSpPr>
            <p:cNvPr id="700" name="Shape 700"/>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AD33"/>
            </a:solidFill>
            <a:ln w="12700" cap="flat">
              <a:noFill/>
              <a:miter lim="400000"/>
            </a:ln>
            <a:effectLst/>
          </p:spPr>
          <p:txBody>
            <a:bodyPr wrap="square" lIns="0" tIns="0" rIns="0" bIns="0" numCol="1" anchor="ctr">
              <a:noAutofit/>
            </a:bodyPr>
            <a:lstStyle/>
            <a:p>
              <a:pPr lvl="0" algn="ctr">
                <a:lnSpc>
                  <a:spcPct val="90000"/>
                </a:lnSpc>
                <a:spcBef>
                  <a:spcPts val="400"/>
                </a:spcBef>
                <a:defRPr b="1" sz="2400"/>
              </a:pPr>
            </a:p>
          </p:txBody>
        </p:sp>
        <p:sp>
          <p:nvSpPr>
            <p:cNvPr id="701" name="Shape 701"/>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7A00"/>
            </a:solidFill>
            <a:ln w="12700" cap="flat">
              <a:noFill/>
              <a:miter lim="400000"/>
            </a:ln>
            <a:effectLst/>
          </p:spPr>
          <p:txBody>
            <a:bodyPr wrap="square" lIns="0" tIns="0" rIns="0" bIns="0" numCol="1" anchor="ctr">
              <a:noAutofit/>
            </a:bodyPr>
            <a:lstStyle/>
            <a:p>
              <a:pPr lvl="0" algn="ctr">
                <a:lnSpc>
                  <a:spcPct val="90000"/>
                </a:lnSpc>
                <a:spcBef>
                  <a:spcPts val="400"/>
                </a:spcBef>
                <a:defRPr b="1" sz="2400"/>
              </a:pPr>
            </a:p>
          </p:txBody>
        </p:sp>
        <p:sp>
          <p:nvSpPr>
            <p:cNvPr id="702" name="Shape 702"/>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90000"/>
                </a:lnSpc>
                <a:spcBef>
                  <a:spcPts val="400"/>
                </a:spcBef>
                <a:defRPr b="1" sz="2400"/>
              </a:pPr>
            </a:p>
          </p:txBody>
        </p:sp>
        <p:sp>
          <p:nvSpPr>
            <p:cNvPr id="703" name="Shape 703"/>
            <p:cNvSpPr/>
            <p:nvPr/>
          </p:nvSpPr>
          <p:spPr>
            <a:xfrm>
              <a:off x="0" y="391208"/>
              <a:ext cx="266880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500"/>
                </a:spcBef>
                <a:defRPr b="1" sz="2400"/>
              </a:lvl1pPr>
            </a:lstStyle>
            <a:p>
              <a:pPr lvl="0">
                <a:defRPr b="0" sz="1800"/>
              </a:pPr>
              <a:r>
                <a:rPr b="1" sz="2400"/>
                <a:t>Corporate Advertising</a:t>
              </a:r>
            </a:p>
          </p:txBody>
        </p:sp>
      </p:grpSp>
      <p:grpSp>
        <p:nvGrpSpPr>
          <p:cNvPr id="710" name="Group 710"/>
          <p:cNvGrpSpPr/>
          <p:nvPr/>
        </p:nvGrpSpPr>
        <p:grpSpPr>
          <a:xfrm>
            <a:off x="3173412" y="2952750"/>
            <a:ext cx="2797176" cy="1517650"/>
            <a:chOff x="0" y="0"/>
            <a:chExt cx="2797175" cy="1517649"/>
          </a:xfrm>
        </p:grpSpPr>
        <p:sp>
          <p:nvSpPr>
            <p:cNvPr id="705" name="Shape 705"/>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algn="ctr">
                <a:lnSpc>
                  <a:spcPct val="90000"/>
                </a:lnSpc>
                <a:spcBef>
                  <a:spcPts val="400"/>
                </a:spcBef>
                <a:defRPr b="1" sz="2400"/>
              </a:pPr>
            </a:p>
          </p:txBody>
        </p:sp>
        <p:sp>
          <p:nvSpPr>
            <p:cNvPr id="706" name="Shape 706"/>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algn="ctr">
                <a:lnSpc>
                  <a:spcPct val="90000"/>
                </a:lnSpc>
                <a:spcBef>
                  <a:spcPts val="400"/>
                </a:spcBef>
                <a:defRPr b="1" sz="2400"/>
              </a:pPr>
            </a:p>
          </p:txBody>
        </p:sp>
        <p:sp>
          <p:nvSpPr>
            <p:cNvPr id="707" name="Shape 707"/>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algn="ctr">
                <a:lnSpc>
                  <a:spcPct val="90000"/>
                </a:lnSpc>
                <a:spcBef>
                  <a:spcPts val="400"/>
                </a:spcBef>
                <a:defRPr b="1" sz="2400"/>
              </a:pPr>
            </a:p>
          </p:txBody>
        </p:sp>
        <p:sp>
          <p:nvSpPr>
            <p:cNvPr id="708" name="Shape 708"/>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algn="ctr">
                <a:lnSpc>
                  <a:spcPct val="90000"/>
                </a:lnSpc>
                <a:spcBef>
                  <a:spcPts val="400"/>
                </a:spcBef>
                <a:defRPr b="1" sz="2400"/>
              </a:pPr>
            </a:p>
          </p:txBody>
        </p:sp>
        <p:sp>
          <p:nvSpPr>
            <p:cNvPr id="709" name="Shape 709"/>
            <p:cNvSpPr/>
            <p:nvPr/>
          </p:nvSpPr>
          <p:spPr>
            <a:xfrm>
              <a:off x="0" y="391208"/>
              <a:ext cx="266880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spcBef>
                  <a:spcPts val="500"/>
                </a:spcBef>
                <a:defRPr b="1" sz="2400"/>
              </a:lvl1pPr>
            </a:lstStyle>
            <a:p>
              <a:pPr lvl="0">
                <a:defRPr b="0" sz="1800"/>
              </a:pPr>
              <a:r>
                <a:rPr b="1" sz="2400"/>
                <a:t>Corporate Advertising </a:t>
              </a:r>
            </a:p>
          </p:txBody>
        </p:sp>
      </p:grpSp>
      <p:grpSp>
        <p:nvGrpSpPr>
          <p:cNvPr id="716" name="Group 716"/>
          <p:cNvGrpSpPr/>
          <p:nvPr/>
        </p:nvGrpSpPr>
        <p:grpSpPr>
          <a:xfrm>
            <a:off x="6118224" y="2959100"/>
            <a:ext cx="2797176" cy="1517650"/>
            <a:chOff x="0" y="0"/>
            <a:chExt cx="2797175" cy="1517649"/>
          </a:xfrm>
        </p:grpSpPr>
        <p:sp>
          <p:nvSpPr>
            <p:cNvPr id="711" name="Shape 711"/>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9900"/>
            </a:solidFill>
            <a:ln w="12700" cap="flat">
              <a:solidFill>
                <a:srgbClr val="000000"/>
              </a:solidFill>
              <a:prstDash val="solid"/>
              <a:round/>
            </a:ln>
            <a:effectLst/>
          </p:spPr>
          <p:txBody>
            <a:bodyPr wrap="square" lIns="0" tIns="0" rIns="0" bIns="0" numCol="1" anchor="ctr">
              <a:noAutofit/>
            </a:bodyPr>
            <a:lstStyle/>
            <a:p>
              <a:pPr lvl="0" indent="6350" algn="ctr">
                <a:lnSpc>
                  <a:spcPct val="90000"/>
                </a:lnSpc>
                <a:spcBef>
                  <a:spcPts val="400"/>
                </a:spcBef>
                <a:defRPr b="1" sz="2400"/>
              </a:pPr>
            </a:p>
          </p:txBody>
        </p:sp>
        <p:sp>
          <p:nvSpPr>
            <p:cNvPr id="712" name="Shape 712"/>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AD33"/>
            </a:solidFill>
            <a:ln w="12700" cap="flat">
              <a:noFill/>
              <a:miter lim="400000"/>
            </a:ln>
            <a:effectLst/>
          </p:spPr>
          <p:txBody>
            <a:bodyPr wrap="square" lIns="0" tIns="0" rIns="0" bIns="0" numCol="1" anchor="ctr">
              <a:noAutofit/>
            </a:bodyPr>
            <a:lstStyle/>
            <a:p>
              <a:pPr lvl="0" indent="6350" algn="ctr">
                <a:lnSpc>
                  <a:spcPct val="90000"/>
                </a:lnSpc>
                <a:spcBef>
                  <a:spcPts val="400"/>
                </a:spcBef>
                <a:defRPr b="1" sz="2400"/>
              </a:pPr>
            </a:p>
          </p:txBody>
        </p:sp>
        <p:sp>
          <p:nvSpPr>
            <p:cNvPr id="713" name="Shape 713"/>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7A00"/>
            </a:solidFill>
            <a:ln w="12700" cap="flat">
              <a:noFill/>
              <a:miter lim="400000"/>
            </a:ln>
            <a:effectLst/>
          </p:spPr>
          <p:txBody>
            <a:bodyPr wrap="square" lIns="0" tIns="0" rIns="0" bIns="0" numCol="1" anchor="ctr">
              <a:noAutofit/>
            </a:bodyPr>
            <a:lstStyle/>
            <a:p>
              <a:pPr lvl="0" indent="6350" algn="ctr">
                <a:lnSpc>
                  <a:spcPct val="90000"/>
                </a:lnSpc>
                <a:spcBef>
                  <a:spcPts val="400"/>
                </a:spcBef>
                <a:defRPr b="1" sz="2400"/>
              </a:pPr>
            </a:p>
          </p:txBody>
        </p:sp>
        <p:sp>
          <p:nvSpPr>
            <p:cNvPr id="714" name="Shape 714"/>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indent="6350" algn="ctr">
                <a:lnSpc>
                  <a:spcPct val="90000"/>
                </a:lnSpc>
                <a:spcBef>
                  <a:spcPts val="400"/>
                </a:spcBef>
                <a:defRPr b="1" sz="2400"/>
              </a:pPr>
            </a:p>
          </p:txBody>
        </p:sp>
        <p:sp>
          <p:nvSpPr>
            <p:cNvPr id="715" name="Shape 715"/>
            <p:cNvSpPr/>
            <p:nvPr/>
          </p:nvSpPr>
          <p:spPr>
            <a:xfrm>
              <a:off x="0" y="391208"/>
              <a:ext cx="266880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6350" algn="ctr">
                <a:lnSpc>
                  <a:spcPct val="90000"/>
                </a:lnSpc>
                <a:spcBef>
                  <a:spcPts val="500"/>
                </a:spcBef>
                <a:defRPr b="1" sz="2400"/>
              </a:lvl1pPr>
            </a:lstStyle>
            <a:p>
              <a:pPr lvl="0">
                <a:defRPr b="0" sz="1800"/>
              </a:pPr>
              <a:r>
                <a:rPr b="1" sz="2400"/>
                <a:t>Cause-related Marketing</a:t>
              </a:r>
            </a:p>
          </p:txBody>
        </p:sp>
      </p:grpSp>
      <p:grpSp>
        <p:nvGrpSpPr>
          <p:cNvPr id="722" name="Group 722"/>
          <p:cNvGrpSpPr/>
          <p:nvPr/>
        </p:nvGrpSpPr>
        <p:grpSpPr>
          <a:xfrm>
            <a:off x="6118224" y="2952750"/>
            <a:ext cx="2797176" cy="1517650"/>
            <a:chOff x="0" y="0"/>
            <a:chExt cx="2797175" cy="1517649"/>
          </a:xfrm>
        </p:grpSpPr>
        <p:sp>
          <p:nvSpPr>
            <p:cNvPr id="717" name="Shape 717"/>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indent="6350" algn="ctr">
                <a:lnSpc>
                  <a:spcPct val="90000"/>
                </a:lnSpc>
                <a:spcBef>
                  <a:spcPts val="400"/>
                </a:spcBef>
                <a:defRPr b="1" sz="2400"/>
              </a:pPr>
            </a:p>
          </p:txBody>
        </p:sp>
        <p:sp>
          <p:nvSpPr>
            <p:cNvPr id="718" name="Shape 718"/>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indent="6350" algn="ctr">
                <a:lnSpc>
                  <a:spcPct val="90000"/>
                </a:lnSpc>
                <a:spcBef>
                  <a:spcPts val="400"/>
                </a:spcBef>
                <a:defRPr b="1" sz="2400"/>
              </a:pPr>
            </a:p>
          </p:txBody>
        </p:sp>
        <p:sp>
          <p:nvSpPr>
            <p:cNvPr id="719" name="Shape 719"/>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indent="6350" algn="ctr">
                <a:lnSpc>
                  <a:spcPct val="90000"/>
                </a:lnSpc>
                <a:spcBef>
                  <a:spcPts val="400"/>
                </a:spcBef>
                <a:defRPr b="1" sz="2400"/>
              </a:pPr>
            </a:p>
          </p:txBody>
        </p:sp>
        <p:sp>
          <p:nvSpPr>
            <p:cNvPr id="720" name="Shape 720"/>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indent="6350" algn="ctr">
                <a:lnSpc>
                  <a:spcPct val="90000"/>
                </a:lnSpc>
                <a:spcBef>
                  <a:spcPts val="400"/>
                </a:spcBef>
                <a:defRPr b="1" sz="2400"/>
              </a:pPr>
            </a:p>
          </p:txBody>
        </p:sp>
        <p:sp>
          <p:nvSpPr>
            <p:cNvPr id="721" name="Shape 721"/>
            <p:cNvSpPr/>
            <p:nvPr/>
          </p:nvSpPr>
          <p:spPr>
            <a:xfrm>
              <a:off x="0" y="391208"/>
              <a:ext cx="266880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6350" algn="ctr">
                <a:lnSpc>
                  <a:spcPct val="90000"/>
                </a:lnSpc>
                <a:spcBef>
                  <a:spcPts val="500"/>
                </a:spcBef>
                <a:defRPr b="1" sz="2400"/>
              </a:lvl1pPr>
            </a:lstStyle>
            <a:p>
              <a:pPr lvl="0">
                <a:defRPr b="0" sz="1800"/>
              </a:pPr>
              <a:r>
                <a:rPr b="1" sz="2400"/>
                <a:t>Cause-related Marketing</a:t>
              </a:r>
            </a:p>
          </p:txBody>
        </p:sp>
      </p:grpSp>
      <p:grpSp>
        <p:nvGrpSpPr>
          <p:cNvPr id="728" name="Group 728"/>
          <p:cNvGrpSpPr/>
          <p:nvPr/>
        </p:nvGrpSpPr>
        <p:grpSpPr>
          <a:xfrm>
            <a:off x="1698624" y="1060450"/>
            <a:ext cx="2797176" cy="1517650"/>
            <a:chOff x="0" y="0"/>
            <a:chExt cx="2797175" cy="1517649"/>
          </a:xfrm>
        </p:grpSpPr>
        <p:sp>
          <p:nvSpPr>
            <p:cNvPr id="723" name="Shape 723"/>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9900"/>
            </a:solid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24" name="Shape 724"/>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AD33"/>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25" name="Shape 725"/>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7A00"/>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26" name="Shape 726"/>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27" name="Shape 727"/>
            <p:cNvSpPr/>
            <p:nvPr/>
          </p:nvSpPr>
          <p:spPr>
            <a:xfrm>
              <a:off x="0" y="370888"/>
              <a:ext cx="2668808"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defRPr sz="1800"/>
              </a:pPr>
              <a:r>
                <a:rPr b="1" sz="2400"/>
                <a:t>Publicity</a:t>
              </a:r>
              <a:endParaRPr b="1" sz="2400"/>
            </a:p>
            <a:p>
              <a:pPr lvl="0" marL="342900" indent="-342900" algn="ctr">
                <a:defRPr sz="1800"/>
              </a:pPr>
              <a:r>
                <a:rPr b="1" sz="2400"/>
                <a:t>Vehicles</a:t>
              </a:r>
            </a:p>
          </p:txBody>
        </p:sp>
      </p:grpSp>
      <p:grpSp>
        <p:nvGrpSpPr>
          <p:cNvPr id="734" name="Group 734"/>
          <p:cNvGrpSpPr/>
          <p:nvPr/>
        </p:nvGrpSpPr>
        <p:grpSpPr>
          <a:xfrm>
            <a:off x="228599" y="2959100"/>
            <a:ext cx="2797176" cy="1517650"/>
            <a:chOff x="0" y="0"/>
            <a:chExt cx="2797175" cy="1517649"/>
          </a:xfrm>
        </p:grpSpPr>
        <p:sp>
          <p:nvSpPr>
            <p:cNvPr id="729" name="Shape 729"/>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9900"/>
            </a:solid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0" name="Shape 730"/>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AD33"/>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1" name="Shape 731"/>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7A00"/>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2" name="Shape 732"/>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3" name="Shape 733"/>
            <p:cNvSpPr/>
            <p:nvPr/>
          </p:nvSpPr>
          <p:spPr>
            <a:xfrm>
              <a:off x="0" y="354632"/>
              <a:ext cx="2668808" cy="936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lnSpc>
                  <a:spcPct val="90000"/>
                </a:lnSpc>
                <a:spcBef>
                  <a:spcPts val="500"/>
                </a:spcBef>
                <a:defRPr sz="1800"/>
              </a:pPr>
              <a:r>
                <a:rPr b="1" sz="2400"/>
                <a:t>Community</a:t>
              </a:r>
              <a:endParaRPr b="1" sz="2400"/>
            </a:p>
            <a:p>
              <a:pPr lvl="0" marL="342900" indent="-342900" algn="ctr">
                <a:lnSpc>
                  <a:spcPct val="90000"/>
                </a:lnSpc>
                <a:spcBef>
                  <a:spcPts val="500"/>
                </a:spcBef>
                <a:defRPr sz="1800"/>
              </a:pPr>
              <a:r>
                <a:rPr b="1" sz="2400"/>
                <a:t>Activities</a:t>
              </a:r>
            </a:p>
          </p:txBody>
        </p:sp>
      </p:grpSp>
      <p:grpSp>
        <p:nvGrpSpPr>
          <p:cNvPr id="740" name="Group 740"/>
          <p:cNvGrpSpPr/>
          <p:nvPr/>
        </p:nvGrpSpPr>
        <p:grpSpPr>
          <a:xfrm>
            <a:off x="1698624" y="4864100"/>
            <a:ext cx="2797176" cy="1517650"/>
            <a:chOff x="0" y="0"/>
            <a:chExt cx="2797175" cy="1517649"/>
          </a:xfrm>
        </p:grpSpPr>
        <p:sp>
          <p:nvSpPr>
            <p:cNvPr id="735" name="Shape 735"/>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9900"/>
            </a:solid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6" name="Shape 736"/>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AD33"/>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7" name="Shape 737"/>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7A00"/>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8" name="Shape 738"/>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39" name="Shape 739"/>
            <p:cNvSpPr/>
            <p:nvPr/>
          </p:nvSpPr>
          <p:spPr>
            <a:xfrm>
              <a:off x="0" y="354632"/>
              <a:ext cx="2668808" cy="936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lnSpc>
                  <a:spcPct val="90000"/>
                </a:lnSpc>
                <a:spcBef>
                  <a:spcPts val="500"/>
                </a:spcBef>
                <a:defRPr sz="1800"/>
              </a:pPr>
              <a:r>
                <a:rPr b="1" sz="2400"/>
                <a:t>Public Affairs</a:t>
              </a:r>
              <a:endParaRPr b="1" sz="2400"/>
            </a:p>
            <a:p>
              <a:pPr lvl="0" marL="342900" indent="-342900" algn="ctr">
                <a:lnSpc>
                  <a:spcPct val="90000"/>
                </a:lnSpc>
                <a:spcBef>
                  <a:spcPts val="500"/>
                </a:spcBef>
                <a:defRPr sz="1800"/>
              </a:pPr>
              <a:r>
                <a:rPr b="1" sz="2400"/>
                <a:t>Activities</a:t>
              </a:r>
            </a:p>
          </p:txBody>
        </p:sp>
      </p:grpSp>
      <p:grpSp>
        <p:nvGrpSpPr>
          <p:cNvPr id="746" name="Group 746"/>
          <p:cNvGrpSpPr/>
          <p:nvPr/>
        </p:nvGrpSpPr>
        <p:grpSpPr>
          <a:xfrm>
            <a:off x="4648199" y="1060450"/>
            <a:ext cx="2797176" cy="1517650"/>
            <a:chOff x="0" y="0"/>
            <a:chExt cx="2797175" cy="1517649"/>
          </a:xfrm>
        </p:grpSpPr>
        <p:sp>
          <p:nvSpPr>
            <p:cNvPr id="741" name="Shape 741"/>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9900"/>
            </a:solid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42" name="Shape 742"/>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AD33"/>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43" name="Shape 743"/>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7A00"/>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44" name="Shape 744"/>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45" name="Shape 745"/>
            <p:cNvSpPr/>
            <p:nvPr/>
          </p:nvSpPr>
          <p:spPr>
            <a:xfrm>
              <a:off x="0" y="370888"/>
              <a:ext cx="2668808"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defRPr sz="1800"/>
              </a:pPr>
              <a:r>
                <a:rPr b="1" sz="2400"/>
                <a:t>Special</a:t>
              </a:r>
              <a:endParaRPr b="1" sz="2400"/>
            </a:p>
            <a:p>
              <a:pPr lvl="0" marL="342900" indent="-342900" algn="ctr">
                <a:defRPr sz="1800"/>
              </a:pPr>
              <a:r>
                <a:rPr b="1" sz="2400"/>
                <a:t>Publications</a:t>
              </a:r>
            </a:p>
          </p:txBody>
        </p:sp>
      </p:grpSp>
      <p:grpSp>
        <p:nvGrpSpPr>
          <p:cNvPr id="752" name="Group 752"/>
          <p:cNvGrpSpPr/>
          <p:nvPr/>
        </p:nvGrpSpPr>
        <p:grpSpPr>
          <a:xfrm>
            <a:off x="4648199" y="4864100"/>
            <a:ext cx="2797176" cy="1517650"/>
            <a:chOff x="0" y="0"/>
            <a:chExt cx="2797175" cy="1517649"/>
          </a:xfrm>
        </p:grpSpPr>
        <p:sp>
          <p:nvSpPr>
            <p:cNvPr id="747" name="Shape 747"/>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9900"/>
            </a:solid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48" name="Shape 748"/>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AD33"/>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49" name="Shape 749"/>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7A00"/>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50" name="Shape 750"/>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51" name="Shape 751"/>
            <p:cNvSpPr/>
            <p:nvPr/>
          </p:nvSpPr>
          <p:spPr>
            <a:xfrm>
              <a:off x="0" y="354632"/>
              <a:ext cx="2668808" cy="936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lnSpc>
                  <a:spcPct val="90000"/>
                </a:lnSpc>
                <a:spcBef>
                  <a:spcPts val="500"/>
                </a:spcBef>
                <a:defRPr sz="1800"/>
              </a:pPr>
              <a:r>
                <a:rPr b="1" sz="2400"/>
                <a:t>Special Event</a:t>
              </a:r>
              <a:endParaRPr b="1" sz="2400"/>
            </a:p>
            <a:p>
              <a:pPr lvl="0" marL="342900" indent="-342900" algn="ctr">
                <a:lnSpc>
                  <a:spcPct val="90000"/>
                </a:lnSpc>
                <a:spcBef>
                  <a:spcPts val="500"/>
                </a:spcBef>
                <a:defRPr sz="1800"/>
              </a:pPr>
              <a:r>
                <a:rPr b="1" sz="2400"/>
                <a:t>Sponsorship</a:t>
              </a:r>
            </a:p>
          </p:txBody>
        </p:sp>
      </p:grpSp>
      <p:grpSp>
        <p:nvGrpSpPr>
          <p:cNvPr id="758" name="Group 758"/>
          <p:cNvGrpSpPr/>
          <p:nvPr/>
        </p:nvGrpSpPr>
        <p:grpSpPr>
          <a:xfrm>
            <a:off x="1698624" y="1054100"/>
            <a:ext cx="2797176" cy="1517650"/>
            <a:chOff x="0" y="0"/>
            <a:chExt cx="2797175" cy="1517649"/>
          </a:xfrm>
        </p:grpSpPr>
        <p:sp>
          <p:nvSpPr>
            <p:cNvPr id="753" name="Shape 753"/>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54" name="Shape 754"/>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55" name="Shape 755"/>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56" name="Shape 756"/>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57" name="Shape 757"/>
            <p:cNvSpPr/>
            <p:nvPr/>
          </p:nvSpPr>
          <p:spPr>
            <a:xfrm>
              <a:off x="0" y="370888"/>
              <a:ext cx="2668808"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defRPr sz="1800"/>
              </a:pPr>
              <a:r>
                <a:rPr b="1" sz="2400"/>
                <a:t>Publicity</a:t>
              </a:r>
              <a:endParaRPr b="1" sz="2400"/>
            </a:p>
            <a:p>
              <a:pPr lvl="0" marL="342900" indent="-342900" algn="ctr">
                <a:defRPr sz="1800"/>
              </a:pPr>
              <a:r>
                <a:rPr b="1" sz="2400"/>
                <a:t>Vehicles</a:t>
              </a:r>
            </a:p>
          </p:txBody>
        </p:sp>
      </p:grpSp>
      <p:grpSp>
        <p:nvGrpSpPr>
          <p:cNvPr id="764" name="Group 764"/>
          <p:cNvGrpSpPr/>
          <p:nvPr/>
        </p:nvGrpSpPr>
        <p:grpSpPr>
          <a:xfrm>
            <a:off x="228599" y="2952750"/>
            <a:ext cx="2797176" cy="1517650"/>
            <a:chOff x="0" y="0"/>
            <a:chExt cx="2797175" cy="1517649"/>
          </a:xfrm>
        </p:grpSpPr>
        <p:sp>
          <p:nvSpPr>
            <p:cNvPr id="759" name="Shape 759"/>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0" name="Shape 760"/>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1" name="Shape 761"/>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2" name="Shape 762"/>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3" name="Shape 763"/>
            <p:cNvSpPr/>
            <p:nvPr/>
          </p:nvSpPr>
          <p:spPr>
            <a:xfrm>
              <a:off x="0" y="354632"/>
              <a:ext cx="2668808" cy="936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lnSpc>
                  <a:spcPct val="90000"/>
                </a:lnSpc>
                <a:spcBef>
                  <a:spcPts val="500"/>
                </a:spcBef>
                <a:defRPr sz="1800"/>
              </a:pPr>
              <a:r>
                <a:rPr b="1" sz="2400"/>
                <a:t>Community</a:t>
              </a:r>
              <a:endParaRPr b="1" sz="2400"/>
            </a:p>
            <a:p>
              <a:pPr lvl="0" marL="342900" indent="-342900" algn="ctr">
                <a:lnSpc>
                  <a:spcPct val="90000"/>
                </a:lnSpc>
                <a:spcBef>
                  <a:spcPts val="500"/>
                </a:spcBef>
                <a:defRPr sz="1800"/>
              </a:pPr>
              <a:r>
                <a:rPr b="1" sz="2400"/>
                <a:t>Activities</a:t>
              </a:r>
            </a:p>
          </p:txBody>
        </p:sp>
      </p:grpSp>
      <p:grpSp>
        <p:nvGrpSpPr>
          <p:cNvPr id="770" name="Group 770"/>
          <p:cNvGrpSpPr/>
          <p:nvPr/>
        </p:nvGrpSpPr>
        <p:grpSpPr>
          <a:xfrm>
            <a:off x="1698624" y="4857750"/>
            <a:ext cx="2797176" cy="1517650"/>
            <a:chOff x="0" y="0"/>
            <a:chExt cx="2797175" cy="1517649"/>
          </a:xfrm>
        </p:grpSpPr>
        <p:sp>
          <p:nvSpPr>
            <p:cNvPr id="765" name="Shape 765"/>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6" name="Shape 766"/>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7" name="Shape 767"/>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8" name="Shape 768"/>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lnSpc>
                  <a:spcPct val="90000"/>
                </a:lnSpc>
                <a:spcBef>
                  <a:spcPts val="400"/>
                </a:spcBef>
                <a:defRPr b="1" sz="2400"/>
              </a:pPr>
            </a:p>
          </p:txBody>
        </p:sp>
        <p:sp>
          <p:nvSpPr>
            <p:cNvPr id="769" name="Shape 769"/>
            <p:cNvSpPr/>
            <p:nvPr/>
          </p:nvSpPr>
          <p:spPr>
            <a:xfrm>
              <a:off x="0" y="354632"/>
              <a:ext cx="2668808" cy="936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lnSpc>
                  <a:spcPct val="90000"/>
                </a:lnSpc>
                <a:spcBef>
                  <a:spcPts val="500"/>
                </a:spcBef>
                <a:defRPr sz="1800"/>
              </a:pPr>
              <a:r>
                <a:rPr b="1" sz="2400"/>
                <a:t>Public Affairs</a:t>
              </a:r>
              <a:endParaRPr b="1" sz="2400"/>
            </a:p>
            <a:p>
              <a:pPr lvl="0" marL="342900" indent="-342900" algn="ctr">
                <a:lnSpc>
                  <a:spcPct val="90000"/>
                </a:lnSpc>
                <a:spcBef>
                  <a:spcPts val="500"/>
                </a:spcBef>
                <a:defRPr sz="1800"/>
              </a:pPr>
              <a:r>
                <a:rPr b="1" sz="2400"/>
                <a:t>Activities</a:t>
              </a:r>
            </a:p>
          </p:txBody>
        </p:sp>
      </p:grpSp>
      <p:grpSp>
        <p:nvGrpSpPr>
          <p:cNvPr id="776" name="Group 776"/>
          <p:cNvGrpSpPr/>
          <p:nvPr/>
        </p:nvGrpSpPr>
        <p:grpSpPr>
          <a:xfrm>
            <a:off x="4648199" y="1054100"/>
            <a:ext cx="2797176" cy="1517650"/>
            <a:chOff x="0" y="0"/>
            <a:chExt cx="2797175" cy="1517649"/>
          </a:xfrm>
        </p:grpSpPr>
        <p:sp>
          <p:nvSpPr>
            <p:cNvPr id="771" name="Shape 771"/>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1827"/>
                  </a:lnTo>
                  <a:lnTo>
                    <a:pt x="0" y="21600"/>
                  </a:lnTo>
                  <a:lnTo>
                    <a:pt x="20609" y="21600"/>
                  </a:lnTo>
                  <a:lnTo>
                    <a:pt x="21600" y="19773"/>
                  </a:lnTo>
                  <a:lnTo>
                    <a:pt x="21600" y="0"/>
                  </a:lnTo>
                  <a:close/>
                </a:path>
              </a:pathLst>
            </a:custGeom>
            <a:solidFill>
              <a:srgbClr val="FFDEBD"/>
            </a:solid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72" name="Shape 772"/>
            <p:cNvSpPr/>
            <p:nvPr/>
          </p:nvSpPr>
          <p:spPr>
            <a:xfrm>
              <a:off x="0" y="0"/>
              <a:ext cx="2797175" cy="12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 y="0"/>
                  </a:moveTo>
                  <a:lnTo>
                    <a:pt x="0" y="21600"/>
                  </a:lnTo>
                  <a:lnTo>
                    <a:pt x="20609" y="21600"/>
                  </a:lnTo>
                  <a:lnTo>
                    <a:pt x="21600" y="0"/>
                  </a:lnTo>
                  <a:close/>
                </a:path>
              </a:pathLst>
            </a:custGeom>
            <a:solidFill>
              <a:srgbClr val="FFE5CA"/>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73" name="Shape 773"/>
            <p:cNvSpPr/>
            <p:nvPr/>
          </p:nvSpPr>
          <p:spPr>
            <a:xfrm>
              <a:off x="2668807" y="0"/>
              <a:ext cx="128368"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0" y="21600"/>
                  </a:lnTo>
                  <a:lnTo>
                    <a:pt x="21600" y="19773"/>
                  </a:lnTo>
                  <a:lnTo>
                    <a:pt x="21600" y="0"/>
                  </a:lnTo>
                  <a:close/>
                </a:path>
              </a:pathLst>
            </a:custGeom>
            <a:solidFill>
              <a:srgbClr val="CCB297"/>
            </a:solidFill>
            <a:ln w="12700" cap="flat">
              <a:noFill/>
              <a:miter lim="400000"/>
            </a:ln>
            <a:effectLst/>
          </p:spPr>
          <p:txBody>
            <a:bodyPr wrap="square" lIns="0" tIns="0" rIns="0" bIns="0" numCol="1" anchor="ctr">
              <a:noAutofit/>
            </a:bodyPr>
            <a:lstStyle/>
            <a:p>
              <a:pPr lvl="0" marL="342900" indent="-342900" algn="ctr">
                <a:defRPr b="1" sz="2400"/>
              </a:pPr>
            </a:p>
          </p:txBody>
        </p:sp>
        <p:sp>
          <p:nvSpPr>
            <p:cNvPr id="774" name="Shape 774"/>
            <p:cNvSpPr/>
            <p:nvPr/>
          </p:nvSpPr>
          <p:spPr>
            <a:xfrm>
              <a:off x="0" y="0"/>
              <a:ext cx="2797175" cy="1517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27"/>
                  </a:moveTo>
                  <a:lnTo>
                    <a:pt x="20609" y="1827"/>
                  </a:lnTo>
                  <a:lnTo>
                    <a:pt x="21600" y="0"/>
                  </a:lnTo>
                  <a:moveTo>
                    <a:pt x="20609" y="1827"/>
                  </a:moveTo>
                  <a:lnTo>
                    <a:pt x="20609" y="21600"/>
                  </a:lnTo>
                </a:path>
              </a:pathLst>
            </a:custGeom>
            <a:noFill/>
            <a:ln w="12700" cap="flat">
              <a:solidFill>
                <a:srgbClr val="000000"/>
              </a:solidFill>
              <a:prstDash val="solid"/>
              <a:round/>
            </a:ln>
            <a:effectLst/>
          </p:spPr>
          <p:txBody>
            <a:bodyPr wrap="square" lIns="0" tIns="0" rIns="0" bIns="0" numCol="1" anchor="ctr">
              <a:noAutofit/>
            </a:bodyPr>
            <a:lstStyle/>
            <a:p>
              <a:pPr lvl="0" marL="342900" indent="-342900" algn="ctr">
                <a:defRPr b="1" sz="2400"/>
              </a:pPr>
            </a:p>
          </p:txBody>
        </p:sp>
        <p:sp>
          <p:nvSpPr>
            <p:cNvPr id="775" name="Shape 775"/>
            <p:cNvSpPr/>
            <p:nvPr/>
          </p:nvSpPr>
          <p:spPr>
            <a:xfrm>
              <a:off x="0" y="370888"/>
              <a:ext cx="2668808"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marL="342900" indent="-342900" algn="ctr">
                <a:defRPr sz="1800"/>
              </a:pPr>
              <a:r>
                <a:rPr b="1" sz="2400"/>
                <a:t>Special</a:t>
              </a:r>
              <a:endParaRPr b="1" sz="2400"/>
            </a:p>
            <a:p>
              <a:pPr lvl="0" marL="342900" indent="-342900" algn="ctr">
                <a:defRPr sz="1800"/>
              </a:pPr>
              <a:r>
                <a:rPr b="1" sz="2400"/>
                <a:t>Publications</a:t>
              </a:r>
            </a:p>
          </p:txBody>
        </p:sp>
      </p:grpSp>
      <p:sp>
        <p:nvSpPr>
          <p:cNvPr id="777" name="Shape 777"/>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778"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779"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780" name="Shape 780"/>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sp>
        <p:nvSpPr>
          <p:cNvPr id="781" name="Shape 781"/>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728"/>
                                        </p:tgtEl>
                                        <p:attrNameLst>
                                          <p:attrName>style.visibility</p:attrName>
                                        </p:attrNameLst>
                                      </p:cBhvr>
                                      <p:to>
                                        <p:strVal val="visible"/>
                                      </p:to>
                                    </p:set>
                                    <p:animEffect filter="box(out)" transition="in">
                                      <p:cBhvr>
                                        <p:cTn id="7" dur="500"/>
                                        <p:tgtEl>
                                          <p:spTgt spid="72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758"/>
                                        </p:tgtEl>
                                        <p:attrNameLst>
                                          <p:attrName>style.visibility</p:attrName>
                                        </p:attrNameLst>
                                      </p:cBhvr>
                                      <p:to>
                                        <p:strVal val="visible"/>
                                      </p:to>
                                    </p:set>
                                  </p:childTnLst>
                                </p:cTn>
                              </p:par>
                            </p:childTnLst>
                          </p:cTn>
                        </p:par>
                        <p:par>
                          <p:cTn id="12" fill="hold">
                            <p:stCondLst>
                              <p:cond delay="0"/>
                            </p:stCondLst>
                            <p:childTnLst>
                              <p:par>
                                <p:cTn id="13" nodeType="afterEffect" presetClass="entr" presetSubtype="32" presetID="4" grpId="3" fill="hold">
                                  <p:stCondLst>
                                    <p:cond delay="0"/>
                                  </p:stCondLst>
                                  <p:iterate type="el" backwards="0">
                                    <p:tmAbs val="0"/>
                                  </p:iterate>
                                  <p:childTnLst>
                                    <p:set>
                                      <p:cBhvr>
                                        <p:cTn id="14" fill="hold"/>
                                        <p:tgtEl>
                                          <p:spTgt spid="746"/>
                                        </p:tgtEl>
                                        <p:attrNameLst>
                                          <p:attrName>style.visibility</p:attrName>
                                        </p:attrNameLst>
                                      </p:cBhvr>
                                      <p:to>
                                        <p:strVal val="visible"/>
                                      </p:to>
                                    </p:set>
                                    <p:animEffect filter="box(out)" transition="in">
                                      <p:cBhvr>
                                        <p:cTn id="15" dur="500"/>
                                        <p:tgtEl>
                                          <p:spTgt spid="74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776"/>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32" presetID="4" grpId="5" fill="hold">
                                  <p:stCondLst>
                                    <p:cond delay="0"/>
                                  </p:stCondLst>
                                  <p:iterate type="el" backwards="0">
                                    <p:tmAbs val="0"/>
                                  </p:iterate>
                                  <p:childTnLst>
                                    <p:set>
                                      <p:cBhvr>
                                        <p:cTn id="22" fill="hold"/>
                                        <p:tgtEl>
                                          <p:spTgt spid="734"/>
                                        </p:tgtEl>
                                        <p:attrNameLst>
                                          <p:attrName>style.visibility</p:attrName>
                                        </p:attrNameLst>
                                      </p:cBhvr>
                                      <p:to>
                                        <p:strVal val="visible"/>
                                      </p:to>
                                    </p:set>
                                    <p:animEffect filter="box(out)" transition="in">
                                      <p:cBhvr>
                                        <p:cTn id="23" dur="500"/>
                                        <p:tgtEl>
                                          <p:spTgt spid="734"/>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6" fill="hold">
                                  <p:stCondLst>
                                    <p:cond delay="0"/>
                                  </p:stCondLst>
                                  <p:iterate type="el" backwards="0">
                                    <p:tmAbs val="0"/>
                                  </p:iterate>
                                  <p:childTnLst>
                                    <p:set>
                                      <p:cBhvr>
                                        <p:cTn id="27" fill="hold"/>
                                        <p:tgtEl>
                                          <p:spTgt spid="764"/>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32" presetID="4" grpId="7" fill="hold">
                                  <p:stCondLst>
                                    <p:cond delay="0"/>
                                  </p:stCondLst>
                                  <p:iterate type="el" backwards="0">
                                    <p:tmAbs val="0"/>
                                  </p:iterate>
                                  <p:childTnLst>
                                    <p:set>
                                      <p:cBhvr>
                                        <p:cTn id="30" fill="hold"/>
                                        <p:tgtEl>
                                          <p:spTgt spid="704"/>
                                        </p:tgtEl>
                                        <p:attrNameLst>
                                          <p:attrName>style.visibility</p:attrName>
                                        </p:attrNameLst>
                                      </p:cBhvr>
                                      <p:to>
                                        <p:strVal val="visible"/>
                                      </p:to>
                                    </p:set>
                                    <p:animEffect filter="box(out)" transition="in">
                                      <p:cBhvr>
                                        <p:cTn id="31" dur="500"/>
                                        <p:tgtEl>
                                          <p:spTgt spid="704"/>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8" fill="hold">
                                  <p:stCondLst>
                                    <p:cond delay="0"/>
                                  </p:stCondLst>
                                  <p:iterate type="el" backwards="0">
                                    <p:tmAbs val="0"/>
                                  </p:iterate>
                                  <p:childTnLst>
                                    <p:set>
                                      <p:cBhvr>
                                        <p:cTn id="35" fill="hold"/>
                                        <p:tgtEl>
                                          <p:spTgt spid="710"/>
                                        </p:tgtEl>
                                        <p:attrNameLst>
                                          <p:attrName>style.visibility</p:attrName>
                                        </p:attrNameLst>
                                      </p:cBhvr>
                                      <p:to>
                                        <p:strVal val="visible"/>
                                      </p:to>
                                    </p:set>
                                  </p:childTnLst>
                                </p:cTn>
                              </p:par>
                            </p:childTnLst>
                          </p:cTn>
                        </p:par>
                        <p:par>
                          <p:cTn id="36" fill="hold">
                            <p:stCondLst>
                              <p:cond delay="0"/>
                            </p:stCondLst>
                            <p:childTnLst>
                              <p:par>
                                <p:cTn id="37" nodeType="afterEffect" presetClass="entr" presetSubtype="32" presetID="4" grpId="9" fill="hold">
                                  <p:stCondLst>
                                    <p:cond delay="0"/>
                                  </p:stCondLst>
                                  <p:iterate type="el" backwards="0">
                                    <p:tmAbs val="0"/>
                                  </p:iterate>
                                  <p:childTnLst>
                                    <p:set>
                                      <p:cBhvr>
                                        <p:cTn id="38" fill="hold"/>
                                        <p:tgtEl>
                                          <p:spTgt spid="716"/>
                                        </p:tgtEl>
                                        <p:attrNameLst>
                                          <p:attrName>style.visibility</p:attrName>
                                        </p:attrNameLst>
                                      </p:cBhvr>
                                      <p:to>
                                        <p:strVal val="visible"/>
                                      </p:to>
                                    </p:set>
                                    <p:animEffect filter="box(out)" transition="in">
                                      <p:cBhvr>
                                        <p:cTn id="39" dur="500"/>
                                        <p:tgtEl>
                                          <p:spTgt spid="716"/>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0" fill="hold">
                                  <p:stCondLst>
                                    <p:cond delay="0"/>
                                  </p:stCondLst>
                                  <p:iterate type="el" backwards="0">
                                    <p:tmAbs val="0"/>
                                  </p:iterate>
                                  <p:childTnLst>
                                    <p:set>
                                      <p:cBhvr>
                                        <p:cTn id="43" fill="hold"/>
                                        <p:tgtEl>
                                          <p:spTgt spid="722"/>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32" presetID="4" grpId="11" fill="hold">
                                  <p:stCondLst>
                                    <p:cond delay="0"/>
                                  </p:stCondLst>
                                  <p:iterate type="el" backwards="0">
                                    <p:tmAbs val="0"/>
                                  </p:iterate>
                                  <p:childTnLst>
                                    <p:set>
                                      <p:cBhvr>
                                        <p:cTn id="46" fill="hold"/>
                                        <p:tgtEl>
                                          <p:spTgt spid="740"/>
                                        </p:tgtEl>
                                        <p:attrNameLst>
                                          <p:attrName>style.visibility</p:attrName>
                                        </p:attrNameLst>
                                      </p:cBhvr>
                                      <p:to>
                                        <p:strVal val="visible"/>
                                      </p:to>
                                    </p:set>
                                    <p:animEffect filter="box(out)" transition="in">
                                      <p:cBhvr>
                                        <p:cTn id="47" dur="500"/>
                                        <p:tgtEl>
                                          <p:spTgt spid="740"/>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2" fill="hold">
                                  <p:stCondLst>
                                    <p:cond delay="0"/>
                                  </p:stCondLst>
                                  <p:iterate type="el" backwards="0">
                                    <p:tmAbs val="0"/>
                                  </p:iterate>
                                  <p:childTnLst>
                                    <p:set>
                                      <p:cBhvr>
                                        <p:cTn id="51" fill="hold"/>
                                        <p:tgtEl>
                                          <p:spTgt spid="770"/>
                                        </p:tgtEl>
                                        <p:attrNameLst>
                                          <p:attrName>style.visibility</p:attrName>
                                        </p:attrNameLst>
                                      </p:cBhvr>
                                      <p:to>
                                        <p:strVal val="visible"/>
                                      </p:to>
                                    </p:set>
                                  </p:childTnLst>
                                </p:cTn>
                              </p:par>
                            </p:childTnLst>
                          </p:cTn>
                        </p:par>
                        <p:par>
                          <p:cTn id="52" fill="hold">
                            <p:stCondLst>
                              <p:cond delay="0"/>
                            </p:stCondLst>
                            <p:childTnLst>
                              <p:par>
                                <p:cTn id="53" nodeType="afterEffect" presetClass="entr" presetSubtype="32" presetID="4" grpId="13" fill="hold">
                                  <p:stCondLst>
                                    <p:cond delay="0"/>
                                  </p:stCondLst>
                                  <p:iterate type="el" backwards="0">
                                    <p:tmAbs val="0"/>
                                  </p:iterate>
                                  <p:childTnLst>
                                    <p:set>
                                      <p:cBhvr>
                                        <p:cTn id="54" fill="hold"/>
                                        <p:tgtEl>
                                          <p:spTgt spid="752"/>
                                        </p:tgtEl>
                                        <p:attrNameLst>
                                          <p:attrName>style.visibility</p:attrName>
                                        </p:attrNameLst>
                                      </p:cBhvr>
                                      <p:to>
                                        <p:strVal val="visible"/>
                                      </p:to>
                                    </p:set>
                                    <p:animEffect filter="box(out)" transition="in">
                                      <p:cBhvr>
                                        <p:cTn id="55" dur="500"/>
                                        <p:tgtEl>
                                          <p:spTgt spid="7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6" grpId="9"/>
      <p:bldP build="whole" bldLvl="1" animBg="1" rev="0" advAuto="0" spid="722" grpId="10"/>
      <p:bldP build="whole" bldLvl="1" animBg="1" rev="0" advAuto="0" spid="764" grpId="6"/>
      <p:bldP build="whole" bldLvl="1" animBg="1" rev="0" advAuto="0" spid="728" grpId="1"/>
      <p:bldP build="whole" bldLvl="1" animBg="1" rev="0" advAuto="0" spid="740" grpId="11"/>
      <p:bldP build="whole" bldLvl="1" animBg="1" rev="0" advAuto="0" spid="746" grpId="3"/>
      <p:bldP build="whole" bldLvl="1" animBg="1" rev="0" advAuto="0" spid="770" grpId="12"/>
      <p:bldP build="whole" bldLvl="1" animBg="1" rev="0" advAuto="0" spid="776" grpId="4"/>
      <p:bldP build="whole" bldLvl="1" animBg="1" rev="0" advAuto="0" spid="710" grpId="8"/>
      <p:bldP build="whole" bldLvl="1" animBg="1" rev="0" advAuto="0" spid="752" grpId="13"/>
      <p:bldP build="whole" bldLvl="1" animBg="1" rev="0" advAuto="0" spid="734" grpId="5"/>
      <p:bldP build="whole" bldLvl="1" animBg="1" rev="0" advAuto="0" spid="758" grpId="2"/>
      <p:bldP build="whole" bldLvl="1" animBg="1" rev="0" advAuto="0" spid="704" grpId="7"/>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body" idx="4294967295"/>
          </p:nvPr>
        </p:nvSpPr>
        <p:spPr>
          <a:xfrm>
            <a:off x="457200" y="897632"/>
            <a:ext cx="8229600" cy="5426969"/>
          </a:xfrm>
          <a:prstGeom prst="rect">
            <a:avLst/>
          </a:prstGeom>
        </p:spPr>
        <p:txBody>
          <a:bodyPr lIns="0" tIns="0" rIns="0" bIns="0">
            <a:normAutofit fontScale="100000" lnSpcReduction="0"/>
          </a:bodyPr>
          <a:lstStyle/>
          <a:p>
            <a:pPr lvl="0" marL="262127" indent="-262127" defTabSz="877823">
              <a:spcBef>
                <a:spcPts val="500"/>
              </a:spcBef>
              <a:defRPr sz="1800">
                <a:solidFill>
                  <a:srgbClr val="000000"/>
                </a:solidFill>
              </a:defRPr>
            </a:pPr>
            <a:r>
              <a:rPr sz="2880"/>
              <a:t>Advertising and sales promotion play an important role in the </a:t>
            </a:r>
            <a:r>
              <a:rPr sz="2880"/>
              <a:t>exchange process by informing consumers about an organisations product/services  and persuading them to purchase to satisfy their needs and wants.</a:t>
            </a:r>
            <a:endParaRPr sz="2880"/>
          </a:p>
          <a:p>
            <a:pPr lvl="0" marL="262127" indent="-262127" defTabSz="877823">
              <a:spcBef>
                <a:spcPts val="500"/>
              </a:spcBef>
              <a:defRPr sz="1800">
                <a:solidFill>
                  <a:srgbClr val="000000"/>
                </a:solidFill>
              </a:defRPr>
            </a:pPr>
            <a:r>
              <a:rPr sz="2880"/>
              <a:t>Many companies recognize the need to integrate their various marketing communication efforts, such as media advertising, direct marketing, sales promotion, and public relations, to achieve more effective marketing communications</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5" name="Shape 785"/>
          <p:cNvSpPr/>
          <p:nvPr>
            <p:ph type="title" idx="4294967295"/>
          </p:nvPr>
        </p:nvSpPr>
        <p:spPr>
          <a:xfrm>
            <a:off x="457200" y="704849"/>
            <a:ext cx="8229600" cy="1143002"/>
          </a:xfrm>
          <a:prstGeom prst="rect">
            <a:avLst/>
          </a:prstGeom>
        </p:spPr>
        <p:txBody>
          <a:bodyPr>
            <a:normAutofit fontScale="100000" lnSpcReduction="0"/>
          </a:bodyPr>
          <a:lstStyle>
            <a:lvl1pPr>
              <a:defRPr>
                <a:solidFill>
                  <a:srgbClr val="04617B"/>
                </a:solidFill>
              </a:defRPr>
            </a:lvl1pPr>
          </a:lstStyle>
          <a:p>
            <a:pPr lvl="0">
              <a:defRPr sz="1800">
                <a:solidFill>
                  <a:srgbClr val="000000"/>
                </a:solidFill>
              </a:defRPr>
            </a:pPr>
            <a:r>
              <a:rPr sz="5000">
                <a:solidFill>
                  <a:srgbClr val="04617B"/>
                </a:solidFill>
              </a:rPr>
              <a:t>Personal selling</a:t>
            </a:r>
          </a:p>
        </p:txBody>
      </p:sp>
      <p:sp>
        <p:nvSpPr>
          <p:cNvPr id="786" name="Shape 786"/>
          <p:cNvSpPr/>
          <p:nvPr>
            <p:ph type="body" idx="4294967295"/>
          </p:nvPr>
        </p:nvSpPr>
        <p:spPr>
          <a:xfrm>
            <a:off x="457200" y="1935162"/>
            <a:ext cx="8229600" cy="4389438"/>
          </a:xfrm>
          <a:prstGeom prst="rect">
            <a:avLst/>
          </a:prstGeom>
        </p:spPr>
        <p:txBody>
          <a:bodyPr lIns="0" tIns="0" rIns="0" bIns="0">
            <a:normAutofit fontScale="100000" lnSpcReduction="0"/>
          </a:bodyPr>
          <a:lstStyle/>
          <a:p>
            <a:pPr lvl="0">
              <a:defRPr sz="1800">
                <a:solidFill>
                  <a:srgbClr val="000000"/>
                </a:solidFill>
              </a:defRPr>
            </a:pPr>
            <a:r>
              <a:rPr sz="2600"/>
              <a:t>A form of person-t0-person communication in which a seller attempts to assist and/or persuade prospective buyers </a:t>
            </a:r>
            <a:r>
              <a:rPr sz="2600"/>
              <a:t>with the intention of making a sale.</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idx="4294967295"/>
          </p:nvPr>
        </p:nvSpPr>
        <p:spPr>
          <a:xfrm>
            <a:off x="457200" y="704849"/>
            <a:ext cx="8229600" cy="1143002"/>
          </a:xfrm>
          <a:prstGeom prst="rect">
            <a:avLst/>
          </a:prstGeom>
        </p:spPr>
        <p:txBody>
          <a:bodyPr>
            <a:normAutofit fontScale="100000" lnSpcReduction="0"/>
          </a:bodyPr>
          <a:lstStyle>
            <a:lvl1pPr defTabSz="786384">
              <a:defRPr sz="3870">
                <a:solidFill>
                  <a:srgbClr val="04617B"/>
                </a:solidFill>
              </a:defRPr>
            </a:lvl1pPr>
          </a:lstStyle>
          <a:p>
            <a:pPr lvl="0">
              <a:defRPr sz="1800">
                <a:solidFill>
                  <a:srgbClr val="000000"/>
                </a:solidFill>
              </a:defRPr>
            </a:pPr>
            <a:r>
              <a:rPr sz="3870">
                <a:solidFill>
                  <a:srgbClr val="04617B"/>
                </a:solidFill>
              </a:rPr>
              <a:t>Integrated Marketing Communications</a:t>
            </a:r>
          </a:p>
        </p:txBody>
      </p:sp>
      <p:sp>
        <p:nvSpPr>
          <p:cNvPr id="40" name="Shape 40"/>
          <p:cNvSpPr/>
          <p:nvPr>
            <p:ph type="body" idx="4294967295"/>
          </p:nvPr>
        </p:nvSpPr>
        <p:spPr>
          <a:xfrm>
            <a:off x="457200" y="1935162"/>
            <a:ext cx="8229600" cy="4389438"/>
          </a:xfrm>
          <a:prstGeom prst="rect">
            <a:avLst/>
          </a:prstGeom>
        </p:spPr>
        <p:txBody>
          <a:bodyPr lIns="0" tIns="0" rIns="0" bIns="0">
            <a:normAutofit fontScale="100000" lnSpcReduction="0"/>
          </a:bodyPr>
          <a:lstStyle/>
          <a:p>
            <a:pPr lvl="0" marL="259397" indent="-259397" defTabSz="868680">
              <a:lnSpc>
                <a:spcPct val="90000"/>
              </a:lnSpc>
              <a:spcBef>
                <a:spcPts val="500"/>
              </a:spcBef>
              <a:defRPr sz="1800">
                <a:solidFill>
                  <a:srgbClr val="000000"/>
                </a:solidFill>
              </a:defRPr>
            </a:pPr>
            <a:r>
              <a:rPr sz="2470"/>
              <a:t>company develops its integrated marketing communication programme using all the elements of the marketing mix (product, price, place, and promotion).</a:t>
            </a:r>
            <a:endParaRPr sz="2470"/>
          </a:p>
          <a:p>
            <a:pPr lvl="0" marL="259397" indent="-259397" defTabSz="868680">
              <a:lnSpc>
                <a:spcPct val="90000"/>
              </a:lnSpc>
              <a:spcBef>
                <a:spcPts val="500"/>
              </a:spcBef>
              <a:defRPr sz="1800">
                <a:solidFill>
                  <a:srgbClr val="000000"/>
                </a:solidFill>
              </a:defRPr>
            </a:pPr>
            <a:r>
              <a:rPr sz="2470"/>
              <a:t>An integration of all these promotional tools along with other components of marketing mix to gain edge over competitor is called Integrated Marketing Communication.</a:t>
            </a:r>
            <a:endParaRPr sz="2470"/>
          </a:p>
          <a:p>
            <a:pPr lvl="0" marL="259397" indent="-259397" defTabSz="868680">
              <a:lnSpc>
                <a:spcPct val="90000"/>
              </a:lnSpc>
              <a:spcBef>
                <a:spcPts val="500"/>
              </a:spcBef>
              <a:defRPr sz="1800">
                <a:solidFill>
                  <a:srgbClr val="000000"/>
                </a:solidFill>
              </a:defRPr>
            </a:pPr>
            <a:r>
              <a:rPr sz="2470"/>
              <a:t>marketing and promotional tools must be coordinated to communicate effectively and present a consistent image to target markets.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43"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44"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45" name="Shape 45"/>
          <p:cNvSpPr/>
          <p:nvPr/>
        </p:nvSpPr>
        <p:spPr>
          <a:xfrm>
            <a:off x="-1" y="7493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48" name="Group 48"/>
          <p:cNvGrpSpPr/>
          <p:nvPr/>
        </p:nvGrpSpPr>
        <p:grpSpPr>
          <a:xfrm>
            <a:off x="304800" y="1041400"/>
            <a:ext cx="3352800" cy="3429000"/>
            <a:chOff x="0" y="0"/>
            <a:chExt cx="3352800" cy="3429000"/>
          </a:xfrm>
        </p:grpSpPr>
        <p:sp>
          <p:nvSpPr>
            <p:cNvPr id="46" name="Shape 46"/>
            <p:cNvSpPr/>
            <p:nvPr/>
          </p:nvSpPr>
          <p:spPr>
            <a:xfrm>
              <a:off x="0" y="0"/>
              <a:ext cx="3352800" cy="3429000"/>
            </a:xfrm>
            <a:prstGeom prst="rect">
              <a:avLst/>
            </a:prstGeom>
            <a:solidFill>
              <a:srgbClr val="FFFFCC"/>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spcBef>
                  <a:spcPts val="1700"/>
                </a:spcBef>
                <a:defRPr sz="2400">
                  <a:latin typeface="Times New Roman"/>
                  <a:ea typeface="Times New Roman"/>
                  <a:cs typeface="Times New Roman"/>
                  <a:sym typeface="Times New Roman"/>
                </a:defRPr>
              </a:pPr>
            </a:p>
          </p:txBody>
        </p:sp>
        <p:sp>
          <p:nvSpPr>
            <p:cNvPr id="47" name="Shape 47"/>
            <p:cNvSpPr/>
            <p:nvPr/>
          </p:nvSpPr>
          <p:spPr>
            <a:xfrm>
              <a:off x="0" y="303653"/>
              <a:ext cx="3352800" cy="28216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spcBef>
                  <a:spcPts val="2300"/>
                </a:spcBef>
                <a:defRPr sz="1800"/>
              </a:pPr>
              <a:r>
                <a:rPr b="1" i="1" sz="2400">
                  <a:latin typeface="Times New Roman"/>
                  <a:ea typeface="Times New Roman"/>
                  <a:cs typeface="Times New Roman"/>
                  <a:sym typeface="Times New Roman"/>
                </a:rPr>
                <a:t>Brand Identity</a:t>
              </a:r>
              <a:r>
                <a:rPr sz="2400">
                  <a:latin typeface="Times New Roman"/>
                  <a:ea typeface="Times New Roman"/>
                  <a:cs typeface="Times New Roman"/>
                  <a:sym typeface="Times New Roman"/>
                </a:rPr>
                <a:t> is a combination of factors: Name, logo, symbols, design, packaging, product or service performance, and image or associations in the consumer’s mind.</a:t>
              </a:r>
            </a:p>
          </p:txBody>
        </p:sp>
      </p:grpSp>
      <p:grpSp>
        <p:nvGrpSpPr>
          <p:cNvPr id="51" name="Group 51"/>
          <p:cNvGrpSpPr/>
          <p:nvPr/>
        </p:nvGrpSpPr>
        <p:grpSpPr>
          <a:xfrm>
            <a:off x="1524000" y="4267200"/>
            <a:ext cx="3352800" cy="2209800"/>
            <a:chOff x="0" y="0"/>
            <a:chExt cx="3352800" cy="2209800"/>
          </a:xfrm>
        </p:grpSpPr>
        <p:sp>
          <p:nvSpPr>
            <p:cNvPr id="49" name="Shape 49"/>
            <p:cNvSpPr/>
            <p:nvPr/>
          </p:nvSpPr>
          <p:spPr>
            <a:xfrm>
              <a:off x="0" y="0"/>
              <a:ext cx="3352800" cy="2209800"/>
            </a:xfrm>
            <a:prstGeom prst="rect">
              <a:avLst/>
            </a:prstGeom>
            <a:solidFill>
              <a:srgbClr val="FFFFCC"/>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spcBef>
                  <a:spcPts val="1700"/>
                </a:spcBef>
                <a:defRPr sz="2400">
                  <a:latin typeface="Times New Roman"/>
                  <a:ea typeface="Times New Roman"/>
                  <a:cs typeface="Times New Roman"/>
                  <a:sym typeface="Times New Roman"/>
                </a:defRPr>
              </a:pPr>
            </a:p>
          </p:txBody>
        </p:sp>
        <p:sp>
          <p:nvSpPr>
            <p:cNvPr id="50" name="Shape 50"/>
            <p:cNvSpPr/>
            <p:nvPr/>
          </p:nvSpPr>
          <p:spPr>
            <a:xfrm>
              <a:off x="0" y="379854"/>
              <a:ext cx="3352800" cy="145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spcBef>
                  <a:spcPts val="2300"/>
                </a:spcBef>
                <a:defRPr sz="1800"/>
              </a:pPr>
              <a:r>
                <a:rPr b="1" i="1" sz="2400">
                  <a:latin typeface="Times New Roman"/>
                  <a:ea typeface="Times New Roman"/>
                  <a:cs typeface="Times New Roman"/>
                  <a:sym typeface="Times New Roman"/>
                </a:rPr>
                <a:t>IMC</a:t>
              </a:r>
              <a:r>
                <a:rPr sz="2400">
                  <a:latin typeface="Times New Roman"/>
                  <a:ea typeface="Times New Roman"/>
                  <a:cs typeface="Times New Roman"/>
                  <a:sym typeface="Times New Roman"/>
                </a:rPr>
                <a:t> plays a major role in the process of developing and sustaining brand identity and equity.</a:t>
              </a:r>
            </a:p>
          </p:txBody>
        </p:sp>
      </p:grpSp>
      <p:sp>
        <p:nvSpPr>
          <p:cNvPr id="52" name="Shape 52"/>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pic>
        <p:nvPicPr>
          <p:cNvPr id="53" name="pasted-image.png"/>
          <p:cNvPicPr/>
          <p:nvPr/>
        </p:nvPicPr>
        <p:blipFill>
          <a:blip r:embed="rId5">
            <a:extLst/>
          </a:blip>
          <a:stretch>
            <a:fillRect/>
          </a:stretch>
        </p:blipFill>
        <p:spPr>
          <a:xfrm>
            <a:off x="3681701" y="1152952"/>
            <a:ext cx="5398799" cy="3038048"/>
          </a:xfrm>
          <a:prstGeom prst="rect">
            <a:avLst/>
          </a:prstGeom>
          <a:ln w="12700">
            <a:miter lim="400000"/>
          </a:ln>
        </p:spPr>
      </p:pic>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2" grpId="1" fill="hold">
                                  <p:stCondLst>
                                    <p:cond delay="0"/>
                                  </p:stCondLst>
                                  <p:iterate type="el" backwards="0">
                                    <p:tmAbs val="0"/>
                                  </p:iterate>
                                  <p:childTnLst>
                                    <p:set>
                                      <p:cBhvr>
                                        <p:cTn id="6" fill="hold"/>
                                        <p:tgtEl>
                                          <p:spTgt spid="51"/>
                                        </p:tgtEl>
                                        <p:attrNameLst>
                                          <p:attrName>style.visibility</p:attrName>
                                        </p:attrNameLst>
                                      </p:cBhvr>
                                      <p:to>
                                        <p:strVal val="visible"/>
                                      </p:to>
                                    </p:set>
                                    <p:animEffect filter="wipe(up)" transition="in">
                                      <p:cBhvr>
                                        <p:cTn id="7" dur="5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1" y="762000"/>
            <a:ext cx="9144002" cy="6096000"/>
          </a:xfrm>
          <a:prstGeom prst="rect">
            <a:avLst/>
          </a:prstGeom>
          <a:solidFill>
            <a:srgbClr val="E7D6AD"/>
          </a:solidFill>
          <a:ln w="12700">
            <a:miter lim="400000"/>
          </a:ln>
        </p:spPr>
        <p:txBody>
          <a:bodyPr lIns="0" tIns="0" rIns="0" bIns="0" anchor="ctr"/>
          <a:lstStyle/>
          <a:p>
            <a:pPr lvl="0" algn="ctr">
              <a:defRPr sz="1800"/>
            </a:pPr>
          </a:p>
        </p:txBody>
      </p:sp>
      <p:pic>
        <p:nvPicPr>
          <p:cNvPr id="58" name="adsbottom.png" descr="adsbottom"/>
          <p:cNvPicPr/>
          <p:nvPr/>
        </p:nvPicPr>
        <p:blipFill>
          <a:blip r:embed="rId3">
            <a:extLst/>
          </a:blip>
          <a:stretch>
            <a:fillRect/>
          </a:stretch>
        </p:blipFill>
        <p:spPr>
          <a:xfrm>
            <a:off x="0" y="0"/>
            <a:ext cx="9144000" cy="6858000"/>
          </a:xfrm>
          <a:prstGeom prst="rect">
            <a:avLst/>
          </a:prstGeom>
          <a:ln w="12700">
            <a:miter lim="400000"/>
          </a:ln>
        </p:spPr>
      </p:pic>
      <p:sp>
        <p:nvSpPr>
          <p:cNvPr id="59" name="Shape 59"/>
          <p:cNvSpPr/>
          <p:nvPr/>
        </p:nvSpPr>
        <p:spPr>
          <a:xfrm>
            <a:off x="-1" y="0"/>
            <a:ext cx="9144002" cy="914400"/>
          </a:xfrm>
          <a:prstGeom prst="rect">
            <a:avLst/>
          </a:prstGeom>
          <a:solidFill>
            <a:srgbClr val="FFFFC6"/>
          </a:solidFill>
          <a:ln w="12700">
            <a:miter lim="400000"/>
          </a:ln>
        </p:spPr>
        <p:txBody>
          <a:bodyPr lIns="0" tIns="0" rIns="0" bIns="0" anchor="ctr"/>
          <a:lstStyle/>
          <a:p>
            <a:pPr lvl="0" algn="ctr">
              <a:defRPr sz="1800"/>
            </a:pPr>
          </a:p>
        </p:txBody>
      </p:sp>
      <p:pic>
        <p:nvPicPr>
          <p:cNvPr id="60" name="image.png"/>
          <p:cNvPicPr/>
          <p:nvPr/>
        </p:nvPicPr>
        <p:blipFill>
          <a:blip r:embed="rId4">
            <a:extLst/>
          </a:blip>
          <a:stretch>
            <a:fillRect/>
          </a:stretch>
        </p:blipFill>
        <p:spPr>
          <a:xfrm>
            <a:off x="695325" y="-49213"/>
            <a:ext cx="6400800" cy="896938"/>
          </a:xfrm>
          <a:prstGeom prst="rect">
            <a:avLst/>
          </a:prstGeom>
          <a:ln w="12700">
            <a:miter lim="400000"/>
          </a:ln>
        </p:spPr>
      </p:pic>
      <p:pic>
        <p:nvPicPr>
          <p:cNvPr id="61" name="adstopleft.png" descr="adstopleft"/>
          <p:cNvPicPr/>
          <p:nvPr/>
        </p:nvPicPr>
        <p:blipFill>
          <a:blip r:embed="rId5">
            <a:extLst/>
          </a:blip>
          <a:stretch>
            <a:fillRect/>
          </a:stretch>
        </p:blipFill>
        <p:spPr>
          <a:xfrm>
            <a:off x="0" y="0"/>
            <a:ext cx="804863" cy="914400"/>
          </a:xfrm>
          <a:prstGeom prst="rect">
            <a:avLst/>
          </a:prstGeom>
          <a:ln w="12700">
            <a:miter lim="400000"/>
          </a:ln>
        </p:spPr>
      </p:pic>
      <p:sp>
        <p:nvSpPr>
          <p:cNvPr id="62" name="Shape 62"/>
          <p:cNvSpPr/>
          <p:nvPr/>
        </p:nvSpPr>
        <p:spPr>
          <a:xfrm>
            <a:off x="-1" y="9144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pic>
        <p:nvPicPr>
          <p:cNvPr id="63" name="MontBlanc_sml.jpg" descr="MontBlanc_sml"/>
          <p:cNvPicPr/>
          <p:nvPr/>
        </p:nvPicPr>
        <p:blipFill>
          <a:blip r:embed="rId6">
            <a:extLst/>
          </a:blip>
          <a:stretch>
            <a:fillRect/>
          </a:stretch>
        </p:blipFill>
        <p:spPr>
          <a:xfrm>
            <a:off x="2705100" y="1143000"/>
            <a:ext cx="3810000" cy="5324475"/>
          </a:xfrm>
          <a:prstGeom prst="rect">
            <a:avLst/>
          </a:prstGeom>
          <a:ln w="12700">
            <a:miter lim="400000"/>
          </a:ln>
          <a:effectLst>
            <a:outerShdw sx="100000" sy="100000" kx="0" ky="0" algn="b" rotWithShape="0" blurRad="63500" dist="107763" dir="2700000">
              <a:srgbClr val="000000"/>
            </a:outerShdw>
          </a:effectLst>
        </p:spPr>
      </p:pic>
      <p:grpSp>
        <p:nvGrpSpPr>
          <p:cNvPr id="66" name="Group 66"/>
          <p:cNvGrpSpPr/>
          <p:nvPr/>
        </p:nvGrpSpPr>
        <p:grpSpPr>
          <a:xfrm>
            <a:off x="6223000" y="6077708"/>
            <a:ext cx="533400" cy="671584"/>
            <a:chOff x="0" y="0"/>
            <a:chExt cx="533400" cy="671582"/>
          </a:xfrm>
        </p:grpSpPr>
        <p:sp>
          <p:nvSpPr>
            <p:cNvPr id="64" name="Shape 64"/>
            <p:cNvSpPr/>
            <p:nvPr/>
          </p:nvSpPr>
          <p:spPr>
            <a:xfrm>
              <a:off x="0" y="69091"/>
              <a:ext cx="533400" cy="533401"/>
            </a:xfrm>
            <a:prstGeom prst="rect">
              <a:avLst/>
            </a:prstGeom>
            <a:solidFill>
              <a:srgbClr val="990000"/>
            </a:solidFill>
            <a:ln w="38100" cap="flat">
              <a:solidFill>
                <a:srgbClr val="FF9900"/>
              </a:solidFill>
              <a:prstDash val="solid"/>
              <a:round/>
            </a:ln>
            <a:effectLst/>
          </p:spPr>
          <p:txBody>
            <a:bodyPr wrap="square" lIns="0" tIns="0" rIns="0" bIns="0" numCol="1" anchor="ctr">
              <a:noAutofit/>
            </a:bodyPr>
            <a:lstStyle/>
            <a:p>
              <a:pPr lvl="0" algn="ctr">
                <a:defRPr sz="4400">
                  <a:solidFill>
                    <a:srgbClr val="F8F8F8"/>
                  </a:solidFill>
                  <a:latin typeface="Arial Bold"/>
                  <a:ea typeface="Arial Bold"/>
                  <a:cs typeface="Arial Bold"/>
                  <a:sym typeface="Arial Bold"/>
                </a:defRPr>
              </a:pPr>
            </a:p>
          </p:txBody>
        </p:sp>
        <p:sp>
          <p:nvSpPr>
            <p:cNvPr id="65" name="Shape 65"/>
            <p:cNvSpPr/>
            <p:nvPr/>
          </p:nvSpPr>
          <p:spPr>
            <a:xfrm>
              <a:off x="69752" y="0"/>
              <a:ext cx="393896" cy="6715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7432" tIns="27432" rIns="27432" bIns="27432" numCol="1" anchor="ctr">
              <a:spAutoFit/>
            </a:bodyPr>
            <a:lstStyle>
              <a:lvl1pPr algn="ctr">
                <a:defRPr sz="4400">
                  <a:solidFill>
                    <a:srgbClr val="F8F8F8"/>
                  </a:solidFill>
                  <a:latin typeface="Arial Bold"/>
                  <a:ea typeface="Arial Bold"/>
                  <a:cs typeface="Arial Bold"/>
                  <a:sym typeface="Arial Bold"/>
                </a:defRPr>
              </a:lvl1pPr>
            </a:lstStyle>
            <a:p>
              <a:pPr lvl="0">
                <a:defRPr sz="1800">
                  <a:solidFill>
                    <a:srgbClr val="000000"/>
                  </a:solidFill>
                </a:defRPr>
              </a:pPr>
              <a:r>
                <a:rPr sz="4400">
                  <a:solidFill>
                    <a:srgbClr val="F8F8F8"/>
                  </a:solidFill>
                </a:rPr>
                <a:t>+</a:t>
              </a:r>
            </a:p>
          </p:txBody>
        </p:sp>
      </p:grpSp>
      <p:sp>
        <p:nvSpPr>
          <p:cNvPr id="67" name="Shape 67"/>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3" name="Group 73"/>
          <p:cNvGrpSpPr/>
          <p:nvPr/>
        </p:nvGrpSpPr>
        <p:grpSpPr>
          <a:xfrm>
            <a:off x="304800" y="1143000"/>
            <a:ext cx="3276600" cy="685800"/>
            <a:chOff x="0" y="0"/>
            <a:chExt cx="3276600" cy="685800"/>
          </a:xfrm>
        </p:grpSpPr>
        <p:sp>
          <p:nvSpPr>
            <p:cNvPr id="71" name="Shape 71"/>
            <p:cNvSpPr/>
            <p:nvPr/>
          </p:nvSpPr>
          <p:spPr>
            <a:xfrm>
              <a:off x="0" y="0"/>
              <a:ext cx="3276600" cy="6858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400"/>
              </a:pPr>
            </a:p>
          </p:txBody>
        </p:sp>
        <p:sp>
          <p:nvSpPr>
            <p:cNvPr id="72" name="Shape 72"/>
            <p:cNvSpPr/>
            <p:nvPr/>
          </p:nvSpPr>
          <p:spPr>
            <a:xfrm>
              <a:off x="0" y="93980"/>
              <a:ext cx="327660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Advertising</a:t>
              </a:r>
            </a:p>
          </p:txBody>
        </p:sp>
      </p:grpSp>
      <p:grpSp>
        <p:nvGrpSpPr>
          <p:cNvPr id="76" name="Group 76"/>
          <p:cNvGrpSpPr/>
          <p:nvPr/>
        </p:nvGrpSpPr>
        <p:grpSpPr>
          <a:xfrm>
            <a:off x="1295400" y="2057400"/>
            <a:ext cx="3276600" cy="685800"/>
            <a:chOff x="0" y="0"/>
            <a:chExt cx="3276600" cy="685800"/>
          </a:xfrm>
        </p:grpSpPr>
        <p:sp>
          <p:nvSpPr>
            <p:cNvPr id="74" name="Shape 74"/>
            <p:cNvSpPr/>
            <p:nvPr/>
          </p:nvSpPr>
          <p:spPr>
            <a:xfrm>
              <a:off x="0" y="0"/>
              <a:ext cx="3276600" cy="6858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400"/>
              </a:pPr>
            </a:p>
          </p:txBody>
        </p:sp>
        <p:sp>
          <p:nvSpPr>
            <p:cNvPr id="75" name="Shape 75"/>
            <p:cNvSpPr/>
            <p:nvPr/>
          </p:nvSpPr>
          <p:spPr>
            <a:xfrm>
              <a:off x="0" y="93980"/>
              <a:ext cx="327660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Direct Marketing</a:t>
              </a:r>
            </a:p>
          </p:txBody>
        </p:sp>
      </p:grpSp>
      <p:grpSp>
        <p:nvGrpSpPr>
          <p:cNvPr id="79" name="Group 79"/>
          <p:cNvGrpSpPr/>
          <p:nvPr/>
        </p:nvGrpSpPr>
        <p:grpSpPr>
          <a:xfrm>
            <a:off x="2590800" y="2882900"/>
            <a:ext cx="3276600" cy="863601"/>
            <a:chOff x="0" y="0"/>
            <a:chExt cx="3276600" cy="863600"/>
          </a:xfrm>
        </p:grpSpPr>
        <p:sp>
          <p:nvSpPr>
            <p:cNvPr id="77" name="Shape 77"/>
            <p:cNvSpPr/>
            <p:nvPr/>
          </p:nvSpPr>
          <p:spPr>
            <a:xfrm>
              <a:off x="0" y="88899"/>
              <a:ext cx="3276600" cy="685801"/>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defRPr sz="2400"/>
              </a:pPr>
            </a:p>
          </p:txBody>
        </p:sp>
        <p:sp>
          <p:nvSpPr>
            <p:cNvPr id="78" name="Shape 78"/>
            <p:cNvSpPr/>
            <p:nvPr/>
          </p:nvSpPr>
          <p:spPr>
            <a:xfrm>
              <a:off x="0" y="0"/>
              <a:ext cx="3276600" cy="863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defRPr sz="1800"/>
              </a:pPr>
              <a:r>
                <a:rPr sz="2400"/>
                <a:t>Interactive/</a:t>
              </a:r>
              <a:endParaRPr sz="2400"/>
            </a:p>
            <a:p>
              <a:pPr lvl="0" algn="ctr">
                <a:lnSpc>
                  <a:spcPct val="90000"/>
                </a:lnSpc>
                <a:defRPr sz="1800"/>
              </a:pPr>
              <a:r>
                <a:rPr sz="2400"/>
                <a:t>Internet Marketing</a:t>
              </a:r>
            </a:p>
          </p:txBody>
        </p:sp>
      </p:grpSp>
      <p:grpSp>
        <p:nvGrpSpPr>
          <p:cNvPr id="82" name="Group 82"/>
          <p:cNvGrpSpPr/>
          <p:nvPr/>
        </p:nvGrpSpPr>
        <p:grpSpPr>
          <a:xfrm>
            <a:off x="3581400" y="3886200"/>
            <a:ext cx="3276600" cy="685800"/>
            <a:chOff x="0" y="0"/>
            <a:chExt cx="3276600" cy="685800"/>
          </a:xfrm>
        </p:grpSpPr>
        <p:sp>
          <p:nvSpPr>
            <p:cNvPr id="80" name="Shape 80"/>
            <p:cNvSpPr/>
            <p:nvPr/>
          </p:nvSpPr>
          <p:spPr>
            <a:xfrm>
              <a:off x="0" y="0"/>
              <a:ext cx="3276600" cy="6858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400"/>
              </a:pPr>
            </a:p>
          </p:txBody>
        </p:sp>
        <p:sp>
          <p:nvSpPr>
            <p:cNvPr id="81" name="Shape 81"/>
            <p:cNvSpPr/>
            <p:nvPr/>
          </p:nvSpPr>
          <p:spPr>
            <a:xfrm>
              <a:off x="0" y="93980"/>
              <a:ext cx="327660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Sales Promotion</a:t>
              </a:r>
            </a:p>
          </p:txBody>
        </p:sp>
      </p:grpSp>
      <p:grpSp>
        <p:nvGrpSpPr>
          <p:cNvPr id="85" name="Group 85"/>
          <p:cNvGrpSpPr/>
          <p:nvPr/>
        </p:nvGrpSpPr>
        <p:grpSpPr>
          <a:xfrm>
            <a:off x="4724400" y="4711700"/>
            <a:ext cx="3276600" cy="863601"/>
            <a:chOff x="0" y="0"/>
            <a:chExt cx="3276600" cy="863600"/>
          </a:xfrm>
        </p:grpSpPr>
        <p:sp>
          <p:nvSpPr>
            <p:cNvPr id="83" name="Shape 83"/>
            <p:cNvSpPr/>
            <p:nvPr/>
          </p:nvSpPr>
          <p:spPr>
            <a:xfrm>
              <a:off x="0" y="88899"/>
              <a:ext cx="3276600" cy="685801"/>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defRPr sz="2400"/>
              </a:pPr>
            </a:p>
          </p:txBody>
        </p:sp>
        <p:sp>
          <p:nvSpPr>
            <p:cNvPr id="84" name="Shape 84"/>
            <p:cNvSpPr/>
            <p:nvPr/>
          </p:nvSpPr>
          <p:spPr>
            <a:xfrm>
              <a:off x="0" y="0"/>
              <a:ext cx="3276600" cy="863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defRPr sz="1800"/>
              </a:pPr>
              <a:r>
                <a:rPr sz="2400"/>
                <a:t>Publicity/Public</a:t>
              </a:r>
              <a:endParaRPr sz="2400"/>
            </a:p>
            <a:p>
              <a:pPr lvl="0" algn="ctr">
                <a:lnSpc>
                  <a:spcPct val="90000"/>
                </a:lnSpc>
                <a:defRPr sz="1800"/>
              </a:pPr>
              <a:r>
                <a:rPr sz="2400"/>
                <a:t>Relations</a:t>
              </a:r>
            </a:p>
          </p:txBody>
        </p:sp>
      </p:grpSp>
      <p:grpSp>
        <p:nvGrpSpPr>
          <p:cNvPr id="88" name="Group 88"/>
          <p:cNvGrpSpPr/>
          <p:nvPr/>
        </p:nvGrpSpPr>
        <p:grpSpPr>
          <a:xfrm>
            <a:off x="5486400" y="5715000"/>
            <a:ext cx="3276600" cy="685800"/>
            <a:chOff x="0" y="0"/>
            <a:chExt cx="3276600" cy="685800"/>
          </a:xfrm>
        </p:grpSpPr>
        <p:sp>
          <p:nvSpPr>
            <p:cNvPr id="86" name="Shape 86"/>
            <p:cNvSpPr/>
            <p:nvPr/>
          </p:nvSpPr>
          <p:spPr>
            <a:xfrm>
              <a:off x="0" y="0"/>
              <a:ext cx="3276600" cy="6858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400"/>
              </a:pPr>
            </a:p>
          </p:txBody>
        </p:sp>
        <p:sp>
          <p:nvSpPr>
            <p:cNvPr id="87" name="Shape 87"/>
            <p:cNvSpPr/>
            <p:nvPr/>
          </p:nvSpPr>
          <p:spPr>
            <a:xfrm>
              <a:off x="0" y="93980"/>
              <a:ext cx="327660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Personal Selling</a:t>
              </a:r>
            </a:p>
          </p:txBody>
        </p:sp>
      </p:grpSp>
      <p:grpSp>
        <p:nvGrpSpPr>
          <p:cNvPr id="91" name="Group 91"/>
          <p:cNvGrpSpPr/>
          <p:nvPr/>
        </p:nvGrpSpPr>
        <p:grpSpPr>
          <a:xfrm>
            <a:off x="304800" y="1143000"/>
            <a:ext cx="3276600" cy="685800"/>
            <a:chOff x="0" y="0"/>
            <a:chExt cx="3276600" cy="685800"/>
          </a:xfrm>
        </p:grpSpPr>
        <p:sp>
          <p:nvSpPr>
            <p:cNvPr id="89" name="Shape 89"/>
            <p:cNvSpPr/>
            <p:nvPr/>
          </p:nvSpPr>
          <p:spPr>
            <a:xfrm>
              <a:off x="0" y="0"/>
              <a:ext cx="3276600" cy="6858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400"/>
              </a:pPr>
            </a:p>
          </p:txBody>
        </p:sp>
        <p:sp>
          <p:nvSpPr>
            <p:cNvPr id="90" name="Shape 90"/>
            <p:cNvSpPr/>
            <p:nvPr/>
          </p:nvSpPr>
          <p:spPr>
            <a:xfrm>
              <a:off x="0" y="93980"/>
              <a:ext cx="327660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Advertising</a:t>
              </a:r>
            </a:p>
          </p:txBody>
        </p:sp>
      </p:grpSp>
      <p:grpSp>
        <p:nvGrpSpPr>
          <p:cNvPr id="94" name="Group 94"/>
          <p:cNvGrpSpPr/>
          <p:nvPr/>
        </p:nvGrpSpPr>
        <p:grpSpPr>
          <a:xfrm>
            <a:off x="1295400" y="2057400"/>
            <a:ext cx="3276600" cy="685800"/>
            <a:chOff x="0" y="0"/>
            <a:chExt cx="3276600" cy="685800"/>
          </a:xfrm>
        </p:grpSpPr>
        <p:sp>
          <p:nvSpPr>
            <p:cNvPr id="92" name="Shape 92"/>
            <p:cNvSpPr/>
            <p:nvPr/>
          </p:nvSpPr>
          <p:spPr>
            <a:xfrm>
              <a:off x="0" y="0"/>
              <a:ext cx="3276600" cy="6858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400"/>
              </a:pPr>
            </a:p>
          </p:txBody>
        </p:sp>
        <p:sp>
          <p:nvSpPr>
            <p:cNvPr id="93" name="Shape 93"/>
            <p:cNvSpPr/>
            <p:nvPr/>
          </p:nvSpPr>
          <p:spPr>
            <a:xfrm>
              <a:off x="0" y="93980"/>
              <a:ext cx="327660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Direct Marketing</a:t>
              </a:r>
            </a:p>
          </p:txBody>
        </p:sp>
      </p:grpSp>
      <p:grpSp>
        <p:nvGrpSpPr>
          <p:cNvPr id="97" name="Group 97"/>
          <p:cNvGrpSpPr/>
          <p:nvPr/>
        </p:nvGrpSpPr>
        <p:grpSpPr>
          <a:xfrm>
            <a:off x="2590800" y="2882900"/>
            <a:ext cx="3276600" cy="863601"/>
            <a:chOff x="0" y="0"/>
            <a:chExt cx="3276600" cy="863600"/>
          </a:xfrm>
        </p:grpSpPr>
        <p:sp>
          <p:nvSpPr>
            <p:cNvPr id="95" name="Shape 95"/>
            <p:cNvSpPr/>
            <p:nvPr/>
          </p:nvSpPr>
          <p:spPr>
            <a:xfrm>
              <a:off x="0" y="88899"/>
              <a:ext cx="3276600" cy="685801"/>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defRPr sz="2400"/>
              </a:pPr>
            </a:p>
          </p:txBody>
        </p:sp>
        <p:sp>
          <p:nvSpPr>
            <p:cNvPr id="96" name="Shape 96"/>
            <p:cNvSpPr/>
            <p:nvPr/>
          </p:nvSpPr>
          <p:spPr>
            <a:xfrm>
              <a:off x="0" y="0"/>
              <a:ext cx="3276600" cy="863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defRPr sz="1800"/>
              </a:pPr>
              <a:r>
                <a:rPr sz="2400"/>
                <a:t>Interactive/</a:t>
              </a:r>
              <a:endParaRPr sz="2400"/>
            </a:p>
            <a:p>
              <a:pPr lvl="0" algn="ctr">
                <a:lnSpc>
                  <a:spcPct val="90000"/>
                </a:lnSpc>
                <a:defRPr sz="1800"/>
              </a:pPr>
              <a:r>
                <a:rPr sz="2400"/>
                <a:t>Internet Marketing</a:t>
              </a:r>
            </a:p>
          </p:txBody>
        </p:sp>
      </p:grpSp>
      <p:grpSp>
        <p:nvGrpSpPr>
          <p:cNvPr id="100" name="Group 100"/>
          <p:cNvGrpSpPr/>
          <p:nvPr/>
        </p:nvGrpSpPr>
        <p:grpSpPr>
          <a:xfrm>
            <a:off x="3581400" y="3886200"/>
            <a:ext cx="3276600" cy="685800"/>
            <a:chOff x="0" y="0"/>
            <a:chExt cx="3276600" cy="685800"/>
          </a:xfrm>
        </p:grpSpPr>
        <p:sp>
          <p:nvSpPr>
            <p:cNvPr id="98" name="Shape 98"/>
            <p:cNvSpPr/>
            <p:nvPr/>
          </p:nvSpPr>
          <p:spPr>
            <a:xfrm>
              <a:off x="0" y="0"/>
              <a:ext cx="3276600" cy="6858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400"/>
              </a:pPr>
            </a:p>
          </p:txBody>
        </p:sp>
        <p:sp>
          <p:nvSpPr>
            <p:cNvPr id="99" name="Shape 99"/>
            <p:cNvSpPr/>
            <p:nvPr/>
          </p:nvSpPr>
          <p:spPr>
            <a:xfrm>
              <a:off x="0" y="93980"/>
              <a:ext cx="327660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lvl1pPr>
            </a:lstStyle>
            <a:p>
              <a:pPr lvl="0">
                <a:defRPr sz="1800"/>
              </a:pPr>
              <a:r>
                <a:rPr sz="2400"/>
                <a:t>Sales Promotion</a:t>
              </a:r>
            </a:p>
          </p:txBody>
        </p:sp>
      </p:grpSp>
      <p:grpSp>
        <p:nvGrpSpPr>
          <p:cNvPr id="103" name="Group 103"/>
          <p:cNvGrpSpPr/>
          <p:nvPr/>
        </p:nvGrpSpPr>
        <p:grpSpPr>
          <a:xfrm>
            <a:off x="4724400" y="4711700"/>
            <a:ext cx="3276600" cy="863601"/>
            <a:chOff x="0" y="0"/>
            <a:chExt cx="3276600" cy="863600"/>
          </a:xfrm>
        </p:grpSpPr>
        <p:sp>
          <p:nvSpPr>
            <p:cNvPr id="101" name="Shape 101"/>
            <p:cNvSpPr/>
            <p:nvPr/>
          </p:nvSpPr>
          <p:spPr>
            <a:xfrm>
              <a:off x="0" y="88899"/>
              <a:ext cx="3276600" cy="685801"/>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90000"/>
                </a:lnSpc>
                <a:defRPr sz="2400"/>
              </a:pPr>
            </a:p>
          </p:txBody>
        </p:sp>
        <p:sp>
          <p:nvSpPr>
            <p:cNvPr id="102" name="Shape 102"/>
            <p:cNvSpPr/>
            <p:nvPr/>
          </p:nvSpPr>
          <p:spPr>
            <a:xfrm>
              <a:off x="0" y="0"/>
              <a:ext cx="3276600" cy="863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90000"/>
                </a:lnSpc>
                <a:defRPr sz="1800"/>
              </a:pPr>
              <a:r>
                <a:rPr sz="2400"/>
                <a:t>Publicity/Public</a:t>
              </a:r>
              <a:endParaRPr sz="2400"/>
            </a:p>
            <a:p>
              <a:pPr lvl="0" algn="ctr">
                <a:lnSpc>
                  <a:spcPct val="90000"/>
                </a:lnSpc>
                <a:defRPr sz="1800"/>
              </a:pPr>
              <a:r>
                <a:rPr sz="2400"/>
                <a:t>Relations</a:t>
              </a:r>
            </a:p>
          </p:txBody>
        </p:sp>
      </p:grpSp>
      <p:sp>
        <p:nvSpPr>
          <p:cNvPr id="104" name="Shape 104"/>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105" name="image.png"/>
          <p:cNvPicPr/>
          <p:nvPr/>
        </p:nvPicPr>
        <p:blipFill>
          <a:blip r:embed="rId3">
            <a:extLst/>
          </a:blip>
          <a:stretch>
            <a:fillRect/>
          </a:stretch>
        </p:blipFill>
        <p:spPr>
          <a:xfrm>
            <a:off x="676275" y="-6350"/>
            <a:ext cx="8474075" cy="774700"/>
          </a:xfrm>
          <a:prstGeom prst="rect">
            <a:avLst/>
          </a:prstGeom>
          <a:ln w="12700">
            <a:miter lim="400000"/>
          </a:ln>
        </p:spPr>
      </p:pic>
      <p:pic>
        <p:nvPicPr>
          <p:cNvPr id="106" name="insidetopleft.png" descr="insidetopleft"/>
          <p:cNvPicPr/>
          <p:nvPr/>
        </p:nvPicPr>
        <p:blipFill>
          <a:blip r:embed="rId4">
            <a:extLst/>
          </a:blip>
          <a:stretch>
            <a:fillRect/>
          </a:stretch>
        </p:blipFill>
        <p:spPr>
          <a:xfrm>
            <a:off x="0" y="0"/>
            <a:ext cx="804863" cy="776288"/>
          </a:xfrm>
          <a:prstGeom prst="rect">
            <a:avLst/>
          </a:prstGeom>
          <a:ln w="12700">
            <a:miter lim="400000"/>
          </a:ln>
        </p:spPr>
      </p:pic>
      <p:sp>
        <p:nvSpPr>
          <p:cNvPr id="107" name="Shape 107"/>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sp>
        <p:nvSpPr>
          <p:cNvPr id="108" name="Shape 108"/>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73"/>
                                        </p:tgtEl>
                                        <p:attrNameLst>
                                          <p:attrName>style.visibility</p:attrName>
                                        </p:attrNameLst>
                                      </p:cBhvr>
                                      <p:to>
                                        <p:strVal val="visible"/>
                                      </p:to>
                                    </p:set>
                                    <p:animEffect filter="wipe(left)" transition="in">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91"/>
                                        </p:tgtEl>
                                        <p:attrNameLst>
                                          <p:attrName>style.visibility</p:attrName>
                                        </p:attrNameLst>
                                      </p:cBhvr>
                                      <p:to>
                                        <p:strVal val="visible"/>
                                      </p:to>
                                    </p:set>
                                  </p:childTnLst>
                                </p:cTn>
                              </p:par>
                            </p:childTnLst>
                          </p:cTn>
                        </p:par>
                        <p:par>
                          <p:cTn id="12" fill="hold">
                            <p:stCondLst>
                              <p:cond delay="0"/>
                            </p:stCondLst>
                            <p:childTnLst>
                              <p:par>
                                <p:cTn id="13" nodeType="afterEffect" presetClass="entr" presetSubtype="8" presetID="22" grpId="3" fill="hold">
                                  <p:stCondLst>
                                    <p:cond delay="0"/>
                                  </p:stCondLst>
                                  <p:iterate type="el" backwards="0">
                                    <p:tmAbs val="0"/>
                                  </p:iterate>
                                  <p:childTnLst>
                                    <p:set>
                                      <p:cBhvr>
                                        <p:cTn id="14" fill="hold"/>
                                        <p:tgtEl>
                                          <p:spTgt spid="76"/>
                                        </p:tgtEl>
                                        <p:attrNameLst>
                                          <p:attrName>style.visibility</p:attrName>
                                        </p:attrNameLst>
                                      </p:cBhvr>
                                      <p:to>
                                        <p:strVal val="visible"/>
                                      </p:to>
                                    </p:set>
                                    <p:animEffect filter="wipe(left)" transition="in">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94"/>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8" presetID="22" grpId="5" fill="hold">
                                  <p:stCondLst>
                                    <p:cond delay="0"/>
                                  </p:stCondLst>
                                  <p:iterate type="el" backwards="0">
                                    <p:tmAbs val="0"/>
                                  </p:iterate>
                                  <p:childTnLst>
                                    <p:set>
                                      <p:cBhvr>
                                        <p:cTn id="22" fill="hold"/>
                                        <p:tgtEl>
                                          <p:spTgt spid="79"/>
                                        </p:tgtEl>
                                        <p:attrNameLst>
                                          <p:attrName>style.visibility</p:attrName>
                                        </p:attrNameLst>
                                      </p:cBhvr>
                                      <p:to>
                                        <p:strVal val="visible"/>
                                      </p:to>
                                    </p:set>
                                    <p:animEffect filter="wipe(left)" transition="in">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6" fill="hold">
                                  <p:stCondLst>
                                    <p:cond delay="0"/>
                                  </p:stCondLst>
                                  <p:iterate type="el" backwards="0">
                                    <p:tmAbs val="0"/>
                                  </p:iterate>
                                  <p:childTnLst>
                                    <p:set>
                                      <p:cBhvr>
                                        <p:cTn id="27" fill="hold"/>
                                        <p:tgtEl>
                                          <p:spTgt spid="97"/>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8" presetID="22" grpId="7" fill="hold">
                                  <p:stCondLst>
                                    <p:cond delay="0"/>
                                  </p:stCondLst>
                                  <p:iterate type="el" backwards="0">
                                    <p:tmAbs val="0"/>
                                  </p:iterate>
                                  <p:childTnLst>
                                    <p:set>
                                      <p:cBhvr>
                                        <p:cTn id="30" fill="hold"/>
                                        <p:tgtEl>
                                          <p:spTgt spid="82"/>
                                        </p:tgtEl>
                                        <p:attrNameLst>
                                          <p:attrName>style.visibility</p:attrName>
                                        </p:attrNameLst>
                                      </p:cBhvr>
                                      <p:to>
                                        <p:strVal val="visible"/>
                                      </p:to>
                                    </p:set>
                                    <p:animEffect filter="wipe(left)" transition="in">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8" fill="hold">
                                  <p:stCondLst>
                                    <p:cond delay="0"/>
                                  </p:stCondLst>
                                  <p:iterate type="el" backwards="0">
                                    <p:tmAbs val="0"/>
                                  </p:iterate>
                                  <p:childTnLst>
                                    <p:set>
                                      <p:cBhvr>
                                        <p:cTn id="35" fill="hold"/>
                                        <p:tgtEl>
                                          <p:spTgt spid="100"/>
                                        </p:tgtEl>
                                        <p:attrNameLst>
                                          <p:attrName>style.visibility</p:attrName>
                                        </p:attrNameLst>
                                      </p:cBhvr>
                                      <p:to>
                                        <p:strVal val="visible"/>
                                      </p:to>
                                    </p:set>
                                  </p:childTnLst>
                                </p:cTn>
                              </p:par>
                            </p:childTnLst>
                          </p:cTn>
                        </p:par>
                        <p:par>
                          <p:cTn id="36" fill="hold">
                            <p:stCondLst>
                              <p:cond delay="0"/>
                            </p:stCondLst>
                            <p:childTnLst>
                              <p:par>
                                <p:cTn id="37" nodeType="afterEffect" presetClass="entr" presetSubtype="8" presetID="22" grpId="9" fill="hold">
                                  <p:stCondLst>
                                    <p:cond delay="0"/>
                                  </p:stCondLst>
                                  <p:iterate type="el" backwards="0">
                                    <p:tmAbs val="0"/>
                                  </p:iterate>
                                  <p:childTnLst>
                                    <p:set>
                                      <p:cBhvr>
                                        <p:cTn id="38" fill="hold"/>
                                        <p:tgtEl>
                                          <p:spTgt spid="85"/>
                                        </p:tgtEl>
                                        <p:attrNameLst>
                                          <p:attrName>style.visibility</p:attrName>
                                        </p:attrNameLst>
                                      </p:cBhvr>
                                      <p:to>
                                        <p:strVal val="visible"/>
                                      </p:to>
                                    </p:set>
                                    <p:animEffect filter="wipe(left)" transition="in">
                                      <p:cBhvr>
                                        <p:cTn id="39" dur="5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0" fill="hold">
                                  <p:stCondLst>
                                    <p:cond delay="0"/>
                                  </p:stCondLst>
                                  <p:iterate type="el" backwards="0">
                                    <p:tmAbs val="0"/>
                                  </p:iterate>
                                  <p:childTnLst>
                                    <p:set>
                                      <p:cBhvr>
                                        <p:cTn id="43" fill="hold"/>
                                        <p:tgtEl>
                                          <p:spTgt spid="103"/>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8" presetID="22" grpId="11" fill="hold">
                                  <p:stCondLst>
                                    <p:cond delay="0"/>
                                  </p:stCondLst>
                                  <p:iterate type="el" backwards="0">
                                    <p:tmAbs val="0"/>
                                  </p:iterate>
                                  <p:childTnLst>
                                    <p:set>
                                      <p:cBhvr>
                                        <p:cTn id="46" fill="hold"/>
                                        <p:tgtEl>
                                          <p:spTgt spid="88"/>
                                        </p:tgtEl>
                                        <p:attrNameLst>
                                          <p:attrName>style.visibility</p:attrName>
                                        </p:attrNameLst>
                                      </p:cBhvr>
                                      <p:to>
                                        <p:strVal val="visible"/>
                                      </p:to>
                                    </p:set>
                                    <p:animEffect filter="wipe(left)" transition="in">
                                      <p:cBhvr>
                                        <p:cTn id="47" dur="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 grpId="4"/>
      <p:bldP build="whole" bldLvl="1" animBg="1" rev="0" advAuto="0" spid="103" grpId="10"/>
      <p:bldP build="whole" bldLvl="1" animBg="1" rev="0" advAuto="0" spid="91" grpId="2"/>
      <p:bldP build="whole" bldLvl="1" animBg="1" rev="0" advAuto="0" spid="79" grpId="5"/>
      <p:bldP build="whole" bldLvl="1" animBg="1" rev="0" advAuto="0" spid="100" grpId="8"/>
      <p:bldP build="whole" bldLvl="1" animBg="1" rev="0" advAuto="0" spid="88" grpId="11"/>
      <p:bldP build="whole" bldLvl="1" animBg="1" rev="0" advAuto="0" spid="76" grpId="3"/>
      <p:bldP build="whole" bldLvl="1" animBg="1" rev="0" advAuto="0" spid="97" grpId="6"/>
      <p:bldP build="whole" bldLvl="1" animBg="1" rev="0" advAuto="0" spid="82" grpId="7"/>
      <p:bldP build="whole" bldLvl="1" animBg="1" rev="0" advAuto="0" spid="85" grpId="9"/>
      <p:bldP build="whole" bldLvl="1" animBg="1" rev="0" advAuto="0" spid="7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png"/>
          <p:cNvPicPr/>
          <p:nvPr/>
        </p:nvPicPr>
        <p:blipFill>
          <a:blip r:embed="rId2">
            <a:extLst/>
          </a:blip>
          <a:stretch>
            <a:fillRect/>
          </a:stretch>
        </p:blipFill>
        <p:spPr>
          <a:xfrm>
            <a:off x="133350" y="360362"/>
            <a:ext cx="7413625" cy="865188"/>
          </a:xfrm>
          <a:prstGeom prst="rect">
            <a:avLst/>
          </a:prstGeom>
          <a:ln w="12700">
            <a:miter lim="400000"/>
          </a:ln>
        </p:spPr>
      </p:pic>
      <p:sp>
        <p:nvSpPr>
          <p:cNvPr id="113" name="Shape 113"/>
          <p:cNvSpPr/>
          <p:nvPr/>
        </p:nvSpPr>
        <p:spPr>
          <a:xfrm>
            <a:off x="533400" y="1219200"/>
            <a:ext cx="7848600" cy="701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t>Any </a:t>
            </a:r>
            <a:r>
              <a:rPr b="1"/>
              <a:t>paid</a:t>
            </a:r>
            <a:r>
              <a:t> form of </a:t>
            </a:r>
            <a:r>
              <a:rPr b="1"/>
              <a:t>nonpersonal </a:t>
            </a:r>
            <a:r>
              <a:t>communication about an organization, product, service, or idea by an identified sponsor.</a:t>
            </a:r>
          </a:p>
        </p:txBody>
      </p:sp>
      <p:grpSp>
        <p:nvGrpSpPr>
          <p:cNvPr id="123" name="Group 123"/>
          <p:cNvGrpSpPr/>
          <p:nvPr/>
        </p:nvGrpSpPr>
        <p:grpSpPr>
          <a:xfrm>
            <a:off x="838200" y="2362199"/>
            <a:ext cx="6948488" cy="4114802"/>
            <a:chOff x="0" y="0"/>
            <a:chExt cx="6948487" cy="4114800"/>
          </a:xfrm>
        </p:grpSpPr>
        <p:grpSp>
          <p:nvGrpSpPr>
            <p:cNvPr id="119" name="Group 119"/>
            <p:cNvGrpSpPr/>
            <p:nvPr/>
          </p:nvGrpSpPr>
          <p:grpSpPr>
            <a:xfrm>
              <a:off x="0" y="0"/>
              <a:ext cx="6948488" cy="4114801"/>
              <a:chOff x="0" y="0"/>
              <a:chExt cx="6948487" cy="4114800"/>
            </a:xfrm>
          </p:grpSpPr>
          <p:sp>
            <p:nvSpPr>
              <p:cNvPr id="114" name="Shape 114"/>
              <p:cNvSpPr/>
              <p:nvPr/>
            </p:nvSpPr>
            <p:spPr>
              <a:xfrm>
                <a:off x="3539795" y="0"/>
                <a:ext cx="3408693" cy="4114801"/>
              </a:xfrm>
              <a:prstGeom prst="rect">
                <a:avLst/>
              </a:prstGeom>
              <a:solidFill>
                <a:srgbClr val="FFFFCC"/>
              </a:solidFill>
              <a:ln w="9525" cap="flat">
                <a:solidFill>
                  <a:srgbClr val="DBF5F9"/>
                </a:solidFill>
                <a:prstDash val="solid"/>
                <a:round/>
              </a:ln>
              <a:effectLst>
                <a:outerShdw sx="100000" sy="100000" kx="0" ky="0" algn="b" rotWithShape="0" blurRad="63500" dist="107763" dir="2700000">
                  <a:srgbClr val="DBF5F9"/>
                </a:outerShdw>
              </a:effectLst>
            </p:spPr>
            <p:txBody>
              <a:bodyPr wrap="square" lIns="0" tIns="0" rIns="0" bIns="0" numCol="1" anchor="ctr">
                <a:noAutofit/>
              </a:bodyPr>
              <a:lstStyle/>
              <a:p>
                <a:pPr lvl="0">
                  <a:defRPr sz="1800">
                    <a:latin typeface="Arial"/>
                    <a:ea typeface="Arial"/>
                    <a:cs typeface="Arial"/>
                    <a:sym typeface="Arial"/>
                  </a:defRPr>
                </a:pPr>
              </a:p>
            </p:txBody>
          </p:sp>
          <p:sp>
            <p:nvSpPr>
              <p:cNvPr id="115" name="Shape 115"/>
              <p:cNvSpPr/>
              <p:nvPr/>
            </p:nvSpPr>
            <p:spPr>
              <a:xfrm>
                <a:off x="0" y="0"/>
                <a:ext cx="3408693" cy="4114801"/>
              </a:xfrm>
              <a:prstGeom prst="rect">
                <a:avLst/>
              </a:prstGeom>
              <a:solidFill>
                <a:srgbClr val="FFFFCC"/>
              </a:solidFill>
              <a:ln w="9525" cap="flat">
                <a:solidFill>
                  <a:srgbClr val="DBF5F9"/>
                </a:solidFill>
                <a:prstDash val="solid"/>
                <a:round/>
              </a:ln>
              <a:effectLst>
                <a:outerShdw sx="100000" sy="100000" kx="0" ky="0" algn="b" rotWithShape="0" blurRad="63500" dist="107763" dir="2700000">
                  <a:srgbClr val="DBF5F9"/>
                </a:outerShdw>
              </a:effectLst>
            </p:spPr>
            <p:txBody>
              <a:bodyPr wrap="square" lIns="0" tIns="0" rIns="0" bIns="0" numCol="1" anchor="ctr">
                <a:noAutofit/>
              </a:bodyPr>
              <a:lstStyle/>
              <a:p>
                <a:pPr lvl="0">
                  <a:defRPr sz="1800">
                    <a:latin typeface="Arial"/>
                    <a:ea typeface="Arial"/>
                    <a:cs typeface="Arial"/>
                    <a:sym typeface="Arial"/>
                  </a:defRPr>
                </a:pPr>
              </a:p>
            </p:txBody>
          </p:sp>
          <p:grpSp>
            <p:nvGrpSpPr>
              <p:cNvPr id="118" name="Group 118"/>
              <p:cNvGrpSpPr/>
              <p:nvPr/>
            </p:nvGrpSpPr>
            <p:grpSpPr>
              <a:xfrm>
                <a:off x="16388" y="0"/>
                <a:ext cx="3392304" cy="718317"/>
                <a:chOff x="0" y="0"/>
                <a:chExt cx="3392303" cy="718316"/>
              </a:xfrm>
            </p:grpSpPr>
            <p:sp>
              <p:nvSpPr>
                <p:cNvPr id="116" name="Shape 116"/>
                <p:cNvSpPr/>
                <p:nvPr/>
              </p:nvSpPr>
              <p:spPr>
                <a:xfrm>
                  <a:off x="0" y="0"/>
                  <a:ext cx="3392304" cy="718317"/>
                </a:xfrm>
                <a:prstGeom prst="rect">
                  <a:avLst/>
                </a:prstGeom>
                <a:solidFill>
                  <a:srgbClr val="008000"/>
                </a:solidFill>
                <a:ln w="12700" cap="flat">
                  <a:noFill/>
                  <a:miter lim="400000"/>
                </a:ln>
                <a:effectLst/>
              </p:spPr>
              <p:txBody>
                <a:bodyPr wrap="square" lIns="0" tIns="0" rIns="0" bIns="0" numCol="1" anchor="ctr">
                  <a:noAutofit/>
                </a:bodyPr>
                <a:lstStyle/>
                <a:p>
                  <a:pPr lvl="0" algn="ctr" defTabSz="739775">
                    <a:lnSpc>
                      <a:spcPct val="90000"/>
                    </a:lnSpc>
                    <a:defRPr sz="2400">
                      <a:solidFill>
                        <a:srgbClr val="FFFFFF"/>
                      </a:solidFill>
                      <a:latin typeface="Arial Bold"/>
                      <a:ea typeface="Arial Bold"/>
                      <a:cs typeface="Arial Bold"/>
                      <a:sym typeface="Arial Bold"/>
                    </a:defRPr>
                  </a:pPr>
                </a:p>
              </p:txBody>
            </p:sp>
            <p:sp>
              <p:nvSpPr>
                <p:cNvPr id="117" name="Shape 117"/>
                <p:cNvSpPr/>
                <p:nvPr/>
              </p:nvSpPr>
              <p:spPr>
                <a:xfrm>
                  <a:off x="0" y="145068"/>
                  <a:ext cx="3392304" cy="428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1275" tIns="41275" rIns="41275" bIns="41275" numCol="1" anchor="ctr">
                  <a:spAutoFit/>
                </a:bodyPr>
                <a:lstStyle>
                  <a:lvl1pPr algn="ctr" defTabSz="739775">
                    <a:lnSpc>
                      <a:spcPct val="90000"/>
                    </a:lnSpc>
                    <a:defRPr sz="2400">
                      <a:solidFill>
                        <a:srgbClr val="FFFFFF"/>
                      </a:solidFill>
                      <a:latin typeface="Arial Bold"/>
                      <a:ea typeface="Arial Bold"/>
                      <a:cs typeface="Arial Bold"/>
                      <a:sym typeface="Arial Bold"/>
                    </a:defRPr>
                  </a:lvl1pPr>
                </a:lstStyle>
                <a:p>
                  <a:pPr lvl="0">
                    <a:defRPr sz="1800">
                      <a:solidFill>
                        <a:srgbClr val="000000"/>
                      </a:solidFill>
                    </a:defRPr>
                  </a:pPr>
                  <a:r>
                    <a:rPr sz="2400">
                      <a:solidFill>
                        <a:srgbClr val="FFFFFF"/>
                      </a:solidFill>
                    </a:rPr>
                    <a:t>Advantages</a:t>
                  </a:r>
                </a:p>
              </p:txBody>
            </p:sp>
          </p:grpSp>
        </p:grpSp>
        <p:grpSp>
          <p:nvGrpSpPr>
            <p:cNvPr id="122" name="Group 122"/>
            <p:cNvGrpSpPr/>
            <p:nvPr/>
          </p:nvGrpSpPr>
          <p:grpSpPr>
            <a:xfrm>
              <a:off x="3538537" y="0"/>
              <a:ext cx="3408363" cy="717737"/>
              <a:chOff x="0" y="0"/>
              <a:chExt cx="3408362" cy="717736"/>
            </a:xfrm>
          </p:grpSpPr>
          <p:sp>
            <p:nvSpPr>
              <p:cNvPr id="120" name="Shape 120"/>
              <p:cNvSpPr/>
              <p:nvPr/>
            </p:nvSpPr>
            <p:spPr>
              <a:xfrm>
                <a:off x="0" y="0"/>
                <a:ext cx="3408363" cy="717737"/>
              </a:xfrm>
              <a:prstGeom prst="rect">
                <a:avLst/>
              </a:prstGeom>
              <a:solidFill>
                <a:srgbClr val="B11738"/>
              </a:solidFill>
              <a:ln w="12700" cap="flat">
                <a:noFill/>
                <a:miter lim="400000"/>
              </a:ln>
              <a:effectLst/>
            </p:spPr>
            <p:txBody>
              <a:bodyPr wrap="square" lIns="0" tIns="0" rIns="0" bIns="0" numCol="1" anchor="ctr">
                <a:noAutofit/>
              </a:bodyPr>
              <a:lstStyle/>
              <a:p>
                <a:pPr lvl="0" algn="ctr" defTabSz="739775">
                  <a:lnSpc>
                    <a:spcPct val="90000"/>
                  </a:lnSpc>
                  <a:defRPr sz="2400">
                    <a:solidFill>
                      <a:srgbClr val="FFFFFF"/>
                    </a:solidFill>
                    <a:latin typeface="Arial Bold"/>
                    <a:ea typeface="Arial Bold"/>
                    <a:cs typeface="Arial Bold"/>
                    <a:sym typeface="Arial Bold"/>
                  </a:defRPr>
                </a:pPr>
              </a:p>
            </p:txBody>
          </p:sp>
          <p:sp>
            <p:nvSpPr>
              <p:cNvPr id="121" name="Shape 121"/>
              <p:cNvSpPr/>
              <p:nvPr/>
            </p:nvSpPr>
            <p:spPr>
              <a:xfrm>
                <a:off x="0" y="144779"/>
                <a:ext cx="3408363" cy="4281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1275" tIns="41275" rIns="41275" bIns="41275" numCol="1" anchor="ctr">
                <a:spAutoFit/>
              </a:bodyPr>
              <a:lstStyle>
                <a:lvl1pPr algn="ctr" defTabSz="739775">
                  <a:lnSpc>
                    <a:spcPct val="90000"/>
                  </a:lnSpc>
                  <a:defRPr sz="2400">
                    <a:solidFill>
                      <a:srgbClr val="FFFFFF"/>
                    </a:solidFill>
                    <a:latin typeface="Arial Bold"/>
                    <a:ea typeface="Arial Bold"/>
                    <a:cs typeface="Arial Bold"/>
                    <a:sym typeface="Arial Bold"/>
                  </a:defRPr>
                </a:lvl1pPr>
              </a:lstStyle>
              <a:p>
                <a:pPr lvl="0">
                  <a:defRPr sz="1800">
                    <a:solidFill>
                      <a:srgbClr val="000000"/>
                    </a:solidFill>
                  </a:defRPr>
                </a:pPr>
                <a:r>
                  <a:rPr sz="2400">
                    <a:solidFill>
                      <a:srgbClr val="FFFFFF"/>
                    </a:solidFill>
                  </a:rPr>
                  <a:t>Disadvantages</a:t>
                </a:r>
              </a:p>
            </p:txBody>
          </p:sp>
        </p:grpSp>
      </p:grpSp>
      <p:sp>
        <p:nvSpPr>
          <p:cNvPr id="124" name="Shape 124"/>
          <p:cNvSpPr/>
          <p:nvPr/>
        </p:nvSpPr>
        <p:spPr>
          <a:xfrm>
            <a:off x="1066800" y="3124200"/>
            <a:ext cx="2743200" cy="36374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09600" indent="-609600">
              <a:buClr>
                <a:srgbClr val="008000"/>
              </a:buClr>
              <a:buSzPct val="100000"/>
              <a:buFont typeface="Wingdings"/>
              <a:buChar char="◆"/>
              <a:defRPr sz="1800"/>
            </a:pPr>
            <a:r>
              <a:rPr sz="2400">
                <a:solidFill>
                  <a:srgbClr val="04617B"/>
                </a:solidFill>
                <a:latin typeface="Arial Bold"/>
                <a:ea typeface="Arial Bold"/>
                <a:cs typeface="Arial Bold"/>
                <a:sym typeface="Arial Bold"/>
              </a:rPr>
              <a:t>Reach large number </a:t>
            </a:r>
            <a:br>
              <a:rPr sz="2400">
                <a:solidFill>
                  <a:srgbClr val="04617B"/>
                </a:solidFill>
                <a:latin typeface="Arial Bold"/>
                <a:ea typeface="Arial Bold"/>
                <a:cs typeface="Arial Bold"/>
                <a:sym typeface="Arial Bold"/>
              </a:rPr>
            </a:br>
            <a:r>
              <a:rPr sz="2400">
                <a:solidFill>
                  <a:srgbClr val="04617B"/>
                </a:solidFill>
                <a:latin typeface="Arial Bold"/>
                <a:ea typeface="Arial Bold"/>
                <a:cs typeface="Arial Bold"/>
                <a:sym typeface="Arial Bold"/>
              </a:rPr>
              <a:t>of people </a:t>
            </a:r>
            <a:br>
              <a:rPr sz="2400">
                <a:solidFill>
                  <a:srgbClr val="04617B"/>
                </a:solidFill>
                <a:latin typeface="Arial Bold"/>
                <a:ea typeface="Arial Bold"/>
                <a:cs typeface="Arial Bold"/>
                <a:sym typeface="Arial Bold"/>
              </a:rPr>
            </a:br>
            <a:endParaRPr sz="2400">
              <a:solidFill>
                <a:srgbClr val="04617B"/>
              </a:solidFill>
              <a:latin typeface="Arial Bold"/>
              <a:ea typeface="Arial Bold"/>
              <a:cs typeface="Arial Bold"/>
              <a:sym typeface="Arial Bold"/>
            </a:endParaRPr>
          </a:p>
          <a:p>
            <a:pPr lvl="0" marL="609600" indent="-609600">
              <a:buClr>
                <a:srgbClr val="008000"/>
              </a:buClr>
              <a:buSzPct val="100000"/>
              <a:buFont typeface="Wingdings"/>
              <a:buChar char="◆"/>
              <a:defRPr sz="1800"/>
            </a:pPr>
            <a:r>
              <a:rPr sz="2400">
                <a:solidFill>
                  <a:srgbClr val="04617B"/>
                </a:solidFill>
                <a:latin typeface="Arial Bold"/>
                <a:ea typeface="Arial Bold"/>
                <a:cs typeface="Arial Bold"/>
                <a:sym typeface="Arial Bold"/>
              </a:rPr>
              <a:t>Low cost per </a:t>
            </a:r>
            <a:br>
              <a:rPr sz="2400">
                <a:solidFill>
                  <a:srgbClr val="04617B"/>
                </a:solidFill>
                <a:latin typeface="Arial Bold"/>
                <a:ea typeface="Arial Bold"/>
                <a:cs typeface="Arial Bold"/>
                <a:sym typeface="Arial Bold"/>
              </a:rPr>
            </a:br>
            <a:r>
              <a:rPr sz="2400">
                <a:solidFill>
                  <a:srgbClr val="04617B"/>
                </a:solidFill>
                <a:latin typeface="Arial Bold"/>
                <a:ea typeface="Arial Bold"/>
                <a:cs typeface="Arial Bold"/>
                <a:sym typeface="Arial Bold"/>
              </a:rPr>
              <a:t>contact </a:t>
            </a:r>
            <a:endParaRPr sz="2400">
              <a:solidFill>
                <a:srgbClr val="04617B"/>
              </a:solidFill>
              <a:latin typeface="Arial Bold"/>
              <a:ea typeface="Arial Bold"/>
              <a:cs typeface="Arial Bold"/>
              <a:sym typeface="Arial Bold"/>
            </a:endParaRPr>
          </a:p>
          <a:p>
            <a:pPr lvl="0" marL="609600" indent="-609600">
              <a:buClr>
                <a:srgbClr val="008000"/>
              </a:buClr>
              <a:buSzPct val="100000"/>
              <a:buFont typeface="Wingdings"/>
              <a:buChar char="◆"/>
              <a:defRPr sz="1800"/>
            </a:pPr>
            <a:r>
              <a:rPr sz="2400">
                <a:solidFill>
                  <a:srgbClr val="04617B"/>
                </a:solidFill>
                <a:latin typeface="Arial Bold"/>
                <a:ea typeface="Arial Bold"/>
                <a:cs typeface="Arial Bold"/>
                <a:sym typeface="Arial Bold"/>
              </a:rPr>
              <a:t>Powerful tool for building brand equity</a:t>
            </a:r>
            <a:br>
              <a:rPr sz="2400">
                <a:solidFill>
                  <a:srgbClr val="04617B"/>
                </a:solidFill>
                <a:latin typeface="Arial Bold"/>
                <a:ea typeface="Arial Bold"/>
                <a:cs typeface="Arial Bold"/>
                <a:sym typeface="Arial Bold"/>
              </a:rPr>
            </a:br>
          </a:p>
        </p:txBody>
      </p:sp>
      <p:sp>
        <p:nvSpPr>
          <p:cNvPr id="125" name="Shape 125"/>
          <p:cNvSpPr/>
          <p:nvPr/>
        </p:nvSpPr>
        <p:spPr>
          <a:xfrm>
            <a:off x="4419600" y="3581400"/>
            <a:ext cx="2971800" cy="26438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3833" indent="-613833" defTabSz="457200">
              <a:spcBef>
                <a:spcPts val="500"/>
              </a:spcBef>
              <a:buClr>
                <a:srgbClr val="B11738"/>
              </a:buClr>
              <a:buSzPct val="100000"/>
              <a:buFont typeface="Wingdings"/>
              <a:buChar char="◆"/>
              <a:defRPr sz="1800"/>
            </a:pPr>
            <a:r>
              <a:rPr sz="2400">
                <a:latin typeface="Arial Bold"/>
                <a:ea typeface="Arial Bold"/>
                <a:cs typeface="Arial Bold"/>
                <a:sym typeface="Arial Bold"/>
              </a:rPr>
              <a:t>Total cost is high</a:t>
            </a:r>
            <a:br>
              <a:rPr sz="2400">
                <a:latin typeface="Arial Bold"/>
                <a:ea typeface="Arial Bold"/>
                <a:cs typeface="Arial Bold"/>
                <a:sym typeface="Arial Bold"/>
              </a:rPr>
            </a:br>
            <a:endParaRPr sz="2400">
              <a:latin typeface="Arial Bold"/>
              <a:ea typeface="Arial Bold"/>
              <a:cs typeface="Arial Bold"/>
              <a:sym typeface="Arial Bold"/>
            </a:endParaRPr>
          </a:p>
          <a:p>
            <a:pPr lvl="0" marL="613833" indent="-613833" defTabSz="457200">
              <a:spcBef>
                <a:spcPts val="500"/>
              </a:spcBef>
              <a:buClr>
                <a:srgbClr val="B11738"/>
              </a:buClr>
              <a:buSzPct val="100000"/>
              <a:buFont typeface="Wingdings"/>
              <a:buChar char="◆"/>
              <a:defRPr sz="1800"/>
            </a:pPr>
            <a:r>
              <a:rPr sz="2400">
                <a:latin typeface="Arial Bold"/>
                <a:ea typeface="Arial Bold"/>
                <a:cs typeface="Arial Bold"/>
                <a:sym typeface="Arial Bold"/>
              </a:rPr>
              <a:t>National reach is expensive for small companies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1" name="Group 131"/>
          <p:cNvGrpSpPr/>
          <p:nvPr/>
        </p:nvGrpSpPr>
        <p:grpSpPr>
          <a:xfrm>
            <a:off x="2667000" y="2285999"/>
            <a:ext cx="5732463" cy="1265556"/>
            <a:chOff x="0" y="0"/>
            <a:chExt cx="5732462" cy="1265554"/>
          </a:xfrm>
        </p:grpSpPr>
        <p:grpSp>
          <p:nvGrpSpPr>
            <p:cNvPr id="129" name="Group 129"/>
            <p:cNvGrpSpPr/>
            <p:nvPr/>
          </p:nvGrpSpPr>
          <p:grpSpPr>
            <a:xfrm>
              <a:off x="1008062" y="563245"/>
              <a:ext cx="4724401" cy="702311"/>
              <a:chOff x="0" y="0"/>
              <a:chExt cx="4724400" cy="702309"/>
            </a:xfrm>
          </p:grpSpPr>
          <p:sp>
            <p:nvSpPr>
              <p:cNvPr id="127" name="Shape 127"/>
              <p:cNvSpPr/>
              <p:nvPr/>
            </p:nvSpPr>
            <p:spPr>
              <a:xfrm>
                <a:off x="0" y="46355"/>
                <a:ext cx="4724400" cy="609601"/>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85000"/>
                  </a:lnSpc>
                  <a:defRPr sz="2000"/>
                </a:pPr>
              </a:p>
            </p:txBody>
          </p:sp>
          <p:sp>
            <p:nvSpPr>
              <p:cNvPr id="128" name="Shape 128"/>
              <p:cNvSpPr/>
              <p:nvPr/>
            </p:nvSpPr>
            <p:spPr>
              <a:xfrm>
                <a:off x="0" y="0"/>
                <a:ext cx="4724400" cy="702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85000"/>
                  </a:lnSpc>
                  <a:defRPr sz="1800"/>
                </a:pPr>
                <a:r>
                  <a:rPr sz="2000"/>
                  <a:t>Primary vs. Selective </a:t>
                </a:r>
                <a:br>
                  <a:rPr sz="2000"/>
                </a:br>
                <a:r>
                  <a:rPr sz="2000"/>
                  <a:t>Demand Advertising</a:t>
                </a:r>
              </a:p>
            </p:txBody>
          </p:sp>
        </p:grpSp>
        <p:sp>
          <p:nvSpPr>
            <p:cNvPr id="130" name="Shape 130"/>
            <p:cNvSpPr/>
            <p:nvPr/>
          </p:nvSpPr>
          <p:spPr>
            <a:xfrm flipH="1" flipV="1">
              <a:off x="0" y="0"/>
              <a:ext cx="990600" cy="91440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134" name="Group 134"/>
          <p:cNvGrpSpPr/>
          <p:nvPr/>
        </p:nvGrpSpPr>
        <p:grpSpPr>
          <a:xfrm>
            <a:off x="3675062" y="2849244"/>
            <a:ext cx="4724401" cy="702311"/>
            <a:chOff x="0" y="0"/>
            <a:chExt cx="4724400" cy="702309"/>
          </a:xfrm>
        </p:grpSpPr>
        <p:sp>
          <p:nvSpPr>
            <p:cNvPr id="132" name="Shape 132"/>
            <p:cNvSpPr/>
            <p:nvPr/>
          </p:nvSpPr>
          <p:spPr>
            <a:xfrm>
              <a:off x="0" y="46355"/>
              <a:ext cx="4724400" cy="609601"/>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lnSpc>
                  <a:spcPct val="85000"/>
                </a:lnSpc>
                <a:defRPr sz="2000"/>
              </a:pPr>
            </a:p>
          </p:txBody>
        </p:sp>
        <p:sp>
          <p:nvSpPr>
            <p:cNvPr id="133" name="Shape 133"/>
            <p:cNvSpPr/>
            <p:nvPr/>
          </p:nvSpPr>
          <p:spPr>
            <a:xfrm>
              <a:off x="0" y="0"/>
              <a:ext cx="4724400" cy="702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lvl="0" algn="ctr">
                <a:lnSpc>
                  <a:spcPct val="85000"/>
                </a:lnSpc>
                <a:defRPr sz="1800"/>
              </a:pPr>
              <a:r>
                <a:rPr sz="2000"/>
                <a:t>Primary vs. Selective </a:t>
              </a:r>
              <a:br>
                <a:rPr sz="2000"/>
              </a:br>
              <a:r>
                <a:rPr sz="2000"/>
                <a:t>Demand Advertising</a:t>
              </a:r>
            </a:p>
          </p:txBody>
        </p:sp>
      </p:grpSp>
      <p:grpSp>
        <p:nvGrpSpPr>
          <p:cNvPr id="139" name="Group 139"/>
          <p:cNvGrpSpPr/>
          <p:nvPr/>
        </p:nvGrpSpPr>
        <p:grpSpPr>
          <a:xfrm>
            <a:off x="533400" y="3886200"/>
            <a:ext cx="5715000" cy="1219201"/>
            <a:chOff x="0" y="0"/>
            <a:chExt cx="5714999" cy="1219200"/>
          </a:xfrm>
        </p:grpSpPr>
        <p:grpSp>
          <p:nvGrpSpPr>
            <p:cNvPr id="137" name="Group 137"/>
            <p:cNvGrpSpPr/>
            <p:nvPr/>
          </p:nvGrpSpPr>
          <p:grpSpPr>
            <a:xfrm>
              <a:off x="0" y="0"/>
              <a:ext cx="4724400" cy="609600"/>
              <a:chOff x="0" y="0"/>
              <a:chExt cx="4724400" cy="609600"/>
            </a:xfrm>
          </p:grpSpPr>
          <p:sp>
            <p:nvSpPr>
              <p:cNvPr id="135" name="Shape 135"/>
              <p:cNvSpPr/>
              <p:nvPr/>
            </p:nvSpPr>
            <p:spPr>
              <a:xfrm>
                <a:off x="0" y="0"/>
                <a:ext cx="4724400" cy="609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36" name="Shape 136"/>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Business-to-Business Advertising</a:t>
                </a:r>
              </a:p>
            </p:txBody>
          </p:sp>
        </p:grpSp>
        <p:sp>
          <p:nvSpPr>
            <p:cNvPr id="138" name="Shape 138"/>
            <p:cNvSpPr/>
            <p:nvPr/>
          </p:nvSpPr>
          <p:spPr>
            <a:xfrm>
              <a:off x="4724400" y="304799"/>
              <a:ext cx="990600" cy="914402"/>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142" name="Group 142"/>
          <p:cNvGrpSpPr/>
          <p:nvPr/>
        </p:nvGrpSpPr>
        <p:grpSpPr>
          <a:xfrm>
            <a:off x="6007100" y="3886200"/>
            <a:ext cx="2667000" cy="2679700"/>
            <a:chOff x="0" y="0"/>
            <a:chExt cx="2667000" cy="2679699"/>
          </a:xfrm>
        </p:grpSpPr>
        <p:sp>
          <p:nvSpPr>
            <p:cNvPr id="140" name="Shape 140"/>
            <p:cNvSpPr/>
            <p:nvPr/>
          </p:nvSpPr>
          <p:spPr>
            <a:xfrm>
              <a:off x="0" y="2273299"/>
              <a:ext cx="2667000"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42900" indent="-342900" algn="ctr">
                <a:lnSpc>
                  <a:spcPct val="80000"/>
                </a:lnSpc>
                <a:spcBef>
                  <a:spcPts val="500"/>
                </a:spcBef>
                <a:defRPr b="1" sz="2400"/>
              </a:lvl1pPr>
            </a:lstStyle>
            <a:p>
              <a:pPr lvl="0">
                <a:defRPr b="0" sz="1800"/>
              </a:pPr>
              <a:r>
                <a:rPr b="1" sz="2400"/>
                <a:t>Organizations</a:t>
              </a:r>
            </a:p>
          </p:txBody>
        </p:sp>
        <p:pic>
          <p:nvPicPr>
            <p:cNvPr id="141" name="building.jpg" descr="building"/>
            <p:cNvPicPr/>
            <p:nvPr/>
          </p:nvPicPr>
          <p:blipFill>
            <a:blip r:embed="rId3">
              <a:extLst/>
            </a:blip>
            <a:stretch>
              <a:fillRect/>
            </a:stretch>
          </p:blipFill>
          <p:spPr>
            <a:xfrm>
              <a:off x="241300" y="0"/>
              <a:ext cx="2159000" cy="2151063"/>
            </a:xfrm>
            <a:prstGeom prst="rect">
              <a:avLst/>
            </a:prstGeom>
            <a:ln w="28575" cap="flat">
              <a:solidFill>
                <a:srgbClr val="000000"/>
              </a:solidFill>
              <a:prstDash val="solid"/>
              <a:round/>
            </a:ln>
            <a:effectLst/>
          </p:spPr>
        </p:pic>
      </p:grpSp>
      <p:grpSp>
        <p:nvGrpSpPr>
          <p:cNvPr id="147" name="Group 147"/>
          <p:cNvGrpSpPr/>
          <p:nvPr/>
        </p:nvGrpSpPr>
        <p:grpSpPr>
          <a:xfrm>
            <a:off x="2667000" y="1066800"/>
            <a:ext cx="5732463" cy="1219200"/>
            <a:chOff x="0" y="0"/>
            <a:chExt cx="5732462" cy="1219199"/>
          </a:xfrm>
        </p:grpSpPr>
        <p:grpSp>
          <p:nvGrpSpPr>
            <p:cNvPr id="145" name="Group 145"/>
            <p:cNvGrpSpPr/>
            <p:nvPr/>
          </p:nvGrpSpPr>
          <p:grpSpPr>
            <a:xfrm>
              <a:off x="1008062" y="0"/>
              <a:ext cx="4724401" cy="609600"/>
              <a:chOff x="0" y="0"/>
              <a:chExt cx="4724400" cy="609600"/>
            </a:xfrm>
          </p:grpSpPr>
          <p:sp>
            <p:nvSpPr>
              <p:cNvPr id="143" name="Shape 143"/>
              <p:cNvSpPr/>
              <p:nvPr/>
            </p:nvSpPr>
            <p:spPr>
              <a:xfrm>
                <a:off x="0" y="0"/>
                <a:ext cx="4724400" cy="609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44" name="Shape 144"/>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National Advertising</a:t>
                </a:r>
              </a:p>
            </p:txBody>
          </p:sp>
        </p:grpSp>
        <p:sp>
          <p:nvSpPr>
            <p:cNvPr id="146" name="Shape 146"/>
            <p:cNvSpPr/>
            <p:nvPr/>
          </p:nvSpPr>
          <p:spPr>
            <a:xfrm flipH="1">
              <a:off x="0" y="228600"/>
              <a:ext cx="990601" cy="990600"/>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152" name="Group 152"/>
          <p:cNvGrpSpPr/>
          <p:nvPr/>
        </p:nvGrpSpPr>
        <p:grpSpPr>
          <a:xfrm>
            <a:off x="2667000" y="1968500"/>
            <a:ext cx="5732463" cy="609600"/>
            <a:chOff x="0" y="0"/>
            <a:chExt cx="5732462" cy="609600"/>
          </a:xfrm>
        </p:grpSpPr>
        <p:grpSp>
          <p:nvGrpSpPr>
            <p:cNvPr id="150" name="Group 150"/>
            <p:cNvGrpSpPr/>
            <p:nvPr/>
          </p:nvGrpSpPr>
          <p:grpSpPr>
            <a:xfrm>
              <a:off x="1008062" y="0"/>
              <a:ext cx="4724401" cy="609600"/>
              <a:chOff x="0" y="0"/>
              <a:chExt cx="4724400" cy="609600"/>
            </a:xfrm>
          </p:grpSpPr>
          <p:sp>
            <p:nvSpPr>
              <p:cNvPr id="148" name="Shape 148"/>
              <p:cNvSpPr/>
              <p:nvPr/>
            </p:nvSpPr>
            <p:spPr>
              <a:xfrm>
                <a:off x="0" y="0"/>
                <a:ext cx="4724400" cy="609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49" name="Shape 149"/>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Retail/Local Advertising</a:t>
                </a:r>
              </a:p>
            </p:txBody>
          </p:sp>
        </p:grpSp>
        <p:sp>
          <p:nvSpPr>
            <p:cNvPr id="151" name="Shape 151"/>
            <p:cNvSpPr/>
            <p:nvPr/>
          </p:nvSpPr>
          <p:spPr>
            <a:xfrm flipH="1" flipV="1">
              <a:off x="0" y="317499"/>
              <a:ext cx="990600" cy="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157" name="Group 157"/>
          <p:cNvGrpSpPr/>
          <p:nvPr/>
        </p:nvGrpSpPr>
        <p:grpSpPr>
          <a:xfrm>
            <a:off x="533400" y="4787900"/>
            <a:ext cx="5715000" cy="609600"/>
            <a:chOff x="0" y="0"/>
            <a:chExt cx="5714999" cy="609600"/>
          </a:xfrm>
        </p:grpSpPr>
        <p:grpSp>
          <p:nvGrpSpPr>
            <p:cNvPr id="155" name="Group 155"/>
            <p:cNvGrpSpPr/>
            <p:nvPr/>
          </p:nvGrpSpPr>
          <p:grpSpPr>
            <a:xfrm>
              <a:off x="0" y="0"/>
              <a:ext cx="4724400" cy="609600"/>
              <a:chOff x="0" y="0"/>
              <a:chExt cx="4724400" cy="609600"/>
            </a:xfrm>
          </p:grpSpPr>
          <p:sp>
            <p:nvSpPr>
              <p:cNvPr id="153" name="Shape 153"/>
              <p:cNvSpPr/>
              <p:nvPr/>
            </p:nvSpPr>
            <p:spPr>
              <a:xfrm>
                <a:off x="0" y="0"/>
                <a:ext cx="4724400" cy="609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54" name="Shape 154"/>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Professional Advertising</a:t>
                </a:r>
              </a:p>
            </p:txBody>
          </p:sp>
        </p:grpSp>
        <p:sp>
          <p:nvSpPr>
            <p:cNvPr id="156" name="Shape 156"/>
            <p:cNvSpPr/>
            <p:nvPr/>
          </p:nvSpPr>
          <p:spPr>
            <a:xfrm>
              <a:off x="4724400" y="317500"/>
              <a:ext cx="990600" cy="0"/>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162" name="Group 162"/>
          <p:cNvGrpSpPr/>
          <p:nvPr/>
        </p:nvGrpSpPr>
        <p:grpSpPr>
          <a:xfrm>
            <a:off x="533400" y="5105399"/>
            <a:ext cx="5715000" cy="1219201"/>
            <a:chOff x="0" y="0"/>
            <a:chExt cx="5714999" cy="1219200"/>
          </a:xfrm>
        </p:grpSpPr>
        <p:grpSp>
          <p:nvGrpSpPr>
            <p:cNvPr id="160" name="Group 160"/>
            <p:cNvGrpSpPr/>
            <p:nvPr/>
          </p:nvGrpSpPr>
          <p:grpSpPr>
            <a:xfrm>
              <a:off x="0" y="609600"/>
              <a:ext cx="4724400" cy="609600"/>
              <a:chOff x="0" y="0"/>
              <a:chExt cx="4724400" cy="609600"/>
            </a:xfrm>
          </p:grpSpPr>
          <p:sp>
            <p:nvSpPr>
              <p:cNvPr id="158" name="Shape 158"/>
              <p:cNvSpPr/>
              <p:nvPr/>
            </p:nvSpPr>
            <p:spPr>
              <a:xfrm>
                <a:off x="0" y="0"/>
                <a:ext cx="4724400" cy="609600"/>
              </a:xfrm>
              <a:prstGeom prst="rect">
                <a:avLst/>
              </a:prstGeom>
              <a:solidFill>
                <a:srgbClr val="FF9933"/>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59" name="Shape 159"/>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Trade Advertising</a:t>
                </a:r>
              </a:p>
            </p:txBody>
          </p:sp>
        </p:grpSp>
        <p:sp>
          <p:nvSpPr>
            <p:cNvPr id="161" name="Shape 161"/>
            <p:cNvSpPr/>
            <p:nvPr/>
          </p:nvSpPr>
          <p:spPr>
            <a:xfrm flipV="1">
              <a:off x="4724400" y="-1"/>
              <a:ext cx="990600" cy="914402"/>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165" name="Group 165"/>
          <p:cNvGrpSpPr/>
          <p:nvPr/>
        </p:nvGrpSpPr>
        <p:grpSpPr>
          <a:xfrm>
            <a:off x="3675062" y="1066800"/>
            <a:ext cx="4724401" cy="609600"/>
            <a:chOff x="0" y="0"/>
            <a:chExt cx="4724400" cy="609600"/>
          </a:xfrm>
        </p:grpSpPr>
        <p:sp>
          <p:nvSpPr>
            <p:cNvPr id="163" name="Shape 163"/>
            <p:cNvSpPr/>
            <p:nvPr/>
          </p:nvSpPr>
          <p:spPr>
            <a:xfrm>
              <a:off x="0" y="0"/>
              <a:ext cx="4724400" cy="609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64" name="Shape 164"/>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National Advertising</a:t>
              </a:r>
            </a:p>
          </p:txBody>
        </p:sp>
      </p:grpSp>
      <p:grpSp>
        <p:nvGrpSpPr>
          <p:cNvPr id="168" name="Group 168"/>
          <p:cNvGrpSpPr/>
          <p:nvPr/>
        </p:nvGrpSpPr>
        <p:grpSpPr>
          <a:xfrm>
            <a:off x="3675062" y="1968500"/>
            <a:ext cx="4724401" cy="609600"/>
            <a:chOff x="0" y="0"/>
            <a:chExt cx="4724400" cy="609600"/>
          </a:xfrm>
        </p:grpSpPr>
        <p:sp>
          <p:nvSpPr>
            <p:cNvPr id="166" name="Shape 166"/>
            <p:cNvSpPr/>
            <p:nvPr/>
          </p:nvSpPr>
          <p:spPr>
            <a:xfrm>
              <a:off x="0" y="0"/>
              <a:ext cx="4724400" cy="609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67" name="Shape 167"/>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Retail/Local Advertising</a:t>
              </a:r>
            </a:p>
          </p:txBody>
        </p:sp>
      </p:grpSp>
      <p:grpSp>
        <p:nvGrpSpPr>
          <p:cNvPr id="171" name="Group 171"/>
          <p:cNvGrpSpPr/>
          <p:nvPr/>
        </p:nvGrpSpPr>
        <p:grpSpPr>
          <a:xfrm>
            <a:off x="533400" y="3886200"/>
            <a:ext cx="4724400" cy="609600"/>
            <a:chOff x="0" y="0"/>
            <a:chExt cx="4724400" cy="609600"/>
          </a:xfrm>
        </p:grpSpPr>
        <p:sp>
          <p:nvSpPr>
            <p:cNvPr id="169" name="Shape 169"/>
            <p:cNvSpPr/>
            <p:nvPr/>
          </p:nvSpPr>
          <p:spPr>
            <a:xfrm>
              <a:off x="0" y="0"/>
              <a:ext cx="4724400" cy="609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70" name="Shape 170"/>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Business-to-Business Advertising</a:t>
              </a:r>
            </a:p>
          </p:txBody>
        </p:sp>
      </p:grpSp>
      <p:grpSp>
        <p:nvGrpSpPr>
          <p:cNvPr id="174" name="Group 174"/>
          <p:cNvGrpSpPr/>
          <p:nvPr/>
        </p:nvGrpSpPr>
        <p:grpSpPr>
          <a:xfrm>
            <a:off x="533400" y="4787900"/>
            <a:ext cx="4724400" cy="609600"/>
            <a:chOff x="0" y="0"/>
            <a:chExt cx="4724400" cy="609600"/>
          </a:xfrm>
        </p:grpSpPr>
        <p:sp>
          <p:nvSpPr>
            <p:cNvPr id="172" name="Shape 172"/>
            <p:cNvSpPr/>
            <p:nvPr/>
          </p:nvSpPr>
          <p:spPr>
            <a:xfrm>
              <a:off x="0" y="0"/>
              <a:ext cx="4724400" cy="609600"/>
            </a:xfrm>
            <a:prstGeom prst="rect">
              <a:avLst/>
            </a:prstGeom>
            <a:solidFill>
              <a:srgbClr val="FFDEBD"/>
            </a:solidFill>
            <a:ln w="25400" cap="flat">
              <a:solidFill>
                <a:srgbClr val="000000"/>
              </a:solidFill>
              <a:prstDash val="solid"/>
              <a:round/>
            </a:ln>
            <a:effectLst>
              <a:outerShdw sx="100000" sy="100000" kx="0" ky="0" algn="b" rotWithShape="0" blurRad="63500" dist="71842" dir="2700000">
                <a:srgbClr val="04617B"/>
              </a:outerShdw>
            </a:effectLst>
          </p:spPr>
          <p:txBody>
            <a:bodyPr wrap="square" lIns="0" tIns="0" rIns="0" bIns="0" numCol="1" anchor="ctr">
              <a:noAutofit/>
            </a:bodyPr>
            <a:lstStyle/>
            <a:p>
              <a:pPr lvl="0" algn="ctr">
                <a:defRPr sz="2000"/>
              </a:pPr>
            </a:p>
          </p:txBody>
        </p:sp>
        <p:sp>
          <p:nvSpPr>
            <p:cNvPr id="173" name="Shape 173"/>
            <p:cNvSpPr/>
            <p:nvPr/>
          </p:nvSpPr>
          <p:spPr>
            <a:xfrm>
              <a:off x="0" y="93980"/>
              <a:ext cx="4724400"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lvl1pPr>
            </a:lstStyle>
            <a:p>
              <a:pPr lvl="0">
                <a:defRPr sz="1800"/>
              </a:pPr>
              <a:r>
                <a:rPr sz="2000"/>
                <a:t>Professional Advertising</a:t>
              </a:r>
            </a:p>
          </p:txBody>
        </p:sp>
      </p:grpSp>
      <p:sp>
        <p:nvSpPr>
          <p:cNvPr id="175" name="Shape 175"/>
          <p:cNvSpPr/>
          <p:nvPr/>
        </p:nvSpPr>
        <p:spPr>
          <a:xfrm>
            <a:off x="-1" y="0"/>
            <a:ext cx="9144002" cy="776288"/>
          </a:xfrm>
          <a:prstGeom prst="rect">
            <a:avLst/>
          </a:prstGeom>
          <a:solidFill>
            <a:srgbClr val="BDB57B"/>
          </a:solidFill>
          <a:ln w="12700">
            <a:miter lim="400000"/>
          </a:ln>
        </p:spPr>
        <p:txBody>
          <a:bodyPr lIns="0" tIns="0" rIns="0" bIns="0" anchor="ctr"/>
          <a:lstStyle/>
          <a:p>
            <a:pPr lvl="0" algn="ctr">
              <a:defRPr sz="1800"/>
            </a:pPr>
          </a:p>
        </p:txBody>
      </p:sp>
      <p:pic>
        <p:nvPicPr>
          <p:cNvPr id="176" name="image.png"/>
          <p:cNvPicPr/>
          <p:nvPr/>
        </p:nvPicPr>
        <p:blipFill>
          <a:blip r:embed="rId4">
            <a:extLst/>
          </a:blip>
          <a:stretch>
            <a:fillRect/>
          </a:stretch>
        </p:blipFill>
        <p:spPr>
          <a:xfrm>
            <a:off x="676275" y="-6350"/>
            <a:ext cx="8474075" cy="774700"/>
          </a:xfrm>
          <a:prstGeom prst="rect">
            <a:avLst/>
          </a:prstGeom>
          <a:ln w="12700">
            <a:miter lim="400000"/>
          </a:ln>
        </p:spPr>
      </p:pic>
      <p:pic>
        <p:nvPicPr>
          <p:cNvPr id="177" name="insidetopleft.png" descr="insidetopleft"/>
          <p:cNvPicPr/>
          <p:nvPr/>
        </p:nvPicPr>
        <p:blipFill>
          <a:blip r:embed="rId5">
            <a:extLst/>
          </a:blip>
          <a:stretch>
            <a:fillRect/>
          </a:stretch>
        </p:blipFill>
        <p:spPr>
          <a:xfrm>
            <a:off x="0" y="0"/>
            <a:ext cx="804863" cy="776288"/>
          </a:xfrm>
          <a:prstGeom prst="rect">
            <a:avLst/>
          </a:prstGeom>
          <a:ln w="12700">
            <a:miter lim="400000"/>
          </a:ln>
        </p:spPr>
      </p:pic>
      <p:sp>
        <p:nvSpPr>
          <p:cNvPr id="178" name="Shape 178"/>
          <p:cNvSpPr/>
          <p:nvPr/>
        </p:nvSpPr>
        <p:spPr>
          <a:xfrm>
            <a:off x="-1" y="7747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181" name="Group 181"/>
          <p:cNvGrpSpPr/>
          <p:nvPr/>
        </p:nvGrpSpPr>
        <p:grpSpPr>
          <a:xfrm>
            <a:off x="609600" y="1066800"/>
            <a:ext cx="2063750" cy="2644141"/>
            <a:chOff x="0" y="0"/>
            <a:chExt cx="2063749" cy="2644140"/>
          </a:xfrm>
        </p:grpSpPr>
        <p:sp>
          <p:nvSpPr>
            <p:cNvPr id="179" name="Shape 179"/>
            <p:cNvSpPr/>
            <p:nvPr/>
          </p:nvSpPr>
          <p:spPr>
            <a:xfrm>
              <a:off x="0" y="2146300"/>
              <a:ext cx="167874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342900" indent="-342900">
                <a:spcBef>
                  <a:spcPts val="500"/>
                </a:spcBef>
                <a:defRPr b="1" sz="2400"/>
              </a:lvl1pPr>
            </a:lstStyle>
            <a:p>
              <a:pPr lvl="0">
                <a:defRPr b="0" sz="1800"/>
              </a:pPr>
              <a:r>
                <a:rPr b="1" sz="2400"/>
                <a:t>Consumers</a:t>
              </a:r>
            </a:p>
          </p:txBody>
        </p:sp>
        <p:pic>
          <p:nvPicPr>
            <p:cNvPr id="180" name="dad with kids.jpg" descr="dad with kids"/>
            <p:cNvPicPr/>
            <p:nvPr/>
          </p:nvPicPr>
          <p:blipFill>
            <a:blip r:embed="rId6">
              <a:extLst/>
            </a:blip>
            <a:srcRect l="12728" t="10638" r="0" b="0"/>
            <a:stretch>
              <a:fillRect/>
            </a:stretch>
          </p:blipFill>
          <p:spPr>
            <a:xfrm>
              <a:off x="17462" y="0"/>
              <a:ext cx="2046288" cy="2133601"/>
            </a:xfrm>
            <a:prstGeom prst="rect">
              <a:avLst/>
            </a:prstGeom>
            <a:ln w="28575" cap="flat">
              <a:solidFill>
                <a:srgbClr val="000000"/>
              </a:solidFill>
              <a:prstDash val="solid"/>
              <a:round/>
            </a:ln>
            <a:effectLst/>
          </p:spPr>
        </p:pic>
      </p:grpSp>
      <p:sp>
        <p:nvSpPr>
          <p:cNvPr id="182" name="Shape 182"/>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Tree>
  </p:cSld>
  <p:clrMapOvr>
    <a:masterClrMapping/>
  </p:clrMapOvr>
  <p:transition spd="fast" advClick="1">
    <p:pull dir="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181"/>
                                        </p:tgtEl>
                                        <p:attrNameLst>
                                          <p:attrName>style.visibility</p:attrName>
                                        </p:attrNameLst>
                                      </p:cBhvr>
                                      <p:to>
                                        <p:strVal val="visible"/>
                                      </p:to>
                                    </p:set>
                                    <p:animEffect filter="box(out)" transition="in">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47"/>
                                        </p:tgtEl>
                                        <p:attrNameLst>
                                          <p:attrName>style.visibility</p:attrName>
                                        </p:attrNameLst>
                                      </p:cBhvr>
                                      <p:to>
                                        <p:strVal val="visible"/>
                                      </p:to>
                                    </p:set>
                                    <p:animEffect filter="wipe(left)" transition="in">
                                      <p:cBhvr>
                                        <p:cTn id="12" dur="5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65"/>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8" presetID="22" grpId="4" fill="hold">
                                  <p:stCondLst>
                                    <p:cond delay="0"/>
                                  </p:stCondLst>
                                  <p:iterate type="el" backwards="0">
                                    <p:tmAbs val="0"/>
                                  </p:iterate>
                                  <p:childTnLst>
                                    <p:set>
                                      <p:cBhvr>
                                        <p:cTn id="19" fill="hold"/>
                                        <p:tgtEl>
                                          <p:spTgt spid="152"/>
                                        </p:tgtEl>
                                        <p:attrNameLst>
                                          <p:attrName>style.visibility</p:attrName>
                                        </p:attrNameLst>
                                      </p:cBhvr>
                                      <p:to>
                                        <p:strVal val="visible"/>
                                      </p:to>
                                    </p:set>
                                    <p:animEffect filter="wipe(left)" transition="in">
                                      <p:cBhvr>
                                        <p:cTn id="20" dur="5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5" fill="hold">
                                  <p:stCondLst>
                                    <p:cond delay="0"/>
                                  </p:stCondLst>
                                  <p:iterate type="el" backwards="0">
                                    <p:tmAbs val="0"/>
                                  </p:iterate>
                                  <p:childTnLst>
                                    <p:set>
                                      <p:cBhvr>
                                        <p:cTn id="24" fill="hold"/>
                                        <p:tgtEl>
                                          <p:spTgt spid="168"/>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8" presetID="22" grpId="6" fill="hold">
                                  <p:stCondLst>
                                    <p:cond delay="0"/>
                                  </p:stCondLst>
                                  <p:iterate type="el" backwards="0">
                                    <p:tmAbs val="0"/>
                                  </p:iterate>
                                  <p:childTnLst>
                                    <p:set>
                                      <p:cBhvr>
                                        <p:cTn id="27" fill="hold"/>
                                        <p:tgtEl>
                                          <p:spTgt spid="131"/>
                                        </p:tgtEl>
                                        <p:attrNameLst>
                                          <p:attrName>style.visibility</p:attrName>
                                        </p:attrNameLst>
                                      </p:cBhvr>
                                      <p:to>
                                        <p:strVal val="visible"/>
                                      </p:to>
                                    </p:set>
                                    <p:animEffect filter="wipe(left)" transition="in">
                                      <p:cBhvr>
                                        <p:cTn id="28" dur="500"/>
                                        <p:tgtEl>
                                          <p:spTgt spid="131"/>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7" fill="hold">
                                  <p:stCondLst>
                                    <p:cond delay="0"/>
                                  </p:stCondLst>
                                  <p:iterate type="el" backwards="0">
                                    <p:tmAbs val="0"/>
                                  </p:iterate>
                                  <p:childTnLst>
                                    <p:set>
                                      <p:cBhvr>
                                        <p:cTn id="32" fill="hold"/>
                                        <p:tgtEl>
                                          <p:spTgt spid="134"/>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32" presetID="4" grpId="8" fill="hold">
                                  <p:stCondLst>
                                    <p:cond delay="0"/>
                                  </p:stCondLst>
                                  <p:iterate type="el" backwards="0">
                                    <p:tmAbs val="0"/>
                                  </p:iterate>
                                  <p:childTnLst>
                                    <p:set>
                                      <p:cBhvr>
                                        <p:cTn id="35" fill="hold"/>
                                        <p:tgtEl>
                                          <p:spTgt spid="142"/>
                                        </p:tgtEl>
                                        <p:attrNameLst>
                                          <p:attrName>style.visibility</p:attrName>
                                        </p:attrNameLst>
                                      </p:cBhvr>
                                      <p:to>
                                        <p:strVal val="visible"/>
                                      </p:to>
                                    </p:set>
                                    <p:animEffect filter="box(out)" transition="in">
                                      <p:cBhvr>
                                        <p:cTn id="36" dur="500"/>
                                        <p:tgtEl>
                                          <p:spTgt spid="142"/>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2" presetID="22" grpId="9" fill="hold">
                                  <p:stCondLst>
                                    <p:cond delay="0"/>
                                  </p:stCondLst>
                                  <p:iterate type="el" backwards="0">
                                    <p:tmAbs val="0"/>
                                  </p:iterate>
                                  <p:childTnLst>
                                    <p:set>
                                      <p:cBhvr>
                                        <p:cTn id="40" fill="hold"/>
                                        <p:tgtEl>
                                          <p:spTgt spid="139"/>
                                        </p:tgtEl>
                                        <p:attrNameLst>
                                          <p:attrName>style.visibility</p:attrName>
                                        </p:attrNameLst>
                                      </p:cBhvr>
                                      <p:to>
                                        <p:strVal val="visible"/>
                                      </p:to>
                                    </p:set>
                                    <p:animEffect filter="wipe(right)" transition="in">
                                      <p:cBhvr>
                                        <p:cTn id="41" dur="500"/>
                                        <p:tgtEl>
                                          <p:spTgt spid="139"/>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1" grpId="10" fill="hold">
                                  <p:stCondLst>
                                    <p:cond delay="0"/>
                                  </p:stCondLst>
                                  <p:iterate type="el" backwards="0">
                                    <p:tmAbs val="0"/>
                                  </p:iterate>
                                  <p:childTnLst>
                                    <p:set>
                                      <p:cBhvr>
                                        <p:cTn id="45" fill="hold"/>
                                        <p:tgtEl>
                                          <p:spTgt spid="171"/>
                                        </p:tgtEl>
                                        <p:attrNameLst>
                                          <p:attrName>style.visibility</p:attrName>
                                        </p:attrNameLst>
                                      </p:cBhvr>
                                      <p:to>
                                        <p:strVal val="visible"/>
                                      </p:to>
                                    </p:set>
                                  </p:childTnLst>
                                </p:cTn>
                              </p:par>
                            </p:childTnLst>
                          </p:cTn>
                        </p:par>
                        <p:par>
                          <p:cTn id="46" fill="hold">
                            <p:stCondLst>
                              <p:cond delay="0"/>
                            </p:stCondLst>
                            <p:childTnLst>
                              <p:par>
                                <p:cTn id="47" nodeType="afterEffect" presetClass="entr" presetSubtype="2" presetID="22" grpId="11" fill="hold">
                                  <p:stCondLst>
                                    <p:cond delay="0"/>
                                  </p:stCondLst>
                                  <p:iterate type="el" backwards="0">
                                    <p:tmAbs val="0"/>
                                  </p:iterate>
                                  <p:childTnLst>
                                    <p:set>
                                      <p:cBhvr>
                                        <p:cTn id="48" fill="hold"/>
                                        <p:tgtEl>
                                          <p:spTgt spid="157"/>
                                        </p:tgtEl>
                                        <p:attrNameLst>
                                          <p:attrName>style.visibility</p:attrName>
                                        </p:attrNameLst>
                                      </p:cBhvr>
                                      <p:to>
                                        <p:strVal val="visible"/>
                                      </p:to>
                                    </p:set>
                                    <p:animEffect filter="wipe(right)" transition="in">
                                      <p:cBhvr>
                                        <p:cTn id="49" dur="500"/>
                                        <p:tgtEl>
                                          <p:spTgt spid="157"/>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0" presetID="1" grpId="12" fill="hold">
                                  <p:stCondLst>
                                    <p:cond delay="0"/>
                                  </p:stCondLst>
                                  <p:iterate type="el" backwards="0">
                                    <p:tmAbs val="0"/>
                                  </p:iterate>
                                  <p:childTnLst>
                                    <p:set>
                                      <p:cBhvr>
                                        <p:cTn id="53" fill="hold"/>
                                        <p:tgtEl>
                                          <p:spTgt spid="174"/>
                                        </p:tgtEl>
                                        <p:attrNameLst>
                                          <p:attrName>style.visibility</p:attrName>
                                        </p:attrNameLst>
                                      </p:cBhvr>
                                      <p:to>
                                        <p:strVal val="visible"/>
                                      </p:to>
                                    </p:set>
                                  </p:childTnLst>
                                </p:cTn>
                              </p:par>
                            </p:childTnLst>
                          </p:cTn>
                        </p:par>
                        <p:par>
                          <p:cTn id="54" fill="hold">
                            <p:stCondLst>
                              <p:cond delay="0"/>
                            </p:stCondLst>
                            <p:childTnLst>
                              <p:par>
                                <p:cTn id="55" nodeType="afterEffect" presetClass="entr" presetSubtype="2" presetID="22" grpId="13" fill="hold">
                                  <p:stCondLst>
                                    <p:cond delay="0"/>
                                  </p:stCondLst>
                                  <p:iterate type="el" backwards="0">
                                    <p:tmAbs val="0"/>
                                  </p:iterate>
                                  <p:childTnLst>
                                    <p:set>
                                      <p:cBhvr>
                                        <p:cTn id="56" fill="hold"/>
                                        <p:tgtEl>
                                          <p:spTgt spid="162"/>
                                        </p:tgtEl>
                                        <p:attrNameLst>
                                          <p:attrName>style.visibility</p:attrName>
                                        </p:attrNameLst>
                                      </p:cBhvr>
                                      <p:to>
                                        <p:strVal val="visible"/>
                                      </p:to>
                                    </p:set>
                                    <p:animEffect filter="wipe(right)" transition="in">
                                      <p:cBhvr>
                                        <p:cTn id="57"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6"/>
      <p:bldP build="whole" bldLvl="1" animBg="1" rev="0" advAuto="0" spid="139" grpId="9"/>
      <p:bldP build="whole" bldLvl="1" animBg="1" rev="0" advAuto="0" spid="165" grpId="3"/>
      <p:bldP build="whole" bldLvl="1" animBg="1" rev="0" advAuto="0" spid="142" grpId="8"/>
      <p:bldP build="whole" bldLvl="1" animBg="1" rev="0" advAuto="0" spid="162" grpId="13"/>
      <p:bldP build="whole" bldLvl="1" animBg="1" rev="0" advAuto="0" spid="134" grpId="7"/>
      <p:bldP build="whole" bldLvl="1" animBg="1" rev="0" advAuto="0" spid="168" grpId="5"/>
      <p:bldP build="whole" bldLvl="1" animBg="1" rev="0" advAuto="0" spid="152" grpId="4"/>
      <p:bldP build="whole" bldLvl="1" animBg="1" rev="0" advAuto="0" spid="174" grpId="12"/>
      <p:bldP build="whole" bldLvl="1" animBg="1" rev="0" advAuto="0" spid="157" grpId="11"/>
      <p:bldP build="whole" bldLvl="1" animBg="1" rev="0" advAuto="0" spid="171" grpId="10"/>
      <p:bldP build="whole" bldLvl="1" animBg="1" rev="0" advAuto="0" spid="181" grpId="1"/>
      <p:bldP build="whole" bldLvl="1" animBg="1" rev="0" advAuto="0" spid="147"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1" y="762000"/>
            <a:ext cx="9144002" cy="6096000"/>
          </a:xfrm>
          <a:prstGeom prst="rect">
            <a:avLst/>
          </a:prstGeom>
          <a:solidFill>
            <a:srgbClr val="E7D6AD"/>
          </a:solidFill>
          <a:ln w="12700">
            <a:miter lim="400000"/>
          </a:ln>
        </p:spPr>
        <p:txBody>
          <a:bodyPr lIns="0" tIns="0" rIns="0" bIns="0" anchor="ctr"/>
          <a:lstStyle/>
          <a:p>
            <a:pPr lvl="0" algn="ctr">
              <a:defRPr sz="1800"/>
            </a:pPr>
          </a:p>
        </p:txBody>
      </p:sp>
      <p:pic>
        <p:nvPicPr>
          <p:cNvPr id="187" name="adsbottom.png" descr="adsbottom"/>
          <p:cNvPicPr/>
          <p:nvPr/>
        </p:nvPicPr>
        <p:blipFill>
          <a:blip r:embed="rId3">
            <a:extLst/>
          </a:blip>
          <a:stretch>
            <a:fillRect/>
          </a:stretch>
        </p:blipFill>
        <p:spPr>
          <a:xfrm>
            <a:off x="0" y="0"/>
            <a:ext cx="9144000" cy="6858000"/>
          </a:xfrm>
          <a:prstGeom prst="rect">
            <a:avLst/>
          </a:prstGeom>
          <a:ln w="12700">
            <a:miter lim="400000"/>
          </a:ln>
        </p:spPr>
      </p:pic>
      <p:sp>
        <p:nvSpPr>
          <p:cNvPr id="188" name="Shape 188"/>
          <p:cNvSpPr/>
          <p:nvPr/>
        </p:nvSpPr>
        <p:spPr>
          <a:xfrm>
            <a:off x="-1" y="0"/>
            <a:ext cx="9144002" cy="776288"/>
          </a:xfrm>
          <a:prstGeom prst="rect">
            <a:avLst/>
          </a:prstGeom>
          <a:solidFill>
            <a:srgbClr val="FFFFC6"/>
          </a:solidFill>
          <a:ln w="12700">
            <a:miter lim="400000"/>
          </a:ln>
        </p:spPr>
        <p:txBody>
          <a:bodyPr lIns="0" tIns="0" rIns="0" bIns="0" anchor="ctr"/>
          <a:lstStyle/>
          <a:p>
            <a:pPr lvl="0" algn="ctr">
              <a:defRPr sz="1800"/>
            </a:pPr>
          </a:p>
        </p:txBody>
      </p:sp>
      <p:pic>
        <p:nvPicPr>
          <p:cNvPr id="189" name="image.png"/>
          <p:cNvPicPr/>
          <p:nvPr/>
        </p:nvPicPr>
        <p:blipFill>
          <a:blip r:embed="rId4">
            <a:extLst/>
          </a:blip>
          <a:stretch>
            <a:fillRect/>
          </a:stretch>
        </p:blipFill>
        <p:spPr>
          <a:xfrm>
            <a:off x="665162" y="-6350"/>
            <a:ext cx="8942388" cy="774700"/>
          </a:xfrm>
          <a:prstGeom prst="rect">
            <a:avLst/>
          </a:prstGeom>
          <a:ln w="12700">
            <a:miter lim="400000"/>
          </a:ln>
        </p:spPr>
      </p:pic>
      <p:pic>
        <p:nvPicPr>
          <p:cNvPr id="190" name="adstopleft.png" descr="adstopleft"/>
          <p:cNvPicPr/>
          <p:nvPr/>
        </p:nvPicPr>
        <p:blipFill>
          <a:blip r:embed="rId5">
            <a:extLst/>
          </a:blip>
          <a:stretch>
            <a:fillRect/>
          </a:stretch>
        </p:blipFill>
        <p:spPr>
          <a:xfrm>
            <a:off x="0" y="0"/>
            <a:ext cx="804863" cy="776288"/>
          </a:xfrm>
          <a:prstGeom prst="rect">
            <a:avLst/>
          </a:prstGeom>
          <a:ln w="12700">
            <a:miter lim="400000"/>
          </a:ln>
        </p:spPr>
      </p:pic>
      <p:sp>
        <p:nvSpPr>
          <p:cNvPr id="191" name="Shape 191"/>
          <p:cNvSpPr/>
          <p:nvPr/>
        </p:nvSpPr>
        <p:spPr>
          <a:xfrm>
            <a:off x="-1" y="685800"/>
            <a:ext cx="9144002" cy="0"/>
          </a:xfrm>
          <a:prstGeom prst="line">
            <a:avLst/>
          </a:prstGeom>
          <a:ln w="38100">
            <a:solidFill>
              <a:srgbClr val="CC6600"/>
            </a:solidFill>
            <a:round/>
          </a:ln>
        </p:spPr>
        <p:txBody>
          <a:bodyPr lIns="0" tIns="0" rIns="0" bIns="0"/>
          <a:lstStyle/>
          <a:p>
            <a:pPr lvl="0" defTabSz="457200">
              <a:defRPr sz="1200">
                <a:latin typeface="+mj-lt"/>
                <a:ea typeface="+mj-ea"/>
                <a:cs typeface="+mj-cs"/>
                <a:sym typeface="Helvetica"/>
              </a:defRPr>
            </a:pPr>
          </a:p>
        </p:txBody>
      </p:sp>
      <p:grpSp>
        <p:nvGrpSpPr>
          <p:cNvPr id="194" name="Group 194"/>
          <p:cNvGrpSpPr/>
          <p:nvPr/>
        </p:nvGrpSpPr>
        <p:grpSpPr>
          <a:xfrm>
            <a:off x="6362700" y="6023733"/>
            <a:ext cx="533400" cy="671584"/>
            <a:chOff x="0" y="0"/>
            <a:chExt cx="533400" cy="671582"/>
          </a:xfrm>
        </p:grpSpPr>
        <p:sp>
          <p:nvSpPr>
            <p:cNvPr id="192" name="Shape 192"/>
            <p:cNvSpPr/>
            <p:nvPr/>
          </p:nvSpPr>
          <p:spPr>
            <a:xfrm>
              <a:off x="0" y="69091"/>
              <a:ext cx="533400" cy="533401"/>
            </a:xfrm>
            <a:prstGeom prst="rect">
              <a:avLst/>
            </a:prstGeom>
            <a:solidFill>
              <a:srgbClr val="990000"/>
            </a:solidFill>
            <a:ln w="38100" cap="flat">
              <a:solidFill>
                <a:srgbClr val="FF9900"/>
              </a:solidFill>
              <a:prstDash val="solid"/>
              <a:round/>
            </a:ln>
            <a:effectLst/>
          </p:spPr>
          <p:txBody>
            <a:bodyPr wrap="square" lIns="0" tIns="0" rIns="0" bIns="0" numCol="1" anchor="ctr">
              <a:noAutofit/>
            </a:bodyPr>
            <a:lstStyle/>
            <a:p>
              <a:pPr lvl="0" algn="ctr">
                <a:defRPr sz="4400">
                  <a:solidFill>
                    <a:srgbClr val="F8F8F8"/>
                  </a:solidFill>
                  <a:latin typeface="Arial Bold"/>
                  <a:ea typeface="Arial Bold"/>
                  <a:cs typeface="Arial Bold"/>
                  <a:sym typeface="Arial Bold"/>
                </a:defRPr>
              </a:pPr>
            </a:p>
          </p:txBody>
        </p:sp>
        <p:sp>
          <p:nvSpPr>
            <p:cNvPr id="193" name="Shape 193"/>
            <p:cNvSpPr/>
            <p:nvPr/>
          </p:nvSpPr>
          <p:spPr>
            <a:xfrm>
              <a:off x="69752" y="0"/>
              <a:ext cx="393896" cy="6715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7432" tIns="27432" rIns="27432" bIns="27432" numCol="1" anchor="ctr">
              <a:spAutoFit/>
            </a:bodyPr>
            <a:lstStyle>
              <a:lvl1pPr algn="ctr">
                <a:defRPr sz="4400">
                  <a:solidFill>
                    <a:srgbClr val="F8F8F8"/>
                  </a:solidFill>
                  <a:latin typeface="Arial Bold"/>
                  <a:ea typeface="Arial Bold"/>
                  <a:cs typeface="Arial Bold"/>
                  <a:sym typeface="Arial Bold"/>
                </a:defRPr>
              </a:lvl1pPr>
            </a:lstStyle>
            <a:p>
              <a:pPr lvl="0">
                <a:defRPr sz="1800">
                  <a:solidFill>
                    <a:srgbClr val="000000"/>
                  </a:solidFill>
                </a:defRPr>
              </a:pPr>
              <a:r>
                <a:rPr sz="4400">
                  <a:solidFill>
                    <a:srgbClr val="F8F8F8"/>
                  </a:solidFill>
                </a:rPr>
                <a:t>+</a:t>
              </a:r>
            </a:p>
          </p:txBody>
        </p:sp>
      </p:grpSp>
      <p:sp>
        <p:nvSpPr>
          <p:cNvPr id="195" name="Shape 195"/>
          <p:cNvSpPr/>
          <p:nvPr/>
        </p:nvSpPr>
        <p:spPr>
          <a:xfrm>
            <a:off x="-1" y="6553200"/>
            <a:ext cx="9144002" cy="213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latin typeface="Times New Roman"/>
                <a:ea typeface="Times New Roman"/>
                <a:cs typeface="Times New Roman"/>
                <a:sym typeface="Times New Roman"/>
              </a:defRPr>
            </a:lvl1pPr>
          </a:lstStyle>
          <a:p>
            <a:pPr lvl="0">
              <a:defRPr sz="1800"/>
            </a:pPr>
            <a:r>
              <a:rPr sz="900"/>
              <a:t>© 2003 McGraw-Hill Companies, Inc., McGraw-Hill/Irwin</a:t>
            </a:r>
          </a:p>
        </p:txBody>
      </p:sp>
      <p:sp>
        <p:nvSpPr>
          <p:cNvPr id="196" name="Shape 196"/>
          <p:cNvSpPr/>
          <p:nvPr/>
        </p:nvSpPr>
        <p:spPr>
          <a:xfrm>
            <a:off x="990600" y="838199"/>
            <a:ext cx="5867400" cy="4968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buSzPct val="100000"/>
              <a:buFont typeface="Wingdings"/>
              <a:buChar char="❑"/>
              <a:defRPr sz="1800"/>
            </a:pPr>
            <a:r>
              <a:t>Traditionally this has not been considered as an element of promotional mix</a:t>
            </a:r>
          </a:p>
          <a:p>
            <a:pPr lvl="0">
              <a:buSzPct val="100000"/>
              <a:buFont typeface="Wingdings"/>
              <a:buChar char="❑"/>
              <a:defRPr sz="1800"/>
            </a:pPr>
          </a:p>
          <a:p>
            <a:pPr lvl="0">
              <a:buSzPct val="100000"/>
              <a:buFont typeface="Wingdings"/>
              <a:buChar char="❑"/>
              <a:defRPr sz="1800"/>
            </a:pPr>
            <a:r>
              <a:t>Organizations communicate directly with target customers</a:t>
            </a:r>
          </a:p>
          <a:p>
            <a:pPr lvl="0">
              <a:defRPr sz="1800"/>
            </a:pPr>
          </a:p>
          <a:p>
            <a:pPr lvl="0">
              <a:defRPr sz="1800"/>
            </a:pPr>
            <a:r>
              <a:rPr b="1"/>
              <a:t>Channels of Direct Marketing:</a:t>
            </a:r>
            <a:endParaRPr b="1"/>
          </a:p>
          <a:p>
            <a:pPr lvl="0">
              <a:defRPr sz="1800"/>
            </a:pPr>
            <a:r>
              <a:t>Direct Marketing is much more than direct mail and mail order catalog. It involves a verity of activities including:</a:t>
            </a:r>
          </a:p>
          <a:p>
            <a:pPr lvl="0">
              <a:defRPr sz="1800"/>
            </a:pPr>
          </a:p>
          <a:p>
            <a:pPr lvl="0">
              <a:buClr>
                <a:srgbClr val="0F6FC6"/>
              </a:buClr>
              <a:buSzPct val="100000"/>
              <a:buFont typeface="Arial"/>
              <a:buChar char="•"/>
              <a:defRPr sz="1800"/>
            </a:pPr>
            <a:r>
              <a:rPr>
                <a:solidFill>
                  <a:srgbClr val="0F6FC6"/>
                </a:solidFill>
              </a:rPr>
              <a:t>Database management</a:t>
            </a:r>
            <a:endParaRPr>
              <a:solidFill>
                <a:srgbClr val="0F6FC6"/>
              </a:solidFill>
            </a:endParaRPr>
          </a:p>
          <a:p>
            <a:pPr lvl="0">
              <a:buClr>
                <a:srgbClr val="0F6FC6"/>
              </a:buClr>
              <a:buSzPct val="100000"/>
              <a:buFont typeface="Arial"/>
              <a:buChar char="•"/>
              <a:defRPr sz="1800"/>
            </a:pPr>
            <a:r>
              <a:rPr>
                <a:solidFill>
                  <a:srgbClr val="0F6FC6"/>
                </a:solidFill>
              </a:rPr>
              <a:t>Direct mail</a:t>
            </a:r>
            <a:endParaRPr>
              <a:solidFill>
                <a:srgbClr val="0F6FC6"/>
              </a:solidFill>
            </a:endParaRPr>
          </a:p>
          <a:p>
            <a:pPr lvl="0">
              <a:buClr>
                <a:srgbClr val="0F6FC6"/>
              </a:buClr>
              <a:buSzPct val="100000"/>
              <a:buFont typeface="Arial"/>
              <a:buChar char="•"/>
              <a:defRPr sz="1800"/>
            </a:pPr>
            <a:r>
              <a:rPr>
                <a:solidFill>
                  <a:srgbClr val="0F6FC6"/>
                </a:solidFill>
              </a:rPr>
              <a:t>Telemarketing</a:t>
            </a:r>
            <a:endParaRPr>
              <a:solidFill>
                <a:srgbClr val="0F6FC6"/>
              </a:solidFill>
            </a:endParaRPr>
          </a:p>
          <a:p>
            <a:pPr lvl="0">
              <a:buClr>
                <a:srgbClr val="0F6FC6"/>
              </a:buClr>
              <a:buSzPct val="100000"/>
              <a:buFont typeface="Arial"/>
              <a:buChar char="•"/>
              <a:defRPr sz="1800"/>
            </a:pPr>
            <a:r>
              <a:rPr>
                <a:solidFill>
                  <a:srgbClr val="0F6FC6"/>
                </a:solidFill>
              </a:rPr>
              <a:t>Email Marketing</a:t>
            </a:r>
            <a:endParaRPr>
              <a:solidFill>
                <a:srgbClr val="0F6FC6"/>
              </a:solidFill>
            </a:endParaRPr>
          </a:p>
          <a:p>
            <a:pPr lvl="0">
              <a:buClr>
                <a:srgbClr val="0F6FC6"/>
              </a:buClr>
              <a:buSzPct val="100000"/>
              <a:buFont typeface="Arial"/>
              <a:buChar char="•"/>
              <a:defRPr sz="1800"/>
            </a:pPr>
            <a:r>
              <a:rPr>
                <a:solidFill>
                  <a:srgbClr val="0F6FC6"/>
                </a:solidFill>
              </a:rPr>
              <a:t>Door-to-Door Leaflet Marketing</a:t>
            </a:r>
            <a:r>
              <a:t> </a:t>
            </a:r>
          </a:p>
        </p:txBody>
      </p:sp>
    </p:spTree>
  </p:cSld>
  <p:clrMapOvr>
    <a:masterClrMapping/>
  </p:clrMapOvr>
  <p:transition spd="fast" advClick="1">
    <p:dissolve/>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F6FC6"/>
      </a:accent1>
      <a:accent2>
        <a:srgbClr val="009DD9"/>
      </a:accent2>
      <a:accent3>
        <a:srgbClr val="8F8F8F"/>
      </a:accent3>
      <a:accent4>
        <a:srgbClr val="707070"/>
      </a:accent4>
      <a:accent5>
        <a:srgbClr val="AABADD"/>
      </a:accent5>
      <a:accent6>
        <a:srgbClr val="008EC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F6FC6"/>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F6FC6"/>
      </a:accent1>
      <a:accent2>
        <a:srgbClr val="009DD9"/>
      </a:accent2>
      <a:accent3>
        <a:srgbClr val="8F8F8F"/>
      </a:accent3>
      <a:accent4>
        <a:srgbClr val="707070"/>
      </a:accent4>
      <a:accent5>
        <a:srgbClr val="AABADD"/>
      </a:accent5>
      <a:accent6>
        <a:srgbClr val="008EC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F6FC6"/>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