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notesSlides/notesSlide1.xml" ContentType="application/vnd.openxmlformats-officedocument.presentationml.notesSlide+xml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</p:sldIdLst>
  <p:sldSz cx="9144000" cy="6858000"/>
  <p:notesSz cx="6858000" cy="9144000"/>
  <p:defaultTextStyle>
    <a:lvl1pPr>
      <a:defRPr>
        <a:latin typeface="+mj-lt"/>
        <a:ea typeface="+mj-ea"/>
        <a:cs typeface="+mj-cs"/>
        <a:sym typeface="Helvetica"/>
      </a:defRPr>
    </a:lvl1pPr>
    <a:lvl2pPr>
      <a:defRPr>
        <a:latin typeface="+mj-lt"/>
        <a:ea typeface="+mj-ea"/>
        <a:cs typeface="+mj-cs"/>
        <a:sym typeface="Helvetica"/>
      </a:defRPr>
    </a:lvl2pPr>
    <a:lvl3pPr>
      <a:defRPr>
        <a:latin typeface="+mj-lt"/>
        <a:ea typeface="+mj-ea"/>
        <a:cs typeface="+mj-cs"/>
        <a:sym typeface="Helvetica"/>
      </a:defRPr>
    </a:lvl3pPr>
    <a:lvl4pPr>
      <a:defRPr>
        <a:latin typeface="+mj-lt"/>
        <a:ea typeface="+mj-ea"/>
        <a:cs typeface="+mj-cs"/>
        <a:sym typeface="Helvetica"/>
      </a:defRPr>
    </a:lvl4pPr>
    <a:lvl5pPr>
      <a:defRPr>
        <a:latin typeface="+mj-lt"/>
        <a:ea typeface="+mj-ea"/>
        <a:cs typeface="+mj-cs"/>
        <a:sym typeface="Helvetica"/>
      </a:defRPr>
    </a:lvl5pPr>
    <a:lvl6pPr>
      <a:defRPr>
        <a:latin typeface="+mj-lt"/>
        <a:ea typeface="+mj-ea"/>
        <a:cs typeface="+mj-cs"/>
        <a:sym typeface="Helvetica"/>
      </a:defRPr>
    </a:lvl6pPr>
    <a:lvl7pPr>
      <a:defRPr>
        <a:latin typeface="+mj-lt"/>
        <a:ea typeface="+mj-ea"/>
        <a:cs typeface="+mj-cs"/>
        <a:sym typeface="Helvetica"/>
      </a:defRPr>
    </a:lvl7pPr>
    <a:lvl8pPr>
      <a:defRPr>
        <a:latin typeface="+mj-lt"/>
        <a:ea typeface="+mj-ea"/>
        <a:cs typeface="+mj-cs"/>
        <a:sym typeface="Helvetica"/>
      </a:defRPr>
    </a:lvl8pPr>
    <a:lvl9pPr>
      <a:defRPr>
        <a:latin typeface="+mj-lt"/>
        <a:ea typeface="+mj-ea"/>
        <a:cs typeface="+mj-cs"/>
        <a:sym typeface="Helvetica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E7F3F4"/>
          </a:solidFill>
        </a:fill>
      </a:tcStyle>
    </a:wholeTbl>
    <a:band2H>
      <a:tcTxStyle b="def" i="def"/>
      <a:tcStyle>
        <a:tcBdr/>
        <a:fill>
          <a:solidFill>
            <a:srgbClr val="F3F9FA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BBE0E3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BBE0E3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BBE0E3"/>
          </a:solidFill>
        </a:fill>
      </a:tcStyle>
    </a:firstRow>
  </a:tblStyle>
  <a:tblStyle styleId="{C7B018BB-80A7-4F77-B60F-C8B233D01FF8}" styleName="">
    <a:tblBg/>
    <a:wholeTb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BDBDB"/>
          </a:solidFill>
        </a:fill>
      </a:tcStyle>
    </a:wholeTbl>
    <a:band2H>
      <a:tcTxStyle b="def" i="def"/>
      <a:tcStyle>
        <a:tcBdr/>
        <a:fill>
          <a:solidFill>
            <a:srgbClr val="EEEEEE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8F8F8F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8F8F8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8F8F8F"/>
          </a:solidFill>
        </a:fill>
      </a:tcStyle>
    </a:firstRow>
  </a:tblStyle>
  <a:tblStyle styleId="{EEE7283C-3CF3-47DC-8721-378D4A62B228}" styleName="">
    <a:tblBg/>
    <a:wholeTb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CCCDA"/>
          </a:solidFill>
        </a:fill>
      </a:tcStyle>
    </a:wholeTbl>
    <a:band2H>
      <a:tcTxStyle b="def" i="def"/>
      <a:tcStyle>
        <a:tcBdr/>
        <a:fill>
          <a:solidFill>
            <a:srgbClr val="E7E7ED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2E2E8B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2E2E8B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2E2E8B"/>
          </a:solidFill>
        </a:fill>
      </a:tcStyle>
    </a:firstRow>
  </a:tblStyle>
  <a:tblStyle styleId="{CF821DB8-F4EB-4A41-A1BA-3FCAFE7338EE}" styleName="">
    <a:tblBg/>
    <a:wholeTb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BE0E3"/>
          </a:solidFill>
        </a:fill>
      </a:tcStyle>
    </a:firstCol>
    <a:lastRow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BE0E3"/>
          </a:solidFill>
        </a:fill>
      </a:tcStyle>
    </a:firstRow>
  </a:tblStyle>
  <a:tblStyle styleId="{33BA23B1-9221-436E-865A-0063620EA4FD}" styleName="">
    <a:tblBg/>
    <a:wholeTb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36" name="Shape 36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1pPr>
    <a:lvl2pPr indent="228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2pPr>
    <a:lvl3pPr indent="457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3pPr>
    <a:lvl4pPr indent="685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4pPr>
    <a:lvl5pPr indent="9144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5pPr>
    <a:lvl6pPr indent="11430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6pPr>
    <a:lvl7pPr indent="1371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7pPr>
    <a:lvl8pPr indent="1600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8pPr>
    <a:lvl9pPr indent="1828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ype="http://schemas.openxmlformats.org/officeDocument/2006/relationships/slide" Target="../slides/slide17.xml"/><Relationship Id="rId2" Type="http://schemas.openxmlformats.org/officeDocument/2006/relationships/notesMaster" Target="../notesMasters/notesMaster1.xml"/></Relationships>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157" name="Shape 157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914400">
              <a:lnSpc>
                <a:spcPct val="100000"/>
              </a:lnSpc>
              <a:spcBef>
                <a:spcPts val="400"/>
              </a:spcBef>
              <a:defRPr sz="1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/>
            </a:pPr>
            <a:r>
              <a:rPr sz="1200"/>
              <a:t>Video icon links to American Express video on how it changed message strategies with the use of celebrity endorser, Jerry Seinfeld, and the use of webisodes online.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/>
          <p:nvPr/>
        </p:nvSpPr>
        <p:spPr>
          <a:xfrm>
            <a:off x="-2" y="0"/>
            <a:ext cx="9144004" cy="6858000"/>
          </a:xfrm>
          <a:prstGeom prst="rect">
            <a:avLst/>
          </a:prstGeom>
          <a:gradFill>
            <a:gsLst>
              <a:gs pos="0">
                <a:srgbClr val="D8AF00"/>
              </a:gs>
              <a:gs pos="100000">
                <a:srgbClr val="990033"/>
              </a:gs>
            </a:gsLst>
            <a:lin ang="16200000"/>
          </a:gradFill>
          <a:ln>
            <a:solidFill/>
            <a:round/>
          </a:ln>
        </p:spPr>
        <p:txBody>
          <a:bodyPr lIns="0" tIns="0" rIns="0" bIns="0" anchor="ctr"/>
          <a:lstStyle/>
          <a:p>
            <a:pPr lvl="0">
              <a:defRPr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7" name="Shape 7"/>
          <p:cNvSpPr/>
          <p:nvPr>
            <p:ph type="title"/>
          </p:nvPr>
        </p:nvSpPr>
        <p:spPr>
          <a:xfrm>
            <a:off x="2286000" y="1927225"/>
            <a:ext cx="6553200" cy="1958975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pic>
        <p:nvPicPr>
          <p:cNvPr id="8" name="image1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787525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34" name="Shape 34"/>
          <p:cNvSpPr/>
          <p:nvPr>
            <p:ph type="body" idx="1"/>
          </p:nvPr>
        </p:nvSpPr>
        <p:spPr>
          <a:xfrm>
            <a:off x="762000" y="1600199"/>
            <a:ext cx="7696200" cy="3922725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Ovr>
    <a:masterClrMapping/>
  </p:clrMapOvr>
  <p:transition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11" name="Shape 1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Ovr>
    <a:masterClrMapping/>
  </p:clrMapOvr>
  <p:transition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14" name="Shape 14"/>
          <p:cNvSpPr/>
          <p:nvPr>
            <p:ph type="body" idx="1"/>
          </p:nvPr>
        </p:nvSpPr>
        <p:spPr>
          <a:xfrm>
            <a:off x="762000" y="1600200"/>
            <a:ext cx="3776839" cy="5257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Ovr>
    <a:masterClrMapping/>
  </p:clrMapOvr>
  <p:transition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17" name="Shape 17"/>
          <p:cNvSpPr/>
          <p:nvPr>
            <p:ph type="body" idx="1"/>
          </p:nvPr>
        </p:nvSpPr>
        <p:spPr>
          <a:xfrm>
            <a:off x="762000" y="1600200"/>
            <a:ext cx="3776839" cy="5257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Ovr>
    <a:masterClrMapping/>
  </p:clrMapOvr>
  <p:transition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20" name="Shape 20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Ovr>
    <a:masterClrMapping/>
  </p:clrMapOvr>
  <p:transition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23" name="Shape 23"/>
          <p:cNvSpPr/>
          <p:nvPr>
            <p:ph type="body" idx="1"/>
          </p:nvPr>
        </p:nvSpPr>
        <p:spPr>
          <a:xfrm>
            <a:off x="762000" y="1600200"/>
            <a:ext cx="3776839" cy="5257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Ovr>
    <a:masterClrMapping/>
  </p:clrMapOvr>
  <p:transition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26" name="Shape 26"/>
          <p:cNvSpPr/>
          <p:nvPr>
            <p:ph type="body" idx="1"/>
          </p:nvPr>
        </p:nvSpPr>
        <p:spPr>
          <a:xfrm>
            <a:off x="762000" y="1600200"/>
            <a:ext cx="3776839" cy="5257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Ovr>
    <a:masterClrMapping/>
  </p:clrMapOvr>
  <p:transition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/>
          <p:nvPr>
            <p:ph type="title"/>
          </p:nvPr>
        </p:nvSpPr>
        <p:spPr>
          <a:xfrm>
            <a:off x="762000" y="0"/>
            <a:ext cx="7696200" cy="1692276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Ovr>
    <a:masterClrMapping/>
  </p:clrMapOvr>
  <p:transition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31" name="Shape 31"/>
          <p:cNvSpPr/>
          <p:nvPr>
            <p:ph type="body" idx="1"/>
          </p:nvPr>
        </p:nvSpPr>
        <p:spPr>
          <a:xfrm>
            <a:off x="762000" y="1600200"/>
            <a:ext cx="3776839" cy="5257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-2" y="0"/>
            <a:ext cx="9144004" cy="6858000"/>
          </a:xfrm>
          <a:prstGeom prst="rect">
            <a:avLst/>
          </a:prstGeom>
          <a:gradFill>
            <a:gsLst>
              <a:gs pos="0">
                <a:srgbClr val="990033"/>
              </a:gs>
              <a:gs pos="100000">
                <a:srgbClr val="FFDD4F"/>
              </a:gs>
            </a:gsLst>
            <a:lin ang="2700000"/>
          </a:gradFill>
          <a:ln>
            <a:solidFill/>
            <a:round/>
          </a:ln>
        </p:spPr>
        <p:txBody>
          <a:bodyPr lIns="0" tIns="0" rIns="0" bIns="0" anchor="ctr"/>
          <a:lstStyle/>
          <a:p>
            <a:pPr lvl="0">
              <a:defRPr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3" name="Shape 3"/>
          <p:cNvSpPr/>
          <p:nvPr>
            <p:ph type="title"/>
          </p:nvPr>
        </p:nvSpPr>
        <p:spPr>
          <a:xfrm>
            <a:off x="762000" y="92074"/>
            <a:ext cx="7696200" cy="1508128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 anchor="ctr"/>
          <a:lstStyle/>
          <a:p>
            <a:pPr lvl="0"/>
          </a:p>
        </p:txBody>
      </p:sp>
      <p:sp>
        <p:nvSpPr>
          <p:cNvPr id="4" name="Shape 4"/>
          <p:cNvSpPr/>
          <p:nvPr>
            <p:ph type="body" idx="1"/>
          </p:nvPr>
        </p:nvSpPr>
        <p:spPr>
          <a:xfrm>
            <a:off x="762000" y="1600200"/>
            <a:ext cx="7696200" cy="5257800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ransition spd="med" advClick="1"/>
  <p:txStyles>
    <p:titleStyle>
      <a:lvl1pPr algn="ctr">
        <a:defRPr sz="36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1pPr>
      <a:lvl2pPr algn="ctr">
        <a:defRPr sz="36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2pPr>
      <a:lvl3pPr algn="ctr">
        <a:defRPr sz="36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3pPr>
      <a:lvl4pPr algn="ctr">
        <a:defRPr sz="36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4pPr>
      <a:lvl5pPr algn="ctr">
        <a:defRPr sz="36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5pPr>
      <a:lvl6pPr algn="ctr">
        <a:defRPr sz="36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6pPr>
      <a:lvl7pPr algn="ctr">
        <a:defRPr sz="36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7pPr>
      <a:lvl8pPr algn="ctr">
        <a:defRPr sz="36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8pPr>
      <a:lvl9pPr algn="ctr">
        <a:defRPr sz="36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9pPr>
    </p:titleStyle>
    <p:bodyStyle>
      <a:lvl1pPr marL="342900" indent="-342900">
        <a:spcBef>
          <a:spcPts val="300"/>
        </a:spcBef>
        <a:buClr>
          <a:srgbClr val="000000"/>
        </a:buClr>
        <a:buSzPct val="100000"/>
        <a:buChar char="•"/>
        <a:defRPr sz="3200">
          <a:latin typeface="Arial"/>
          <a:ea typeface="Arial"/>
          <a:cs typeface="Arial"/>
          <a:sym typeface="Arial"/>
        </a:defRPr>
      </a:lvl1pPr>
      <a:lvl2pPr marL="783771" indent="-326571">
        <a:spcBef>
          <a:spcPts val="300"/>
        </a:spcBef>
        <a:buClr>
          <a:srgbClr val="000000"/>
        </a:buClr>
        <a:buSzPct val="100000"/>
        <a:buChar char="•"/>
        <a:defRPr sz="3200">
          <a:latin typeface="Arial"/>
          <a:ea typeface="Arial"/>
          <a:cs typeface="Arial"/>
          <a:sym typeface="Arial"/>
        </a:defRPr>
      </a:lvl2pPr>
      <a:lvl3pPr marL="1320800" indent="-406400">
        <a:spcBef>
          <a:spcPts val="300"/>
        </a:spcBef>
        <a:buClr>
          <a:srgbClr val="000000"/>
        </a:buClr>
        <a:buSzPct val="100000"/>
        <a:buChar char="•"/>
        <a:defRPr sz="3200">
          <a:latin typeface="Arial"/>
          <a:ea typeface="Arial"/>
          <a:cs typeface="Arial"/>
          <a:sym typeface="Arial"/>
        </a:defRPr>
      </a:lvl3pPr>
      <a:lvl4pPr marL="1737360" indent="-365760">
        <a:spcBef>
          <a:spcPts val="300"/>
        </a:spcBef>
        <a:buClr>
          <a:srgbClr val="000000"/>
        </a:buClr>
        <a:buSzPct val="100000"/>
        <a:buChar char="•"/>
        <a:defRPr sz="3200">
          <a:latin typeface="Arial"/>
          <a:ea typeface="Arial"/>
          <a:cs typeface="Arial"/>
          <a:sym typeface="Arial"/>
        </a:defRPr>
      </a:lvl4pPr>
      <a:lvl5pPr marL="2235200" indent="-406400">
        <a:spcBef>
          <a:spcPts val="300"/>
        </a:spcBef>
        <a:buClr>
          <a:srgbClr val="000000"/>
        </a:buClr>
        <a:buSzPct val="100000"/>
        <a:buChar char="•"/>
        <a:defRPr sz="3200">
          <a:latin typeface="Arial"/>
          <a:ea typeface="Arial"/>
          <a:cs typeface="Arial"/>
          <a:sym typeface="Arial"/>
        </a:defRPr>
      </a:lvl5pPr>
      <a:lvl6pPr marL="2692400" indent="-406400">
        <a:spcBef>
          <a:spcPts val="300"/>
        </a:spcBef>
        <a:buClr>
          <a:srgbClr val="000000"/>
        </a:buClr>
        <a:buSzPct val="100000"/>
        <a:buChar char="•"/>
        <a:defRPr sz="3200">
          <a:latin typeface="Arial"/>
          <a:ea typeface="Arial"/>
          <a:cs typeface="Arial"/>
          <a:sym typeface="Arial"/>
        </a:defRPr>
      </a:lvl6pPr>
      <a:lvl7pPr marL="3149600" indent="-406400">
        <a:spcBef>
          <a:spcPts val="300"/>
        </a:spcBef>
        <a:buClr>
          <a:srgbClr val="000000"/>
        </a:buClr>
        <a:buSzPct val="100000"/>
        <a:buChar char="•"/>
        <a:defRPr sz="3200">
          <a:latin typeface="Arial"/>
          <a:ea typeface="Arial"/>
          <a:cs typeface="Arial"/>
          <a:sym typeface="Arial"/>
        </a:defRPr>
      </a:lvl7pPr>
      <a:lvl8pPr marL="3606800" indent="-406400">
        <a:spcBef>
          <a:spcPts val="300"/>
        </a:spcBef>
        <a:buClr>
          <a:srgbClr val="000000"/>
        </a:buClr>
        <a:buSzPct val="100000"/>
        <a:buChar char="•"/>
        <a:defRPr sz="3200">
          <a:latin typeface="Arial"/>
          <a:ea typeface="Arial"/>
          <a:cs typeface="Arial"/>
          <a:sym typeface="Arial"/>
        </a:defRPr>
      </a:lvl8pPr>
      <a:lvl9pPr marL="4064000" indent="-406400">
        <a:spcBef>
          <a:spcPts val="300"/>
        </a:spcBef>
        <a:buClr>
          <a:srgbClr val="000000"/>
        </a:buClr>
        <a:buSzPct val="100000"/>
        <a:buChar char="•"/>
        <a:defRPr sz="3200">
          <a:latin typeface="Arial"/>
          <a:ea typeface="Arial"/>
          <a:cs typeface="Arial"/>
          <a:sym typeface="Arial"/>
        </a:defRPr>
      </a:lvl9pPr>
    </p:bodyStyle>
    <p:otherStyle>
      <a:lvl1pPr algn="r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1pPr>
      <a:lvl2pPr algn="r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2pPr>
      <a:lvl3pPr algn="r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3pPr>
      <a:lvl4pPr algn="r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4pPr>
      <a:lvl5pPr algn="r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5pPr>
      <a:lvl6pPr algn="r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6pPr>
      <a:lvl7pPr algn="r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7pPr>
      <a:lvl8pPr algn="r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8pPr>
      <a:lvl9pPr algn="r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png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png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png"/><Relationship Id="rId3" Type="http://schemas.openxmlformats.org/officeDocument/2006/relationships/image" Target="../media/image3.png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png"/><Relationship Id="rId4" Type="http://schemas.openxmlformats.org/officeDocument/2006/relationships/image" Target="../media/image10.png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png"/></Relationships>
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2.png"/></Relationships>
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2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2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2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3.png"/><Relationship Id="rId3" Type="http://schemas.openxmlformats.org/officeDocument/2006/relationships/image" Target="../media/image3.png"/></Relationships>

</file>

<file path=ppt/slides/_rels/slide2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png"/></Relationships>

</file>

<file path=ppt/slides/_rels/slide2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/Relationships>

</file>

<file path=ppt/slides/_rels/slide2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pn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Relationship Id="rId4" Type="http://schemas.openxmlformats.org/officeDocument/2006/relationships/image" Target="../media/image3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>
            <p:ph type="title"/>
          </p:nvPr>
        </p:nvSpPr>
        <p:spPr>
          <a:xfrm>
            <a:off x="2286000" y="1981200"/>
            <a:ext cx="6248400" cy="139382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>
            <a:lvl1pPr algn="r" defTabSz="768094">
              <a:defRPr sz="3000">
                <a:solidFill>
                  <a:srgbClr val="000000"/>
                </a:solidFill>
              </a:defRPr>
            </a:lvl1pPr>
          </a:lstStyle>
          <a:p>
            <a:pPr lvl="0">
              <a:defRPr sz="1800"/>
            </a:pPr>
            <a:r>
              <a:rPr sz="3000"/>
              <a:t>Designing and Managing Integrated Marketing Communications</a:t>
            </a:r>
          </a:p>
        </p:txBody>
      </p:sp>
      <p:sp>
        <p:nvSpPr>
          <p:cNvPr id="39" name="Shape 39"/>
          <p:cNvSpPr/>
          <p:nvPr/>
        </p:nvSpPr>
        <p:spPr>
          <a:xfrm>
            <a:off x="2385251" y="5867697"/>
            <a:ext cx="6049898" cy="4566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0" algn="ctr"/>
            <a:r>
              <a:rPr b="1" i="1" sz="3200">
                <a:latin typeface="Arial"/>
                <a:ea typeface="Arial"/>
                <a:cs typeface="Arial"/>
                <a:sym typeface="Arial"/>
              </a:rPr>
              <a:t>Marketing Management, 13</a:t>
            </a:r>
            <a:r>
              <a:rPr b="1" baseline="30000" i="1" sz="3200">
                <a:latin typeface="Arial"/>
                <a:ea typeface="Arial"/>
                <a:cs typeface="Arial"/>
                <a:sym typeface="Arial"/>
              </a:rPr>
              <a:t>th</a:t>
            </a:r>
            <a:r>
              <a:rPr b="1" i="1" sz="3200">
                <a:latin typeface="Arial"/>
                <a:ea typeface="Arial"/>
                <a:cs typeface="Arial"/>
                <a:sym typeface="Arial"/>
              </a:rPr>
              <a:t> ed</a:t>
            </a:r>
          </a:p>
        </p:txBody>
      </p:sp>
      <p:sp>
        <p:nvSpPr>
          <p:cNvPr id="40" name="Shape 40"/>
          <p:cNvSpPr/>
          <p:nvPr/>
        </p:nvSpPr>
        <p:spPr>
          <a:xfrm>
            <a:off x="6400800" y="609599"/>
            <a:ext cx="2133600" cy="13106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r">
              <a:spcBef>
                <a:spcPts val="4800"/>
              </a:spcBef>
              <a:defRPr b="1" sz="8000">
                <a:latin typeface="Castellar"/>
                <a:ea typeface="Castellar"/>
                <a:cs typeface="Castellar"/>
                <a:sym typeface="Castellar"/>
              </a:defRPr>
            </a:lvl1pPr>
          </a:lstStyle>
          <a:p>
            <a:pPr lvl="0">
              <a:defRPr b="0" sz="1800"/>
            </a:pPr>
            <a:r>
              <a:rPr b="1" sz="8000"/>
              <a:t>17</a:t>
            </a:r>
          </a:p>
        </p:txBody>
      </p:sp>
    </p:spTree>
  </p:cSld>
  <p:clrMapOvr>
    <a:masterClrMapping/>
  </p:clrMapOvr>
  <p:transition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/>
          <p:nvPr/>
        </p:nvSpPr>
        <p:spPr>
          <a:xfrm>
            <a:off x="228600" y="6381750"/>
            <a:ext cx="8610600" cy="2888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1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/>
            </a:pPr>
            <a:r>
              <a:rPr sz="1400"/>
              <a:t>Copyright © 2009 Pearson Education, Inc.  Publishing as Prentice Hall		         17-10</a:t>
            </a:r>
          </a:p>
        </p:txBody>
      </p:sp>
      <p:sp>
        <p:nvSpPr>
          <p:cNvPr id="82" name="Shape 82"/>
          <p:cNvSpPr/>
          <p:nvPr>
            <p:ph type="title"/>
          </p:nvPr>
        </p:nvSpPr>
        <p:spPr>
          <a:xfrm>
            <a:off x="762000" y="274637"/>
            <a:ext cx="7696200" cy="11430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>
            <a:lvl1pPr>
              <a:defRPr sz="32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Table 17.1 Communication Platforms</a:t>
            </a:r>
          </a:p>
        </p:txBody>
      </p:sp>
      <p:sp>
        <p:nvSpPr>
          <p:cNvPr id="83" name="Shape 83"/>
          <p:cNvSpPr/>
          <p:nvPr>
            <p:ph type="body" idx="1"/>
          </p:nvPr>
        </p:nvSpPr>
        <p:spPr>
          <a:xfrm>
            <a:off x="762000" y="1371600"/>
            <a:ext cx="3771900" cy="48006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>
              <a:buSzTx/>
              <a:buNone/>
              <a:defRPr sz="1800"/>
            </a:pPr>
            <a:r>
              <a:rPr sz="2800">
                <a:latin typeface="Arial Bold"/>
                <a:ea typeface="Arial Bold"/>
                <a:cs typeface="Arial Bold"/>
                <a:sym typeface="Arial Bold"/>
              </a:rPr>
              <a:t>Personal Selling</a:t>
            </a:r>
            <a:endParaRPr sz="2800">
              <a:latin typeface="Arial Bold"/>
              <a:ea typeface="Arial Bold"/>
              <a:cs typeface="Arial Bold"/>
              <a:sym typeface="Arial Bold"/>
            </a:endParaRPr>
          </a:p>
          <a:p>
            <a:pPr lvl="0" marL="391885" indent="-391885">
              <a:spcBef>
                <a:spcPts val="200"/>
              </a:spcBef>
              <a:defRPr sz="1800"/>
            </a:pPr>
            <a:r>
              <a:rPr sz="2400"/>
              <a:t>Sales presentations</a:t>
            </a:r>
            <a:endParaRPr sz="2400"/>
          </a:p>
          <a:p>
            <a:pPr lvl="0" marL="391885" indent="-391885">
              <a:spcBef>
                <a:spcPts val="200"/>
              </a:spcBef>
              <a:defRPr sz="1800"/>
            </a:pPr>
            <a:r>
              <a:rPr sz="2400"/>
              <a:t>Sales meetings</a:t>
            </a:r>
            <a:endParaRPr sz="2400"/>
          </a:p>
          <a:p>
            <a:pPr lvl="0" marL="391885" indent="-391885">
              <a:spcBef>
                <a:spcPts val="200"/>
              </a:spcBef>
              <a:defRPr sz="1800"/>
            </a:pPr>
            <a:r>
              <a:rPr sz="2400"/>
              <a:t>Incentive programs</a:t>
            </a:r>
            <a:endParaRPr sz="2400"/>
          </a:p>
          <a:p>
            <a:pPr lvl="0" marL="391885" indent="-391885">
              <a:spcBef>
                <a:spcPts val="200"/>
              </a:spcBef>
              <a:defRPr sz="1800"/>
            </a:pPr>
            <a:r>
              <a:rPr sz="2400"/>
              <a:t>Samples</a:t>
            </a:r>
            <a:endParaRPr sz="2400"/>
          </a:p>
          <a:p>
            <a:pPr lvl="0" marL="391885" indent="-391885">
              <a:spcBef>
                <a:spcPts val="200"/>
              </a:spcBef>
              <a:defRPr sz="1800"/>
            </a:pPr>
            <a:r>
              <a:rPr sz="2400"/>
              <a:t>Fairs and trade shows</a:t>
            </a:r>
          </a:p>
        </p:txBody>
      </p:sp>
      <p:sp>
        <p:nvSpPr>
          <p:cNvPr id="84" name="Shape 84"/>
          <p:cNvSpPr/>
          <p:nvPr/>
        </p:nvSpPr>
        <p:spPr>
          <a:xfrm>
            <a:off x="4686300" y="1371599"/>
            <a:ext cx="3771900" cy="39473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lvl="0" marL="342900" indent="-342900">
              <a:lnSpc>
                <a:spcPct val="90000"/>
              </a:lnSpc>
              <a:spcBef>
                <a:spcPts val="300"/>
              </a:spcBef>
            </a:pPr>
            <a:r>
              <a:rPr sz="2800">
                <a:latin typeface="Arial Bold"/>
                <a:ea typeface="Arial Bold"/>
                <a:cs typeface="Arial Bold"/>
                <a:sym typeface="Arial Bold"/>
              </a:rPr>
              <a:t>Direct Marketing</a:t>
            </a:r>
            <a:endParaRPr sz="2800">
              <a:latin typeface="Arial Bold"/>
              <a:ea typeface="Arial Bold"/>
              <a:cs typeface="Arial Bold"/>
              <a:sym typeface="Arial Bold"/>
            </a:endParaRPr>
          </a:p>
          <a:p>
            <a:pPr lvl="0" marL="391885" indent="-391885">
              <a:lnSpc>
                <a:spcPct val="90000"/>
              </a:lnSpc>
              <a:spcBef>
                <a:spcPts val="200"/>
              </a:spcBef>
              <a:buClr>
                <a:srgbClr val="000000"/>
              </a:buClr>
              <a:buSzPct val="100000"/>
              <a:buChar char="•"/>
            </a:pPr>
            <a:r>
              <a:rPr sz="2400">
                <a:latin typeface="Arial"/>
                <a:ea typeface="Arial"/>
                <a:cs typeface="Arial"/>
                <a:sym typeface="Arial"/>
              </a:rPr>
              <a:t>Catalogs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lvl="0" marL="391885" indent="-391885">
              <a:lnSpc>
                <a:spcPct val="90000"/>
              </a:lnSpc>
              <a:spcBef>
                <a:spcPts val="200"/>
              </a:spcBef>
              <a:buClr>
                <a:srgbClr val="000000"/>
              </a:buClr>
              <a:buSzPct val="100000"/>
              <a:buChar char="•"/>
            </a:pPr>
            <a:r>
              <a:rPr sz="2400">
                <a:latin typeface="Arial"/>
                <a:ea typeface="Arial"/>
                <a:cs typeface="Arial"/>
                <a:sym typeface="Arial"/>
              </a:rPr>
              <a:t>Mailings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lvl="0" marL="391885" indent="-391885">
              <a:lnSpc>
                <a:spcPct val="90000"/>
              </a:lnSpc>
              <a:spcBef>
                <a:spcPts val="200"/>
              </a:spcBef>
              <a:buClr>
                <a:srgbClr val="000000"/>
              </a:buClr>
              <a:buSzPct val="100000"/>
              <a:buChar char="•"/>
            </a:pPr>
            <a:r>
              <a:rPr sz="2400">
                <a:latin typeface="Arial"/>
                <a:ea typeface="Arial"/>
                <a:cs typeface="Arial"/>
                <a:sym typeface="Arial"/>
              </a:rPr>
              <a:t>Telemarketing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lvl="0" marL="391885" indent="-391885">
              <a:lnSpc>
                <a:spcPct val="90000"/>
              </a:lnSpc>
              <a:spcBef>
                <a:spcPts val="200"/>
              </a:spcBef>
              <a:buClr>
                <a:srgbClr val="000000"/>
              </a:buClr>
              <a:buSzPct val="100000"/>
              <a:buChar char="•"/>
            </a:pPr>
            <a:r>
              <a:rPr sz="2400">
                <a:latin typeface="Arial"/>
                <a:ea typeface="Arial"/>
                <a:cs typeface="Arial"/>
                <a:sym typeface="Arial"/>
              </a:rPr>
              <a:t>Electronic shopping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lvl="0" marL="391885" indent="-391885">
              <a:lnSpc>
                <a:spcPct val="90000"/>
              </a:lnSpc>
              <a:spcBef>
                <a:spcPts val="200"/>
              </a:spcBef>
              <a:buClr>
                <a:srgbClr val="000000"/>
              </a:buClr>
              <a:buSzPct val="100000"/>
              <a:buChar char="•"/>
            </a:pPr>
            <a:r>
              <a:rPr sz="2400">
                <a:latin typeface="Arial"/>
                <a:ea typeface="Arial"/>
                <a:cs typeface="Arial"/>
                <a:sym typeface="Arial"/>
              </a:rPr>
              <a:t>TV shopping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lvl="0" marL="391885" indent="-391885">
              <a:lnSpc>
                <a:spcPct val="90000"/>
              </a:lnSpc>
              <a:spcBef>
                <a:spcPts val="200"/>
              </a:spcBef>
              <a:buClr>
                <a:srgbClr val="000000"/>
              </a:buClr>
              <a:buSzPct val="100000"/>
              <a:buChar char="•"/>
            </a:pPr>
            <a:r>
              <a:rPr sz="2400">
                <a:latin typeface="Arial"/>
                <a:ea typeface="Arial"/>
                <a:cs typeface="Arial"/>
                <a:sym typeface="Arial"/>
              </a:rPr>
              <a:t>Fax mail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lvl="0" marL="391885" indent="-391885">
              <a:lnSpc>
                <a:spcPct val="90000"/>
              </a:lnSpc>
              <a:spcBef>
                <a:spcPts val="200"/>
              </a:spcBef>
              <a:buClr>
                <a:srgbClr val="000000"/>
              </a:buClr>
              <a:buSzPct val="100000"/>
              <a:buChar char="•"/>
            </a:pPr>
            <a:r>
              <a:rPr sz="2400">
                <a:latin typeface="Arial"/>
                <a:ea typeface="Arial"/>
                <a:cs typeface="Arial"/>
                <a:sym typeface="Arial"/>
              </a:rPr>
              <a:t>E-mail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lvl="0" marL="391885" indent="-391885">
              <a:lnSpc>
                <a:spcPct val="90000"/>
              </a:lnSpc>
              <a:spcBef>
                <a:spcPts val="200"/>
              </a:spcBef>
              <a:buClr>
                <a:srgbClr val="000000"/>
              </a:buClr>
              <a:buSzPct val="100000"/>
              <a:buChar char="•"/>
            </a:pPr>
            <a:r>
              <a:rPr sz="2400">
                <a:latin typeface="Arial"/>
                <a:ea typeface="Arial"/>
                <a:cs typeface="Arial"/>
                <a:sym typeface="Arial"/>
              </a:rPr>
              <a:t>Voice mail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lvl="0" marL="391885" indent="-391885">
              <a:lnSpc>
                <a:spcPct val="90000"/>
              </a:lnSpc>
              <a:spcBef>
                <a:spcPts val="200"/>
              </a:spcBef>
              <a:buClr>
                <a:srgbClr val="000000"/>
              </a:buClr>
              <a:buSzPct val="100000"/>
              <a:buChar char="•"/>
            </a:pPr>
            <a:r>
              <a:rPr sz="2400">
                <a:latin typeface="Arial"/>
                <a:ea typeface="Arial"/>
                <a:cs typeface="Arial"/>
                <a:sym typeface="Arial"/>
              </a:rPr>
              <a:t>Blogs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lvl="0" marL="391885" indent="-391885">
              <a:lnSpc>
                <a:spcPct val="90000"/>
              </a:lnSpc>
              <a:spcBef>
                <a:spcPts val="200"/>
              </a:spcBef>
              <a:buClr>
                <a:srgbClr val="000000"/>
              </a:buClr>
              <a:buSzPct val="100000"/>
              <a:buChar char="•"/>
            </a:pPr>
            <a:r>
              <a:rPr sz="2400">
                <a:latin typeface="Arial"/>
                <a:ea typeface="Arial"/>
                <a:cs typeface="Arial"/>
                <a:sym typeface="Arial"/>
              </a:rPr>
              <a:t>Websites</a:t>
            </a:r>
          </a:p>
        </p:txBody>
      </p:sp>
    </p:spTree>
  </p:cSld>
  <p:clrMapOvr>
    <a:masterClrMapping/>
  </p:clrMapOvr>
  <p:transition spd="fast" advClick="1">
    <p:cover dir="l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/>
          <p:nvPr/>
        </p:nvSpPr>
        <p:spPr>
          <a:xfrm>
            <a:off x="228600" y="6381750"/>
            <a:ext cx="8610600" cy="2888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1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/>
            </a:pPr>
            <a:r>
              <a:rPr sz="1400"/>
              <a:t>Copyright © 2009 Pearson Education, Inc.  Publishing as Prentice Hall		         17-11</a:t>
            </a:r>
          </a:p>
        </p:txBody>
      </p:sp>
      <p:sp>
        <p:nvSpPr>
          <p:cNvPr id="87" name="Shape 87"/>
          <p:cNvSpPr/>
          <p:nvPr>
            <p:ph type="title"/>
          </p:nvPr>
        </p:nvSpPr>
        <p:spPr>
          <a:xfrm>
            <a:off x="762000" y="274637"/>
            <a:ext cx="7696200" cy="11430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Word-of-Mouth Marketing</a:t>
            </a:r>
          </a:p>
        </p:txBody>
      </p:sp>
      <p:sp>
        <p:nvSpPr>
          <p:cNvPr id="88" name="Shape 88"/>
          <p:cNvSpPr/>
          <p:nvPr>
            <p:ph type="body" idx="1"/>
          </p:nvPr>
        </p:nvSpPr>
        <p:spPr>
          <a:xfrm>
            <a:off x="762000" y="1600199"/>
            <a:ext cx="3771900" cy="457200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 marL="533400" indent="-533400">
              <a:defRPr sz="1800"/>
            </a:pPr>
            <a:r>
              <a:rPr sz="2800"/>
              <a:t>Person-to-person</a:t>
            </a:r>
            <a:endParaRPr sz="2800"/>
          </a:p>
          <a:p>
            <a:pPr lvl="0" marL="533400" indent="-533400">
              <a:defRPr sz="1800"/>
            </a:pPr>
            <a:r>
              <a:rPr sz="2800"/>
              <a:t>Chat rooms</a:t>
            </a:r>
            <a:endParaRPr sz="2800"/>
          </a:p>
          <a:p>
            <a:pPr lvl="0" marL="533400" indent="-533400">
              <a:defRPr sz="1800"/>
            </a:pPr>
            <a:r>
              <a:rPr sz="2800"/>
              <a:t>Blogs </a:t>
            </a:r>
          </a:p>
        </p:txBody>
      </p:sp>
      <p:pic>
        <p:nvPicPr>
          <p:cNvPr id="89" name="image5.png"/>
          <p:cNvPicPr/>
          <p:nvPr/>
        </p:nvPicPr>
        <p:blipFill>
          <a:blip r:embed="rId2">
            <a:extLst/>
          </a:blip>
          <a:srcRect l="0" t="14982" r="0" b="12289"/>
          <a:stretch>
            <a:fillRect/>
          </a:stretch>
        </p:blipFill>
        <p:spPr>
          <a:xfrm>
            <a:off x="3276600" y="2895600"/>
            <a:ext cx="5181600" cy="28257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fast" advClick="1">
    <p:cover dir="l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/>
          <p:nvPr/>
        </p:nvSpPr>
        <p:spPr>
          <a:xfrm>
            <a:off x="228600" y="6381750"/>
            <a:ext cx="8610600" cy="2888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1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/>
            </a:pPr>
            <a:r>
              <a:rPr sz="1400"/>
              <a:t>Copyright © 2009 Pearson Education, Inc.  Publishing as Prentice Hall		         17-12</a:t>
            </a:r>
          </a:p>
        </p:txBody>
      </p:sp>
      <p:sp>
        <p:nvSpPr>
          <p:cNvPr id="92" name="Shape 92"/>
          <p:cNvSpPr/>
          <p:nvPr>
            <p:ph type="title"/>
          </p:nvPr>
        </p:nvSpPr>
        <p:spPr>
          <a:xfrm>
            <a:off x="762000" y="274637"/>
            <a:ext cx="7696200" cy="11430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>
            <a:lvl1pPr>
              <a:defRPr sz="32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Figure17.2 Elements in the Communications Process*</a:t>
            </a:r>
          </a:p>
        </p:txBody>
      </p:sp>
      <p:pic>
        <p:nvPicPr>
          <p:cNvPr id="93" name="image6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4800" y="1981200"/>
            <a:ext cx="8382000" cy="3652838"/>
          </a:xfrm>
          <a:prstGeom prst="rect">
            <a:avLst/>
          </a:prstGeom>
          <a:ln w="12700">
            <a:miter lim="400000"/>
          </a:ln>
        </p:spPr>
      </p:pic>
      <p:sp>
        <p:nvSpPr>
          <p:cNvPr id="94" name="Shape 94"/>
          <p:cNvSpPr/>
          <p:nvPr/>
        </p:nvSpPr>
        <p:spPr>
          <a:xfrm>
            <a:off x="1503604" y="5730168"/>
            <a:ext cx="3914995" cy="3506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>
                <a:solidFill>
                  <a:srgbClr val="BBE0E3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BBE0E3"/>
                </a:solidFill>
              </a:rPr>
              <a:t>*This question is VVI for final exam</a:t>
            </a:r>
          </a:p>
        </p:txBody>
      </p:sp>
    </p:spTree>
  </p:cSld>
  <p:clrMapOvr>
    <a:masterClrMapping/>
  </p:clrMapOvr>
  <p:transition spd="fast" advClick="1">
    <p:cover dir="l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/>
          <p:nvPr/>
        </p:nvSpPr>
        <p:spPr>
          <a:xfrm>
            <a:off x="228600" y="6381750"/>
            <a:ext cx="8610600" cy="2888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1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/>
            </a:pPr>
            <a:r>
              <a:rPr sz="1400"/>
              <a:t>Copyright © 2009 Pearson Education, Inc.  Publishing as Prentice Hall		         17-15</a:t>
            </a:r>
          </a:p>
        </p:txBody>
      </p:sp>
      <p:sp>
        <p:nvSpPr>
          <p:cNvPr id="97" name="Shape 97"/>
          <p:cNvSpPr/>
          <p:nvPr>
            <p:ph type="title"/>
          </p:nvPr>
        </p:nvSpPr>
        <p:spPr>
          <a:xfrm>
            <a:off x="228600" y="304798"/>
            <a:ext cx="8534400" cy="114300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 defTabSz="905255">
              <a:defRPr sz="1800">
                <a:solidFill>
                  <a:srgbClr val="000000"/>
                </a:solidFill>
              </a:defRPr>
            </a:pPr>
            <a:r>
              <a:rPr sz="3500">
                <a:solidFill>
                  <a:srgbClr val="FFFFFF"/>
                </a:solidFill>
              </a:rPr>
              <a:t>Figure 17.3 </a:t>
            </a:r>
            <a:br>
              <a:rPr sz="3500">
                <a:solidFill>
                  <a:srgbClr val="FFFFFF"/>
                </a:solidFill>
              </a:rPr>
            </a:br>
            <a:r>
              <a:rPr sz="3500">
                <a:solidFill>
                  <a:srgbClr val="FFFFFF"/>
                </a:solidFill>
              </a:rPr>
              <a:t>Response Hierarchy Models</a:t>
            </a:r>
          </a:p>
        </p:txBody>
      </p:sp>
      <p:pic>
        <p:nvPicPr>
          <p:cNvPr id="98" name="image7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00200" y="1724025"/>
            <a:ext cx="6172200" cy="48291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fast" advClick="1">
    <p:cover dir="l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/>
          <p:nvPr/>
        </p:nvSpPr>
        <p:spPr>
          <a:xfrm>
            <a:off x="228600" y="6381750"/>
            <a:ext cx="8610600" cy="2888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1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/>
            </a:pPr>
            <a:r>
              <a:rPr sz="1400"/>
              <a:t>Copyright © 2009 Pearson Education, Inc.  Publishing as Prentice Hall		         17-16</a:t>
            </a:r>
          </a:p>
        </p:txBody>
      </p:sp>
      <p:sp>
        <p:nvSpPr>
          <p:cNvPr id="101" name="Shape 101"/>
          <p:cNvSpPr/>
          <p:nvPr>
            <p:ph type="title"/>
          </p:nvPr>
        </p:nvSpPr>
        <p:spPr>
          <a:xfrm>
            <a:off x="762000" y="274637"/>
            <a:ext cx="7696200" cy="11430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An Ideal Ad Campaign</a:t>
            </a:r>
          </a:p>
        </p:txBody>
      </p:sp>
      <p:sp>
        <p:nvSpPr>
          <p:cNvPr id="102" name="Shape 102"/>
          <p:cNvSpPr/>
          <p:nvPr>
            <p:ph type="body" idx="1"/>
          </p:nvPr>
        </p:nvSpPr>
        <p:spPr>
          <a:xfrm>
            <a:off x="762000" y="1371600"/>
            <a:ext cx="7696200" cy="48006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 marL="466724" indent="-466724">
              <a:lnSpc>
                <a:spcPct val="90000"/>
              </a:lnSpc>
              <a:defRPr sz="1800"/>
            </a:pPr>
            <a:r>
              <a:rPr sz="2800"/>
              <a:t>The right consumer is exposed to the message at the right time and place</a:t>
            </a:r>
            <a:endParaRPr sz="2800"/>
          </a:p>
          <a:p>
            <a:pPr lvl="0" marL="466724" indent="-466724">
              <a:lnSpc>
                <a:spcPct val="90000"/>
              </a:lnSpc>
              <a:defRPr sz="1800"/>
            </a:pPr>
            <a:r>
              <a:rPr sz="2800"/>
              <a:t>The ad causes consumer to pay attention</a:t>
            </a:r>
            <a:endParaRPr sz="2800"/>
          </a:p>
          <a:p>
            <a:pPr lvl="0" marL="466724" indent="-466724">
              <a:lnSpc>
                <a:spcPct val="90000"/>
              </a:lnSpc>
              <a:defRPr sz="1800"/>
            </a:pPr>
            <a:r>
              <a:rPr sz="2800"/>
              <a:t>The ad reflects consumer’s level of understanding and behaviors with product</a:t>
            </a:r>
            <a:endParaRPr sz="2800"/>
          </a:p>
          <a:p>
            <a:pPr lvl="0" marL="466724" indent="-466724">
              <a:lnSpc>
                <a:spcPct val="90000"/>
              </a:lnSpc>
              <a:defRPr sz="1800"/>
            </a:pPr>
            <a:r>
              <a:rPr sz="2800"/>
              <a:t>The ad correctly positions brand in terms of points-of-difference and points-of-parity</a:t>
            </a:r>
            <a:endParaRPr sz="2800"/>
          </a:p>
          <a:p>
            <a:pPr lvl="0" marL="466724" indent="-466724">
              <a:lnSpc>
                <a:spcPct val="90000"/>
              </a:lnSpc>
              <a:defRPr sz="1800"/>
            </a:pPr>
            <a:r>
              <a:rPr sz="2800"/>
              <a:t>The ad motivates consumers to consider purchase of the brand</a:t>
            </a:r>
            <a:endParaRPr sz="2800"/>
          </a:p>
          <a:p>
            <a:pPr lvl="0" marL="466724" indent="-466724">
              <a:lnSpc>
                <a:spcPct val="90000"/>
              </a:lnSpc>
              <a:defRPr sz="1800"/>
            </a:pPr>
            <a:r>
              <a:rPr sz="2800"/>
              <a:t>The ad creates strong brand associations</a:t>
            </a:r>
          </a:p>
        </p:txBody>
      </p:sp>
    </p:spTree>
  </p:cSld>
  <p:clrMapOvr>
    <a:masterClrMapping/>
  </p:clrMapOvr>
  <p:transition spd="fast" advClick="1">
    <p:cover dir="l"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10" presetID="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id="7" dur="500"/>
                                        <p:tgtEl>
                                          <p:spTgt spid="10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presetSubtype="10" presetID="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id="10" dur="500"/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presetClass="entr" presetSubtype="10" presetID="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id="15" dur="500"/>
                                        <p:tgtEl>
                                          <p:spTgt spid="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nodeType="clickEffect" presetClass="entr" presetSubtype="10" presetID="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id="20" dur="500"/>
                                        <p:tgtEl>
                                          <p:spTgt spid="1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presetClass="entr" presetSubtype="10" presetID="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id="25" dur="500"/>
                                        <p:tgtEl>
                                          <p:spTgt spid="1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nodeType="clickEffect" presetClass="entr" presetSubtype="10" presetID="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1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id="30" dur="500"/>
                                        <p:tgtEl>
                                          <p:spTgt spid="1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nodeType="clickEffect" presetClass="entr" presetSubtype="10" presetID="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id="35" dur="500"/>
                                        <p:tgtEl>
                                          <p:spTgt spid="1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02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/>
          <p:nvPr/>
        </p:nvSpPr>
        <p:spPr>
          <a:xfrm>
            <a:off x="228600" y="6381750"/>
            <a:ext cx="8610600" cy="2888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1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/>
            </a:pPr>
            <a:r>
              <a:rPr sz="1400"/>
              <a:t>Copyright © 2009 Pearson Education, Inc.  Publishing as Prentice Hall		         17-17</a:t>
            </a:r>
          </a:p>
        </p:txBody>
      </p:sp>
      <p:sp>
        <p:nvSpPr>
          <p:cNvPr id="105" name="Shape 105"/>
          <p:cNvSpPr/>
          <p:nvPr>
            <p:ph type="title"/>
          </p:nvPr>
        </p:nvSpPr>
        <p:spPr>
          <a:xfrm>
            <a:off x="762000" y="274637"/>
            <a:ext cx="7696200" cy="11430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>
            <a:lvl1pPr>
              <a:defRPr sz="32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Figure 17.4 Steps in Developing Effective Communications</a:t>
            </a:r>
          </a:p>
        </p:txBody>
      </p:sp>
      <p:grpSp>
        <p:nvGrpSpPr>
          <p:cNvPr id="108" name="Group 108"/>
          <p:cNvGrpSpPr/>
          <p:nvPr/>
        </p:nvGrpSpPr>
        <p:grpSpPr>
          <a:xfrm>
            <a:off x="914400" y="1600200"/>
            <a:ext cx="4800600" cy="609600"/>
            <a:chOff x="0" y="0"/>
            <a:chExt cx="4800600" cy="609600"/>
          </a:xfrm>
        </p:grpSpPr>
        <p:sp>
          <p:nvSpPr>
            <p:cNvPr id="106" name="Shape 106"/>
            <p:cNvSpPr/>
            <p:nvPr/>
          </p:nvSpPr>
          <p:spPr>
            <a:xfrm>
              <a:off x="0" y="0"/>
              <a:ext cx="4800600" cy="609600"/>
            </a:xfrm>
            <a:prstGeom prst="rect">
              <a:avLst/>
            </a:prstGeom>
            <a:solidFill>
              <a:srgbClr val="FFFF9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marL="342900" indent="-342900" algn="ctr">
                <a:spcBef>
                  <a:spcPts val="400"/>
                </a:spcBef>
                <a:defRPr sz="2800">
                  <a:solidFill>
                    <a:srgbClr val="000046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07" name="Shape 107"/>
            <p:cNvSpPr/>
            <p:nvPr/>
          </p:nvSpPr>
          <p:spPr>
            <a:xfrm>
              <a:off x="545541" y="107416"/>
              <a:ext cx="3709518" cy="39476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 marL="342900" indent="-342900" algn="ctr">
                <a:spcBef>
                  <a:spcPts val="600"/>
                </a:spcBef>
                <a:defRPr sz="2800">
                  <a:solidFill>
                    <a:srgbClr val="000046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2800">
                  <a:solidFill>
                    <a:srgbClr val="000046"/>
                  </a:solidFill>
                </a:rPr>
                <a:t>Identify target audience</a:t>
              </a:r>
            </a:p>
          </p:txBody>
        </p:sp>
      </p:grpSp>
      <p:grpSp>
        <p:nvGrpSpPr>
          <p:cNvPr id="111" name="Group 111"/>
          <p:cNvGrpSpPr/>
          <p:nvPr/>
        </p:nvGrpSpPr>
        <p:grpSpPr>
          <a:xfrm>
            <a:off x="1447800" y="2286000"/>
            <a:ext cx="4800600" cy="609600"/>
            <a:chOff x="0" y="0"/>
            <a:chExt cx="4800600" cy="609600"/>
          </a:xfrm>
        </p:grpSpPr>
        <p:sp>
          <p:nvSpPr>
            <p:cNvPr id="109" name="Shape 109"/>
            <p:cNvSpPr/>
            <p:nvPr/>
          </p:nvSpPr>
          <p:spPr>
            <a:xfrm>
              <a:off x="0" y="0"/>
              <a:ext cx="4800600" cy="609600"/>
            </a:xfrm>
            <a:prstGeom prst="rect">
              <a:avLst/>
            </a:prstGeom>
            <a:solidFill>
              <a:srgbClr val="7ED4A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marL="342900" indent="-342900" algn="ctr">
                <a:spcBef>
                  <a:spcPts val="400"/>
                </a:spcBef>
                <a:defRPr sz="2800">
                  <a:solidFill>
                    <a:srgbClr val="000046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10" name="Shape 110"/>
            <p:cNvSpPr/>
            <p:nvPr/>
          </p:nvSpPr>
          <p:spPr>
            <a:xfrm>
              <a:off x="733759" y="107416"/>
              <a:ext cx="3333082" cy="39476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 marL="342900" indent="-342900" algn="ctr">
                <a:spcBef>
                  <a:spcPts val="600"/>
                </a:spcBef>
                <a:defRPr sz="2800">
                  <a:solidFill>
                    <a:srgbClr val="000046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2800">
                  <a:solidFill>
                    <a:srgbClr val="000046"/>
                  </a:solidFill>
                </a:rPr>
                <a:t>Determine objectives</a:t>
              </a:r>
            </a:p>
          </p:txBody>
        </p:sp>
      </p:grpSp>
      <p:grpSp>
        <p:nvGrpSpPr>
          <p:cNvPr id="114" name="Group 114"/>
          <p:cNvGrpSpPr/>
          <p:nvPr/>
        </p:nvGrpSpPr>
        <p:grpSpPr>
          <a:xfrm>
            <a:off x="1981200" y="2971800"/>
            <a:ext cx="4800600" cy="609600"/>
            <a:chOff x="0" y="0"/>
            <a:chExt cx="4800600" cy="609600"/>
          </a:xfrm>
        </p:grpSpPr>
        <p:sp>
          <p:nvSpPr>
            <p:cNvPr id="112" name="Shape 112"/>
            <p:cNvSpPr/>
            <p:nvPr/>
          </p:nvSpPr>
          <p:spPr>
            <a:xfrm>
              <a:off x="0" y="0"/>
              <a:ext cx="4800600" cy="609600"/>
            </a:xfrm>
            <a:prstGeom prst="rect">
              <a:avLst/>
            </a:prstGeom>
            <a:solidFill>
              <a:srgbClr val="00999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marL="342900" indent="-342900" algn="ctr">
                <a:spcBef>
                  <a:spcPts val="400"/>
                </a:spcBef>
                <a:defRPr sz="2800">
                  <a:solidFill>
                    <a:srgbClr val="000046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13" name="Shape 113"/>
            <p:cNvSpPr/>
            <p:nvPr/>
          </p:nvSpPr>
          <p:spPr>
            <a:xfrm>
              <a:off x="506474" y="107416"/>
              <a:ext cx="3787652" cy="39476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 marL="342900" indent="-342900" algn="ctr">
                <a:spcBef>
                  <a:spcPts val="600"/>
                </a:spcBef>
                <a:defRPr sz="2800">
                  <a:solidFill>
                    <a:srgbClr val="000046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2800">
                  <a:solidFill>
                    <a:srgbClr val="000046"/>
                  </a:solidFill>
                </a:rPr>
                <a:t>Design communications</a:t>
              </a:r>
            </a:p>
          </p:txBody>
        </p:sp>
      </p:grpSp>
      <p:grpSp>
        <p:nvGrpSpPr>
          <p:cNvPr id="117" name="Group 117"/>
          <p:cNvGrpSpPr/>
          <p:nvPr/>
        </p:nvGrpSpPr>
        <p:grpSpPr>
          <a:xfrm>
            <a:off x="2514600" y="3657600"/>
            <a:ext cx="4800600" cy="609600"/>
            <a:chOff x="0" y="0"/>
            <a:chExt cx="4800600" cy="609600"/>
          </a:xfrm>
        </p:grpSpPr>
        <p:sp>
          <p:nvSpPr>
            <p:cNvPr id="115" name="Shape 115"/>
            <p:cNvSpPr/>
            <p:nvPr/>
          </p:nvSpPr>
          <p:spPr>
            <a:xfrm>
              <a:off x="0" y="0"/>
              <a:ext cx="4800600" cy="609600"/>
            </a:xfrm>
            <a:prstGeom prst="rect">
              <a:avLst/>
            </a:prstGeom>
            <a:solidFill>
              <a:srgbClr val="C081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marL="342900" indent="-342900" algn="ctr">
                <a:spcBef>
                  <a:spcPts val="400"/>
                </a:spcBef>
                <a:defRPr sz="2800">
                  <a:solidFill>
                    <a:srgbClr val="000046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16" name="Shape 116"/>
            <p:cNvSpPr/>
            <p:nvPr/>
          </p:nvSpPr>
          <p:spPr>
            <a:xfrm>
              <a:off x="1138671" y="107416"/>
              <a:ext cx="2523258" cy="39476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 marL="342900" indent="-342900" algn="ctr">
                <a:spcBef>
                  <a:spcPts val="600"/>
                </a:spcBef>
                <a:defRPr sz="2800">
                  <a:solidFill>
                    <a:srgbClr val="000046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2800">
                  <a:solidFill>
                    <a:srgbClr val="000046"/>
                  </a:solidFill>
                </a:rPr>
                <a:t>Select channels</a:t>
              </a:r>
            </a:p>
          </p:txBody>
        </p:sp>
      </p:grpSp>
      <p:grpSp>
        <p:nvGrpSpPr>
          <p:cNvPr id="120" name="Group 120"/>
          <p:cNvGrpSpPr/>
          <p:nvPr/>
        </p:nvGrpSpPr>
        <p:grpSpPr>
          <a:xfrm>
            <a:off x="2971800" y="4343400"/>
            <a:ext cx="4800600" cy="609600"/>
            <a:chOff x="0" y="0"/>
            <a:chExt cx="4800600" cy="609600"/>
          </a:xfrm>
        </p:grpSpPr>
        <p:sp>
          <p:nvSpPr>
            <p:cNvPr id="118" name="Shape 118"/>
            <p:cNvSpPr/>
            <p:nvPr/>
          </p:nvSpPr>
          <p:spPr>
            <a:xfrm>
              <a:off x="0" y="0"/>
              <a:ext cx="4800600" cy="609600"/>
            </a:xfrm>
            <a:prstGeom prst="rect">
              <a:avLst/>
            </a:prstGeom>
            <a:solidFill>
              <a:srgbClr val="FFCC9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marL="342900" indent="-342900" algn="ctr">
                <a:spcBef>
                  <a:spcPts val="400"/>
                </a:spcBef>
                <a:defRPr sz="2800">
                  <a:solidFill>
                    <a:srgbClr val="000046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19" name="Shape 119"/>
            <p:cNvSpPr/>
            <p:nvPr/>
          </p:nvSpPr>
          <p:spPr>
            <a:xfrm>
              <a:off x="1079289" y="107416"/>
              <a:ext cx="2642022" cy="39476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 marL="342900" indent="-342900" algn="ctr">
                <a:spcBef>
                  <a:spcPts val="600"/>
                </a:spcBef>
                <a:defRPr sz="2800">
                  <a:solidFill>
                    <a:srgbClr val="000046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2800">
                  <a:solidFill>
                    <a:srgbClr val="000046"/>
                  </a:solidFill>
                </a:rPr>
                <a:t>Establish budget</a:t>
              </a:r>
            </a:p>
          </p:txBody>
        </p:sp>
      </p:grpSp>
      <p:grpSp>
        <p:nvGrpSpPr>
          <p:cNvPr id="123" name="Group 123"/>
          <p:cNvGrpSpPr/>
          <p:nvPr/>
        </p:nvGrpSpPr>
        <p:grpSpPr>
          <a:xfrm>
            <a:off x="3581400" y="5029200"/>
            <a:ext cx="4800600" cy="609600"/>
            <a:chOff x="0" y="0"/>
            <a:chExt cx="4800600" cy="609600"/>
          </a:xfrm>
        </p:grpSpPr>
        <p:sp>
          <p:nvSpPr>
            <p:cNvPr id="121" name="Shape 121"/>
            <p:cNvSpPr/>
            <p:nvPr/>
          </p:nvSpPr>
          <p:spPr>
            <a:xfrm>
              <a:off x="0" y="0"/>
              <a:ext cx="4800600" cy="609600"/>
            </a:xfrm>
            <a:prstGeom prst="rect">
              <a:avLst/>
            </a:prstGeom>
            <a:solidFill>
              <a:srgbClr val="FFFF6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marL="342900" indent="-342900" algn="ctr">
                <a:spcBef>
                  <a:spcPts val="400"/>
                </a:spcBef>
                <a:defRPr sz="2800">
                  <a:solidFill>
                    <a:srgbClr val="000046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22" name="Shape 122"/>
            <p:cNvSpPr/>
            <p:nvPr/>
          </p:nvSpPr>
          <p:spPr>
            <a:xfrm>
              <a:off x="733759" y="107416"/>
              <a:ext cx="3333082" cy="39476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 marL="342900" indent="-342900" algn="ctr">
                <a:spcBef>
                  <a:spcPts val="600"/>
                </a:spcBef>
                <a:defRPr sz="2800">
                  <a:solidFill>
                    <a:srgbClr val="000046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2800">
                  <a:solidFill>
                    <a:srgbClr val="000046"/>
                  </a:solidFill>
                </a:rPr>
                <a:t>Decide on media mix</a:t>
              </a:r>
            </a:p>
          </p:txBody>
        </p:sp>
      </p:grpSp>
      <p:grpSp>
        <p:nvGrpSpPr>
          <p:cNvPr id="126" name="Group 126"/>
          <p:cNvGrpSpPr/>
          <p:nvPr/>
        </p:nvGrpSpPr>
        <p:grpSpPr>
          <a:xfrm>
            <a:off x="4114798" y="5715000"/>
            <a:ext cx="4800603" cy="609600"/>
            <a:chOff x="0" y="0"/>
            <a:chExt cx="4800601" cy="609600"/>
          </a:xfrm>
        </p:grpSpPr>
        <p:sp>
          <p:nvSpPr>
            <p:cNvPr id="124" name="Shape 124"/>
            <p:cNvSpPr/>
            <p:nvPr/>
          </p:nvSpPr>
          <p:spPr>
            <a:xfrm>
              <a:off x="0" y="0"/>
              <a:ext cx="4800602" cy="609600"/>
            </a:xfrm>
            <a:prstGeom prst="rect">
              <a:avLst/>
            </a:prstGeom>
            <a:solidFill>
              <a:srgbClr val="9AB3E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marL="342900" indent="-342900" algn="ctr">
                <a:spcBef>
                  <a:spcPts val="400"/>
                </a:spcBef>
                <a:defRPr sz="2800">
                  <a:solidFill>
                    <a:srgbClr val="000046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25" name="Shape 125"/>
            <p:cNvSpPr/>
            <p:nvPr/>
          </p:nvSpPr>
          <p:spPr>
            <a:xfrm>
              <a:off x="12491" y="107416"/>
              <a:ext cx="4775622" cy="39476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 marL="342900" indent="-342900" algn="ctr">
                <a:spcBef>
                  <a:spcPts val="600"/>
                </a:spcBef>
                <a:defRPr sz="2800">
                  <a:solidFill>
                    <a:srgbClr val="000046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2800">
                  <a:solidFill>
                    <a:srgbClr val="000046"/>
                  </a:solidFill>
                </a:rPr>
                <a:t>Measure results/ manage IMC</a:t>
              </a:r>
            </a:p>
          </p:txBody>
        </p:sp>
      </p:grpSp>
      <p:sp>
        <p:nvSpPr>
          <p:cNvPr id="127" name="Shape 127"/>
          <p:cNvSpPr/>
          <p:nvPr/>
        </p:nvSpPr>
        <p:spPr>
          <a:xfrm flipH="1" rot="16200000">
            <a:off x="800099" y="1943099"/>
            <a:ext cx="685802" cy="6096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</a:path>
            </a:pathLst>
          </a:custGeom>
          <a:ln>
            <a:solidFill>
              <a:srgbClr val="000066"/>
            </a:solidFill>
            <a:round/>
            <a:tailEnd type="triangle"/>
          </a:ln>
        </p:spPr>
        <p:txBody>
          <a:bodyPr lIns="0" tIns="0" rIns="0" bIns="0"/>
          <a:lstStyle/>
          <a:p>
            <a:pPr lvl="0">
              <a:defRPr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28" name="Shape 128"/>
          <p:cNvSpPr/>
          <p:nvPr/>
        </p:nvSpPr>
        <p:spPr>
          <a:xfrm>
            <a:off x="1219200" y="2031999"/>
            <a:ext cx="2628901" cy="12446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4408"/>
                </a:moveTo>
                <a:lnTo>
                  <a:pt x="21600" y="0"/>
                </a:lnTo>
                <a:lnTo>
                  <a:pt x="0" y="0"/>
                </a:lnTo>
                <a:lnTo>
                  <a:pt x="0" y="21600"/>
                </a:lnTo>
                <a:lnTo>
                  <a:pt x="6261" y="21600"/>
                </a:lnTo>
              </a:path>
            </a:pathLst>
          </a:custGeom>
          <a:ln>
            <a:solidFill>
              <a:srgbClr val="000066"/>
            </a:solidFill>
            <a:round/>
            <a:tailEnd type="triangle"/>
          </a:ln>
        </p:spPr>
        <p:txBody>
          <a:bodyPr lIns="0" tIns="0" rIns="0" bIns="0"/>
          <a:lstStyle/>
          <a:p>
            <a:pPr lvl="0">
              <a:defRPr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29" name="Shape 129"/>
          <p:cNvSpPr/>
          <p:nvPr/>
        </p:nvSpPr>
        <p:spPr>
          <a:xfrm>
            <a:off x="1752600" y="2717799"/>
            <a:ext cx="2628901" cy="12446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4408"/>
                </a:moveTo>
                <a:lnTo>
                  <a:pt x="21600" y="0"/>
                </a:lnTo>
                <a:lnTo>
                  <a:pt x="0" y="0"/>
                </a:lnTo>
                <a:lnTo>
                  <a:pt x="0" y="21600"/>
                </a:lnTo>
                <a:lnTo>
                  <a:pt x="6261" y="21600"/>
                </a:lnTo>
              </a:path>
            </a:pathLst>
          </a:custGeom>
          <a:ln>
            <a:solidFill>
              <a:srgbClr val="000066"/>
            </a:solidFill>
            <a:round/>
            <a:tailEnd type="triangle"/>
          </a:ln>
        </p:spPr>
        <p:txBody>
          <a:bodyPr lIns="0" tIns="0" rIns="0" bIns="0"/>
          <a:lstStyle/>
          <a:p>
            <a:pPr lvl="0">
              <a:defRPr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30" name="Shape 130"/>
          <p:cNvSpPr/>
          <p:nvPr/>
        </p:nvSpPr>
        <p:spPr>
          <a:xfrm>
            <a:off x="2284728" y="3403599"/>
            <a:ext cx="2630173" cy="12446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4408"/>
                </a:moveTo>
                <a:lnTo>
                  <a:pt x="21600" y="0"/>
                </a:lnTo>
                <a:lnTo>
                  <a:pt x="0" y="0"/>
                </a:lnTo>
                <a:lnTo>
                  <a:pt x="0" y="21600"/>
                </a:lnTo>
                <a:lnTo>
                  <a:pt x="5642" y="21600"/>
                </a:lnTo>
              </a:path>
            </a:pathLst>
          </a:custGeom>
          <a:ln>
            <a:solidFill>
              <a:srgbClr val="000066"/>
            </a:solidFill>
            <a:round/>
            <a:tailEnd type="triangle"/>
          </a:ln>
        </p:spPr>
        <p:txBody>
          <a:bodyPr lIns="0" tIns="0" rIns="0" bIns="0"/>
          <a:lstStyle/>
          <a:p>
            <a:pPr lvl="0">
              <a:defRPr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31" name="Shape 131"/>
          <p:cNvSpPr/>
          <p:nvPr/>
        </p:nvSpPr>
        <p:spPr>
          <a:xfrm>
            <a:off x="2741928" y="4089399"/>
            <a:ext cx="2630173" cy="12446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4408"/>
                </a:moveTo>
                <a:lnTo>
                  <a:pt x="21600" y="0"/>
                </a:lnTo>
                <a:lnTo>
                  <a:pt x="0" y="0"/>
                </a:lnTo>
                <a:lnTo>
                  <a:pt x="0" y="21600"/>
                </a:lnTo>
                <a:lnTo>
                  <a:pt x="6894" y="21600"/>
                </a:lnTo>
              </a:path>
            </a:pathLst>
          </a:custGeom>
          <a:ln>
            <a:solidFill>
              <a:srgbClr val="000066"/>
            </a:solidFill>
            <a:round/>
            <a:tailEnd type="triangle"/>
          </a:ln>
        </p:spPr>
        <p:txBody>
          <a:bodyPr lIns="0" tIns="0" rIns="0" bIns="0"/>
          <a:lstStyle/>
          <a:p>
            <a:pPr lvl="0">
              <a:defRPr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32" name="Shape 132"/>
          <p:cNvSpPr/>
          <p:nvPr/>
        </p:nvSpPr>
        <p:spPr>
          <a:xfrm>
            <a:off x="3352800" y="4775199"/>
            <a:ext cx="2628901" cy="12446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4408"/>
                </a:moveTo>
                <a:lnTo>
                  <a:pt x="21600" y="0"/>
                </a:lnTo>
                <a:lnTo>
                  <a:pt x="0" y="0"/>
                </a:lnTo>
                <a:lnTo>
                  <a:pt x="0" y="21600"/>
                </a:lnTo>
                <a:lnTo>
                  <a:pt x="5979" y="21600"/>
                </a:lnTo>
              </a:path>
            </a:pathLst>
          </a:custGeom>
          <a:ln>
            <a:solidFill>
              <a:srgbClr val="000066"/>
            </a:solidFill>
            <a:round/>
            <a:tailEnd type="triangle"/>
          </a:ln>
        </p:spPr>
        <p:txBody>
          <a:bodyPr lIns="0" tIns="0" rIns="0" bIns="0"/>
          <a:lstStyle/>
          <a:p>
            <a:pPr lvl="0">
              <a:defRPr>
                <a:latin typeface="Arial"/>
                <a:ea typeface="Arial"/>
                <a:cs typeface="Arial"/>
                <a:sym typeface="Arial"/>
              </a:defRPr>
            </a:pPr>
          </a:p>
        </p:txBody>
      </p:sp>
    </p:spTree>
  </p:cSld>
  <p:clrMapOvr>
    <a:masterClrMapping/>
  </p:clrMapOvr>
  <p:transition spd="fast" advClick="1">
    <p:cover dir="l"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10" presetID="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id="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clickEffect" presetClass="entr" presetSubtype="10" presetID="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id="12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nodeType="afterEffect" presetClass="entr" presetSubtype="10" presetID="3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id="16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nodeType="clickEffect" presetClass="entr" presetSubtype="10" presetID="3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id="21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nodeType="afterEffect" presetClass="entr" presetSubtype="10" presetID="3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id="25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nodeType="clickEffect" presetClass="entr" presetSubtype="10" presetID="3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id="30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nodeType="afterEffect" presetClass="entr" presetSubtype="10" presetID="3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id="34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nodeType="clickEffect" presetClass="entr" presetSubtype="10" presetID="3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id="39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nodeType="afterEffect" presetClass="entr" presetSubtype="10" presetID="3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id="43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nodeType="clickEffect" presetClass="entr" presetSubtype="10" presetID="3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id="48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nodeType="afterEffect" presetClass="entr" presetSubtype="10" presetID="3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id="52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nodeType="clickEffect" presetClass="entr" presetSubtype="10" presetID="3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6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id="57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nodeType="afterEffect" presetClass="entr" presetSubtype="10" presetID="3" grpId="1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id="61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31" grpId="10"/>
      <p:bldP build="whole" bldLvl="1" animBg="1" rev="0" advAuto="0" spid="132" grpId="12"/>
      <p:bldP build="whole" bldLvl="1" animBg="1" rev="0" advAuto="0" spid="127" grpId="2"/>
      <p:bldP build="whole" bldLvl="1" animBg="1" rev="0" advAuto="0" spid="114" grpId="5"/>
      <p:bldP build="whole" bldLvl="1" animBg="1" rev="0" advAuto="0" spid="126" grpId="13"/>
      <p:bldP build="whole" bldLvl="1" animBg="1" rev="0" advAuto="0" spid="111" grpId="3"/>
      <p:bldP build="whole" bldLvl="1" animBg="1" rev="0" advAuto="0" spid="123" grpId="11"/>
      <p:bldP build="whole" bldLvl="1" animBg="1" rev="0" advAuto="0" spid="129" grpId="6"/>
      <p:bldP build="whole" bldLvl="1" animBg="1" rev="0" advAuto="0" spid="117" grpId="7"/>
      <p:bldP build="whole" bldLvl="1" animBg="1" rev="0" advAuto="0" spid="128" grpId="4"/>
      <p:bldP build="whole" bldLvl="1" animBg="1" rev="0" advAuto="0" spid="108" grpId="1"/>
      <p:bldP build="whole" bldLvl="1" animBg="1" rev="0" advAuto="0" spid="130" grpId="8"/>
      <p:bldP build="whole" bldLvl="1" animBg="1" rev="0" advAuto="0" spid="120" grpId="9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/>
          <p:nvPr/>
        </p:nvSpPr>
        <p:spPr>
          <a:xfrm>
            <a:off x="228600" y="6381750"/>
            <a:ext cx="8610600" cy="2888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1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/>
            </a:pPr>
            <a:r>
              <a:rPr sz="1400"/>
              <a:t>Copyright © 2009 Pearson Education, Inc.  Publishing as Prentice Hall		         17-18</a:t>
            </a:r>
          </a:p>
        </p:txBody>
      </p:sp>
      <p:sp>
        <p:nvSpPr>
          <p:cNvPr id="135" name="Shape 135"/>
          <p:cNvSpPr/>
          <p:nvPr>
            <p:ph type="title"/>
          </p:nvPr>
        </p:nvSpPr>
        <p:spPr>
          <a:xfrm>
            <a:off x="762000" y="274637"/>
            <a:ext cx="7696200" cy="11430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Communications Objectives</a:t>
            </a:r>
          </a:p>
        </p:txBody>
      </p:sp>
      <p:pic>
        <p:nvPicPr>
          <p:cNvPr id="136" name="image8.png"/>
          <p:cNvPicPr/>
          <p:nvPr/>
        </p:nvPicPr>
        <p:blipFill>
          <a:blip r:embed="rId2">
            <a:extLst/>
          </a:blip>
          <a:srcRect l="0" t="13467" r="0" b="11111"/>
          <a:stretch>
            <a:fillRect/>
          </a:stretch>
        </p:blipFill>
        <p:spPr>
          <a:xfrm>
            <a:off x="2743200" y="3581400"/>
            <a:ext cx="3771900" cy="21336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39" name="Group 139"/>
          <p:cNvGrpSpPr/>
          <p:nvPr/>
        </p:nvGrpSpPr>
        <p:grpSpPr>
          <a:xfrm>
            <a:off x="457200" y="1524000"/>
            <a:ext cx="3962400" cy="685800"/>
            <a:chOff x="0" y="0"/>
            <a:chExt cx="3962400" cy="685800"/>
          </a:xfrm>
        </p:grpSpPr>
        <p:sp>
          <p:nvSpPr>
            <p:cNvPr id="137" name="Shape 137"/>
            <p:cNvSpPr/>
            <p:nvPr/>
          </p:nvSpPr>
          <p:spPr>
            <a:xfrm>
              <a:off x="0" y="0"/>
              <a:ext cx="3962400" cy="685800"/>
            </a:xfrm>
            <a:prstGeom prst="rect">
              <a:avLst/>
            </a:prstGeom>
            <a:solidFill>
              <a:srgbClr val="9AB3E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marL="342900" indent="-342900" algn="ctr">
                <a:spcBef>
                  <a:spcPts val="400"/>
                </a:spcBef>
                <a:defRPr sz="3200">
                  <a:solidFill>
                    <a:srgbClr val="000046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38" name="Shape 138"/>
            <p:cNvSpPr/>
            <p:nvPr/>
          </p:nvSpPr>
          <p:spPr>
            <a:xfrm>
              <a:off x="608111" y="114597"/>
              <a:ext cx="2746178" cy="45660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 marL="342900" indent="-342900" algn="ctr">
                <a:spcBef>
                  <a:spcPts val="700"/>
                </a:spcBef>
                <a:defRPr sz="3200">
                  <a:solidFill>
                    <a:srgbClr val="000046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3200">
                  <a:solidFill>
                    <a:srgbClr val="000046"/>
                  </a:solidFill>
                </a:rPr>
                <a:t>Category Need</a:t>
              </a:r>
            </a:p>
          </p:txBody>
        </p:sp>
      </p:grpSp>
      <p:grpSp>
        <p:nvGrpSpPr>
          <p:cNvPr id="142" name="Group 142"/>
          <p:cNvGrpSpPr/>
          <p:nvPr/>
        </p:nvGrpSpPr>
        <p:grpSpPr>
          <a:xfrm>
            <a:off x="4724400" y="1524000"/>
            <a:ext cx="3962400" cy="685800"/>
            <a:chOff x="0" y="0"/>
            <a:chExt cx="3962400" cy="685800"/>
          </a:xfrm>
        </p:grpSpPr>
        <p:sp>
          <p:nvSpPr>
            <p:cNvPr id="140" name="Shape 140"/>
            <p:cNvSpPr/>
            <p:nvPr/>
          </p:nvSpPr>
          <p:spPr>
            <a:xfrm>
              <a:off x="0" y="0"/>
              <a:ext cx="3962400" cy="685800"/>
            </a:xfrm>
            <a:prstGeom prst="rect">
              <a:avLst/>
            </a:prstGeom>
            <a:solidFill>
              <a:srgbClr val="9AB3E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marL="342900" indent="-342900" algn="ctr">
                <a:spcBef>
                  <a:spcPts val="400"/>
                </a:spcBef>
                <a:defRPr sz="3200">
                  <a:solidFill>
                    <a:srgbClr val="000046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41" name="Shape 141"/>
            <p:cNvSpPr/>
            <p:nvPr/>
          </p:nvSpPr>
          <p:spPr>
            <a:xfrm>
              <a:off x="385861" y="114597"/>
              <a:ext cx="3190678" cy="45660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 marL="342900" indent="-342900" algn="ctr">
                <a:spcBef>
                  <a:spcPts val="700"/>
                </a:spcBef>
                <a:defRPr sz="3200">
                  <a:solidFill>
                    <a:srgbClr val="000046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3200">
                  <a:solidFill>
                    <a:srgbClr val="000046"/>
                  </a:solidFill>
                </a:rPr>
                <a:t>Brand Awareness</a:t>
              </a:r>
            </a:p>
          </p:txBody>
        </p:sp>
      </p:grpSp>
      <p:grpSp>
        <p:nvGrpSpPr>
          <p:cNvPr id="145" name="Group 145"/>
          <p:cNvGrpSpPr/>
          <p:nvPr/>
        </p:nvGrpSpPr>
        <p:grpSpPr>
          <a:xfrm>
            <a:off x="457200" y="2438400"/>
            <a:ext cx="3962400" cy="685800"/>
            <a:chOff x="0" y="0"/>
            <a:chExt cx="3962400" cy="685800"/>
          </a:xfrm>
        </p:grpSpPr>
        <p:sp>
          <p:nvSpPr>
            <p:cNvPr id="143" name="Shape 143"/>
            <p:cNvSpPr/>
            <p:nvPr/>
          </p:nvSpPr>
          <p:spPr>
            <a:xfrm>
              <a:off x="0" y="0"/>
              <a:ext cx="3962400" cy="685800"/>
            </a:xfrm>
            <a:prstGeom prst="rect">
              <a:avLst/>
            </a:prstGeom>
            <a:solidFill>
              <a:srgbClr val="9AB3E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marL="342900" indent="-342900" algn="ctr">
                <a:spcBef>
                  <a:spcPts val="400"/>
                </a:spcBef>
                <a:defRPr sz="3200">
                  <a:solidFill>
                    <a:srgbClr val="000046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44" name="Shape 144"/>
            <p:cNvSpPr/>
            <p:nvPr/>
          </p:nvSpPr>
          <p:spPr>
            <a:xfrm>
              <a:off x="698301" y="114597"/>
              <a:ext cx="2565798" cy="45660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 marL="342900" indent="-342900" algn="ctr">
                <a:spcBef>
                  <a:spcPts val="700"/>
                </a:spcBef>
                <a:defRPr sz="3200">
                  <a:solidFill>
                    <a:srgbClr val="000046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3200">
                  <a:solidFill>
                    <a:srgbClr val="000046"/>
                  </a:solidFill>
                </a:rPr>
                <a:t>Brand Attitude</a:t>
              </a:r>
            </a:p>
          </p:txBody>
        </p:sp>
      </p:grpSp>
      <p:grpSp>
        <p:nvGrpSpPr>
          <p:cNvPr id="148" name="Group 148"/>
          <p:cNvGrpSpPr/>
          <p:nvPr/>
        </p:nvGrpSpPr>
        <p:grpSpPr>
          <a:xfrm>
            <a:off x="4724400" y="2438400"/>
            <a:ext cx="3962400" cy="685800"/>
            <a:chOff x="0" y="0"/>
            <a:chExt cx="3962400" cy="685800"/>
          </a:xfrm>
        </p:grpSpPr>
        <p:sp>
          <p:nvSpPr>
            <p:cNvPr id="146" name="Shape 146"/>
            <p:cNvSpPr/>
            <p:nvPr/>
          </p:nvSpPr>
          <p:spPr>
            <a:xfrm>
              <a:off x="0" y="0"/>
              <a:ext cx="3962400" cy="685800"/>
            </a:xfrm>
            <a:prstGeom prst="rect">
              <a:avLst/>
            </a:prstGeom>
            <a:solidFill>
              <a:srgbClr val="9AB3E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marL="342900" indent="-342900" algn="ctr">
                <a:spcBef>
                  <a:spcPts val="400"/>
                </a:spcBef>
                <a:defRPr sz="3200">
                  <a:solidFill>
                    <a:srgbClr val="000046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47" name="Shape 147"/>
            <p:cNvSpPr/>
            <p:nvPr/>
          </p:nvSpPr>
          <p:spPr>
            <a:xfrm>
              <a:off x="280392" y="114597"/>
              <a:ext cx="3401616" cy="45660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 marL="342900" indent="-342900" algn="ctr">
                <a:spcBef>
                  <a:spcPts val="700"/>
                </a:spcBef>
                <a:defRPr sz="3200">
                  <a:solidFill>
                    <a:srgbClr val="000046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3200">
                  <a:solidFill>
                    <a:srgbClr val="000046"/>
                  </a:solidFill>
                </a:rPr>
                <a:t>Purchase Intention</a:t>
              </a:r>
            </a:p>
          </p:txBody>
        </p:sp>
      </p:grpSp>
      <p:pic>
        <p:nvPicPr>
          <p:cNvPr id="149" name="image3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781800" y="4876800"/>
            <a:ext cx="885825" cy="8207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fast" advClick="1">
    <p:cover dir="l"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10" presetID="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id="7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clickEffect" presetClass="entr" presetSubtype="10" presetID="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id="12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10" presetID="3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id="17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nodeType="clickEffect" presetClass="entr" presetSubtype="10" presetID="3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id="22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39" grpId="1"/>
      <p:bldP build="whole" bldLvl="1" animBg="1" rev="0" advAuto="0" spid="145" grpId="3"/>
      <p:bldP build="whole" bldLvl="1" animBg="1" rev="0" advAuto="0" spid="148" grpId="4"/>
      <p:bldP build="whole" bldLvl="1" animBg="1" rev="0" advAuto="0" spid="142" grpId="2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/>
          <p:nvPr/>
        </p:nvSpPr>
        <p:spPr>
          <a:xfrm>
            <a:off x="228600" y="6381750"/>
            <a:ext cx="8610600" cy="2888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1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/>
            </a:pPr>
            <a:r>
              <a:rPr sz="1400"/>
              <a:t>Copyright © 2009 Pearson Education, Inc.  Publishing as Prentice Hall		         17-19</a:t>
            </a:r>
          </a:p>
        </p:txBody>
      </p:sp>
      <p:sp>
        <p:nvSpPr>
          <p:cNvPr id="152" name="Shape 152"/>
          <p:cNvSpPr/>
          <p:nvPr>
            <p:ph type="title"/>
          </p:nvPr>
        </p:nvSpPr>
        <p:spPr>
          <a:xfrm>
            <a:off x="762000" y="274637"/>
            <a:ext cx="7696200" cy="11430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>
            <a:lvl1pPr>
              <a:defRPr sz="32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Designing the Communications</a:t>
            </a:r>
          </a:p>
        </p:txBody>
      </p:sp>
      <p:sp>
        <p:nvSpPr>
          <p:cNvPr id="153" name="Shape 153"/>
          <p:cNvSpPr/>
          <p:nvPr>
            <p:ph type="body" idx="1"/>
          </p:nvPr>
        </p:nvSpPr>
        <p:spPr>
          <a:xfrm>
            <a:off x="762000" y="1600199"/>
            <a:ext cx="3771900" cy="457200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 marL="533400" indent="-533400">
              <a:defRPr sz="1800"/>
            </a:pPr>
            <a:r>
              <a:rPr sz="2800"/>
              <a:t>Message strategy</a:t>
            </a:r>
            <a:endParaRPr sz="2800"/>
          </a:p>
          <a:p>
            <a:pPr lvl="0" marL="533400" indent="-533400">
              <a:defRPr sz="1800"/>
            </a:pPr>
            <a:r>
              <a:rPr sz="2800"/>
              <a:t>Creative strategy</a:t>
            </a:r>
            <a:endParaRPr sz="2800"/>
          </a:p>
          <a:p>
            <a:pPr lvl="0" marL="533400" indent="-533400">
              <a:defRPr sz="1800"/>
            </a:pPr>
            <a:r>
              <a:rPr sz="2800"/>
              <a:t>Message source</a:t>
            </a:r>
            <a:endParaRPr sz="2800"/>
          </a:p>
          <a:p>
            <a:pPr lvl="0" marL="533400" indent="-533400">
              <a:defRPr sz="1800"/>
            </a:pPr>
            <a:r>
              <a:rPr sz="2800"/>
              <a:t>Global adaptation</a:t>
            </a:r>
          </a:p>
        </p:txBody>
      </p:sp>
      <p:pic>
        <p:nvPicPr>
          <p:cNvPr id="154" name="image9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181600" y="1600200"/>
            <a:ext cx="2771775" cy="3886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5" name="image10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524000" y="4038600"/>
            <a:ext cx="1800225" cy="12319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fast" advClick="1">
    <p:cover dir="l"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10" presetID="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id="7" dur="500"/>
                                        <p:tgtEl>
                                          <p:spTgt spid="15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presetSubtype="10" presetID="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id="10" dur="500"/>
                                        <p:tgtEl>
                                          <p:spTgt spid="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presetClass="entr" presetSubtype="10" presetID="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id="15" dur="500"/>
                                        <p:tgtEl>
                                          <p:spTgt spid="1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nodeType="clickEffect" presetClass="entr" presetSubtype="10" presetID="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id="20" dur="500"/>
                                        <p:tgtEl>
                                          <p:spTgt spid="1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presetClass="entr" presetSubtype="10" presetID="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id="25" dur="500"/>
                                        <p:tgtEl>
                                          <p:spTgt spid="1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53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/>
          <p:nvPr/>
        </p:nvSpPr>
        <p:spPr>
          <a:xfrm>
            <a:off x="228600" y="6381750"/>
            <a:ext cx="8610600" cy="2888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1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/>
            </a:pPr>
            <a:r>
              <a:rPr sz="1400"/>
              <a:t>Copyright © 2009 Pearson Education, Inc.  Publishing as Prentice Hall		         17-22</a:t>
            </a:r>
          </a:p>
        </p:txBody>
      </p:sp>
      <p:sp>
        <p:nvSpPr>
          <p:cNvPr id="160" name="Shape 160"/>
          <p:cNvSpPr/>
          <p:nvPr>
            <p:ph type="title"/>
          </p:nvPr>
        </p:nvSpPr>
        <p:spPr>
          <a:xfrm>
            <a:off x="762000" y="274637"/>
            <a:ext cx="7696200" cy="11430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Issues Facing Global Adaptations</a:t>
            </a:r>
          </a:p>
        </p:txBody>
      </p:sp>
      <p:sp>
        <p:nvSpPr>
          <p:cNvPr id="161" name="Shape 161"/>
          <p:cNvSpPr/>
          <p:nvPr>
            <p:ph type="body" idx="1"/>
          </p:nvPr>
        </p:nvSpPr>
        <p:spPr>
          <a:xfrm>
            <a:off x="762000" y="1600199"/>
            <a:ext cx="7696200" cy="457200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 marL="609600" indent="-609600">
              <a:defRPr sz="1800"/>
            </a:pPr>
            <a:r>
              <a:rPr sz="3200"/>
              <a:t>Is the product restricted in some countries?</a:t>
            </a:r>
            <a:endParaRPr sz="3200"/>
          </a:p>
          <a:p>
            <a:pPr lvl="0" marL="609600" indent="-609600">
              <a:defRPr sz="1800"/>
            </a:pPr>
            <a:r>
              <a:rPr sz="3200"/>
              <a:t>Are there restrictions on advertising the product to a specific target market?</a:t>
            </a:r>
            <a:endParaRPr sz="3200"/>
          </a:p>
          <a:p>
            <a:pPr lvl="0" marL="609600" indent="-609600">
              <a:defRPr sz="1800"/>
            </a:pPr>
            <a:r>
              <a:rPr sz="3200"/>
              <a:t>Can comparative ads be used?</a:t>
            </a:r>
            <a:endParaRPr sz="3200"/>
          </a:p>
          <a:p>
            <a:pPr lvl="0" marL="609600" indent="-609600">
              <a:defRPr sz="1800"/>
            </a:pPr>
            <a:r>
              <a:rPr sz="3200"/>
              <a:t>Can the same advertising be used in all country markets?</a:t>
            </a:r>
          </a:p>
        </p:txBody>
      </p:sp>
    </p:spTree>
  </p:cSld>
  <p:clrMapOvr>
    <a:masterClrMapping/>
  </p:clrMapOvr>
  <p:transition spd="fast" advClick="1">
    <p:cover dir="l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/>
          <p:nvPr/>
        </p:nvSpPr>
        <p:spPr>
          <a:xfrm>
            <a:off x="228600" y="6381750"/>
            <a:ext cx="8610600" cy="2888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1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/>
            </a:pPr>
            <a:r>
              <a:rPr sz="1400"/>
              <a:t>Copyright © 2009 Pearson Education, Inc.  Publishing as Prentice Hall		         17-23</a:t>
            </a:r>
          </a:p>
        </p:txBody>
      </p:sp>
      <p:sp>
        <p:nvSpPr>
          <p:cNvPr id="164" name="Shape 164"/>
          <p:cNvSpPr/>
          <p:nvPr>
            <p:ph type="title"/>
          </p:nvPr>
        </p:nvSpPr>
        <p:spPr>
          <a:xfrm>
            <a:off x="762000" y="274637"/>
            <a:ext cx="7696200" cy="11430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Select Communication Channels</a:t>
            </a:r>
          </a:p>
        </p:txBody>
      </p:sp>
      <p:sp>
        <p:nvSpPr>
          <p:cNvPr id="165" name="Shape 165"/>
          <p:cNvSpPr/>
          <p:nvPr>
            <p:ph type="body" idx="1"/>
          </p:nvPr>
        </p:nvSpPr>
        <p:spPr>
          <a:xfrm>
            <a:off x="762000" y="1600199"/>
            <a:ext cx="7696200" cy="457200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 marL="609600" indent="-609600">
              <a:defRPr sz="1800"/>
            </a:pPr>
            <a:r>
              <a:rPr sz="3200"/>
              <a:t>Personal channels</a:t>
            </a:r>
            <a:endParaRPr sz="3200"/>
          </a:p>
          <a:p>
            <a:pPr lvl="0" marL="609600" indent="-609600">
              <a:defRPr sz="1800"/>
            </a:pPr>
            <a:r>
              <a:rPr sz="3200"/>
              <a:t>Nonpersonal channels</a:t>
            </a:r>
            <a:endParaRPr sz="3200"/>
          </a:p>
          <a:p>
            <a:pPr lvl="0" marL="609600" indent="-609600">
              <a:defRPr sz="1800"/>
            </a:pPr>
            <a:r>
              <a:rPr sz="3200"/>
              <a:t>Integration of channels</a:t>
            </a:r>
          </a:p>
        </p:txBody>
      </p:sp>
    </p:spTree>
  </p:cSld>
  <p:clrMapOvr>
    <a:masterClrMapping/>
  </p:clrMapOvr>
  <p:transition spd="fast" advClick="1">
    <p:cover dir="l"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10" presetID="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id="7" dur="500"/>
                                        <p:tgtEl>
                                          <p:spTgt spid="16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presetSubtype="10" presetID="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id="10" dur="500"/>
                                        <p:tgtEl>
                                          <p:spTgt spid="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presetClass="entr" presetSubtype="10" presetID="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id="15" dur="500"/>
                                        <p:tgtEl>
                                          <p:spTgt spid="1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nodeType="clickEffect" presetClass="entr" presetSubtype="10" presetID="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id="20" dur="500"/>
                                        <p:tgtEl>
                                          <p:spTgt spid="1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65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/>
          <p:nvPr/>
        </p:nvSpPr>
        <p:spPr>
          <a:xfrm>
            <a:off x="228600" y="6381750"/>
            <a:ext cx="8610600" cy="2888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1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/>
            </a:pPr>
            <a:r>
              <a:rPr sz="1400"/>
              <a:t>Copyright © 2009 Pearson Education, Inc.  Publishing as Prentice Hall		         17-2</a:t>
            </a:r>
          </a:p>
        </p:txBody>
      </p:sp>
      <p:sp>
        <p:nvSpPr>
          <p:cNvPr id="43" name="Shape 43"/>
          <p:cNvSpPr/>
          <p:nvPr>
            <p:ph type="title"/>
          </p:nvPr>
        </p:nvSpPr>
        <p:spPr>
          <a:xfrm>
            <a:off x="762000" y="274637"/>
            <a:ext cx="7696200" cy="11430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Chapter Questions*</a:t>
            </a:r>
          </a:p>
        </p:txBody>
      </p:sp>
      <p:sp>
        <p:nvSpPr>
          <p:cNvPr id="44" name="Shape 44"/>
          <p:cNvSpPr/>
          <p:nvPr>
            <p:ph type="body" idx="1"/>
          </p:nvPr>
        </p:nvSpPr>
        <p:spPr>
          <a:xfrm>
            <a:off x="762000" y="1600199"/>
            <a:ext cx="7696200" cy="457200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 marL="466724" indent="-466724">
              <a:defRPr sz="1800"/>
            </a:pPr>
            <a:r>
              <a:rPr sz="2800"/>
              <a:t>What is the role of marketing communications?</a:t>
            </a:r>
            <a:endParaRPr sz="2800"/>
          </a:p>
          <a:p>
            <a:pPr lvl="0" marL="466724" indent="-466724">
              <a:defRPr sz="1800"/>
            </a:pPr>
            <a:r>
              <a:rPr sz="2800"/>
              <a:t>How do marketing communications work?</a:t>
            </a:r>
            <a:endParaRPr sz="2800"/>
          </a:p>
          <a:p>
            <a:pPr lvl="0" marL="466724" indent="-466724">
              <a:defRPr sz="1800"/>
            </a:pPr>
            <a:r>
              <a:rPr sz="2800"/>
              <a:t>What are the major steps in developing effective communications?</a:t>
            </a:r>
            <a:endParaRPr sz="2800"/>
          </a:p>
          <a:p>
            <a:pPr lvl="0" marL="466724" indent="-466724">
              <a:defRPr sz="1800"/>
            </a:pPr>
            <a:r>
              <a:rPr sz="2800"/>
              <a:t>What is the communications mix and how should it be set?</a:t>
            </a:r>
            <a:endParaRPr sz="2800"/>
          </a:p>
          <a:p>
            <a:pPr lvl="0" marL="466724" indent="-466724">
              <a:defRPr sz="1800"/>
            </a:pPr>
            <a:r>
              <a:rPr sz="2800"/>
              <a:t>What is an integrated marketing communications program? </a:t>
            </a:r>
          </a:p>
        </p:txBody>
      </p:sp>
      <p:sp>
        <p:nvSpPr>
          <p:cNvPr id="45" name="Shape 45"/>
          <p:cNvSpPr/>
          <p:nvPr/>
        </p:nvSpPr>
        <p:spPr>
          <a:xfrm>
            <a:off x="2321812" y="1158169"/>
            <a:ext cx="4943807" cy="3506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>
                <a:solidFill>
                  <a:srgbClr val="DDDDDD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DDDDDD"/>
                </a:solidFill>
              </a:rPr>
              <a:t>*This questions are important for final exam.</a:t>
            </a:r>
          </a:p>
        </p:txBody>
      </p:sp>
    </p:spTree>
  </p:cSld>
  <p:clrMapOvr>
    <a:masterClrMapping/>
  </p:clrMapOvr>
  <p:transition spd="fast" advClick="1">
    <p:cover dir="l"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10" presetID="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id="7" dur="500"/>
                                        <p:tgtEl>
                                          <p:spTgt spid="4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presetSubtype="10" presetID="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id="10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presetClass="entr" presetSubtype="10" presetID="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id="15" dur="500"/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nodeType="clickEffect" presetClass="entr" presetSubtype="10" presetID="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id="20" dur="500"/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presetClass="entr" presetSubtype="10" presetID="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id="25" dur="500"/>
                                        <p:tgtEl>
                                          <p:spTgt spid="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nodeType="clickEffect" presetClass="entr" presetSubtype="10" presetID="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id="30" dur="500"/>
                                        <p:tgtEl>
                                          <p:spTgt spid="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44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/>
          <p:nvPr/>
        </p:nvSpPr>
        <p:spPr>
          <a:xfrm>
            <a:off x="228600" y="6381750"/>
            <a:ext cx="8610600" cy="2888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1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/>
            </a:pPr>
            <a:r>
              <a:rPr sz="1400"/>
              <a:t>Copyright © 2009 Pearson Education, Inc.  Publishing as Prentice Hall		         17-26</a:t>
            </a:r>
          </a:p>
        </p:txBody>
      </p:sp>
      <p:pic>
        <p:nvPicPr>
          <p:cNvPr id="168" name="image11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1000" y="2133600"/>
            <a:ext cx="4657725" cy="3203575"/>
          </a:xfrm>
          <a:prstGeom prst="rect">
            <a:avLst/>
          </a:prstGeom>
          <a:ln w="12700">
            <a:miter lim="400000"/>
          </a:ln>
        </p:spPr>
      </p:pic>
      <p:sp>
        <p:nvSpPr>
          <p:cNvPr id="169" name="Shape 169"/>
          <p:cNvSpPr/>
          <p:nvPr>
            <p:ph type="title"/>
          </p:nvPr>
        </p:nvSpPr>
        <p:spPr>
          <a:xfrm>
            <a:off x="228600" y="76198"/>
            <a:ext cx="8534400" cy="114300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 defTabSz="905255">
              <a:defRPr sz="1800">
                <a:solidFill>
                  <a:srgbClr val="000000"/>
                </a:solidFill>
              </a:defRPr>
            </a:pPr>
            <a:r>
              <a:rPr sz="3500">
                <a:solidFill>
                  <a:srgbClr val="FFFFFF"/>
                </a:solidFill>
              </a:rPr>
              <a:t>Nonpersonal </a:t>
            </a:r>
            <a:br>
              <a:rPr sz="3500">
                <a:solidFill>
                  <a:srgbClr val="FFFFFF"/>
                </a:solidFill>
              </a:rPr>
            </a:br>
            <a:r>
              <a:rPr sz="3500">
                <a:solidFill>
                  <a:srgbClr val="FFFFFF"/>
                </a:solidFill>
              </a:rPr>
              <a:t>Communication Channels</a:t>
            </a:r>
          </a:p>
        </p:txBody>
      </p:sp>
      <p:grpSp>
        <p:nvGrpSpPr>
          <p:cNvPr id="172" name="Group 172"/>
          <p:cNvGrpSpPr/>
          <p:nvPr/>
        </p:nvGrpSpPr>
        <p:grpSpPr>
          <a:xfrm>
            <a:off x="3733800" y="1905000"/>
            <a:ext cx="4800600" cy="838200"/>
            <a:chOff x="0" y="0"/>
            <a:chExt cx="4800600" cy="838200"/>
          </a:xfrm>
        </p:grpSpPr>
        <p:sp>
          <p:nvSpPr>
            <p:cNvPr id="170" name="Shape 170"/>
            <p:cNvSpPr/>
            <p:nvPr/>
          </p:nvSpPr>
          <p:spPr>
            <a:xfrm>
              <a:off x="0" y="0"/>
              <a:ext cx="4800600" cy="838200"/>
            </a:xfrm>
            <a:prstGeom prst="rect">
              <a:avLst/>
            </a:prstGeom>
            <a:gradFill flip="none" rotWithShape="1">
              <a:gsLst>
                <a:gs pos="0">
                  <a:srgbClr val="FFFFFF"/>
                </a:gs>
                <a:gs pos="100000">
                  <a:srgbClr val="FFDD4F"/>
                </a:gs>
              </a:gsLst>
              <a:lin ang="16200000" scaled="0"/>
            </a:gradFill>
            <a:ln w="9525" cap="flat">
              <a:solidFill>
                <a:srgbClr val="CCCC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marL="342900" indent="-342900" algn="ctr">
                <a:spcBef>
                  <a:spcPts val="400"/>
                </a:spcBef>
                <a:defRPr sz="3200">
                  <a:solidFill>
                    <a:srgbClr val="000046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71" name="Shape 171"/>
            <p:cNvSpPr/>
            <p:nvPr/>
          </p:nvSpPr>
          <p:spPr>
            <a:xfrm>
              <a:off x="1840507" y="190797"/>
              <a:ext cx="1119586" cy="45660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 marL="342900" indent="-342900" algn="ctr">
                <a:spcBef>
                  <a:spcPts val="700"/>
                </a:spcBef>
                <a:defRPr sz="3200">
                  <a:solidFill>
                    <a:srgbClr val="000046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3200">
                  <a:solidFill>
                    <a:srgbClr val="000046"/>
                  </a:solidFill>
                </a:rPr>
                <a:t>Media</a:t>
              </a:r>
            </a:p>
          </p:txBody>
        </p:sp>
      </p:grpSp>
      <p:grpSp>
        <p:nvGrpSpPr>
          <p:cNvPr id="175" name="Group 175"/>
          <p:cNvGrpSpPr/>
          <p:nvPr/>
        </p:nvGrpSpPr>
        <p:grpSpPr>
          <a:xfrm>
            <a:off x="3733800" y="2971800"/>
            <a:ext cx="4800600" cy="838200"/>
            <a:chOff x="0" y="0"/>
            <a:chExt cx="4800600" cy="838200"/>
          </a:xfrm>
        </p:grpSpPr>
        <p:sp>
          <p:nvSpPr>
            <p:cNvPr id="173" name="Shape 173"/>
            <p:cNvSpPr/>
            <p:nvPr/>
          </p:nvSpPr>
          <p:spPr>
            <a:xfrm>
              <a:off x="0" y="0"/>
              <a:ext cx="4800600" cy="838200"/>
            </a:xfrm>
            <a:prstGeom prst="rect">
              <a:avLst/>
            </a:prstGeom>
            <a:gradFill flip="none" rotWithShape="1">
              <a:gsLst>
                <a:gs pos="0">
                  <a:srgbClr val="FFFFFF"/>
                </a:gs>
                <a:gs pos="100000">
                  <a:srgbClr val="FFDD4F"/>
                </a:gs>
              </a:gsLst>
              <a:lin ang="16200000" scaled="0"/>
            </a:gradFill>
            <a:ln w="9525" cap="flat">
              <a:solidFill>
                <a:srgbClr val="CCCC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marL="342900" indent="-342900" algn="ctr">
                <a:spcBef>
                  <a:spcPts val="400"/>
                </a:spcBef>
                <a:defRPr sz="3200">
                  <a:solidFill>
                    <a:srgbClr val="000046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74" name="Shape 174"/>
            <p:cNvSpPr/>
            <p:nvPr/>
          </p:nvSpPr>
          <p:spPr>
            <a:xfrm>
              <a:off x="903089" y="190797"/>
              <a:ext cx="2994422" cy="45660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 marL="342900" indent="-342900" algn="ctr">
                <a:spcBef>
                  <a:spcPts val="700"/>
                </a:spcBef>
                <a:defRPr sz="3200">
                  <a:solidFill>
                    <a:srgbClr val="000046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3200">
                  <a:solidFill>
                    <a:srgbClr val="000046"/>
                  </a:solidFill>
                </a:rPr>
                <a:t>Sales Promotion</a:t>
              </a:r>
            </a:p>
          </p:txBody>
        </p:sp>
      </p:grpSp>
      <p:grpSp>
        <p:nvGrpSpPr>
          <p:cNvPr id="178" name="Group 178"/>
          <p:cNvGrpSpPr/>
          <p:nvPr/>
        </p:nvGrpSpPr>
        <p:grpSpPr>
          <a:xfrm>
            <a:off x="3733800" y="3962400"/>
            <a:ext cx="4800600" cy="838200"/>
            <a:chOff x="0" y="0"/>
            <a:chExt cx="4800600" cy="838200"/>
          </a:xfrm>
        </p:grpSpPr>
        <p:sp>
          <p:nvSpPr>
            <p:cNvPr id="176" name="Shape 176"/>
            <p:cNvSpPr/>
            <p:nvPr/>
          </p:nvSpPr>
          <p:spPr>
            <a:xfrm>
              <a:off x="0" y="0"/>
              <a:ext cx="4800600" cy="838200"/>
            </a:xfrm>
            <a:prstGeom prst="rect">
              <a:avLst/>
            </a:prstGeom>
            <a:gradFill flip="none" rotWithShape="1">
              <a:gsLst>
                <a:gs pos="0">
                  <a:srgbClr val="FFFFFF"/>
                </a:gs>
                <a:gs pos="100000">
                  <a:srgbClr val="FFDD4F"/>
                </a:gs>
              </a:gsLst>
              <a:lin ang="16200000" scaled="0"/>
            </a:gradFill>
            <a:ln w="9525" cap="flat">
              <a:solidFill>
                <a:srgbClr val="CCCC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marL="342900" indent="-342900" algn="ctr">
                <a:spcBef>
                  <a:spcPts val="400"/>
                </a:spcBef>
                <a:defRPr sz="3200">
                  <a:solidFill>
                    <a:srgbClr val="000046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77" name="Shape 177"/>
            <p:cNvSpPr/>
            <p:nvPr/>
          </p:nvSpPr>
          <p:spPr>
            <a:xfrm>
              <a:off x="202604" y="190797"/>
              <a:ext cx="4395392" cy="45660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 marL="342900" indent="-342900" algn="ctr">
                <a:spcBef>
                  <a:spcPts val="700"/>
                </a:spcBef>
                <a:defRPr sz="3200">
                  <a:solidFill>
                    <a:srgbClr val="000046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3200">
                  <a:solidFill>
                    <a:srgbClr val="000046"/>
                  </a:solidFill>
                </a:rPr>
                <a:t>Events and Experiences</a:t>
              </a:r>
            </a:p>
          </p:txBody>
        </p:sp>
      </p:grpSp>
      <p:grpSp>
        <p:nvGrpSpPr>
          <p:cNvPr id="181" name="Group 181"/>
          <p:cNvGrpSpPr/>
          <p:nvPr/>
        </p:nvGrpSpPr>
        <p:grpSpPr>
          <a:xfrm>
            <a:off x="3733800" y="5029200"/>
            <a:ext cx="4800600" cy="838200"/>
            <a:chOff x="0" y="0"/>
            <a:chExt cx="4800600" cy="838200"/>
          </a:xfrm>
        </p:grpSpPr>
        <p:sp>
          <p:nvSpPr>
            <p:cNvPr id="179" name="Shape 179"/>
            <p:cNvSpPr/>
            <p:nvPr/>
          </p:nvSpPr>
          <p:spPr>
            <a:xfrm>
              <a:off x="0" y="0"/>
              <a:ext cx="4800600" cy="838200"/>
            </a:xfrm>
            <a:prstGeom prst="rect">
              <a:avLst/>
            </a:prstGeom>
            <a:gradFill flip="none" rotWithShape="1">
              <a:gsLst>
                <a:gs pos="0">
                  <a:srgbClr val="FFFFFF"/>
                </a:gs>
                <a:gs pos="100000">
                  <a:srgbClr val="FFDD4F"/>
                </a:gs>
              </a:gsLst>
              <a:lin ang="16200000" scaled="0"/>
            </a:gradFill>
            <a:ln w="9525" cap="flat">
              <a:solidFill>
                <a:srgbClr val="CCCC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marL="342900" indent="-342900" algn="ctr">
                <a:spcBef>
                  <a:spcPts val="400"/>
                </a:spcBef>
                <a:defRPr sz="3200">
                  <a:solidFill>
                    <a:srgbClr val="000046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80" name="Shape 180"/>
            <p:cNvSpPr/>
            <p:nvPr/>
          </p:nvSpPr>
          <p:spPr>
            <a:xfrm>
              <a:off x="936922" y="190797"/>
              <a:ext cx="2926756" cy="45660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 marL="342900" indent="-342900" algn="ctr">
                <a:spcBef>
                  <a:spcPts val="700"/>
                </a:spcBef>
                <a:defRPr sz="3200">
                  <a:solidFill>
                    <a:srgbClr val="000046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3200">
                  <a:solidFill>
                    <a:srgbClr val="000046"/>
                  </a:solidFill>
                </a:rPr>
                <a:t>Public Relations</a:t>
              </a:r>
            </a:p>
          </p:txBody>
        </p:sp>
      </p:grpSp>
    </p:spTree>
  </p:cSld>
  <p:clrMapOvr>
    <a:masterClrMapping/>
  </p:clrMapOvr>
  <p:transition spd="fast" advClick="1">
    <p:cover dir="l"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10" presetID="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id="7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clickEffect" presetClass="entr" presetSubtype="10" presetID="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id="12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10" presetID="3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id="17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nodeType="clickEffect" presetClass="entr" presetSubtype="10" presetID="3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id="22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72" grpId="1"/>
      <p:bldP build="whole" bldLvl="1" animBg="1" rev="0" advAuto="0" spid="178" grpId="3"/>
      <p:bldP build="whole" bldLvl="1" animBg="1" rev="0" advAuto="0" spid="181" grpId="4"/>
      <p:bldP build="whole" bldLvl="1" animBg="1" rev="0" advAuto="0" spid="175" grpId="2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/>
          <p:nvPr/>
        </p:nvSpPr>
        <p:spPr>
          <a:xfrm>
            <a:off x="228600" y="6381750"/>
            <a:ext cx="8610600" cy="2888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1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/>
            </a:pPr>
            <a:r>
              <a:rPr sz="1400"/>
              <a:t>Copyright © 2009 Pearson Education, Inc.  Publishing as Prentice Hall		         17-27</a:t>
            </a:r>
          </a:p>
        </p:txBody>
      </p:sp>
      <p:sp>
        <p:nvSpPr>
          <p:cNvPr id="184" name="Shape 184"/>
          <p:cNvSpPr/>
          <p:nvPr>
            <p:ph type="title"/>
          </p:nvPr>
        </p:nvSpPr>
        <p:spPr>
          <a:xfrm>
            <a:off x="762000" y="274637"/>
            <a:ext cx="7696200" cy="11430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Establish the Budget</a:t>
            </a:r>
          </a:p>
        </p:txBody>
      </p:sp>
      <p:sp>
        <p:nvSpPr>
          <p:cNvPr id="185" name="Shape 185"/>
          <p:cNvSpPr/>
          <p:nvPr/>
        </p:nvSpPr>
        <p:spPr>
          <a:xfrm>
            <a:off x="609599" y="1447800"/>
            <a:ext cx="4191001" cy="48006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>
                <a:latin typeface="Arial"/>
                <a:ea typeface="Arial"/>
                <a:cs typeface="Arial"/>
                <a:sym typeface="Arial"/>
              </a:defRPr>
            </a:pPr>
          </a:p>
        </p:txBody>
      </p:sp>
      <p:grpSp>
        <p:nvGrpSpPr>
          <p:cNvPr id="188" name="Group 188"/>
          <p:cNvGrpSpPr/>
          <p:nvPr/>
        </p:nvGrpSpPr>
        <p:grpSpPr>
          <a:xfrm>
            <a:off x="2362200" y="1600200"/>
            <a:ext cx="6248400" cy="914400"/>
            <a:chOff x="0" y="0"/>
            <a:chExt cx="6248400" cy="914400"/>
          </a:xfrm>
        </p:grpSpPr>
        <p:sp>
          <p:nvSpPr>
            <p:cNvPr id="186" name="Shape 186"/>
            <p:cNvSpPr/>
            <p:nvPr/>
          </p:nvSpPr>
          <p:spPr>
            <a:xfrm>
              <a:off x="0" y="0"/>
              <a:ext cx="6248400" cy="914400"/>
            </a:xfrm>
            <a:prstGeom prst="rect">
              <a:avLst/>
            </a:prstGeom>
            <a:gradFill flip="none" rotWithShape="1">
              <a:gsLst>
                <a:gs pos="0">
                  <a:srgbClr val="FFFFFF"/>
                </a:gs>
                <a:gs pos="100000">
                  <a:srgbClr val="FFDD4F"/>
                </a:gs>
              </a:gsLst>
              <a:lin ang="16200000" scaled="0"/>
            </a:gradFill>
            <a:ln w="9525" cap="flat">
              <a:solidFill>
                <a:srgbClr val="CCCC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marL="342900" indent="-342900" algn="ctr">
                <a:spcBef>
                  <a:spcPts val="400"/>
                </a:spcBef>
                <a:defRPr sz="3200">
                  <a:solidFill>
                    <a:srgbClr val="000046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87" name="Shape 187"/>
            <p:cNvSpPr/>
            <p:nvPr/>
          </p:nvSpPr>
          <p:spPr>
            <a:xfrm>
              <a:off x="2195214" y="228897"/>
              <a:ext cx="1857972" cy="45660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 marL="342900" indent="-342900" algn="ctr">
                <a:spcBef>
                  <a:spcPts val="700"/>
                </a:spcBef>
                <a:defRPr sz="3200">
                  <a:solidFill>
                    <a:srgbClr val="000046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3200">
                  <a:solidFill>
                    <a:srgbClr val="000046"/>
                  </a:solidFill>
                </a:rPr>
                <a:t>Affordable</a:t>
              </a:r>
            </a:p>
          </p:txBody>
        </p:sp>
      </p:grpSp>
      <p:grpSp>
        <p:nvGrpSpPr>
          <p:cNvPr id="191" name="Group 191"/>
          <p:cNvGrpSpPr/>
          <p:nvPr/>
        </p:nvGrpSpPr>
        <p:grpSpPr>
          <a:xfrm>
            <a:off x="2743200" y="2667000"/>
            <a:ext cx="5867400" cy="914400"/>
            <a:chOff x="0" y="0"/>
            <a:chExt cx="5867400" cy="914400"/>
          </a:xfrm>
        </p:grpSpPr>
        <p:sp>
          <p:nvSpPr>
            <p:cNvPr id="189" name="Shape 189"/>
            <p:cNvSpPr/>
            <p:nvPr/>
          </p:nvSpPr>
          <p:spPr>
            <a:xfrm>
              <a:off x="0" y="0"/>
              <a:ext cx="5867400" cy="914400"/>
            </a:xfrm>
            <a:prstGeom prst="rect">
              <a:avLst/>
            </a:prstGeom>
            <a:gradFill flip="none" rotWithShape="1">
              <a:gsLst>
                <a:gs pos="0">
                  <a:srgbClr val="FFFFFF"/>
                </a:gs>
                <a:gs pos="100000">
                  <a:srgbClr val="FFDD4F"/>
                </a:gs>
              </a:gsLst>
              <a:lin ang="16200000" scaled="0"/>
            </a:gradFill>
            <a:ln w="9525" cap="flat">
              <a:solidFill>
                <a:srgbClr val="CCCC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marL="342900" indent="-342900" algn="ctr">
                <a:spcBef>
                  <a:spcPts val="400"/>
                </a:spcBef>
                <a:defRPr sz="3200">
                  <a:solidFill>
                    <a:srgbClr val="000046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90" name="Shape 190"/>
            <p:cNvSpPr/>
            <p:nvPr/>
          </p:nvSpPr>
          <p:spPr>
            <a:xfrm>
              <a:off x="1074935" y="228897"/>
              <a:ext cx="3717529" cy="45660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 marL="342900" indent="-342900" algn="ctr">
                <a:spcBef>
                  <a:spcPts val="700"/>
                </a:spcBef>
                <a:defRPr sz="3200">
                  <a:solidFill>
                    <a:srgbClr val="000046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3200">
                  <a:solidFill>
                    <a:srgbClr val="000046"/>
                  </a:solidFill>
                </a:rPr>
                <a:t>Percentage-of-Sales</a:t>
              </a:r>
            </a:p>
          </p:txBody>
        </p:sp>
      </p:grpSp>
      <p:grpSp>
        <p:nvGrpSpPr>
          <p:cNvPr id="194" name="Group 194"/>
          <p:cNvGrpSpPr/>
          <p:nvPr/>
        </p:nvGrpSpPr>
        <p:grpSpPr>
          <a:xfrm>
            <a:off x="3505200" y="3733800"/>
            <a:ext cx="5105400" cy="914400"/>
            <a:chOff x="0" y="0"/>
            <a:chExt cx="5105400" cy="914400"/>
          </a:xfrm>
        </p:grpSpPr>
        <p:sp>
          <p:nvSpPr>
            <p:cNvPr id="192" name="Shape 192"/>
            <p:cNvSpPr/>
            <p:nvPr/>
          </p:nvSpPr>
          <p:spPr>
            <a:xfrm>
              <a:off x="0" y="0"/>
              <a:ext cx="5105400" cy="914400"/>
            </a:xfrm>
            <a:prstGeom prst="rect">
              <a:avLst/>
            </a:prstGeom>
            <a:gradFill flip="none" rotWithShape="1">
              <a:gsLst>
                <a:gs pos="0">
                  <a:srgbClr val="FFFFFF"/>
                </a:gs>
                <a:gs pos="100000">
                  <a:srgbClr val="FFDD4F"/>
                </a:gs>
              </a:gsLst>
              <a:lin ang="16200000" scaled="0"/>
            </a:gradFill>
            <a:ln w="9525" cap="flat">
              <a:solidFill>
                <a:srgbClr val="CCCC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marL="342900" indent="-342900" algn="ctr">
                <a:spcBef>
                  <a:spcPts val="400"/>
                </a:spcBef>
                <a:defRPr sz="3200">
                  <a:solidFill>
                    <a:srgbClr val="000046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93" name="Shape 193"/>
            <p:cNvSpPr/>
            <p:nvPr/>
          </p:nvSpPr>
          <p:spPr>
            <a:xfrm>
              <a:off x="897632" y="228897"/>
              <a:ext cx="3310137" cy="45660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 marL="342900" indent="-342900" algn="ctr">
                <a:spcBef>
                  <a:spcPts val="700"/>
                </a:spcBef>
                <a:defRPr sz="3200">
                  <a:solidFill>
                    <a:srgbClr val="000046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3200">
                  <a:solidFill>
                    <a:srgbClr val="000046"/>
                  </a:solidFill>
                </a:rPr>
                <a:t>Competitive Parity</a:t>
              </a:r>
            </a:p>
          </p:txBody>
        </p:sp>
      </p:grpSp>
      <p:grpSp>
        <p:nvGrpSpPr>
          <p:cNvPr id="197" name="Group 197"/>
          <p:cNvGrpSpPr/>
          <p:nvPr/>
        </p:nvGrpSpPr>
        <p:grpSpPr>
          <a:xfrm>
            <a:off x="4114800" y="4800600"/>
            <a:ext cx="4495800" cy="914400"/>
            <a:chOff x="0" y="0"/>
            <a:chExt cx="4495800" cy="914400"/>
          </a:xfrm>
        </p:grpSpPr>
        <p:sp>
          <p:nvSpPr>
            <p:cNvPr id="195" name="Shape 195"/>
            <p:cNvSpPr/>
            <p:nvPr/>
          </p:nvSpPr>
          <p:spPr>
            <a:xfrm>
              <a:off x="0" y="0"/>
              <a:ext cx="4495800" cy="914400"/>
            </a:xfrm>
            <a:prstGeom prst="rect">
              <a:avLst/>
            </a:prstGeom>
            <a:gradFill flip="none" rotWithShape="1">
              <a:gsLst>
                <a:gs pos="0">
                  <a:srgbClr val="FFFFFF"/>
                </a:gs>
                <a:gs pos="100000">
                  <a:srgbClr val="FFDD4F"/>
                </a:gs>
              </a:gsLst>
              <a:lin ang="16200000" scaled="0"/>
            </a:gradFill>
            <a:ln w="9525" cap="flat">
              <a:solidFill>
                <a:srgbClr val="CCCC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marL="342900" indent="-342900" algn="ctr">
                <a:spcBef>
                  <a:spcPts val="400"/>
                </a:spcBef>
                <a:defRPr sz="3200">
                  <a:solidFill>
                    <a:srgbClr val="000046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96" name="Shape 196"/>
            <p:cNvSpPr/>
            <p:nvPr/>
          </p:nvSpPr>
          <p:spPr>
            <a:xfrm>
              <a:off x="502344" y="228897"/>
              <a:ext cx="3491112" cy="45660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 marL="342900" indent="-342900" algn="ctr">
                <a:spcBef>
                  <a:spcPts val="700"/>
                </a:spcBef>
                <a:defRPr sz="3200">
                  <a:solidFill>
                    <a:srgbClr val="000046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3200">
                  <a:solidFill>
                    <a:srgbClr val="000046"/>
                  </a:solidFill>
                </a:rPr>
                <a:t>Objective-and-Task</a:t>
              </a:r>
            </a:p>
          </p:txBody>
        </p:sp>
      </p:grpSp>
    </p:spTree>
  </p:cSld>
  <p:clrMapOvr>
    <a:masterClrMapping/>
  </p:clrMapOvr>
  <p:transition spd="fast" advClick="1">
    <p:cover dir="l"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10" presetID="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id="7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clickEffect" presetClass="entr" presetSubtype="10" presetID="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id="12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10" presetID="3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id="17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nodeType="clickEffect" presetClass="entr" presetSubtype="10" presetID="3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id="22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88" grpId="1"/>
      <p:bldP build="whole" bldLvl="1" animBg="1" rev="0" advAuto="0" spid="194" grpId="3"/>
      <p:bldP build="whole" bldLvl="1" animBg="1" rev="0" advAuto="0" spid="197" grpId="4"/>
      <p:bldP build="whole" bldLvl="1" animBg="1" rev="0" advAuto="0" spid="191" grpId="2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/>
          <p:nvPr/>
        </p:nvSpPr>
        <p:spPr>
          <a:xfrm>
            <a:off x="228600" y="6381750"/>
            <a:ext cx="8610600" cy="2888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1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/>
            </a:pPr>
            <a:r>
              <a:rPr sz="1400"/>
              <a:t>Copyright © 2009 Pearson Education, Inc.  Publishing as Prentice Hall		         17-28</a:t>
            </a:r>
          </a:p>
        </p:txBody>
      </p:sp>
      <p:sp>
        <p:nvSpPr>
          <p:cNvPr id="200" name="Shape 200"/>
          <p:cNvSpPr/>
          <p:nvPr>
            <p:ph type="title"/>
          </p:nvPr>
        </p:nvSpPr>
        <p:spPr>
          <a:xfrm>
            <a:off x="762000" y="274637"/>
            <a:ext cx="7696200" cy="11430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Objective-and-Task Method</a:t>
            </a:r>
          </a:p>
        </p:txBody>
      </p:sp>
      <p:sp>
        <p:nvSpPr>
          <p:cNvPr id="201" name="Shape 201"/>
          <p:cNvSpPr/>
          <p:nvPr>
            <p:ph type="body" idx="1"/>
          </p:nvPr>
        </p:nvSpPr>
        <p:spPr>
          <a:xfrm>
            <a:off x="381000" y="1371600"/>
            <a:ext cx="8458200" cy="51816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 marL="466724" indent="-466724">
              <a:defRPr sz="1800"/>
            </a:pPr>
            <a:r>
              <a:rPr sz="2800"/>
              <a:t>Establish the market share goal</a:t>
            </a:r>
            <a:endParaRPr sz="2800"/>
          </a:p>
          <a:p>
            <a:pPr lvl="0" marL="466724" indent="-466724">
              <a:defRPr sz="1800"/>
            </a:pPr>
            <a:r>
              <a:rPr sz="2800"/>
              <a:t>Determine the percentage that should be reached</a:t>
            </a:r>
            <a:endParaRPr sz="2800"/>
          </a:p>
          <a:p>
            <a:pPr lvl="0" marL="466724" indent="-466724">
              <a:defRPr sz="1800"/>
            </a:pPr>
            <a:r>
              <a:rPr sz="2800"/>
              <a:t>Determine the percentage of aware prospects that should be persuaded to try the brand</a:t>
            </a:r>
            <a:endParaRPr sz="2800"/>
          </a:p>
          <a:p>
            <a:pPr lvl="0" marL="466724" indent="-466724">
              <a:defRPr sz="1800"/>
            </a:pPr>
            <a:r>
              <a:rPr sz="2800"/>
              <a:t>Determine the number of advertising impressions per 1% trial rate</a:t>
            </a:r>
            <a:endParaRPr sz="2800"/>
          </a:p>
          <a:p>
            <a:pPr lvl="0" marL="466724" indent="-466724">
              <a:defRPr sz="1800"/>
            </a:pPr>
            <a:r>
              <a:rPr sz="2800"/>
              <a:t>Determine the number of gross rating points that would have to be purchased</a:t>
            </a:r>
            <a:endParaRPr sz="2800"/>
          </a:p>
          <a:p>
            <a:pPr lvl="0" marL="466724" indent="-466724">
              <a:defRPr sz="1800"/>
            </a:pPr>
            <a:r>
              <a:rPr sz="2800"/>
              <a:t>Determine the necessary advertising budget on the basis of the average cost of buying a GRP</a:t>
            </a:r>
          </a:p>
        </p:txBody>
      </p:sp>
    </p:spTree>
  </p:cSld>
  <p:clrMapOvr>
    <a:masterClrMapping/>
  </p:clrMapOvr>
  <p:transition spd="fast" advClick="1">
    <p:cover dir="l"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10" presetID="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id="7" dur="500"/>
                                        <p:tgtEl>
                                          <p:spTgt spid="20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presetSubtype="10" presetID="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id="10" dur="500"/>
                                        <p:tgtEl>
                                          <p:spTgt spid="2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presetClass="entr" presetSubtype="10" presetID="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id="15" dur="500"/>
                                        <p:tgtEl>
                                          <p:spTgt spid="2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nodeType="clickEffect" presetClass="entr" presetSubtype="10" presetID="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2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id="20" dur="500"/>
                                        <p:tgtEl>
                                          <p:spTgt spid="2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presetClass="entr" presetSubtype="10" presetID="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id="25" dur="500"/>
                                        <p:tgtEl>
                                          <p:spTgt spid="2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nodeType="clickEffect" presetClass="entr" presetSubtype="10" presetID="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2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id="30" dur="500"/>
                                        <p:tgtEl>
                                          <p:spTgt spid="2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nodeType="clickEffect" presetClass="entr" presetSubtype="10" presetID="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2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id="35" dur="500"/>
                                        <p:tgtEl>
                                          <p:spTgt spid="2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01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/>
          <p:nvPr/>
        </p:nvSpPr>
        <p:spPr>
          <a:xfrm>
            <a:off x="228600" y="6381750"/>
            <a:ext cx="8610600" cy="2888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1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/>
            </a:pPr>
            <a:r>
              <a:rPr sz="1400"/>
              <a:t>Copyright © 2009 Pearson Education, Inc.  Publishing as Prentice Hall		         17-29</a:t>
            </a:r>
          </a:p>
        </p:txBody>
      </p:sp>
      <p:sp>
        <p:nvSpPr>
          <p:cNvPr id="204" name="Shape 204"/>
          <p:cNvSpPr/>
          <p:nvPr>
            <p:ph type="title"/>
          </p:nvPr>
        </p:nvSpPr>
        <p:spPr>
          <a:xfrm>
            <a:off x="228600" y="457198"/>
            <a:ext cx="8382000" cy="114300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Characteristics of </a:t>
            </a:r>
            <a:br>
              <a:rPr sz="3200">
                <a:solidFill>
                  <a:srgbClr val="FFFFFF"/>
                </a:solidFill>
              </a:rPr>
            </a:br>
            <a:r>
              <a:rPr sz="3200">
                <a:solidFill>
                  <a:srgbClr val="FFFFFF"/>
                </a:solidFill>
              </a:rPr>
              <a:t>The Marketing Communications Mix</a:t>
            </a:r>
          </a:p>
        </p:txBody>
      </p:sp>
      <p:sp>
        <p:nvSpPr>
          <p:cNvPr id="205" name="Shape 205"/>
          <p:cNvSpPr/>
          <p:nvPr>
            <p:ph type="body" idx="1"/>
          </p:nvPr>
        </p:nvSpPr>
        <p:spPr>
          <a:xfrm>
            <a:off x="1181100" y="1741486"/>
            <a:ext cx="3359150" cy="443071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>
              <a:buSzTx/>
              <a:buNone/>
              <a:defRPr sz="1800"/>
            </a:pPr>
            <a:r>
              <a:rPr sz="2800">
                <a:latin typeface="Arial Bold"/>
                <a:ea typeface="Arial Bold"/>
                <a:cs typeface="Arial Bold"/>
                <a:sym typeface="Arial Bold"/>
              </a:rPr>
              <a:t>Advertising</a:t>
            </a:r>
            <a:endParaRPr sz="2800">
              <a:latin typeface="Arial Bold"/>
              <a:ea typeface="Arial Bold"/>
              <a:cs typeface="Arial Bold"/>
              <a:sym typeface="Arial Bold"/>
            </a:endParaRPr>
          </a:p>
          <a:p>
            <a:pPr lvl="0" marL="533400" indent="-533400">
              <a:defRPr sz="1800"/>
            </a:pPr>
            <a:r>
              <a:rPr sz="2800"/>
              <a:t>Pervasiveness</a:t>
            </a:r>
            <a:endParaRPr sz="2800"/>
          </a:p>
          <a:p>
            <a:pPr lvl="0" marL="533400" indent="-533400">
              <a:defRPr sz="1800"/>
            </a:pPr>
            <a:r>
              <a:rPr sz="2800"/>
              <a:t>Amplified expressiveness</a:t>
            </a:r>
            <a:endParaRPr sz="2800"/>
          </a:p>
          <a:p>
            <a:pPr lvl="0" marL="533400" indent="-533400">
              <a:defRPr sz="1800"/>
            </a:pPr>
            <a:r>
              <a:rPr sz="2800"/>
              <a:t>Impersonality</a:t>
            </a:r>
          </a:p>
        </p:txBody>
      </p:sp>
      <p:sp>
        <p:nvSpPr>
          <p:cNvPr id="206" name="Shape 206"/>
          <p:cNvSpPr/>
          <p:nvPr/>
        </p:nvSpPr>
        <p:spPr>
          <a:xfrm>
            <a:off x="4679950" y="1741486"/>
            <a:ext cx="3778250" cy="18197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lvl="0" marL="342900" indent="-342900">
              <a:spcBef>
                <a:spcPts val="300"/>
              </a:spcBef>
            </a:pPr>
            <a:r>
              <a:rPr sz="2800">
                <a:latin typeface="Arial Bold"/>
                <a:ea typeface="Arial Bold"/>
                <a:cs typeface="Arial Bold"/>
                <a:sym typeface="Arial Bold"/>
              </a:rPr>
              <a:t>Sales Promotion</a:t>
            </a:r>
            <a:endParaRPr sz="2800">
              <a:latin typeface="Arial Bold"/>
              <a:ea typeface="Arial Bold"/>
              <a:cs typeface="Arial Bold"/>
              <a:sym typeface="Arial Bold"/>
            </a:endParaRPr>
          </a:p>
          <a:p>
            <a:pPr lvl="0" marL="533400" indent="-533400">
              <a:spcBef>
                <a:spcPts val="300"/>
              </a:spcBef>
              <a:buClr>
                <a:srgbClr val="000000"/>
              </a:buClr>
              <a:buSzPct val="100000"/>
              <a:buChar char="•"/>
            </a:pPr>
            <a:r>
              <a:rPr sz="2800">
                <a:latin typeface="Arial"/>
                <a:ea typeface="Arial"/>
                <a:cs typeface="Arial"/>
                <a:sym typeface="Arial"/>
              </a:rPr>
              <a:t>Communication</a:t>
            </a:r>
            <a:endParaRPr sz="2800">
              <a:latin typeface="Arial"/>
              <a:ea typeface="Arial"/>
              <a:cs typeface="Arial"/>
              <a:sym typeface="Arial"/>
            </a:endParaRPr>
          </a:p>
          <a:p>
            <a:pPr lvl="0" marL="533400" indent="-533400">
              <a:spcBef>
                <a:spcPts val="300"/>
              </a:spcBef>
              <a:buClr>
                <a:srgbClr val="000000"/>
              </a:buClr>
              <a:buSzPct val="100000"/>
              <a:buChar char="•"/>
            </a:pPr>
            <a:r>
              <a:rPr sz="2800">
                <a:latin typeface="Arial"/>
                <a:ea typeface="Arial"/>
                <a:cs typeface="Arial"/>
                <a:sym typeface="Arial"/>
              </a:rPr>
              <a:t>Incentive</a:t>
            </a:r>
            <a:endParaRPr sz="2800">
              <a:latin typeface="Arial"/>
              <a:ea typeface="Arial"/>
              <a:cs typeface="Arial"/>
              <a:sym typeface="Arial"/>
            </a:endParaRPr>
          </a:p>
          <a:p>
            <a:pPr lvl="0" marL="533400" indent="-533400">
              <a:spcBef>
                <a:spcPts val="300"/>
              </a:spcBef>
              <a:buClr>
                <a:srgbClr val="000000"/>
              </a:buClr>
              <a:buSzPct val="100000"/>
              <a:buChar char="•"/>
            </a:pPr>
            <a:r>
              <a:rPr sz="2800">
                <a:latin typeface="Arial"/>
                <a:ea typeface="Arial"/>
                <a:cs typeface="Arial"/>
                <a:sym typeface="Arial"/>
              </a:rPr>
              <a:t>Invitation</a:t>
            </a:r>
          </a:p>
        </p:txBody>
      </p:sp>
    </p:spTree>
  </p:cSld>
  <p:clrMapOvr>
    <a:masterClrMapping/>
  </p:clrMapOvr>
  <p:transition spd="fast" advClick="1">
    <p:cover dir="l"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10" presetID="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id="7" dur="500"/>
                                        <p:tgtEl>
                                          <p:spTgt spid="20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presetSubtype="10" presetID="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id="10" dur="500"/>
                                        <p:tgtEl>
                                          <p:spTgt spid="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presetClass="entr" presetSubtype="10" presetID="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id="15" dur="500"/>
                                        <p:tgtEl>
                                          <p:spTgt spid="2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nodeType="afterEffect" presetClass="entr" presetSubtype="10" presetID="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id="19" dur="500"/>
                                        <p:tgtEl>
                                          <p:spTgt spid="2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nodeType="afterEffect" presetClass="entr" presetSubtype="10" presetID="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id="23" dur="500"/>
                                        <p:tgtEl>
                                          <p:spTgt spid="2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nodeType="clickEffect" presetClass="entr" presetSubtype="10" presetID="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20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id="28" dur="500"/>
                                        <p:tgtEl>
                                          <p:spTgt spid="20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Class="entr" presetSubtype="10" presetID="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2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id="31" dur="500"/>
                                        <p:tgtEl>
                                          <p:spTgt spid="2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nodeType="clickEffect" presetClass="entr" presetSubtype="10" presetID="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2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id="36" dur="500"/>
                                        <p:tgtEl>
                                          <p:spTgt spid="2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nodeType="afterEffect" presetClass="entr" presetSubtype="10" presetID="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2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id="40" dur="500"/>
                                        <p:tgtEl>
                                          <p:spTgt spid="2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nodeType="afterEffect" presetClass="entr" presetSubtype="10" presetID="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2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id="44" dur="500"/>
                                        <p:tgtEl>
                                          <p:spTgt spid="2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05" grpId="1"/>
      <p:bldP build="p" bldLvl="5" animBg="1" rev="0" advAuto="0" spid="206" grpId="2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/>
          <p:nvPr/>
        </p:nvSpPr>
        <p:spPr>
          <a:xfrm>
            <a:off x="228600" y="6381750"/>
            <a:ext cx="8610600" cy="2888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1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/>
            </a:pPr>
            <a:r>
              <a:rPr sz="1400"/>
              <a:t>Copyright © 2009 Pearson Education, Inc.  Publishing as Prentice Hall		         17-30</a:t>
            </a:r>
          </a:p>
        </p:txBody>
      </p:sp>
      <p:sp>
        <p:nvSpPr>
          <p:cNvPr id="209" name="Shape 209"/>
          <p:cNvSpPr/>
          <p:nvPr>
            <p:ph type="title"/>
          </p:nvPr>
        </p:nvSpPr>
        <p:spPr>
          <a:xfrm>
            <a:off x="228600" y="228598"/>
            <a:ext cx="8382000" cy="114300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Characteristics of </a:t>
            </a:r>
            <a:br>
              <a:rPr sz="3200">
                <a:solidFill>
                  <a:srgbClr val="FFFFFF"/>
                </a:solidFill>
              </a:rPr>
            </a:br>
            <a:r>
              <a:rPr sz="3200">
                <a:solidFill>
                  <a:srgbClr val="FFFFFF"/>
                </a:solidFill>
              </a:rPr>
              <a:t>the Marketing Communications Mix</a:t>
            </a:r>
          </a:p>
        </p:txBody>
      </p:sp>
      <p:sp>
        <p:nvSpPr>
          <p:cNvPr id="210" name="Shape 210"/>
          <p:cNvSpPr/>
          <p:nvPr>
            <p:ph type="body" idx="1"/>
          </p:nvPr>
        </p:nvSpPr>
        <p:spPr>
          <a:xfrm>
            <a:off x="1181100" y="1741486"/>
            <a:ext cx="3359150" cy="443071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>
              <a:buSzTx/>
              <a:buNone/>
              <a:defRPr sz="1800"/>
            </a:pPr>
            <a:r>
              <a:rPr sz="2800">
                <a:latin typeface="Arial Bold"/>
                <a:ea typeface="Arial Bold"/>
                <a:cs typeface="Arial Bold"/>
                <a:sym typeface="Arial Bold"/>
              </a:rPr>
              <a:t>Public Relations and Publicity</a:t>
            </a:r>
            <a:endParaRPr sz="2800">
              <a:latin typeface="Arial Bold"/>
              <a:ea typeface="Arial Bold"/>
              <a:cs typeface="Arial Bold"/>
              <a:sym typeface="Arial Bold"/>
            </a:endParaRPr>
          </a:p>
          <a:p>
            <a:pPr lvl="0" marL="533400" indent="-533400">
              <a:defRPr sz="1800"/>
            </a:pPr>
            <a:r>
              <a:rPr sz="2800"/>
              <a:t>High credibility</a:t>
            </a:r>
            <a:endParaRPr sz="2800"/>
          </a:p>
          <a:p>
            <a:pPr lvl="0" marL="533400" indent="-533400">
              <a:defRPr sz="1800"/>
            </a:pPr>
            <a:r>
              <a:rPr sz="2800"/>
              <a:t>Ability to catch buyers off guard</a:t>
            </a:r>
            <a:endParaRPr sz="2800"/>
          </a:p>
          <a:p>
            <a:pPr lvl="0" marL="533400" indent="-533400">
              <a:defRPr sz="1800"/>
            </a:pPr>
            <a:r>
              <a:rPr sz="2800"/>
              <a:t>Dramatization</a:t>
            </a:r>
          </a:p>
        </p:txBody>
      </p:sp>
      <p:sp>
        <p:nvSpPr>
          <p:cNvPr id="211" name="Shape 211"/>
          <p:cNvSpPr/>
          <p:nvPr/>
        </p:nvSpPr>
        <p:spPr>
          <a:xfrm>
            <a:off x="4679950" y="1741486"/>
            <a:ext cx="3778250" cy="22261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lvl="0" marL="342900" indent="-342900">
              <a:spcBef>
                <a:spcPts val="300"/>
              </a:spcBef>
            </a:pPr>
            <a:r>
              <a:rPr sz="2800">
                <a:latin typeface="Arial Bold"/>
                <a:ea typeface="Arial Bold"/>
                <a:cs typeface="Arial Bold"/>
                <a:sym typeface="Arial Bold"/>
              </a:rPr>
              <a:t>Events and Experiences</a:t>
            </a:r>
            <a:endParaRPr sz="2800">
              <a:latin typeface="Arial Bold"/>
              <a:ea typeface="Arial Bold"/>
              <a:cs typeface="Arial Bold"/>
              <a:sym typeface="Arial Bold"/>
            </a:endParaRPr>
          </a:p>
          <a:p>
            <a:pPr lvl="0" marL="533400" indent="-533400">
              <a:spcBef>
                <a:spcPts val="300"/>
              </a:spcBef>
              <a:buClr>
                <a:srgbClr val="000000"/>
              </a:buClr>
              <a:buSzPct val="100000"/>
              <a:buChar char="•"/>
            </a:pPr>
            <a:r>
              <a:rPr sz="2800">
                <a:latin typeface="Arial"/>
                <a:ea typeface="Arial"/>
                <a:cs typeface="Arial"/>
                <a:sym typeface="Arial"/>
              </a:rPr>
              <a:t>Relevant</a:t>
            </a:r>
            <a:endParaRPr sz="2800">
              <a:latin typeface="Arial"/>
              <a:ea typeface="Arial"/>
              <a:cs typeface="Arial"/>
              <a:sym typeface="Arial"/>
            </a:endParaRPr>
          </a:p>
          <a:p>
            <a:pPr lvl="0" marL="533400" indent="-533400">
              <a:spcBef>
                <a:spcPts val="300"/>
              </a:spcBef>
              <a:buClr>
                <a:srgbClr val="000000"/>
              </a:buClr>
              <a:buSzPct val="100000"/>
              <a:buChar char="•"/>
            </a:pPr>
            <a:r>
              <a:rPr sz="2800">
                <a:latin typeface="Arial"/>
                <a:ea typeface="Arial"/>
                <a:cs typeface="Arial"/>
                <a:sym typeface="Arial"/>
              </a:rPr>
              <a:t>Involving</a:t>
            </a:r>
            <a:endParaRPr sz="2800">
              <a:latin typeface="Arial"/>
              <a:ea typeface="Arial"/>
              <a:cs typeface="Arial"/>
              <a:sym typeface="Arial"/>
            </a:endParaRPr>
          </a:p>
          <a:p>
            <a:pPr lvl="0" marL="533400" indent="-533400">
              <a:spcBef>
                <a:spcPts val="300"/>
              </a:spcBef>
              <a:buClr>
                <a:srgbClr val="000000"/>
              </a:buClr>
              <a:buSzPct val="100000"/>
              <a:buChar char="•"/>
            </a:pPr>
            <a:r>
              <a:rPr sz="2800">
                <a:latin typeface="Arial"/>
                <a:ea typeface="Arial"/>
                <a:cs typeface="Arial"/>
                <a:sym typeface="Arial"/>
              </a:rPr>
              <a:t>Implicit</a:t>
            </a:r>
          </a:p>
        </p:txBody>
      </p:sp>
    </p:spTree>
  </p:cSld>
  <p:clrMapOvr>
    <a:masterClrMapping/>
  </p:clrMapOvr>
  <p:transition spd="fast" advClick="1">
    <p:cover dir="l"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10" presetID="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id="7" dur="500"/>
                                        <p:tgtEl>
                                          <p:spTgt spid="2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presetSubtype="10" presetID="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id="10" dur="500"/>
                                        <p:tgtEl>
                                          <p:spTgt spid="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presetClass="entr" presetSubtype="10" presetID="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id="15" dur="500"/>
                                        <p:tgtEl>
                                          <p:spTgt spid="2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nodeType="afterEffect" presetClass="entr" presetSubtype="10" presetID="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id="19" dur="500"/>
                                        <p:tgtEl>
                                          <p:spTgt spid="2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nodeType="afterEffect" presetClass="entr" presetSubtype="10" presetID="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id="23" dur="500"/>
                                        <p:tgtEl>
                                          <p:spTgt spid="2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nodeType="clickEffect" presetClass="entr" presetSubtype="10" presetID="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2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id="28" dur="500"/>
                                        <p:tgtEl>
                                          <p:spTgt spid="2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Class="entr" presetSubtype="10" presetID="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id="31" dur="500"/>
                                        <p:tgtEl>
                                          <p:spTgt spid="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nodeType="clickEffect" presetClass="entr" presetSubtype="10" presetID="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id="36" dur="500"/>
                                        <p:tgtEl>
                                          <p:spTgt spid="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nodeType="afterEffect" presetClass="entr" presetSubtype="10" presetID="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id="40" dur="500"/>
                                        <p:tgtEl>
                                          <p:spTgt spid="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nodeType="afterEffect" presetClass="entr" presetSubtype="10" presetID="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id="44" dur="500"/>
                                        <p:tgtEl>
                                          <p:spTgt spid="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11" grpId="2"/>
      <p:bldP build="p" bldLvl="5" animBg="1" rev="0" advAuto="0" spid="210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/>
          <p:nvPr/>
        </p:nvSpPr>
        <p:spPr>
          <a:xfrm>
            <a:off x="228600" y="6381750"/>
            <a:ext cx="8610600" cy="2888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1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/>
            </a:pPr>
            <a:r>
              <a:rPr sz="1400"/>
              <a:t>Copyright © 2009 Pearson Education, Inc.  Publishing as Prentice Hall		         17-31</a:t>
            </a:r>
          </a:p>
        </p:txBody>
      </p:sp>
      <p:sp>
        <p:nvSpPr>
          <p:cNvPr id="214" name="Shape 214"/>
          <p:cNvSpPr/>
          <p:nvPr>
            <p:ph type="title"/>
          </p:nvPr>
        </p:nvSpPr>
        <p:spPr>
          <a:xfrm>
            <a:off x="228600" y="228598"/>
            <a:ext cx="8382000" cy="114300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Characteristics of </a:t>
            </a:r>
            <a:br>
              <a:rPr sz="3200">
                <a:solidFill>
                  <a:srgbClr val="FFFFFF"/>
                </a:solidFill>
              </a:rPr>
            </a:br>
            <a:r>
              <a:rPr sz="3200">
                <a:solidFill>
                  <a:srgbClr val="FFFFFF"/>
                </a:solidFill>
              </a:rPr>
              <a:t>the Marketing Communications Mix</a:t>
            </a:r>
          </a:p>
        </p:txBody>
      </p:sp>
      <p:sp>
        <p:nvSpPr>
          <p:cNvPr id="215" name="Shape 215"/>
          <p:cNvSpPr/>
          <p:nvPr>
            <p:ph type="body" idx="1"/>
          </p:nvPr>
        </p:nvSpPr>
        <p:spPr>
          <a:xfrm>
            <a:off x="1181100" y="1741486"/>
            <a:ext cx="3359150" cy="443071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>
              <a:buSzTx/>
              <a:buNone/>
              <a:defRPr sz="1800"/>
            </a:pPr>
            <a:r>
              <a:rPr sz="2800">
                <a:latin typeface="Arial Bold"/>
                <a:ea typeface="Arial Bold"/>
                <a:cs typeface="Arial Bold"/>
                <a:sym typeface="Arial Bold"/>
              </a:rPr>
              <a:t>Direct Marketing</a:t>
            </a:r>
            <a:endParaRPr sz="2800">
              <a:latin typeface="Arial Bold"/>
              <a:ea typeface="Arial Bold"/>
              <a:cs typeface="Arial Bold"/>
              <a:sym typeface="Arial Bold"/>
            </a:endParaRPr>
          </a:p>
          <a:p>
            <a:pPr lvl="0" marL="533400" indent="-533400">
              <a:defRPr sz="1800"/>
            </a:pPr>
            <a:r>
              <a:rPr sz="2800"/>
              <a:t>Customized</a:t>
            </a:r>
            <a:endParaRPr sz="2800"/>
          </a:p>
          <a:p>
            <a:pPr lvl="0" marL="533400" indent="-533400">
              <a:defRPr sz="1800"/>
            </a:pPr>
            <a:r>
              <a:rPr sz="2800"/>
              <a:t>Up-to-date</a:t>
            </a:r>
            <a:endParaRPr sz="2800"/>
          </a:p>
          <a:p>
            <a:pPr lvl="0" marL="533400" indent="-533400">
              <a:defRPr sz="1800"/>
            </a:pPr>
            <a:r>
              <a:rPr sz="2800"/>
              <a:t>Interactive</a:t>
            </a:r>
          </a:p>
        </p:txBody>
      </p:sp>
      <p:sp>
        <p:nvSpPr>
          <p:cNvPr id="216" name="Shape 216"/>
          <p:cNvSpPr/>
          <p:nvPr/>
        </p:nvSpPr>
        <p:spPr>
          <a:xfrm>
            <a:off x="4679950" y="1741486"/>
            <a:ext cx="3778250" cy="18197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lvl="0" marL="342900" indent="-342900">
              <a:spcBef>
                <a:spcPts val="300"/>
              </a:spcBef>
            </a:pPr>
            <a:r>
              <a:rPr sz="2800">
                <a:latin typeface="Arial Bold"/>
                <a:ea typeface="Arial Bold"/>
                <a:cs typeface="Arial Bold"/>
                <a:sym typeface="Arial Bold"/>
              </a:rPr>
              <a:t>Personal Selling</a:t>
            </a:r>
            <a:endParaRPr sz="2800">
              <a:latin typeface="Arial"/>
              <a:ea typeface="Arial"/>
              <a:cs typeface="Arial"/>
              <a:sym typeface="Arial"/>
            </a:endParaRPr>
          </a:p>
          <a:p>
            <a:pPr lvl="0" marL="533400" indent="-533400">
              <a:spcBef>
                <a:spcPts val="300"/>
              </a:spcBef>
              <a:buClr>
                <a:srgbClr val="000000"/>
              </a:buClr>
              <a:buSzPct val="100000"/>
              <a:buChar char="•"/>
            </a:pPr>
            <a:r>
              <a:rPr sz="2800">
                <a:latin typeface="Arial"/>
                <a:ea typeface="Arial"/>
                <a:cs typeface="Arial"/>
                <a:sym typeface="Arial"/>
              </a:rPr>
              <a:t>Personal interaction</a:t>
            </a:r>
            <a:endParaRPr sz="2800">
              <a:latin typeface="Arial"/>
              <a:ea typeface="Arial"/>
              <a:cs typeface="Arial"/>
              <a:sym typeface="Arial"/>
            </a:endParaRPr>
          </a:p>
          <a:p>
            <a:pPr lvl="0" marL="533400" indent="-533400">
              <a:spcBef>
                <a:spcPts val="300"/>
              </a:spcBef>
              <a:buClr>
                <a:srgbClr val="000000"/>
              </a:buClr>
              <a:buSzPct val="100000"/>
              <a:buChar char="•"/>
            </a:pPr>
            <a:r>
              <a:rPr sz="2800">
                <a:latin typeface="Arial"/>
                <a:ea typeface="Arial"/>
                <a:cs typeface="Arial"/>
                <a:sym typeface="Arial"/>
              </a:rPr>
              <a:t>Cultivation</a:t>
            </a:r>
            <a:endParaRPr sz="2800">
              <a:latin typeface="Arial"/>
              <a:ea typeface="Arial"/>
              <a:cs typeface="Arial"/>
              <a:sym typeface="Arial"/>
            </a:endParaRPr>
          </a:p>
          <a:p>
            <a:pPr lvl="0" marL="533400" indent="-533400">
              <a:spcBef>
                <a:spcPts val="300"/>
              </a:spcBef>
              <a:buClr>
                <a:srgbClr val="000000"/>
              </a:buClr>
              <a:buSzPct val="100000"/>
              <a:buChar char="•"/>
            </a:pPr>
            <a:r>
              <a:rPr sz="2800">
                <a:latin typeface="Arial"/>
                <a:ea typeface="Arial"/>
                <a:cs typeface="Arial"/>
                <a:sym typeface="Arial"/>
              </a:rPr>
              <a:t>Response</a:t>
            </a:r>
          </a:p>
        </p:txBody>
      </p:sp>
      <p:sp>
        <p:nvSpPr>
          <p:cNvPr id="217" name="Shape 217"/>
          <p:cNvSpPr/>
          <p:nvPr/>
        </p:nvSpPr>
        <p:spPr>
          <a:xfrm>
            <a:off x="1143000" y="3962398"/>
            <a:ext cx="6553200" cy="18197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lvl="0" marL="342900" indent="-342900">
              <a:spcBef>
                <a:spcPts val="300"/>
              </a:spcBef>
            </a:pPr>
            <a:r>
              <a:rPr sz="2800">
                <a:latin typeface="Arial Bold"/>
                <a:ea typeface="Arial Bold"/>
                <a:cs typeface="Arial Bold"/>
                <a:sym typeface="Arial Bold"/>
              </a:rPr>
              <a:t>Word-of-Mouth Marketing</a:t>
            </a:r>
            <a:endParaRPr sz="2800">
              <a:latin typeface="Arial"/>
              <a:ea typeface="Arial"/>
              <a:cs typeface="Arial"/>
              <a:sym typeface="Arial"/>
            </a:endParaRPr>
          </a:p>
          <a:p>
            <a:pPr lvl="0" marL="533400" indent="-533400">
              <a:spcBef>
                <a:spcPts val="300"/>
              </a:spcBef>
              <a:buClr>
                <a:srgbClr val="000000"/>
              </a:buClr>
              <a:buSzPct val="100000"/>
              <a:buChar char="•"/>
            </a:pPr>
            <a:r>
              <a:rPr sz="2800">
                <a:latin typeface="Arial"/>
                <a:ea typeface="Arial"/>
                <a:cs typeface="Arial"/>
                <a:sym typeface="Arial"/>
              </a:rPr>
              <a:t>Credible</a:t>
            </a:r>
            <a:endParaRPr sz="2800">
              <a:latin typeface="Arial"/>
              <a:ea typeface="Arial"/>
              <a:cs typeface="Arial"/>
              <a:sym typeface="Arial"/>
            </a:endParaRPr>
          </a:p>
          <a:p>
            <a:pPr lvl="0" marL="533400" indent="-533400">
              <a:spcBef>
                <a:spcPts val="300"/>
              </a:spcBef>
              <a:buClr>
                <a:srgbClr val="000000"/>
              </a:buClr>
              <a:buSzPct val="100000"/>
              <a:buChar char="•"/>
            </a:pPr>
            <a:r>
              <a:rPr sz="2800">
                <a:latin typeface="Arial"/>
                <a:ea typeface="Arial"/>
                <a:cs typeface="Arial"/>
                <a:sym typeface="Arial"/>
              </a:rPr>
              <a:t>Personal</a:t>
            </a:r>
            <a:endParaRPr sz="2800">
              <a:latin typeface="Arial"/>
              <a:ea typeface="Arial"/>
              <a:cs typeface="Arial"/>
              <a:sym typeface="Arial"/>
            </a:endParaRPr>
          </a:p>
          <a:p>
            <a:pPr lvl="0" marL="533400" indent="-533400">
              <a:spcBef>
                <a:spcPts val="300"/>
              </a:spcBef>
              <a:buClr>
                <a:srgbClr val="000000"/>
              </a:buClr>
              <a:buSzPct val="100000"/>
              <a:buChar char="•"/>
            </a:pPr>
            <a:r>
              <a:rPr sz="2800">
                <a:latin typeface="Arial"/>
                <a:ea typeface="Arial"/>
                <a:cs typeface="Arial"/>
                <a:sym typeface="Arial"/>
              </a:rPr>
              <a:t>Timely</a:t>
            </a:r>
          </a:p>
        </p:txBody>
      </p:sp>
    </p:spTree>
  </p:cSld>
  <p:clrMapOvr>
    <a:masterClrMapping/>
  </p:clrMapOvr>
  <p:transition spd="fast" advClick="1">
    <p:cover dir="l"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10" presetID="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id="7" dur="500"/>
                                        <p:tgtEl>
                                          <p:spTgt spid="2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presetSubtype="10" presetID="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id="10" dur="500"/>
                                        <p:tgtEl>
                                          <p:spTgt spid="2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presetClass="entr" presetSubtype="10" presetID="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id="15" dur="500"/>
                                        <p:tgtEl>
                                          <p:spTgt spid="2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nodeType="afterEffect" presetClass="entr" presetSubtype="10" presetID="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id="19" dur="500"/>
                                        <p:tgtEl>
                                          <p:spTgt spid="2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nodeType="afterEffect" presetClass="entr" presetSubtype="10" presetID="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id="23" dur="500"/>
                                        <p:tgtEl>
                                          <p:spTgt spid="2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nodeType="clickEffect" presetClass="entr" presetSubtype="10" presetID="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2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id="28" dur="500"/>
                                        <p:tgtEl>
                                          <p:spTgt spid="2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Class="entr" presetSubtype="10" presetID="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2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id="31" dur="500"/>
                                        <p:tgtEl>
                                          <p:spTgt spid="2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nodeType="clickEffect" presetClass="entr" presetSubtype="10" presetID="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2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id="36" dur="500"/>
                                        <p:tgtEl>
                                          <p:spTgt spid="2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nodeType="afterEffect" presetClass="entr" presetSubtype="10" presetID="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2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id="40" dur="500"/>
                                        <p:tgtEl>
                                          <p:spTgt spid="2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nodeType="afterEffect" presetClass="entr" presetSubtype="10" presetID="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2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id="44" dur="500"/>
                                        <p:tgtEl>
                                          <p:spTgt spid="2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nodeType="clickEffect" presetClass="entr" presetSubtype="10" presetID="3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2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id="49" dur="500"/>
                                        <p:tgtEl>
                                          <p:spTgt spid="21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Class="entr" presetSubtype="10" presetID="3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2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id="52" dur="500"/>
                                        <p:tgtEl>
                                          <p:spTgt spid="2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nodeType="clickEffect" presetClass="entr" presetSubtype="10" presetID="3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6" fill="hold"/>
                                        <p:tgtEl>
                                          <p:spTgt spid="2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id="57" dur="500"/>
                                        <p:tgtEl>
                                          <p:spTgt spid="2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nodeType="afterEffect" presetClass="entr" presetSubtype="10" presetID="3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0" fill="hold"/>
                                        <p:tgtEl>
                                          <p:spTgt spid="2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id="61" dur="500"/>
                                        <p:tgtEl>
                                          <p:spTgt spid="2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nodeType="clickEffect" presetClass="entr" presetSubtype="10" presetID="3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5" fill="hold"/>
                                        <p:tgtEl>
                                          <p:spTgt spid="2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id="66" dur="500"/>
                                        <p:tgtEl>
                                          <p:spTgt spid="2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16" grpId="2"/>
      <p:bldP build="p" bldLvl="5" animBg="1" rev="0" advAuto="0" spid="215" grpId="1"/>
      <p:bldP build="p" bldLvl="5" animBg="1" rev="0" advAuto="0" spid="217" grpId="3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/>
          <p:nvPr/>
        </p:nvSpPr>
        <p:spPr>
          <a:xfrm>
            <a:off x="228600" y="6381750"/>
            <a:ext cx="8610600" cy="2888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1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/>
            </a:pPr>
            <a:r>
              <a:rPr sz="1400"/>
              <a:t>Copyright © 2009 Pearson Education, Inc.  Publishing as Prentice Hall		         17-32</a:t>
            </a:r>
          </a:p>
        </p:txBody>
      </p:sp>
      <p:sp>
        <p:nvSpPr>
          <p:cNvPr id="220" name="Shape 220"/>
          <p:cNvSpPr/>
          <p:nvPr>
            <p:ph type="title"/>
          </p:nvPr>
        </p:nvSpPr>
        <p:spPr>
          <a:xfrm>
            <a:off x="762000" y="274637"/>
            <a:ext cx="7696200" cy="11430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 defTabSz="905255">
              <a:defRPr sz="1800">
                <a:solidFill>
                  <a:srgbClr val="000000"/>
                </a:solidFill>
              </a:defRPr>
            </a:pPr>
            <a:r>
              <a:rPr sz="3500">
                <a:solidFill>
                  <a:srgbClr val="FFFFFF"/>
                </a:solidFill>
              </a:rPr>
              <a:t>Factors in Setting </a:t>
            </a:r>
            <a:br>
              <a:rPr sz="3500">
                <a:solidFill>
                  <a:srgbClr val="FFFFFF"/>
                </a:solidFill>
              </a:rPr>
            </a:br>
            <a:r>
              <a:rPr sz="3500">
                <a:solidFill>
                  <a:srgbClr val="FFFFFF"/>
                </a:solidFill>
              </a:rPr>
              <a:t>Communications Mix</a:t>
            </a:r>
          </a:p>
        </p:txBody>
      </p:sp>
      <p:sp>
        <p:nvSpPr>
          <p:cNvPr id="221" name="Shape 221"/>
          <p:cNvSpPr/>
          <p:nvPr>
            <p:ph type="body" idx="1"/>
          </p:nvPr>
        </p:nvSpPr>
        <p:spPr>
          <a:xfrm>
            <a:off x="762000" y="1600199"/>
            <a:ext cx="5029200" cy="457200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 marL="533400" indent="-533400">
              <a:defRPr sz="1800"/>
            </a:pPr>
            <a:r>
              <a:rPr sz="2800"/>
              <a:t>Type of product market</a:t>
            </a:r>
            <a:endParaRPr sz="2800"/>
          </a:p>
          <a:p>
            <a:pPr lvl="0" marL="533400" indent="-533400">
              <a:defRPr sz="1800"/>
            </a:pPr>
            <a:r>
              <a:rPr sz="2800"/>
              <a:t>Buyer readiness stage</a:t>
            </a:r>
            <a:endParaRPr sz="2800"/>
          </a:p>
          <a:p>
            <a:pPr lvl="0" marL="533400" indent="-533400">
              <a:defRPr sz="1800"/>
            </a:pPr>
            <a:r>
              <a:rPr sz="2800"/>
              <a:t>Product life cycle stage</a:t>
            </a:r>
          </a:p>
        </p:txBody>
      </p:sp>
      <p:pic>
        <p:nvPicPr>
          <p:cNvPr id="222" name="image13.png"/>
          <p:cNvPicPr/>
          <p:nvPr/>
        </p:nvPicPr>
        <p:blipFill>
          <a:blip r:embed="rId2">
            <a:extLst/>
          </a:blip>
          <a:srcRect l="0" t="15509" r="0" b="12117"/>
          <a:stretch>
            <a:fillRect/>
          </a:stretch>
        </p:blipFill>
        <p:spPr>
          <a:xfrm>
            <a:off x="2286000" y="3428999"/>
            <a:ext cx="4921250" cy="2671765"/>
          </a:xfrm>
          <a:prstGeom prst="rect">
            <a:avLst/>
          </a:prstGeom>
          <a:ln w="12700">
            <a:miter lim="400000"/>
          </a:ln>
        </p:spPr>
      </p:pic>
      <p:pic>
        <p:nvPicPr>
          <p:cNvPr id="223" name="image3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096000" y="1752600"/>
            <a:ext cx="962025" cy="8905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fast" advClick="1">
    <p:cover dir="l"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10" presetID="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id="7" dur="500"/>
                                        <p:tgtEl>
                                          <p:spTgt spid="22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presetSubtype="10" presetID="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id="10" dur="500"/>
                                        <p:tgtEl>
                                          <p:spTgt spid="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presetClass="entr" presetSubtype="10" presetID="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id="15" dur="500"/>
                                        <p:tgtEl>
                                          <p:spTgt spid="2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nodeType="clickEffect" presetClass="entr" presetSubtype="10" presetID="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2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id="20" dur="500"/>
                                        <p:tgtEl>
                                          <p:spTgt spid="2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21" grpId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/>
          <p:nvPr/>
        </p:nvSpPr>
        <p:spPr>
          <a:xfrm>
            <a:off x="228600" y="6381750"/>
            <a:ext cx="8610600" cy="2888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1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/>
            </a:pPr>
            <a:r>
              <a:rPr sz="1400"/>
              <a:t>Copyright © 2009 Pearson Education, Inc.  Publishing as Prentice Hall		         17-34</a:t>
            </a:r>
          </a:p>
        </p:txBody>
      </p:sp>
      <p:sp>
        <p:nvSpPr>
          <p:cNvPr id="226" name="Shape 226"/>
          <p:cNvSpPr/>
          <p:nvPr>
            <p:ph type="title"/>
          </p:nvPr>
        </p:nvSpPr>
        <p:spPr>
          <a:xfrm>
            <a:off x="762000" y="274637"/>
            <a:ext cx="7696200" cy="11430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>
            <a:lvl1pPr>
              <a:defRPr sz="32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Figure 17.6 Current Consumer States for Two Brands</a:t>
            </a:r>
          </a:p>
        </p:txBody>
      </p:sp>
      <p:pic>
        <p:nvPicPr>
          <p:cNvPr id="227" name="image14.png"/>
          <p:cNvPicPr/>
          <p:nvPr/>
        </p:nvPicPr>
        <p:blipFill>
          <a:blip r:embed="rId2">
            <a:extLst/>
          </a:blip>
          <a:srcRect l="0" t="0" r="26733" b="0"/>
          <a:stretch>
            <a:fillRect/>
          </a:stretch>
        </p:blipFill>
        <p:spPr>
          <a:xfrm>
            <a:off x="762000" y="1981200"/>
            <a:ext cx="7848600" cy="357981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fast" advClick="1">
    <p:cover dir="l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/>
          <p:nvPr/>
        </p:nvSpPr>
        <p:spPr>
          <a:xfrm>
            <a:off x="228600" y="6381750"/>
            <a:ext cx="8610600" cy="2888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1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/>
            </a:pPr>
            <a:r>
              <a:rPr sz="1400"/>
              <a:t>Copyright © 2009 Pearson Education, Inc.  Publishing as Prentice Hall		         17-36</a:t>
            </a:r>
          </a:p>
        </p:txBody>
      </p:sp>
      <p:sp>
        <p:nvSpPr>
          <p:cNvPr id="230" name="Shape 230"/>
          <p:cNvSpPr/>
          <p:nvPr>
            <p:ph type="title"/>
          </p:nvPr>
        </p:nvSpPr>
        <p:spPr>
          <a:xfrm>
            <a:off x="762000" y="274637"/>
            <a:ext cx="7696200" cy="11430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Marketing Debate</a:t>
            </a:r>
          </a:p>
        </p:txBody>
      </p:sp>
      <p:grpSp>
        <p:nvGrpSpPr>
          <p:cNvPr id="233" name="Group 233"/>
          <p:cNvGrpSpPr/>
          <p:nvPr/>
        </p:nvGrpSpPr>
        <p:grpSpPr>
          <a:xfrm>
            <a:off x="838200" y="1371600"/>
            <a:ext cx="7620000" cy="4876800"/>
            <a:chOff x="0" y="0"/>
            <a:chExt cx="7620000" cy="4876800"/>
          </a:xfrm>
        </p:grpSpPr>
        <p:sp>
          <p:nvSpPr>
            <p:cNvPr id="231" name="Shape 231"/>
            <p:cNvSpPr/>
            <p:nvPr/>
          </p:nvSpPr>
          <p:spPr>
            <a:xfrm>
              <a:off x="0" y="0"/>
              <a:ext cx="7620000" cy="4876800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rgbClr val="FFFFFF"/>
                </a:gs>
                <a:gs pos="100000">
                  <a:srgbClr val="FFDD4F"/>
                </a:gs>
              </a:gsLst>
              <a:lin ang="16200000" scaled="0"/>
            </a:gradFill>
            <a:ln w="9525" cap="flat">
              <a:solidFill>
                <a:srgbClr val="CCCC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marL="457200" indent="-457200">
                <a:defRPr sz="28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32" name="Shape 232"/>
            <p:cNvSpPr/>
            <p:nvPr/>
          </p:nvSpPr>
          <p:spPr>
            <a:xfrm>
              <a:off x="237968" y="958316"/>
              <a:ext cx="7088586" cy="296016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/>
            <a:p>
              <a:pPr lvl="0" marL="1106311" indent="-1106311">
                <a:buSzPct val="100000"/>
                <a:buFont typeface="Wingdings"/>
                <a:buChar char="✓"/>
              </a:pPr>
              <a:r>
                <a:rPr sz="2800">
                  <a:latin typeface="Arial"/>
                  <a:ea typeface="Arial"/>
                  <a:cs typeface="Arial"/>
                  <a:sym typeface="Arial"/>
                </a:rPr>
                <a:t>Has TV advertising lost power?</a:t>
              </a:r>
              <a:endParaRPr sz="2800">
                <a:latin typeface="Arial"/>
                <a:ea typeface="Arial"/>
                <a:cs typeface="Arial"/>
                <a:sym typeface="Arial"/>
              </a:endParaRPr>
            </a:p>
            <a:p>
              <a:pPr lvl="0" marL="457200" indent="-457200"/>
              <a:endParaRPr sz="1200">
                <a:latin typeface="Arial"/>
                <a:ea typeface="Arial"/>
                <a:cs typeface="Arial"/>
                <a:sym typeface="Arial"/>
              </a:endParaRPr>
            </a:p>
            <a:p>
              <a:pPr lvl="0" marL="457200" indent="-457200"/>
              <a:r>
                <a:rPr sz="2800">
                  <a:latin typeface="Arial"/>
                  <a:ea typeface="Arial"/>
                  <a:cs typeface="Arial"/>
                  <a:sym typeface="Arial"/>
                </a:rPr>
                <a:t>Take a position:</a:t>
              </a:r>
              <a:endParaRPr sz="2800">
                <a:latin typeface="Arial"/>
                <a:ea typeface="Arial"/>
                <a:cs typeface="Arial"/>
                <a:sym typeface="Arial"/>
              </a:endParaRPr>
            </a:p>
            <a:p>
              <a:pPr lvl="0" marL="1106311" indent="-1106311">
                <a:buSzPct val="100000"/>
                <a:buAutoNum type="arabicPeriod" startAt="1"/>
              </a:pPr>
              <a:r>
                <a:rPr sz="2800">
                  <a:latin typeface="Arial"/>
                  <a:ea typeface="Arial"/>
                  <a:cs typeface="Arial"/>
                  <a:sym typeface="Arial"/>
                </a:rPr>
                <a:t>TV advertising has faded in importance.</a:t>
              </a:r>
              <a:endParaRPr sz="2800">
                <a:latin typeface="Arial"/>
                <a:ea typeface="Arial"/>
                <a:cs typeface="Arial"/>
                <a:sym typeface="Arial"/>
              </a:endParaRPr>
            </a:p>
            <a:p>
              <a:pPr lvl="0" marL="457200" indent="-457200"/>
              <a:endParaRPr sz="1200">
                <a:latin typeface="Arial"/>
                <a:ea typeface="Arial"/>
                <a:cs typeface="Arial"/>
                <a:sym typeface="Arial"/>
              </a:endParaRPr>
            </a:p>
            <a:p>
              <a:pPr lvl="0" marL="457200" indent="-457200"/>
              <a:r>
                <a:rPr i="1" sz="2800">
                  <a:latin typeface="Arial"/>
                  <a:ea typeface="Arial"/>
                  <a:cs typeface="Arial"/>
                  <a:sym typeface="Arial"/>
                </a:rPr>
                <a:t>or</a:t>
              </a:r>
              <a:endParaRPr i="1" sz="2800">
                <a:latin typeface="Arial"/>
                <a:ea typeface="Arial"/>
                <a:cs typeface="Arial"/>
                <a:sym typeface="Arial"/>
              </a:endParaRPr>
            </a:p>
            <a:p>
              <a:pPr lvl="0" marL="457200" indent="-457200"/>
              <a:endParaRPr sz="1200">
                <a:latin typeface="Arial"/>
                <a:ea typeface="Arial"/>
                <a:cs typeface="Arial"/>
                <a:sym typeface="Arial"/>
              </a:endParaRPr>
            </a:p>
            <a:p>
              <a:pPr lvl="0" marL="457200" indent="-457200"/>
              <a:r>
                <a:rPr sz="2800">
                  <a:latin typeface="Arial"/>
                  <a:ea typeface="Arial"/>
                  <a:cs typeface="Arial"/>
                  <a:sym typeface="Arial"/>
                </a:rPr>
                <a:t>2. TV advertising is still the most powerful</a:t>
              </a:r>
              <a:endParaRPr sz="2800">
                <a:latin typeface="Arial"/>
                <a:ea typeface="Arial"/>
                <a:cs typeface="Arial"/>
                <a:sym typeface="Arial"/>
              </a:endParaRPr>
            </a:p>
            <a:p>
              <a:pPr lvl="0" marL="457200" indent="-457200"/>
              <a:r>
                <a:rPr sz="2800">
                  <a:latin typeface="Arial"/>
                  <a:ea typeface="Arial"/>
                  <a:cs typeface="Arial"/>
                  <a:sym typeface="Arial"/>
                </a:rPr>
                <a:t>advertising medium.</a:t>
              </a:r>
            </a:p>
          </p:txBody>
        </p:sp>
      </p:grpSp>
    </p:spTree>
  </p:cSld>
  <p:clrMapOvr>
    <a:masterClrMapping/>
  </p:clrMapOvr>
  <p:transition spd="fast" advClick="1">
    <p:cover dir="l"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10" presetID="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id="7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33" grpId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/>
          <p:nvPr/>
        </p:nvSpPr>
        <p:spPr>
          <a:xfrm>
            <a:off x="228600" y="6381750"/>
            <a:ext cx="8610600" cy="2888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1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/>
            </a:pPr>
            <a:r>
              <a:rPr sz="1400"/>
              <a:t>Copyright © 2009 Pearson Education, Inc.  Publishing as Prentice Hall		         17-37</a:t>
            </a:r>
          </a:p>
        </p:txBody>
      </p:sp>
      <p:sp>
        <p:nvSpPr>
          <p:cNvPr id="236" name="Shape 236"/>
          <p:cNvSpPr/>
          <p:nvPr>
            <p:ph type="title"/>
          </p:nvPr>
        </p:nvSpPr>
        <p:spPr>
          <a:xfrm>
            <a:off x="762000" y="274637"/>
            <a:ext cx="7696200" cy="11430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Marketing Discussion*</a:t>
            </a:r>
          </a:p>
        </p:txBody>
      </p:sp>
      <p:grpSp>
        <p:nvGrpSpPr>
          <p:cNvPr id="239" name="Group 239"/>
          <p:cNvGrpSpPr/>
          <p:nvPr/>
        </p:nvGrpSpPr>
        <p:grpSpPr>
          <a:xfrm>
            <a:off x="838200" y="1600200"/>
            <a:ext cx="7843943" cy="4495800"/>
            <a:chOff x="0" y="0"/>
            <a:chExt cx="7843942" cy="4495800"/>
          </a:xfrm>
        </p:grpSpPr>
        <p:sp>
          <p:nvSpPr>
            <p:cNvPr id="237" name="Shape 237"/>
            <p:cNvSpPr/>
            <p:nvPr/>
          </p:nvSpPr>
          <p:spPr>
            <a:xfrm>
              <a:off x="0" y="0"/>
              <a:ext cx="7467601" cy="4495800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rgbClr val="FFFFFF"/>
                </a:gs>
                <a:gs pos="100000">
                  <a:srgbClr val="FFDD4F"/>
                </a:gs>
              </a:gsLst>
              <a:lin ang="16200000" scaled="0"/>
            </a:gradFill>
            <a:ln w="9525" cap="flat">
              <a:solidFill>
                <a:srgbClr val="CCCC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marL="457200" indent="-457200">
                <a:defRPr sz="32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38" name="Shape 238"/>
            <p:cNvSpPr/>
            <p:nvPr/>
          </p:nvSpPr>
          <p:spPr>
            <a:xfrm>
              <a:off x="219378" y="609897"/>
              <a:ext cx="7624565" cy="327600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/>
            <a:p>
              <a:pPr lvl="0" marL="1444977" indent="-1444977">
                <a:buSzPct val="100000"/>
                <a:buFont typeface="Wingdings"/>
                <a:buChar char="✓"/>
              </a:pPr>
              <a:r>
                <a:rPr sz="3200">
                  <a:latin typeface="Arial"/>
                  <a:ea typeface="Arial"/>
                  <a:cs typeface="Arial"/>
                  <a:sym typeface="Arial"/>
                </a:rPr>
                <a:t>Pick a brand and go to the Website.</a:t>
              </a:r>
              <a:endParaRPr sz="3200">
                <a:latin typeface="Arial"/>
                <a:ea typeface="Arial"/>
                <a:cs typeface="Arial"/>
                <a:sym typeface="Arial"/>
              </a:endParaRPr>
            </a:p>
            <a:p>
              <a:pPr lvl="0" marL="457200" indent="-457200"/>
              <a:r>
                <a:rPr sz="3200">
                  <a:latin typeface="Arial"/>
                  <a:ea typeface="Arial"/>
                  <a:cs typeface="Arial"/>
                  <a:sym typeface="Arial"/>
                </a:rPr>
                <a:t>	Locate as many forms of</a:t>
              </a:r>
              <a:endParaRPr sz="3200">
                <a:latin typeface="Arial"/>
                <a:ea typeface="Arial"/>
                <a:cs typeface="Arial"/>
                <a:sym typeface="Arial"/>
              </a:endParaRPr>
            </a:p>
            <a:p>
              <a:pPr lvl="0" marL="457200" indent="-457200"/>
              <a:r>
                <a:rPr sz="3200">
                  <a:latin typeface="Arial"/>
                  <a:ea typeface="Arial"/>
                  <a:cs typeface="Arial"/>
                  <a:sym typeface="Arial"/>
                </a:rPr>
                <a:t>	communication as you can find.</a:t>
              </a:r>
              <a:endParaRPr sz="3200">
                <a:latin typeface="Arial"/>
                <a:ea typeface="Arial"/>
                <a:cs typeface="Arial"/>
                <a:sym typeface="Arial"/>
              </a:endParaRPr>
            </a:p>
            <a:p>
              <a:pPr lvl="0" marL="1444977" indent="-1444977">
                <a:buSzPct val="100000"/>
                <a:buFont typeface="Wingdings"/>
                <a:buChar char="✓"/>
              </a:pPr>
              <a:r>
                <a:rPr sz="3200">
                  <a:latin typeface="Arial"/>
                  <a:ea typeface="Arial"/>
                  <a:cs typeface="Arial"/>
                  <a:sym typeface="Arial"/>
                </a:rPr>
                <a:t>Conduct an informal communications</a:t>
              </a:r>
              <a:endParaRPr sz="3200">
                <a:latin typeface="Arial"/>
                <a:ea typeface="Arial"/>
                <a:cs typeface="Arial"/>
                <a:sym typeface="Arial"/>
              </a:endParaRPr>
            </a:p>
            <a:p>
              <a:pPr lvl="0" marL="457200" indent="-457200"/>
              <a:r>
                <a:rPr sz="3200">
                  <a:latin typeface="Arial"/>
                  <a:ea typeface="Arial"/>
                  <a:cs typeface="Arial"/>
                  <a:sym typeface="Arial"/>
                </a:rPr>
                <a:t>	audit. What do you notice? How</a:t>
              </a:r>
              <a:endParaRPr sz="3200">
                <a:latin typeface="Arial"/>
                <a:ea typeface="Arial"/>
                <a:cs typeface="Arial"/>
                <a:sym typeface="Arial"/>
              </a:endParaRPr>
            </a:p>
            <a:p>
              <a:pPr lvl="0" marL="457200" indent="-457200"/>
              <a:r>
                <a:rPr sz="3200">
                  <a:latin typeface="Arial"/>
                  <a:ea typeface="Arial"/>
                  <a:cs typeface="Arial"/>
                  <a:sym typeface="Arial"/>
                </a:rPr>
                <a:t>	consistent are the different</a:t>
              </a:r>
              <a:endParaRPr sz="3200">
                <a:latin typeface="Arial"/>
                <a:ea typeface="Arial"/>
                <a:cs typeface="Arial"/>
                <a:sym typeface="Arial"/>
              </a:endParaRPr>
            </a:p>
            <a:p>
              <a:pPr lvl="0" marL="457200" indent="-457200"/>
              <a:r>
                <a:rPr sz="3200">
                  <a:latin typeface="Arial"/>
                  <a:ea typeface="Arial"/>
                  <a:cs typeface="Arial"/>
                  <a:sym typeface="Arial"/>
                </a:rPr>
                <a:t>	communications?</a:t>
              </a:r>
            </a:p>
          </p:txBody>
        </p:sp>
      </p:grpSp>
      <p:sp>
        <p:nvSpPr>
          <p:cNvPr id="240" name="Shape 240"/>
          <p:cNvSpPr/>
          <p:nvPr/>
        </p:nvSpPr>
        <p:spPr>
          <a:xfrm>
            <a:off x="2695818" y="1158169"/>
            <a:ext cx="3953505" cy="3506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>
                <a:solidFill>
                  <a:srgbClr val="CCE8EA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CCE8EA"/>
                </a:solidFill>
              </a:rPr>
              <a:t>*This topic is important for Final Exam</a:t>
            </a:r>
          </a:p>
        </p:txBody>
      </p:sp>
    </p:spTree>
  </p:cSld>
  <p:clrMapOvr>
    <a:masterClrMapping/>
  </p:clrMapOvr>
  <p:transition spd="fast" advClick="1">
    <p:cover dir="l"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10" presetID="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id="7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39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/>
          <p:nvPr/>
        </p:nvSpPr>
        <p:spPr>
          <a:xfrm>
            <a:off x="228600" y="6381750"/>
            <a:ext cx="8610600" cy="2888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1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/>
            </a:pPr>
            <a:r>
              <a:rPr sz="1400"/>
              <a:t>Copyright © 2009 Pearson Education, Inc.  Publishing as Prentice Hall		         17-3</a:t>
            </a:r>
          </a:p>
        </p:txBody>
      </p:sp>
      <p:sp>
        <p:nvSpPr>
          <p:cNvPr id="48" name="Shape 48"/>
          <p:cNvSpPr/>
          <p:nvPr>
            <p:ph type="title"/>
          </p:nvPr>
        </p:nvSpPr>
        <p:spPr>
          <a:xfrm>
            <a:off x="762000" y="274637"/>
            <a:ext cx="7696200" cy="11430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Dove’s Campaign for Real Beauty</a:t>
            </a:r>
          </a:p>
        </p:txBody>
      </p:sp>
      <p:pic>
        <p:nvPicPr>
          <p:cNvPr id="49" name="image2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895600" y="1676400"/>
            <a:ext cx="3436938" cy="4572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0" name="image3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772400" y="1295400"/>
            <a:ext cx="695325" cy="64452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fast" advClick="1">
    <p:cover dir="l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/>
          <p:nvPr/>
        </p:nvSpPr>
        <p:spPr>
          <a:xfrm>
            <a:off x="228600" y="6381750"/>
            <a:ext cx="8610600" cy="2888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1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/>
            </a:pPr>
            <a:r>
              <a:rPr sz="1400"/>
              <a:t>Copyright © 2009 Pearson Education, Inc.  Publishing as Prentice Hall		         17-4</a:t>
            </a:r>
          </a:p>
        </p:txBody>
      </p:sp>
      <p:sp>
        <p:nvSpPr>
          <p:cNvPr id="53" name="Shape 53"/>
          <p:cNvSpPr/>
          <p:nvPr>
            <p:ph type="title"/>
          </p:nvPr>
        </p:nvSpPr>
        <p:spPr>
          <a:xfrm>
            <a:off x="762000" y="274637"/>
            <a:ext cx="7696200" cy="11430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 defTabSz="905255">
              <a:defRPr sz="1800">
                <a:solidFill>
                  <a:srgbClr val="000000"/>
                </a:solidFill>
              </a:defRPr>
            </a:pPr>
            <a:r>
              <a:rPr sz="3500">
                <a:solidFill>
                  <a:srgbClr val="FFFFFF"/>
                </a:solidFill>
              </a:rPr>
              <a:t>What are </a:t>
            </a:r>
            <a:br>
              <a:rPr sz="3500">
                <a:solidFill>
                  <a:srgbClr val="FFFFFF"/>
                </a:solidFill>
              </a:rPr>
            </a:br>
            <a:r>
              <a:rPr sz="3500">
                <a:solidFill>
                  <a:srgbClr val="FFFFFF"/>
                </a:solidFill>
              </a:rPr>
              <a:t>Marketing Communications?</a:t>
            </a:r>
          </a:p>
        </p:txBody>
      </p:sp>
      <p:sp>
        <p:nvSpPr>
          <p:cNvPr id="54" name="Shape 54"/>
          <p:cNvSpPr/>
          <p:nvPr>
            <p:ph type="body" idx="1"/>
          </p:nvPr>
        </p:nvSpPr>
        <p:spPr>
          <a:xfrm>
            <a:off x="762000" y="1752600"/>
            <a:ext cx="7696200" cy="44196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 marL="0" indent="347661" algn="ctr">
              <a:buSzTx/>
              <a:buNone/>
              <a:defRPr sz="1800"/>
            </a:pPr>
            <a:r>
              <a:rPr sz="3200">
                <a:latin typeface="Arial Bold"/>
                <a:ea typeface="Arial Bold"/>
                <a:cs typeface="Arial Bold"/>
                <a:sym typeface="Arial Bold"/>
              </a:rPr>
              <a:t>Marketing communications</a:t>
            </a:r>
            <a:r>
              <a:rPr sz="3200"/>
              <a:t> are the means by which firms attempt to inform, persuade, and remind consumers, directly or indirectly, about the products and brands they sell.</a:t>
            </a:r>
          </a:p>
        </p:txBody>
      </p:sp>
    </p:spTree>
  </p:cSld>
  <p:clrMapOvr>
    <a:masterClrMapping/>
  </p:clrMapOvr>
  <p:transition spd="fast" advClick="1">
    <p:cover dir="l"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10" presetID="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id="7" dur="500"/>
                                        <p:tgtEl>
                                          <p:spTgt spid="5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presetSubtype="10" presetID="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id="10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54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/>
        </p:nvSpPr>
        <p:spPr>
          <a:xfrm>
            <a:off x="228600" y="6381750"/>
            <a:ext cx="8610600" cy="2888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1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/>
            </a:pPr>
            <a:r>
              <a:rPr sz="1400"/>
              <a:t>Copyright © 2009 Pearson Education, Inc.  Publishing as Prentice Hall		         17-5</a:t>
            </a:r>
          </a:p>
        </p:txBody>
      </p:sp>
      <p:sp>
        <p:nvSpPr>
          <p:cNvPr id="57" name="Shape 57"/>
          <p:cNvSpPr/>
          <p:nvPr>
            <p:ph type="title"/>
          </p:nvPr>
        </p:nvSpPr>
        <p:spPr>
          <a:xfrm>
            <a:off x="762000" y="274637"/>
            <a:ext cx="7696200" cy="11430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>
            <a:lvl1pPr>
              <a:defRPr sz="32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Modes of Marketing Communications</a:t>
            </a:r>
          </a:p>
        </p:txBody>
      </p:sp>
      <p:sp>
        <p:nvSpPr>
          <p:cNvPr id="58" name="Shape 58"/>
          <p:cNvSpPr/>
          <p:nvPr>
            <p:ph type="body" idx="1"/>
          </p:nvPr>
        </p:nvSpPr>
        <p:spPr>
          <a:xfrm>
            <a:off x="762000" y="1600199"/>
            <a:ext cx="3771900" cy="457200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 marL="533400" indent="-533400">
              <a:defRPr sz="1800"/>
            </a:pPr>
            <a:r>
              <a:rPr sz="2800"/>
              <a:t>Advertising</a:t>
            </a:r>
            <a:endParaRPr sz="2800"/>
          </a:p>
          <a:p>
            <a:pPr lvl="0" marL="533400" indent="-533400">
              <a:defRPr sz="1800"/>
            </a:pPr>
            <a:r>
              <a:rPr sz="2800"/>
              <a:t>Sales promotion</a:t>
            </a:r>
            <a:endParaRPr sz="2800"/>
          </a:p>
          <a:p>
            <a:pPr lvl="0" marL="533400" indent="-533400">
              <a:defRPr sz="1800"/>
            </a:pPr>
            <a:r>
              <a:rPr sz="2800"/>
              <a:t>Events and experiences</a:t>
            </a:r>
            <a:endParaRPr sz="2800"/>
          </a:p>
          <a:p>
            <a:pPr lvl="0" marL="533400" indent="-533400">
              <a:defRPr sz="1800"/>
            </a:pPr>
            <a:r>
              <a:rPr sz="2800"/>
              <a:t>Public relations and publicity</a:t>
            </a:r>
          </a:p>
        </p:txBody>
      </p:sp>
      <p:sp>
        <p:nvSpPr>
          <p:cNvPr id="59" name="Shape 59"/>
          <p:cNvSpPr/>
          <p:nvPr/>
        </p:nvSpPr>
        <p:spPr>
          <a:xfrm>
            <a:off x="4686300" y="1600199"/>
            <a:ext cx="3771900" cy="22261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lvl="0" marL="533400" indent="-533400">
              <a:spcBef>
                <a:spcPts val="300"/>
              </a:spcBef>
              <a:buClr>
                <a:srgbClr val="000000"/>
              </a:buClr>
              <a:buSzPct val="100000"/>
              <a:buChar char="•"/>
            </a:pPr>
            <a:r>
              <a:rPr sz="2800">
                <a:latin typeface="Arial"/>
                <a:ea typeface="Arial"/>
                <a:cs typeface="Arial"/>
                <a:sym typeface="Arial"/>
              </a:rPr>
              <a:t>Direct marketing</a:t>
            </a:r>
            <a:endParaRPr sz="2800">
              <a:latin typeface="Arial"/>
              <a:ea typeface="Arial"/>
              <a:cs typeface="Arial"/>
              <a:sym typeface="Arial"/>
            </a:endParaRPr>
          </a:p>
          <a:p>
            <a:pPr lvl="0" marL="533400" indent="-533400">
              <a:spcBef>
                <a:spcPts val="300"/>
              </a:spcBef>
              <a:buClr>
                <a:srgbClr val="000000"/>
              </a:buClr>
              <a:buSzPct val="100000"/>
              <a:buChar char="•"/>
            </a:pPr>
            <a:r>
              <a:rPr sz="2800">
                <a:latin typeface="Arial"/>
                <a:ea typeface="Arial"/>
                <a:cs typeface="Arial"/>
                <a:sym typeface="Arial"/>
              </a:rPr>
              <a:t>Interactive marketing</a:t>
            </a:r>
            <a:endParaRPr sz="2800">
              <a:latin typeface="Arial"/>
              <a:ea typeface="Arial"/>
              <a:cs typeface="Arial"/>
              <a:sym typeface="Arial"/>
            </a:endParaRPr>
          </a:p>
          <a:p>
            <a:pPr lvl="0" marL="533400" indent="-533400">
              <a:spcBef>
                <a:spcPts val="300"/>
              </a:spcBef>
              <a:buClr>
                <a:srgbClr val="000000"/>
              </a:buClr>
              <a:buSzPct val="100000"/>
              <a:buChar char="•"/>
            </a:pPr>
            <a:r>
              <a:rPr sz="2800">
                <a:latin typeface="Arial"/>
                <a:ea typeface="Arial"/>
                <a:cs typeface="Arial"/>
                <a:sym typeface="Arial"/>
              </a:rPr>
              <a:t>Word-of-mouth marketing</a:t>
            </a:r>
            <a:endParaRPr sz="2800">
              <a:latin typeface="Arial"/>
              <a:ea typeface="Arial"/>
              <a:cs typeface="Arial"/>
              <a:sym typeface="Arial"/>
            </a:endParaRPr>
          </a:p>
          <a:p>
            <a:pPr lvl="0" marL="533400" indent="-533400">
              <a:spcBef>
                <a:spcPts val="300"/>
              </a:spcBef>
              <a:buClr>
                <a:srgbClr val="000000"/>
              </a:buClr>
              <a:buSzPct val="100000"/>
              <a:buChar char="•"/>
            </a:pPr>
            <a:r>
              <a:rPr sz="2800">
                <a:latin typeface="Arial"/>
                <a:ea typeface="Arial"/>
                <a:cs typeface="Arial"/>
                <a:sym typeface="Arial"/>
              </a:rPr>
              <a:t>Personal selling</a:t>
            </a:r>
          </a:p>
        </p:txBody>
      </p:sp>
    </p:spTree>
  </p:cSld>
  <p:clrMapOvr>
    <a:masterClrMapping/>
  </p:clrMapOvr>
  <p:transition spd="fast" advClick="1">
    <p:cover dir="l"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10" presetID="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id="7" dur="500"/>
                                        <p:tgtEl>
                                          <p:spTgt spid="5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presetSubtype="10" presetID="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id="10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presetClass="entr" presetSubtype="10" presetID="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id="15" dur="500"/>
                                        <p:tgtEl>
                                          <p:spTgt spid="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nodeType="clickEffect" presetClass="entr" presetSubtype="10" presetID="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id="20" dur="500"/>
                                        <p:tgtEl>
                                          <p:spTgt spid="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presetClass="entr" presetSubtype="10" presetID="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id="25" dur="500"/>
                                        <p:tgtEl>
                                          <p:spTgt spid="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nodeType="clickEffect" presetClass="entr" presetSubtype="10" presetID="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5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id="30" dur="500"/>
                                        <p:tgtEl>
                                          <p:spTgt spid="5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Class="entr" presetSubtype="10" presetID="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id="33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nodeType="clickEffect" presetClass="entr" presetSubtype="10" presetID="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id="38" dur="500"/>
                                        <p:tgtEl>
                                          <p:spTgt spid="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nodeType="clickEffect" presetClass="entr" presetSubtype="10" presetID="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id="43" dur="500"/>
                                        <p:tgtEl>
                                          <p:spTgt spid="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nodeType="clickEffect" presetClass="entr" presetSubtype="10" presetID="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fill="hold"/>
                                        <p:tgtEl>
                                          <p:spTgt spid="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id="48" dur="500"/>
                                        <p:tgtEl>
                                          <p:spTgt spid="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58" grpId="1"/>
      <p:bldP build="p" bldLvl="5" animBg="1" rev="0" advAuto="0" spid="59" grpId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/>
          <p:nvPr/>
        </p:nvSpPr>
        <p:spPr>
          <a:xfrm>
            <a:off x="228600" y="6381750"/>
            <a:ext cx="8610600" cy="2888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1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/>
            </a:pPr>
            <a:r>
              <a:rPr sz="1400"/>
              <a:t>Copyright © 2009 Pearson Education, Inc.  Publishing as Prentice Hall		         17-6</a:t>
            </a:r>
          </a:p>
        </p:txBody>
      </p:sp>
      <p:sp>
        <p:nvSpPr>
          <p:cNvPr id="62" name="Shape 62"/>
          <p:cNvSpPr/>
          <p:nvPr>
            <p:ph type="title"/>
          </p:nvPr>
        </p:nvSpPr>
        <p:spPr>
          <a:xfrm>
            <a:off x="762000" y="274637"/>
            <a:ext cx="7696200" cy="11430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>
            <a:lvl1pPr>
              <a:defRPr sz="32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Figure 17.1 IMC Builds Brands</a:t>
            </a:r>
          </a:p>
        </p:txBody>
      </p:sp>
      <p:pic>
        <p:nvPicPr>
          <p:cNvPr id="63" name="image4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62000" y="1600200"/>
            <a:ext cx="7696200" cy="4572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fast" advClick="1">
    <p:cover dir="l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/>
        </p:nvSpPr>
        <p:spPr>
          <a:xfrm>
            <a:off x="228600" y="6381750"/>
            <a:ext cx="8610600" cy="2888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1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/>
            </a:pPr>
            <a:r>
              <a:rPr sz="1400"/>
              <a:t>Copyright © 2009 Pearson Education, Inc.  Publishing as Prentice Hall		         17-7</a:t>
            </a:r>
          </a:p>
        </p:txBody>
      </p:sp>
      <p:sp>
        <p:nvSpPr>
          <p:cNvPr id="66" name="Shape 66"/>
          <p:cNvSpPr/>
          <p:nvPr>
            <p:ph type="title"/>
          </p:nvPr>
        </p:nvSpPr>
        <p:spPr>
          <a:xfrm>
            <a:off x="381000" y="274637"/>
            <a:ext cx="8382000" cy="11430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Table 17.1 Communication Platforms</a:t>
            </a:r>
          </a:p>
        </p:txBody>
      </p:sp>
      <p:sp>
        <p:nvSpPr>
          <p:cNvPr id="67" name="Shape 67"/>
          <p:cNvSpPr/>
          <p:nvPr>
            <p:ph type="body" idx="1"/>
          </p:nvPr>
        </p:nvSpPr>
        <p:spPr>
          <a:xfrm>
            <a:off x="762000" y="1600199"/>
            <a:ext cx="3771900" cy="457200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>
              <a:spcBef>
                <a:spcPts val="200"/>
              </a:spcBef>
              <a:buSzTx/>
              <a:buNone/>
              <a:defRPr sz="1800"/>
            </a:pPr>
            <a:r>
              <a:rPr sz="2400">
                <a:latin typeface="Arial Bold"/>
                <a:ea typeface="Arial Bold"/>
                <a:cs typeface="Arial Bold"/>
                <a:sym typeface="Arial Bold"/>
              </a:rPr>
              <a:t>Advertising</a:t>
            </a:r>
            <a:endParaRPr sz="2400">
              <a:latin typeface="Arial Bold"/>
              <a:ea typeface="Arial Bold"/>
              <a:cs typeface="Arial Bold"/>
              <a:sym typeface="Arial Bold"/>
            </a:endParaRPr>
          </a:p>
          <a:p>
            <a:pPr lvl="0" marL="391885" indent="-391885">
              <a:spcBef>
                <a:spcPts val="200"/>
              </a:spcBef>
              <a:defRPr sz="1800"/>
            </a:pPr>
            <a:r>
              <a:rPr sz="2400"/>
              <a:t>Print and broadcast ads</a:t>
            </a:r>
            <a:endParaRPr sz="2400"/>
          </a:p>
          <a:p>
            <a:pPr lvl="0" marL="391885" indent="-391885">
              <a:spcBef>
                <a:spcPts val="200"/>
              </a:spcBef>
              <a:defRPr sz="1800"/>
            </a:pPr>
            <a:r>
              <a:rPr sz="2400"/>
              <a:t>Packaging inserts</a:t>
            </a:r>
            <a:endParaRPr sz="2400"/>
          </a:p>
          <a:p>
            <a:pPr lvl="0" marL="391885" indent="-391885">
              <a:spcBef>
                <a:spcPts val="200"/>
              </a:spcBef>
              <a:defRPr sz="1800"/>
            </a:pPr>
            <a:r>
              <a:rPr sz="2400"/>
              <a:t>Motion pictures</a:t>
            </a:r>
            <a:endParaRPr sz="2400"/>
          </a:p>
          <a:p>
            <a:pPr lvl="0" marL="391885" indent="-391885">
              <a:spcBef>
                <a:spcPts val="200"/>
              </a:spcBef>
              <a:defRPr sz="1800"/>
            </a:pPr>
            <a:r>
              <a:rPr sz="2400"/>
              <a:t>Brochures and booklets</a:t>
            </a:r>
            <a:endParaRPr sz="2400"/>
          </a:p>
          <a:p>
            <a:pPr lvl="0" marL="391885" indent="-391885">
              <a:spcBef>
                <a:spcPts val="200"/>
              </a:spcBef>
              <a:defRPr sz="1800"/>
            </a:pPr>
            <a:r>
              <a:rPr sz="2400"/>
              <a:t>Posters</a:t>
            </a:r>
            <a:endParaRPr sz="2400"/>
          </a:p>
          <a:p>
            <a:pPr lvl="0" marL="391885" indent="-391885">
              <a:spcBef>
                <a:spcPts val="200"/>
              </a:spcBef>
              <a:defRPr sz="1800"/>
            </a:pPr>
            <a:r>
              <a:rPr sz="2400"/>
              <a:t>Billboards</a:t>
            </a:r>
            <a:endParaRPr sz="2400"/>
          </a:p>
          <a:p>
            <a:pPr lvl="0" marL="391885" indent="-391885">
              <a:spcBef>
                <a:spcPts val="200"/>
              </a:spcBef>
              <a:defRPr sz="1800"/>
            </a:pPr>
            <a:r>
              <a:rPr sz="2400"/>
              <a:t>POP displays</a:t>
            </a:r>
            <a:endParaRPr sz="2400"/>
          </a:p>
          <a:p>
            <a:pPr lvl="0" marL="391885" indent="-391885">
              <a:spcBef>
                <a:spcPts val="200"/>
              </a:spcBef>
              <a:defRPr sz="1800"/>
            </a:pPr>
            <a:r>
              <a:rPr sz="2400"/>
              <a:t>Logos</a:t>
            </a:r>
            <a:endParaRPr sz="2400"/>
          </a:p>
          <a:p>
            <a:pPr lvl="0" marL="391885" indent="-391885">
              <a:spcBef>
                <a:spcPts val="200"/>
              </a:spcBef>
              <a:defRPr sz="1800"/>
            </a:pPr>
            <a:r>
              <a:rPr sz="2400"/>
              <a:t>Videotapes</a:t>
            </a:r>
          </a:p>
        </p:txBody>
      </p:sp>
      <p:sp>
        <p:nvSpPr>
          <p:cNvPr id="68" name="Shape 68"/>
          <p:cNvSpPr/>
          <p:nvPr/>
        </p:nvSpPr>
        <p:spPr>
          <a:xfrm>
            <a:off x="4686300" y="1600199"/>
            <a:ext cx="3771900" cy="38406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lvl="0" marL="342900" indent="-342900">
              <a:spcBef>
                <a:spcPts val="200"/>
              </a:spcBef>
            </a:pPr>
            <a:r>
              <a:rPr sz="2400">
                <a:latin typeface="Arial Bold"/>
                <a:ea typeface="Arial Bold"/>
                <a:cs typeface="Arial Bold"/>
                <a:sym typeface="Arial Bold"/>
              </a:rPr>
              <a:t>Sales Promotion</a:t>
            </a:r>
            <a:endParaRPr sz="2400">
              <a:latin typeface="Arial Bold"/>
              <a:ea typeface="Arial Bold"/>
              <a:cs typeface="Arial Bold"/>
              <a:sym typeface="Arial Bold"/>
            </a:endParaRPr>
          </a:p>
          <a:p>
            <a:pPr lvl="0" marL="391885" indent="-391885">
              <a:spcBef>
                <a:spcPts val="200"/>
              </a:spcBef>
              <a:buClr>
                <a:srgbClr val="000000"/>
              </a:buClr>
              <a:buSzPct val="100000"/>
              <a:buChar char="•"/>
            </a:pPr>
            <a:r>
              <a:rPr sz="2400">
                <a:latin typeface="Arial"/>
                <a:ea typeface="Arial"/>
                <a:cs typeface="Arial"/>
                <a:sym typeface="Arial"/>
              </a:rPr>
              <a:t>Contests, games, sweepstakes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lvl="0" marL="391885" indent="-391885">
              <a:spcBef>
                <a:spcPts val="200"/>
              </a:spcBef>
              <a:buClr>
                <a:srgbClr val="000000"/>
              </a:buClr>
              <a:buSzPct val="100000"/>
              <a:buChar char="•"/>
            </a:pPr>
            <a:r>
              <a:rPr sz="2400">
                <a:latin typeface="Arial"/>
                <a:ea typeface="Arial"/>
                <a:cs typeface="Arial"/>
                <a:sym typeface="Arial"/>
              </a:rPr>
              <a:t>Premiums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lvl="0" marL="391885" indent="-391885">
              <a:spcBef>
                <a:spcPts val="200"/>
              </a:spcBef>
              <a:buClr>
                <a:srgbClr val="000000"/>
              </a:buClr>
              <a:buSzPct val="100000"/>
              <a:buChar char="•"/>
            </a:pPr>
            <a:r>
              <a:rPr sz="2400">
                <a:latin typeface="Arial"/>
                <a:ea typeface="Arial"/>
                <a:cs typeface="Arial"/>
                <a:sym typeface="Arial"/>
              </a:rPr>
              <a:t>Sampling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lvl="0" marL="391885" indent="-391885">
              <a:spcBef>
                <a:spcPts val="200"/>
              </a:spcBef>
              <a:buClr>
                <a:srgbClr val="000000"/>
              </a:buClr>
              <a:buSzPct val="100000"/>
              <a:buChar char="•"/>
            </a:pPr>
            <a:r>
              <a:rPr sz="2400">
                <a:latin typeface="Arial"/>
                <a:ea typeface="Arial"/>
                <a:cs typeface="Arial"/>
                <a:sym typeface="Arial"/>
              </a:rPr>
              <a:t>Trade shows, exhibits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lvl="0" marL="391885" indent="-391885">
              <a:spcBef>
                <a:spcPts val="200"/>
              </a:spcBef>
              <a:buClr>
                <a:srgbClr val="000000"/>
              </a:buClr>
              <a:buSzPct val="100000"/>
              <a:buChar char="•"/>
            </a:pPr>
            <a:r>
              <a:rPr sz="2400">
                <a:latin typeface="Arial"/>
                <a:ea typeface="Arial"/>
                <a:cs typeface="Arial"/>
                <a:sym typeface="Arial"/>
              </a:rPr>
              <a:t>Coupons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lvl="0" marL="391885" indent="-391885">
              <a:spcBef>
                <a:spcPts val="200"/>
              </a:spcBef>
              <a:buClr>
                <a:srgbClr val="000000"/>
              </a:buClr>
              <a:buSzPct val="100000"/>
              <a:buChar char="•"/>
            </a:pPr>
            <a:r>
              <a:rPr sz="2400">
                <a:latin typeface="Arial"/>
                <a:ea typeface="Arial"/>
                <a:cs typeface="Arial"/>
                <a:sym typeface="Arial"/>
              </a:rPr>
              <a:t>Rebates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lvl="0" marL="391885" indent="-391885">
              <a:spcBef>
                <a:spcPts val="200"/>
              </a:spcBef>
              <a:buClr>
                <a:srgbClr val="000000"/>
              </a:buClr>
              <a:buSzPct val="100000"/>
              <a:buChar char="•"/>
            </a:pPr>
            <a:r>
              <a:rPr sz="2400">
                <a:latin typeface="Arial"/>
                <a:ea typeface="Arial"/>
                <a:cs typeface="Arial"/>
                <a:sym typeface="Arial"/>
              </a:rPr>
              <a:t>Entertainment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lvl="0" marL="391885" indent="-391885">
              <a:spcBef>
                <a:spcPts val="200"/>
              </a:spcBef>
              <a:buClr>
                <a:srgbClr val="000000"/>
              </a:buClr>
              <a:buSzPct val="100000"/>
              <a:buChar char="•"/>
            </a:pPr>
            <a:r>
              <a:rPr sz="2400">
                <a:latin typeface="Arial"/>
                <a:ea typeface="Arial"/>
                <a:cs typeface="Arial"/>
                <a:sym typeface="Arial"/>
              </a:rPr>
              <a:t>Continuity programs</a:t>
            </a:r>
          </a:p>
        </p:txBody>
      </p:sp>
    </p:spTree>
  </p:cSld>
  <p:clrMapOvr>
    <a:masterClrMapping/>
  </p:clrMapOvr>
  <p:transition spd="fast" advClick="1">
    <p:cover dir="l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/>
          <p:nvPr/>
        </p:nvSpPr>
        <p:spPr>
          <a:xfrm>
            <a:off x="228600" y="6381750"/>
            <a:ext cx="8610600" cy="2888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1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/>
            </a:pPr>
            <a:r>
              <a:rPr sz="1400"/>
              <a:t>Copyright © 2009 Pearson Education, Inc.  Publishing as Prentice Hall		         17-8</a:t>
            </a:r>
          </a:p>
        </p:txBody>
      </p:sp>
      <p:sp>
        <p:nvSpPr>
          <p:cNvPr id="71" name="Shape 71"/>
          <p:cNvSpPr/>
          <p:nvPr>
            <p:ph type="title"/>
          </p:nvPr>
        </p:nvSpPr>
        <p:spPr>
          <a:xfrm>
            <a:off x="762000" y="274637"/>
            <a:ext cx="7696200" cy="11430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>
            <a:lvl1pPr>
              <a:defRPr sz="32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Table 17.1 Communication Platforms</a:t>
            </a:r>
          </a:p>
        </p:txBody>
      </p:sp>
      <p:sp>
        <p:nvSpPr>
          <p:cNvPr id="72" name="Shape 72"/>
          <p:cNvSpPr/>
          <p:nvPr>
            <p:ph type="body" idx="1"/>
          </p:nvPr>
        </p:nvSpPr>
        <p:spPr>
          <a:xfrm>
            <a:off x="762000" y="1371600"/>
            <a:ext cx="3771900" cy="48006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>
              <a:lnSpc>
                <a:spcPct val="90000"/>
              </a:lnSpc>
              <a:buSzTx/>
              <a:buNone/>
              <a:defRPr sz="1800"/>
            </a:pPr>
            <a:r>
              <a:rPr sz="3200">
                <a:latin typeface="Arial Bold"/>
                <a:ea typeface="Arial Bold"/>
                <a:cs typeface="Arial Bold"/>
                <a:sym typeface="Arial Bold"/>
              </a:rPr>
              <a:t>Events/ Experiences</a:t>
            </a:r>
            <a:endParaRPr sz="2800">
              <a:latin typeface="Arial Bold"/>
              <a:ea typeface="Arial Bold"/>
              <a:cs typeface="Arial Bold"/>
              <a:sym typeface="Arial Bold"/>
            </a:endParaRPr>
          </a:p>
          <a:p>
            <a:pPr lvl="0" marL="533400" indent="-533400">
              <a:lnSpc>
                <a:spcPct val="90000"/>
              </a:lnSpc>
              <a:defRPr sz="1800"/>
            </a:pPr>
            <a:r>
              <a:rPr sz="2800"/>
              <a:t>Sports</a:t>
            </a:r>
            <a:endParaRPr sz="2800"/>
          </a:p>
          <a:p>
            <a:pPr lvl="0" marL="533400" indent="-533400">
              <a:lnSpc>
                <a:spcPct val="90000"/>
              </a:lnSpc>
              <a:defRPr sz="1800"/>
            </a:pPr>
            <a:r>
              <a:rPr sz="2800"/>
              <a:t>Entertainment</a:t>
            </a:r>
            <a:endParaRPr sz="2800"/>
          </a:p>
          <a:p>
            <a:pPr lvl="0" marL="533400" indent="-533400">
              <a:lnSpc>
                <a:spcPct val="90000"/>
              </a:lnSpc>
              <a:defRPr sz="1800"/>
            </a:pPr>
            <a:r>
              <a:rPr sz="2800"/>
              <a:t>Festivals</a:t>
            </a:r>
            <a:endParaRPr sz="2800"/>
          </a:p>
          <a:p>
            <a:pPr lvl="0" marL="533400" indent="-533400">
              <a:lnSpc>
                <a:spcPct val="90000"/>
              </a:lnSpc>
              <a:defRPr sz="1800"/>
            </a:pPr>
            <a:r>
              <a:rPr sz="2800"/>
              <a:t>Arts</a:t>
            </a:r>
            <a:endParaRPr sz="2800"/>
          </a:p>
          <a:p>
            <a:pPr lvl="0" marL="533400" indent="-533400">
              <a:lnSpc>
                <a:spcPct val="90000"/>
              </a:lnSpc>
              <a:defRPr sz="1800"/>
            </a:pPr>
            <a:r>
              <a:rPr sz="2800"/>
              <a:t>Causes</a:t>
            </a:r>
            <a:endParaRPr sz="2800"/>
          </a:p>
          <a:p>
            <a:pPr lvl="0" marL="533400" indent="-533400">
              <a:lnSpc>
                <a:spcPct val="90000"/>
              </a:lnSpc>
              <a:defRPr sz="1800"/>
            </a:pPr>
            <a:r>
              <a:rPr sz="2800"/>
              <a:t>Factory tours</a:t>
            </a:r>
            <a:endParaRPr sz="2800"/>
          </a:p>
          <a:p>
            <a:pPr lvl="0" marL="533400" indent="-533400">
              <a:lnSpc>
                <a:spcPct val="90000"/>
              </a:lnSpc>
              <a:defRPr sz="1800"/>
            </a:pPr>
            <a:r>
              <a:rPr sz="2800"/>
              <a:t>Company museums</a:t>
            </a:r>
            <a:endParaRPr sz="2800"/>
          </a:p>
          <a:p>
            <a:pPr lvl="0" marL="533400" indent="-533400">
              <a:lnSpc>
                <a:spcPct val="90000"/>
              </a:lnSpc>
              <a:defRPr sz="1800"/>
            </a:pPr>
            <a:r>
              <a:rPr sz="2800"/>
              <a:t>Street activities</a:t>
            </a:r>
          </a:p>
        </p:txBody>
      </p:sp>
      <p:sp>
        <p:nvSpPr>
          <p:cNvPr id="73" name="Shape 73"/>
          <p:cNvSpPr/>
          <p:nvPr/>
        </p:nvSpPr>
        <p:spPr>
          <a:xfrm>
            <a:off x="4686300" y="1371599"/>
            <a:ext cx="3771900" cy="39473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lvl="0" marL="342900" indent="-342900">
              <a:lnSpc>
                <a:spcPct val="90000"/>
              </a:lnSpc>
              <a:spcBef>
                <a:spcPts val="300"/>
              </a:spcBef>
            </a:pPr>
            <a:r>
              <a:rPr sz="2800">
                <a:latin typeface="Arial Bold"/>
                <a:ea typeface="Arial Bold"/>
                <a:cs typeface="Arial Bold"/>
                <a:sym typeface="Arial Bold"/>
              </a:rPr>
              <a:t>Public Relations</a:t>
            </a:r>
            <a:endParaRPr sz="2800">
              <a:latin typeface="Arial Bold"/>
              <a:ea typeface="Arial Bold"/>
              <a:cs typeface="Arial Bold"/>
              <a:sym typeface="Arial Bold"/>
            </a:endParaRPr>
          </a:p>
          <a:p>
            <a:pPr lvl="0" marL="391885" indent="-391885">
              <a:lnSpc>
                <a:spcPct val="90000"/>
              </a:lnSpc>
              <a:spcBef>
                <a:spcPts val="200"/>
              </a:spcBef>
              <a:buClr>
                <a:srgbClr val="000000"/>
              </a:buClr>
              <a:buSzPct val="100000"/>
              <a:buChar char="•"/>
            </a:pPr>
            <a:r>
              <a:rPr sz="2400">
                <a:latin typeface="Arial"/>
                <a:ea typeface="Arial"/>
                <a:cs typeface="Arial"/>
                <a:sym typeface="Arial"/>
              </a:rPr>
              <a:t>Press kits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lvl="0" marL="391885" indent="-391885">
              <a:lnSpc>
                <a:spcPct val="90000"/>
              </a:lnSpc>
              <a:spcBef>
                <a:spcPts val="200"/>
              </a:spcBef>
              <a:buClr>
                <a:srgbClr val="000000"/>
              </a:buClr>
              <a:buSzPct val="100000"/>
              <a:buChar char="•"/>
            </a:pPr>
            <a:r>
              <a:rPr sz="2400">
                <a:latin typeface="Arial"/>
                <a:ea typeface="Arial"/>
                <a:cs typeface="Arial"/>
                <a:sym typeface="Arial"/>
              </a:rPr>
              <a:t>Speeches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lvl="0" marL="391885" indent="-391885">
              <a:lnSpc>
                <a:spcPct val="90000"/>
              </a:lnSpc>
              <a:spcBef>
                <a:spcPts val="200"/>
              </a:spcBef>
              <a:buClr>
                <a:srgbClr val="000000"/>
              </a:buClr>
              <a:buSzPct val="100000"/>
              <a:buChar char="•"/>
            </a:pPr>
            <a:r>
              <a:rPr sz="2400">
                <a:latin typeface="Arial"/>
                <a:ea typeface="Arial"/>
                <a:cs typeface="Arial"/>
                <a:sym typeface="Arial"/>
              </a:rPr>
              <a:t>Seminars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lvl="0" marL="391885" indent="-391885">
              <a:lnSpc>
                <a:spcPct val="90000"/>
              </a:lnSpc>
              <a:spcBef>
                <a:spcPts val="200"/>
              </a:spcBef>
              <a:buClr>
                <a:srgbClr val="000000"/>
              </a:buClr>
              <a:buSzPct val="100000"/>
              <a:buChar char="•"/>
            </a:pPr>
            <a:r>
              <a:rPr sz="2400">
                <a:latin typeface="Arial"/>
                <a:ea typeface="Arial"/>
                <a:cs typeface="Arial"/>
                <a:sym typeface="Arial"/>
              </a:rPr>
              <a:t>Annual reports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lvl="0" marL="391885" indent="-391885">
              <a:lnSpc>
                <a:spcPct val="90000"/>
              </a:lnSpc>
              <a:spcBef>
                <a:spcPts val="200"/>
              </a:spcBef>
              <a:buClr>
                <a:srgbClr val="000000"/>
              </a:buClr>
              <a:buSzPct val="100000"/>
              <a:buChar char="•"/>
            </a:pPr>
            <a:r>
              <a:rPr sz="2400">
                <a:latin typeface="Arial"/>
                <a:ea typeface="Arial"/>
                <a:cs typeface="Arial"/>
                <a:sym typeface="Arial"/>
              </a:rPr>
              <a:t>Charitable donations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lvl="0" marL="391885" indent="-391885">
              <a:lnSpc>
                <a:spcPct val="90000"/>
              </a:lnSpc>
              <a:spcBef>
                <a:spcPts val="200"/>
              </a:spcBef>
              <a:buClr>
                <a:srgbClr val="000000"/>
              </a:buClr>
              <a:buSzPct val="100000"/>
              <a:buChar char="•"/>
            </a:pPr>
            <a:r>
              <a:rPr sz="2400">
                <a:latin typeface="Arial"/>
                <a:ea typeface="Arial"/>
                <a:cs typeface="Arial"/>
                <a:sym typeface="Arial"/>
              </a:rPr>
              <a:t>Publications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lvl="0" marL="391885" indent="-391885">
              <a:lnSpc>
                <a:spcPct val="90000"/>
              </a:lnSpc>
              <a:spcBef>
                <a:spcPts val="200"/>
              </a:spcBef>
              <a:buClr>
                <a:srgbClr val="000000"/>
              </a:buClr>
              <a:buSzPct val="100000"/>
              <a:buChar char="•"/>
            </a:pPr>
            <a:r>
              <a:rPr sz="2400">
                <a:latin typeface="Arial"/>
                <a:ea typeface="Arial"/>
                <a:cs typeface="Arial"/>
                <a:sym typeface="Arial"/>
              </a:rPr>
              <a:t>Community relations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lvl="0" marL="391885" indent="-391885">
              <a:lnSpc>
                <a:spcPct val="90000"/>
              </a:lnSpc>
              <a:spcBef>
                <a:spcPts val="200"/>
              </a:spcBef>
              <a:buClr>
                <a:srgbClr val="000000"/>
              </a:buClr>
              <a:buSzPct val="100000"/>
              <a:buChar char="•"/>
            </a:pPr>
            <a:r>
              <a:rPr sz="2400">
                <a:latin typeface="Arial"/>
                <a:ea typeface="Arial"/>
                <a:cs typeface="Arial"/>
                <a:sym typeface="Arial"/>
              </a:rPr>
              <a:t>Lobbying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lvl="0" marL="391885" indent="-391885">
              <a:lnSpc>
                <a:spcPct val="90000"/>
              </a:lnSpc>
              <a:spcBef>
                <a:spcPts val="200"/>
              </a:spcBef>
              <a:buClr>
                <a:srgbClr val="000000"/>
              </a:buClr>
              <a:buSzPct val="100000"/>
              <a:buChar char="•"/>
            </a:pPr>
            <a:r>
              <a:rPr sz="2400">
                <a:latin typeface="Arial"/>
                <a:ea typeface="Arial"/>
                <a:cs typeface="Arial"/>
                <a:sym typeface="Arial"/>
              </a:rPr>
              <a:t>Identity media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lvl="0" marL="391885" indent="-391885">
              <a:lnSpc>
                <a:spcPct val="90000"/>
              </a:lnSpc>
              <a:spcBef>
                <a:spcPts val="200"/>
              </a:spcBef>
              <a:buClr>
                <a:srgbClr val="000000"/>
              </a:buClr>
              <a:buSzPct val="100000"/>
              <a:buChar char="•"/>
            </a:pPr>
            <a:r>
              <a:rPr sz="2400">
                <a:latin typeface="Arial"/>
                <a:ea typeface="Arial"/>
                <a:cs typeface="Arial"/>
                <a:sym typeface="Arial"/>
              </a:rPr>
              <a:t>Company magazine</a:t>
            </a:r>
          </a:p>
        </p:txBody>
      </p:sp>
    </p:spTree>
  </p:cSld>
  <p:clrMapOvr>
    <a:masterClrMapping/>
  </p:clrMapOvr>
  <p:transition spd="fast" advClick="1">
    <p:cover dir="l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/>
        </p:nvSpPr>
        <p:spPr>
          <a:xfrm>
            <a:off x="228600" y="6381750"/>
            <a:ext cx="8610600" cy="2888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1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/>
            </a:pPr>
            <a:r>
              <a:rPr sz="1400"/>
              <a:t>Copyright © 2009 Pearson Education, Inc.  Publishing as Prentice Hall		         17-9</a:t>
            </a:r>
          </a:p>
        </p:txBody>
      </p:sp>
      <p:sp>
        <p:nvSpPr>
          <p:cNvPr id="76" name="Shape 76"/>
          <p:cNvSpPr/>
          <p:nvPr>
            <p:ph type="title"/>
          </p:nvPr>
        </p:nvSpPr>
        <p:spPr>
          <a:xfrm>
            <a:off x="762000" y="609598"/>
            <a:ext cx="7696200" cy="114300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 defTabSz="704087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Visitors to the Woodward Dream Cruise Often Tour </a:t>
            </a:r>
            <a:br>
              <a:rPr sz="2400">
                <a:solidFill>
                  <a:srgbClr val="FFFFFF"/>
                </a:solidFill>
              </a:rPr>
            </a:br>
            <a:r>
              <a:rPr sz="2400">
                <a:solidFill>
                  <a:srgbClr val="FFFFFF"/>
                </a:solidFill>
              </a:rPr>
              <a:t>Ford’s Factory Museum</a:t>
            </a:r>
          </a:p>
        </p:txBody>
      </p:sp>
      <p:pic>
        <p:nvPicPr>
          <p:cNvPr id="77" name="image1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90637" y="2573336"/>
            <a:ext cx="3319463" cy="2473327"/>
          </a:xfrm>
          <a:prstGeom prst="rect">
            <a:avLst/>
          </a:prstGeom>
          <a:ln w="12700">
            <a:miter lim="400000"/>
          </a:ln>
        </p:spPr>
      </p:pic>
      <p:pic>
        <p:nvPicPr>
          <p:cNvPr id="78" name="image2.jpe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749800" y="2584450"/>
            <a:ext cx="3289300" cy="2438400"/>
          </a:xfrm>
          <a:prstGeom prst="rect">
            <a:avLst/>
          </a:prstGeom>
          <a:ln>
            <a:solidFill/>
            <a:round/>
          </a:ln>
        </p:spPr>
      </p:pic>
      <p:pic>
        <p:nvPicPr>
          <p:cNvPr id="79" name="image3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315200" y="1371600"/>
            <a:ext cx="762000" cy="7064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fast" advClick="1">
    <p:cover dir="l"/>
  </p:transition>
</p:sld>
</file>

<file path=ppt/theme/theme1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8F8F8F"/>
      </a:accent3>
      <a:accent4>
        <a:srgbClr val="707070"/>
      </a:accent4>
      <a:accent5>
        <a:srgbClr val="D8ECED"/>
      </a:accent5>
      <a:accent6>
        <a:srgbClr val="2E2E8B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BBE0E3"/>
          </a:solidFill>
          <a:prstDash val="solid"/>
          <a:bevel/>
        </a:ln>
        <a:effectLst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BBE0E3"/>
          </a:solidFill>
          <a:prstDash val="solid"/>
          <a:bevel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8F8F8F"/>
      </a:accent3>
      <a:accent4>
        <a:srgbClr val="707070"/>
      </a:accent4>
      <a:accent5>
        <a:srgbClr val="D8ECED"/>
      </a:accent5>
      <a:accent6>
        <a:srgbClr val="2E2E8B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BBE0E3"/>
          </a:solidFill>
          <a:prstDash val="solid"/>
          <a:bevel/>
        </a:ln>
        <a:effectLst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BBE0E3"/>
          </a:solidFill>
          <a:prstDash val="solid"/>
          <a:bevel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