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lvl1pPr>
      <a:defRPr sz="2400">
        <a:latin typeface="+mn-lt"/>
        <a:ea typeface="+mn-ea"/>
        <a:cs typeface="+mn-cs"/>
        <a:sym typeface="Helvetica"/>
      </a:defRPr>
    </a:lvl1pPr>
    <a:lvl2pPr>
      <a:defRPr sz="2400">
        <a:latin typeface="+mn-lt"/>
        <a:ea typeface="+mn-ea"/>
        <a:cs typeface="+mn-cs"/>
        <a:sym typeface="Helvetica"/>
      </a:defRPr>
    </a:lvl2pPr>
    <a:lvl3pPr>
      <a:defRPr sz="2400">
        <a:latin typeface="+mn-lt"/>
        <a:ea typeface="+mn-ea"/>
        <a:cs typeface="+mn-cs"/>
        <a:sym typeface="Helvetica"/>
      </a:defRPr>
    </a:lvl3pPr>
    <a:lvl4pPr>
      <a:defRPr sz="2400">
        <a:latin typeface="+mn-lt"/>
        <a:ea typeface="+mn-ea"/>
        <a:cs typeface="+mn-cs"/>
        <a:sym typeface="Helvetica"/>
      </a:defRPr>
    </a:lvl4pPr>
    <a:lvl5pPr>
      <a:defRPr sz="2400">
        <a:latin typeface="+mn-lt"/>
        <a:ea typeface="+mn-ea"/>
        <a:cs typeface="+mn-cs"/>
        <a:sym typeface="Helvetica"/>
      </a:defRPr>
    </a:lvl5pPr>
    <a:lvl6pPr>
      <a:defRPr sz="2400">
        <a:latin typeface="+mn-lt"/>
        <a:ea typeface="+mn-ea"/>
        <a:cs typeface="+mn-cs"/>
        <a:sym typeface="Helvetica"/>
      </a:defRPr>
    </a:lvl6pPr>
    <a:lvl7pPr>
      <a:defRPr sz="2400">
        <a:latin typeface="+mn-lt"/>
        <a:ea typeface="+mn-ea"/>
        <a:cs typeface="+mn-cs"/>
        <a:sym typeface="Helvetica"/>
      </a:defRPr>
    </a:lvl7pPr>
    <a:lvl8pPr>
      <a:defRPr sz="2400">
        <a:latin typeface="+mn-lt"/>
        <a:ea typeface="+mn-ea"/>
        <a:cs typeface="+mn-cs"/>
        <a:sym typeface="Helvetica"/>
      </a:defRPr>
    </a:lvl8pPr>
    <a:lvl9pPr>
      <a:defRPr sz="2400"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" name="Shape 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53200" y="228600"/>
            <a:ext cx="2438400" cy="68897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-2" y="0"/>
            <a:ext cx="9144004" cy="152400"/>
          </a:xfrm>
          <a:prstGeom prst="rect">
            <a:avLst/>
          </a:prstGeom>
          <a:solidFill>
            <a:srgbClr val="CC0000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609600" y="1371600"/>
            <a:ext cx="8534400" cy="5486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3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spd="med" advClick="1"/>
  <p:txStyles>
    <p:titleStyle>
      <a:lvl1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1pPr>
      <a:lvl2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2pPr>
      <a:lvl3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3pPr>
      <a:lvl4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4pPr>
      <a:lvl5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5pPr>
      <a:lvl6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6pPr>
      <a:lvl7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7pPr>
      <a:lvl8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8pPr>
      <a:lvl9pPr algn="ctr">
        <a:defRPr sz="4000">
          <a:solidFill>
            <a:srgbClr val="3333CC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Entering Foreign Markets</a:t>
            </a:r>
          </a:p>
        </p:txBody>
      </p:sp>
      <p:sp>
        <p:nvSpPr>
          <p:cNvPr id="10" name="Shape 10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178521" indent="-178521" defTabSz="576072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1700">
                <a:solidFill>
                  <a:srgbClr val="FF0000"/>
                </a:solidFill>
              </a:rPr>
              <a:t>Non-equity modes of market entry</a:t>
            </a:r>
            <a:endParaRPr sz="1700">
              <a:solidFill>
                <a:srgbClr val="FF0000"/>
              </a:solidFill>
            </a:endParaRPr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Exporting</a:t>
            </a:r>
            <a:endParaRPr sz="1500"/>
          </a:p>
          <a:p>
            <a:pPr lvl="2" marL="656082" indent="-80009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200"/>
              <a:t>Selling some regular production overseas</a:t>
            </a:r>
            <a:endParaRPr sz="1200"/>
          </a:p>
          <a:p>
            <a:pPr lvl="2" marL="656082" indent="-80009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200"/>
              <a:t>Requires little investment</a:t>
            </a:r>
            <a:endParaRPr sz="1200"/>
          </a:p>
          <a:p>
            <a:pPr lvl="2" marL="656082" indent="-80009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200"/>
              <a:t>Relatively free of risk</a:t>
            </a:r>
            <a:endParaRPr sz="1200"/>
          </a:p>
          <a:p>
            <a:pPr lvl="2" marL="656082" indent="-80009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200"/>
              <a:t>Indirect exporting</a:t>
            </a:r>
            <a:endParaRPr sz="1200"/>
          </a:p>
          <a:p>
            <a:pPr lvl="2" marL="656082" indent="-80009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200"/>
              <a:t>Direct exporting</a:t>
            </a:r>
            <a:endParaRPr sz="1200"/>
          </a:p>
          <a:p>
            <a:pPr lvl="0" marL="178521" indent="-178521" defTabSz="576072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1700">
                <a:solidFill>
                  <a:srgbClr val="FF0000"/>
                </a:solidFill>
              </a:rPr>
              <a:t>Equity modes of market entry</a:t>
            </a:r>
            <a:endParaRPr sz="1700">
              <a:solidFill>
                <a:srgbClr val="FF0000"/>
              </a:solidFill>
            </a:endParaRPr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Wholly owned subsidiary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Joint venture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Strategic alliance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 idx="4294967295"/>
          </p:nvPr>
        </p:nvSpPr>
        <p:spPr>
          <a:xfrm>
            <a:off x="685800" y="1066800"/>
            <a:ext cx="7772400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694944"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333CC"/>
                </a:solidFill>
              </a:rPr>
              <a:t>Wholly Owned Subsidiary</a:t>
            </a:r>
          </a:p>
        </p:txBody>
      </p:sp>
      <p:sp>
        <p:nvSpPr>
          <p:cNvPr id="37" name="Shape 37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79213" indent="-379213" defTabSz="832103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500">
                <a:solidFill>
                  <a:srgbClr val="FF0000"/>
                </a:solidFill>
              </a:rPr>
              <a:t>Wholly Owned Subsidiary</a:t>
            </a:r>
            <a:r>
              <a:rPr sz="2500"/>
              <a:t> </a:t>
            </a:r>
            <a:endParaRPr sz="2500"/>
          </a:p>
          <a:p>
            <a:pPr lvl="0" marL="312038" indent="-312038" defTabSz="832103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endParaRPr sz="2500"/>
          </a:p>
          <a:p>
            <a:pPr lvl="2" marL="1005458" indent="-173355" defTabSz="832103">
              <a:lnSpc>
                <a:spcPct val="90000"/>
              </a:lnSpc>
              <a:spcBef>
                <a:spcPts val="400"/>
              </a:spcBef>
              <a:defRPr sz="1800"/>
            </a:pPr>
            <a:r>
              <a:t>build a new plant (greenfield investment)</a:t>
            </a:r>
          </a:p>
          <a:p>
            <a:pPr lvl="2" marL="0" indent="832103" defTabSz="832103">
              <a:lnSpc>
                <a:spcPct val="90000"/>
              </a:lnSpc>
              <a:spcBef>
                <a:spcPts val="500"/>
              </a:spcBef>
              <a:buSzTx/>
              <a:buNone/>
              <a:defRPr sz="1800"/>
            </a:pPr>
          </a:p>
          <a:p>
            <a:pPr lvl="2" marL="1005458" indent="-173355" defTabSz="832103">
              <a:lnSpc>
                <a:spcPct val="90000"/>
              </a:lnSpc>
              <a:spcBef>
                <a:spcPts val="400"/>
              </a:spcBef>
              <a:defRPr sz="1800"/>
            </a:pPr>
            <a:r>
              <a:t>acquire a going concern</a:t>
            </a:r>
          </a:p>
          <a:p>
            <a:pPr lvl="2" marL="1040130" indent="-208025" defTabSz="832103">
              <a:lnSpc>
                <a:spcPct val="90000"/>
              </a:lnSpc>
              <a:spcBef>
                <a:spcPts val="500"/>
              </a:spcBef>
              <a:defRPr sz="1800"/>
            </a:pPr>
          </a:p>
          <a:p>
            <a:pPr lvl="2" marL="1005458" indent="-173355" defTabSz="832103">
              <a:lnSpc>
                <a:spcPct val="90000"/>
              </a:lnSpc>
              <a:spcBef>
                <a:spcPts val="400"/>
              </a:spcBef>
              <a:defRPr sz="1800"/>
            </a:pPr>
            <a:r>
              <a:t>purchase distributor, to obtain a distribution network familiar with products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Joint Venture…</a:t>
            </a:r>
          </a:p>
        </p:txBody>
      </p:sp>
      <p:sp>
        <p:nvSpPr>
          <p:cNvPr id="40" name="Shape 40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Char char="•"/>
              <a:defRPr sz="1800"/>
            </a:pPr>
            <a:r>
              <a:rPr sz="2400">
                <a:solidFill>
                  <a:srgbClr val="FF0000"/>
                </a:solidFill>
              </a:rPr>
              <a:t>Joint Venture</a:t>
            </a:r>
            <a:endParaRPr sz="2400">
              <a:solidFill>
                <a:srgbClr val="FF0000"/>
              </a:solidFill>
            </a:endParaRPr>
          </a:p>
          <a:p>
            <a:pPr lvl="1" marL="683985" indent="-226785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/>
              <a:t>Cooperative effort among two or more organizations that share common interest in  business enterprise</a:t>
            </a:r>
            <a:endParaRPr sz="2000"/>
          </a:p>
          <a:p>
            <a:pPr lvl="2" marL="1085850" indent="-171450">
              <a:lnSpc>
                <a:spcPct val="90000"/>
              </a:lnSpc>
              <a:spcBef>
                <a:spcPts val="400"/>
              </a:spcBef>
              <a:defRPr sz="1800"/>
            </a:pPr>
            <a:r>
              <a:t>corporate entity formed by international company and local owners</a:t>
            </a:r>
          </a:p>
          <a:p>
            <a:pPr lvl="2" marL="1085850" indent="-171450">
              <a:lnSpc>
                <a:spcPct val="90000"/>
              </a:lnSpc>
              <a:spcBef>
                <a:spcPts val="400"/>
              </a:spcBef>
              <a:defRPr sz="1800"/>
            </a:pPr>
            <a:r>
              <a:t>corporate entity formed by two international companies for the purpose of doing business in a third market </a:t>
            </a:r>
          </a:p>
          <a:p>
            <a:pPr lvl="2" marL="1085850" indent="-171450">
              <a:lnSpc>
                <a:spcPct val="90000"/>
              </a:lnSpc>
              <a:spcBef>
                <a:spcPts val="400"/>
              </a:spcBef>
              <a:defRPr sz="1800"/>
            </a:pPr>
            <a:r>
              <a:t>a corporate entity formed by a government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Indirect Exporting</a:t>
            </a:r>
          </a:p>
        </p:txBody>
      </p:sp>
      <p:sp>
        <p:nvSpPr>
          <p:cNvPr id="43" name="Shape 43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66032" indent="-266032" defTabSz="694944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Char char="•"/>
              <a:defRPr sz="1800"/>
            </a:pPr>
            <a:r>
              <a:rPr sz="2100">
                <a:solidFill>
                  <a:srgbClr val="FF0000"/>
                </a:solidFill>
              </a:rPr>
              <a:t>Exporters that sell for the manufacturer</a:t>
            </a:r>
            <a:endParaRPr sz="2100">
              <a:solidFill>
                <a:srgbClr val="FF0000"/>
              </a:solidFill>
            </a:endParaRPr>
          </a:p>
          <a:p>
            <a:pPr lvl="0" marL="260604" indent="-260604" defTabSz="694944">
              <a:lnSpc>
                <a:spcPct val="90000"/>
              </a:lnSpc>
              <a:spcBef>
                <a:spcPts val="500"/>
              </a:spcBef>
              <a:buChar char="•"/>
              <a:defRPr sz="1800"/>
            </a:pPr>
            <a:endParaRPr sz="2100"/>
          </a:p>
          <a:p>
            <a:pPr lvl="1" marL="533616" indent="-186144" defTabSz="694944">
              <a:lnSpc>
                <a:spcPct val="90000"/>
              </a:lnSpc>
              <a:spcBef>
                <a:spcPts val="400"/>
              </a:spcBef>
              <a:defRPr sz="1800"/>
            </a:pPr>
            <a:r>
              <a:t>Manufacturers’ export agent</a:t>
            </a:r>
          </a:p>
          <a:p>
            <a:pPr lvl="2" marL="815594" indent="-120649" defTabSz="694944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Acts as the international representative for various noncompeting domestic manufacturers</a:t>
            </a:r>
            <a:endParaRPr sz="1500"/>
          </a:p>
          <a:p>
            <a:pPr lvl="1" marL="533616" indent="-186144" defTabSz="694944">
              <a:lnSpc>
                <a:spcPct val="90000"/>
              </a:lnSpc>
              <a:spcBef>
                <a:spcPts val="400"/>
              </a:spcBef>
              <a:defRPr sz="1800"/>
            </a:pPr>
            <a:r>
              <a:t>Export management companies (EMC)</a:t>
            </a:r>
          </a:p>
          <a:p>
            <a:pPr lvl="2" marL="815594" indent="-120649" defTabSz="694944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500"/>
              <a:t>Acts as the export department for noncompeting manufacturers</a:t>
            </a:r>
            <a:r>
              <a:t> </a:t>
            </a:r>
          </a:p>
          <a:p>
            <a:pPr lvl="1" marL="533616" indent="-186144" defTabSz="694944">
              <a:lnSpc>
                <a:spcPct val="90000"/>
              </a:lnSpc>
              <a:spcBef>
                <a:spcPts val="400"/>
              </a:spcBef>
              <a:defRPr sz="1800"/>
            </a:pPr>
            <a:r>
              <a:t>International trading companies</a:t>
            </a:r>
          </a:p>
          <a:p>
            <a:pPr lvl="2" marL="815594" indent="-120649" defTabSz="694944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Acts as agent for some companies and as wholesaler for others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 idx="4294967295"/>
          </p:nvPr>
        </p:nvSpPr>
        <p:spPr>
          <a:xfrm>
            <a:off x="685800" y="838199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841247"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3333CC"/>
                </a:solidFill>
              </a:rPr>
              <a:t>Indirect Exporting: International Trading Companies</a:t>
            </a:r>
          </a:p>
        </p:txBody>
      </p:sp>
      <p:sp>
        <p:nvSpPr>
          <p:cNvPr id="46" name="Shape 46"/>
          <p:cNvSpPr/>
          <p:nvPr>
            <p:ph type="body" idx="4294967295"/>
          </p:nvPr>
        </p:nvSpPr>
        <p:spPr>
          <a:xfrm>
            <a:off x="762000" y="2362200"/>
            <a:ext cx="8077200" cy="449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International Trading Companies</a:t>
            </a:r>
            <a:endParaRPr sz="2800">
              <a:solidFill>
                <a:srgbClr val="FF0000"/>
              </a:solidFill>
            </a:endParaRPr>
          </a:p>
          <a:p>
            <a:pPr lvl="1" marL="838200" indent="-381000">
              <a:spcBef>
                <a:spcPts val="500"/>
              </a:spcBef>
              <a:defRPr sz="1800"/>
            </a:pPr>
            <a:r>
              <a:rPr sz="2400"/>
              <a:t>Japan: </a:t>
            </a:r>
            <a:r>
              <a:rPr i="1" sz="2400"/>
              <a:t>Sogo Shosha</a:t>
            </a:r>
            <a:endParaRPr sz="2400"/>
          </a:p>
          <a:p>
            <a:pPr lvl="2" marL="1168400" indent="-254000">
              <a:spcBef>
                <a:spcPts val="400"/>
              </a:spcBef>
              <a:defRPr sz="1800"/>
            </a:pPr>
            <a:r>
              <a:rPr sz="2000"/>
              <a:t>Originally established by the </a:t>
            </a:r>
            <a:r>
              <a:rPr i="1" sz="2000"/>
              <a:t>zaibatsu, </a:t>
            </a:r>
            <a:r>
              <a:rPr sz="2000"/>
              <a:t>centralized, family-dominated economic groups</a:t>
            </a:r>
            <a:endParaRPr sz="2000"/>
          </a:p>
          <a:p>
            <a:pPr lvl="1" marL="838200" indent="-381000">
              <a:spcBef>
                <a:spcPts val="500"/>
              </a:spcBef>
              <a:defRPr sz="1800"/>
            </a:pPr>
            <a:r>
              <a:rPr sz="2400"/>
              <a:t>Korean: </a:t>
            </a:r>
            <a:r>
              <a:rPr i="1" sz="2400"/>
              <a:t>chaebol</a:t>
            </a:r>
            <a:endParaRPr sz="2400"/>
          </a:p>
          <a:p>
            <a:pPr lvl="1" marL="838200" indent="-381000">
              <a:spcBef>
                <a:spcPts val="500"/>
              </a:spcBef>
              <a:defRPr sz="1800"/>
            </a:pPr>
            <a:r>
              <a:rPr sz="2400"/>
              <a:t>Owned by Korean conglomerates</a:t>
            </a:r>
            <a:endParaRPr i="1" sz="2500"/>
          </a:p>
          <a:p>
            <a:pPr lvl="0" marL="533400" indent="-533400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Export trading companies (ETC)</a:t>
            </a:r>
            <a:endParaRPr sz="3000">
              <a:solidFill>
                <a:srgbClr val="FF0000"/>
              </a:solidFill>
            </a:endParaRPr>
          </a:p>
          <a:p>
            <a:pPr lvl="1" marL="838200" indent="-381000">
              <a:spcBef>
                <a:spcPts val="500"/>
              </a:spcBef>
              <a:defRPr sz="1800"/>
            </a:pPr>
            <a:r>
              <a:rPr sz="2400"/>
              <a:t>U.S. firm established principally to export domestic goods and services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Indirect Exporting…</a:t>
            </a:r>
          </a:p>
        </p:txBody>
      </p:sp>
      <p:sp>
        <p:nvSpPr>
          <p:cNvPr id="49" name="Shape 49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5779" indent="-535779">
              <a:lnSpc>
                <a:spcPct val="80000"/>
              </a:lnSpc>
              <a:buClr>
                <a:srgbClr val="FF0000"/>
              </a:buClr>
              <a:buChar char="•"/>
              <a:defRPr sz="1800"/>
            </a:pPr>
            <a:r>
              <a:rPr sz="3000">
                <a:solidFill>
                  <a:srgbClr val="FF0000"/>
                </a:solidFill>
              </a:rPr>
              <a:t>Exporters that buy for their overseas customers</a:t>
            </a:r>
            <a:endParaRPr sz="3000">
              <a:solidFill>
                <a:srgbClr val="FF0000"/>
              </a:solidFill>
            </a:endParaRPr>
          </a:p>
          <a:p>
            <a:pPr lvl="1" marL="783770" indent="-326570">
              <a:lnSpc>
                <a:spcPct val="80000"/>
              </a:lnSpc>
              <a:spcBef>
                <a:spcPts val="1200"/>
              </a:spcBef>
              <a:defRPr sz="1800"/>
            </a:pPr>
            <a:r>
              <a:rPr sz="2400"/>
              <a:t>Export commission agents</a:t>
            </a:r>
            <a:endParaRPr sz="2400"/>
          </a:p>
          <a:p>
            <a:pPr lvl="2" marL="1126066" indent="-211666">
              <a:lnSpc>
                <a:spcPct val="80000"/>
              </a:lnSpc>
              <a:spcBef>
                <a:spcPts val="1000"/>
              </a:spcBef>
              <a:defRPr sz="1800"/>
            </a:pPr>
            <a:r>
              <a:rPr sz="2000"/>
              <a:t>Represent overseas purchasers, such as import firms and large industrial users</a:t>
            </a:r>
            <a:endParaRPr sz="2000"/>
          </a:p>
          <a:p>
            <a:pPr lvl="2" marL="1126066" indent="-211666">
              <a:lnSpc>
                <a:spcPct val="80000"/>
              </a:lnSpc>
              <a:spcBef>
                <a:spcPts val="1000"/>
              </a:spcBef>
              <a:defRPr sz="1800"/>
            </a:pPr>
            <a:r>
              <a:rPr sz="2000"/>
              <a:t>Paid commission by the purchaser for acting as resident buyer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Indirect Exporting…</a:t>
            </a:r>
          </a:p>
        </p:txBody>
      </p:sp>
      <p:sp>
        <p:nvSpPr>
          <p:cNvPr id="52" name="Shape 52"/>
          <p:cNvSpPr/>
          <p:nvPr>
            <p:ph type="body" idx="4294967295"/>
          </p:nvPr>
        </p:nvSpPr>
        <p:spPr>
          <a:xfrm>
            <a:off x="762000" y="1676400"/>
            <a:ext cx="79248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466724" indent="-466724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Exporters that buy and sell for their own account</a:t>
            </a:r>
            <a:endParaRPr sz="2800">
              <a:solidFill>
                <a:srgbClr val="FF0000"/>
              </a:solidFill>
            </a:endParaRPr>
          </a:p>
          <a:p>
            <a:pPr lvl="1" marL="783770" indent="-326570">
              <a:spcBef>
                <a:spcPts val="500"/>
              </a:spcBef>
              <a:defRPr sz="1800"/>
            </a:pPr>
            <a:r>
              <a:rPr sz="2400"/>
              <a:t>Export merchants</a:t>
            </a:r>
            <a:endParaRPr sz="2400"/>
          </a:p>
          <a:p>
            <a:pPr lvl="2" marL="1126066" indent="-211666">
              <a:spcBef>
                <a:spcPts val="400"/>
              </a:spcBef>
              <a:defRPr sz="1800"/>
            </a:pPr>
            <a:r>
              <a:rPr sz="2000"/>
              <a:t>Purchase products directly from the manufacturer and then sell, invoice, and ship them in their own names</a:t>
            </a:r>
            <a:endParaRPr sz="2000"/>
          </a:p>
          <a:p>
            <a:pPr lvl="1" marL="783770" indent="-326570">
              <a:spcBef>
                <a:spcPts val="500"/>
              </a:spcBef>
              <a:defRPr sz="1800"/>
            </a:pPr>
            <a:r>
              <a:rPr sz="2400"/>
              <a:t>Cooperative exporters/piggyback exporters</a:t>
            </a:r>
            <a:endParaRPr sz="2400"/>
          </a:p>
          <a:p>
            <a:pPr lvl="2" marL="1126066" indent="-211666">
              <a:spcBef>
                <a:spcPts val="400"/>
              </a:spcBef>
              <a:defRPr sz="1800"/>
            </a:pPr>
            <a:r>
              <a:rPr sz="2000"/>
              <a:t>Established international manufacturers that export other manufacturers’ goods as well as their own </a:t>
            </a:r>
            <a:endParaRPr sz="2000"/>
          </a:p>
          <a:p>
            <a:pPr lvl="1" marL="783770" indent="-326570">
              <a:spcBef>
                <a:spcPts val="500"/>
              </a:spcBef>
              <a:defRPr sz="1800"/>
            </a:pPr>
            <a:r>
              <a:rPr sz="2400"/>
              <a:t>Webb-Pomerene Associations</a:t>
            </a:r>
            <a:endParaRPr sz="2100"/>
          </a:p>
          <a:p>
            <a:pPr lvl="2" marL="1126066" indent="-211666">
              <a:spcBef>
                <a:spcPts val="400"/>
              </a:spcBef>
              <a:defRPr sz="1800"/>
            </a:pPr>
            <a:r>
              <a:rPr sz="2000"/>
              <a:t>Organizations of competing firms that have joined together for the sole purpose of export trade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Indirect Exporting</a:t>
            </a:r>
          </a:p>
        </p:txBody>
      </p:sp>
      <p:sp>
        <p:nvSpPr>
          <p:cNvPr id="55" name="Shape 55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411717" indent="-411717" defTabSz="868680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600">
                <a:solidFill>
                  <a:srgbClr val="FF0000"/>
                </a:solidFill>
              </a:rPr>
              <a:t>Exporters that purchase for foreign users and middlemen</a:t>
            </a:r>
            <a:endParaRPr sz="2600">
              <a:solidFill>
                <a:srgbClr val="FF0000"/>
              </a:solidFill>
            </a:endParaRPr>
          </a:p>
          <a:p>
            <a:pPr lvl="1" marL="744043" indent="-309703" defTabSz="86868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300"/>
              <a:t>Large foreign users</a:t>
            </a:r>
            <a:endParaRPr sz="2300"/>
          </a:p>
          <a:p>
            <a:pPr lvl="2" marL="1059709" indent="-191029" defTabSz="86868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900"/>
              <a:t>Buy for their own use overseas</a:t>
            </a:r>
            <a:endParaRPr sz="1900"/>
          </a:p>
          <a:p>
            <a:pPr lvl="1" marL="744043" indent="-309703" defTabSz="86868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300"/>
              <a:t>Export resident buyers</a:t>
            </a:r>
            <a:endParaRPr sz="2300"/>
          </a:p>
          <a:p>
            <a:pPr lvl="2" marL="1059709" indent="-191029" defTabSz="86868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900"/>
              <a:t>Perform essentially the same functions as export commission agents but more closely associated with a foreign firm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Summary: Modes of Entry</a:t>
            </a:r>
          </a:p>
        </p:txBody>
      </p:sp>
      <p:pic>
        <p:nvPicPr>
          <p:cNvPr id="13" name="image1.jpeg" descr="bal30166_tb1601crop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1600" y="1752600"/>
            <a:ext cx="6477000" cy="45434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700">
                <a:solidFill>
                  <a:srgbClr val="3333CC"/>
                </a:solidFill>
              </a:rPr>
              <a:t>Indirect Exporting…</a:t>
            </a:r>
          </a:p>
        </p:txBody>
      </p:sp>
      <p:sp>
        <p:nvSpPr>
          <p:cNvPr id="16" name="Shape 16"/>
          <p:cNvSpPr/>
          <p:nvPr>
            <p:ph type="body" idx="4294967295"/>
          </p:nvPr>
        </p:nvSpPr>
        <p:spPr>
          <a:xfrm>
            <a:off x="685800" y="17526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195023" indent="-195023" defTabSz="594359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Char char="•"/>
              <a:defRPr sz="1800"/>
            </a:pPr>
            <a:r>
              <a:rPr>
                <a:solidFill>
                  <a:srgbClr val="FF0000"/>
                </a:solidFill>
              </a:rPr>
              <a:t>Exporting of goods and services through various home-based exporters</a:t>
            </a:r>
            <a:endParaRPr>
              <a:solidFill>
                <a:srgbClr val="FF0000"/>
              </a:solidFill>
            </a:endParaRPr>
          </a:p>
          <a:p>
            <a:pPr lvl="1" marL="444590" indent="-147410" defTabSz="594359">
              <a:lnSpc>
                <a:spcPct val="90000"/>
              </a:lnSpc>
              <a:defRPr sz="1800"/>
            </a:pPr>
            <a:r>
              <a:rPr sz="1600"/>
              <a:t>Manufacturers’ export agents </a:t>
            </a:r>
            <a:endParaRPr sz="1600"/>
          </a:p>
          <a:p>
            <a:pPr lvl="2" marL="688260" indent="-93900" defTabSz="594359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1300"/>
              <a:t>sell for manufacturer</a:t>
            </a:r>
            <a:endParaRPr sz="1300"/>
          </a:p>
          <a:p>
            <a:pPr lvl="1" marL="444590" indent="-147410" defTabSz="594359">
              <a:lnSpc>
                <a:spcPct val="90000"/>
              </a:lnSpc>
              <a:defRPr sz="1800"/>
            </a:pPr>
            <a:r>
              <a:rPr sz="1600"/>
              <a:t>Export commission agents </a:t>
            </a:r>
            <a:endParaRPr sz="1600"/>
          </a:p>
          <a:p>
            <a:pPr lvl="2" marL="688260" indent="-93900" defTabSz="594359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1300"/>
              <a:t>buy for overseas customers</a:t>
            </a:r>
            <a:endParaRPr sz="1300"/>
          </a:p>
          <a:p>
            <a:pPr lvl="1" marL="444590" indent="-147410" defTabSz="594359">
              <a:lnSpc>
                <a:spcPct val="90000"/>
              </a:lnSpc>
              <a:defRPr sz="1800"/>
            </a:pPr>
            <a:r>
              <a:rPr sz="1600"/>
              <a:t>Export merchants </a:t>
            </a:r>
            <a:endParaRPr sz="1600"/>
          </a:p>
          <a:p>
            <a:pPr lvl="2" marL="688260" indent="-93900" defTabSz="594359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1300"/>
              <a:t>purchase and sell for own accounts</a:t>
            </a:r>
            <a:endParaRPr sz="1300"/>
          </a:p>
          <a:p>
            <a:pPr lvl="1" marL="444590" indent="-147410" defTabSz="594359">
              <a:lnSpc>
                <a:spcPct val="90000"/>
              </a:lnSpc>
              <a:defRPr sz="1800"/>
            </a:pPr>
            <a:r>
              <a:rPr sz="1600"/>
              <a:t>International firms </a:t>
            </a:r>
            <a:endParaRPr sz="1600"/>
          </a:p>
          <a:p>
            <a:pPr lvl="2" marL="688260" indent="-93900" defTabSz="594359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1300"/>
              <a:t>use the goods overseas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Direct Exporting</a:t>
            </a:r>
          </a:p>
        </p:txBody>
      </p:sp>
      <p:sp>
        <p:nvSpPr>
          <p:cNvPr id="19" name="Shape 19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0000"/>
              </a:lnSpc>
              <a:spcBef>
                <a:spcPts val="500"/>
              </a:spcBef>
              <a:buChar char="•"/>
              <a:defRPr sz="1800"/>
            </a:pPr>
            <a:r>
              <a:rPr sz="2400"/>
              <a:t>Exporting of goods and services by the producing firm</a:t>
            </a:r>
            <a:endParaRPr sz="2400"/>
          </a:p>
          <a:p>
            <a:pPr lvl="0" marL="372069" indent="-372069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500"/>
              <a:t>Sales company option</a:t>
            </a:r>
            <a:endParaRPr sz="2500"/>
          </a:p>
          <a:p>
            <a:pPr lvl="2" marL="1126066" indent="-211666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2000"/>
              <a:t>Business established to market goods and services</a:t>
            </a:r>
            <a:endParaRPr sz="2000"/>
          </a:p>
          <a:p>
            <a:pPr lvl="0" marL="372069" indent="-372069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500"/>
              <a:t>Internet has made direct exporting much easier</a:t>
            </a:r>
            <a:endParaRPr sz="2500"/>
          </a:p>
          <a:p>
            <a:pPr lvl="2" marL="1105429" indent="-191029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900"/>
              <a:t>Cost of trial low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 idx="4294967295"/>
          </p:nvPr>
        </p:nvSpPr>
        <p:spPr>
          <a:xfrm>
            <a:off x="685800" y="609600"/>
            <a:ext cx="77724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Exporting…</a:t>
            </a:r>
          </a:p>
        </p:txBody>
      </p:sp>
      <p:sp>
        <p:nvSpPr>
          <p:cNvPr id="22" name="Shape 22"/>
          <p:cNvSpPr/>
          <p:nvPr>
            <p:ph type="body" idx="4294967295"/>
          </p:nvPr>
        </p:nvSpPr>
        <p:spPr>
          <a:xfrm>
            <a:off x="762000" y="15240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0029" indent="-240029" defTabSz="576072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Turnkey Project used for export of</a:t>
            </a:r>
            <a:endParaRPr sz="2000">
              <a:solidFill>
                <a:srgbClr val="FF0000"/>
              </a:solidFill>
            </a:endParaRPr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Technology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Management expertise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Capital equipment (some cases)</a:t>
            </a:r>
            <a:endParaRPr sz="1500"/>
          </a:p>
          <a:p>
            <a:pPr lvl="0" marL="240029" indent="-240029" defTabSz="576072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After trial run, facility is turned over to purchaser</a:t>
            </a:r>
            <a:endParaRPr sz="2000">
              <a:solidFill>
                <a:srgbClr val="FF0000"/>
              </a:solidFill>
            </a:endParaRPr>
          </a:p>
          <a:p>
            <a:pPr lvl="0" marL="240029" indent="-240029" defTabSz="576072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Exporter of a turnkey project may be</a:t>
            </a:r>
            <a:endParaRPr sz="2000">
              <a:solidFill>
                <a:srgbClr val="FF0000"/>
              </a:solidFill>
            </a:endParaRPr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Contractor that specializes in designing and erecting plants in a particular industry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Company that wishes to earn money from its expertise</a:t>
            </a:r>
            <a:endParaRPr sz="1500"/>
          </a:p>
          <a:p>
            <a:pPr lvl="1" marL="416622" indent="-128586" defTabSz="576072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1500"/>
              <a:t>Producer of a factory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Exporting</a:t>
            </a:r>
          </a:p>
        </p:txBody>
      </p:sp>
      <p:sp>
        <p:nvSpPr>
          <p:cNvPr id="25" name="Shape 25"/>
          <p:cNvSpPr/>
          <p:nvPr>
            <p:ph type="body" idx="4294967295"/>
          </p:nvPr>
        </p:nvSpPr>
        <p:spPr>
          <a:xfrm>
            <a:off x="762000" y="1600200"/>
            <a:ext cx="80772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33400" indent="-533400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Licensing</a:t>
            </a:r>
            <a:endParaRPr sz="2800">
              <a:solidFill>
                <a:srgbClr val="FF0000"/>
              </a:solidFill>
            </a:endParaRPr>
          </a:p>
          <a:p>
            <a:pPr lvl="1" marL="721783" indent="-264583">
              <a:spcBef>
                <a:spcPts val="400"/>
              </a:spcBef>
              <a:defRPr sz="1800"/>
            </a:pPr>
            <a:r>
              <a:rPr sz="2000"/>
              <a:t>A contractual arrangement: one firm sells access to its patents, trade secrets, or technology to another </a:t>
            </a:r>
            <a:endParaRPr sz="2100"/>
          </a:p>
          <a:p>
            <a:pPr lvl="1" marL="721783" indent="-264583">
              <a:spcBef>
                <a:spcPts val="400"/>
              </a:spcBef>
              <a:defRPr sz="1800"/>
            </a:pPr>
            <a:r>
              <a:rPr sz="2000"/>
              <a:t>Licensee pays fixed sum and sales royalties (2%-5%)</a:t>
            </a:r>
            <a:endParaRPr sz="2000"/>
          </a:p>
          <a:p>
            <a:pPr lvl="1" marL="742950" indent="-285750">
              <a:spcBef>
                <a:spcPts val="500"/>
              </a:spcBef>
              <a:defRPr sz="1800"/>
            </a:pPr>
            <a:endParaRPr sz="2000"/>
          </a:p>
          <a:p>
            <a:pPr lvl="0" marL="459921" indent="-459921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600">
                <a:solidFill>
                  <a:srgbClr val="2929A3"/>
                </a:solidFill>
              </a:rPr>
              <a:t>Popular because</a:t>
            </a:r>
            <a:endParaRPr sz="2600">
              <a:solidFill>
                <a:srgbClr val="FF0000"/>
              </a:solidFill>
            </a:endParaRPr>
          </a:p>
          <a:p>
            <a:pPr lvl="1" marL="748902" indent="-291702">
              <a:spcBef>
                <a:spcPts val="500"/>
              </a:spcBef>
              <a:defRPr sz="1800"/>
            </a:pPr>
            <a:r>
              <a:rPr sz="2100"/>
              <a:t>Courts have begun upholding patent infringement claims</a:t>
            </a:r>
            <a:endParaRPr sz="2100"/>
          </a:p>
          <a:p>
            <a:pPr lvl="1" marL="748902" indent="-291702">
              <a:spcBef>
                <a:spcPts val="500"/>
              </a:spcBef>
              <a:defRPr sz="1800"/>
            </a:pPr>
            <a:r>
              <a:rPr sz="2100"/>
              <a:t>Patent holders have become vigilant in suing violators</a:t>
            </a:r>
            <a:endParaRPr sz="2100"/>
          </a:p>
          <a:p>
            <a:pPr lvl="1" marL="748902" indent="-291702">
              <a:spcBef>
                <a:spcPts val="500"/>
              </a:spcBef>
              <a:defRPr sz="1800"/>
            </a:pPr>
            <a:r>
              <a:rPr sz="2100"/>
              <a:t>Foreign governments have been pressed to enforce their patent laws</a:t>
            </a:r>
            <a:endParaRPr sz="2100"/>
          </a:p>
          <a:p>
            <a:pPr lvl="1" marL="742950" indent="-285750">
              <a:spcBef>
                <a:spcPts val="500"/>
              </a:spcBef>
              <a:defRPr sz="1800"/>
            </a:pPr>
            <a:endParaRPr sz="2100"/>
          </a:p>
          <a:p>
            <a:pPr lvl="1" marL="748902" indent="-291702">
              <a:spcBef>
                <a:spcPts val="500"/>
              </a:spcBef>
              <a:defRPr sz="1800"/>
            </a:pPr>
            <a:r>
              <a:rPr sz="2100"/>
              <a:t>Examples: Rangs for Sony, Abdul Momen Group for Cocacola.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Franchising</a:t>
            </a:r>
          </a:p>
        </p:txBody>
      </p:sp>
      <p:sp>
        <p:nvSpPr>
          <p:cNvPr id="28" name="Shape 28"/>
          <p:cNvSpPr/>
          <p:nvPr>
            <p:ph type="body" idx="4294967295"/>
          </p:nvPr>
        </p:nvSpPr>
        <p:spPr>
          <a:xfrm>
            <a:off x="685800" y="1981199"/>
            <a:ext cx="7772400" cy="4138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02729" indent="-502729" defTabSz="832103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900">
                <a:solidFill>
                  <a:srgbClr val="FF0000"/>
                </a:solidFill>
              </a:rPr>
              <a:t>Franchising</a:t>
            </a:r>
            <a:endParaRPr sz="2900">
              <a:solidFill>
                <a:srgbClr val="FF0000"/>
              </a:solidFill>
            </a:endParaRPr>
          </a:p>
          <a:p>
            <a:pPr lvl="1" marL="676084" indent="-260031" defTabSz="832103">
              <a:lnSpc>
                <a:spcPct val="90000"/>
              </a:lnSpc>
              <a:spcBef>
                <a:spcPts val="600"/>
              </a:spcBef>
              <a:defRPr sz="1800"/>
            </a:pPr>
            <a:endParaRPr sz="2500"/>
          </a:p>
          <a:p>
            <a:pPr lvl="1" marL="777207" indent="-361155" defTabSz="832103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500"/>
              <a:t>Form of licensing in which one firm contracts with another to operate a certain type of business under an established name according to specific rules. </a:t>
            </a:r>
            <a:endParaRPr sz="2500"/>
          </a:p>
          <a:p>
            <a:pPr lvl="1" marL="777207" indent="-361155" defTabSz="832103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500"/>
              <a:t>This involves an initial franchising fees known as Know How Fees followed by successive royalty (usually 12-25% of the revenue per monthly or annually </a:t>
            </a:r>
            <a:endParaRPr sz="2500"/>
          </a:p>
          <a:p>
            <a:pPr lvl="1" marL="777207" indent="-361155" defTabSz="832103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500"/>
              <a:t>Example: Pizzahut, Burger King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 idx="4294967295"/>
          </p:nvPr>
        </p:nvSpPr>
        <p:spPr>
          <a:xfrm>
            <a:off x="685800" y="609598"/>
            <a:ext cx="7772400" cy="1143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Contracts</a:t>
            </a:r>
          </a:p>
        </p:txBody>
      </p:sp>
      <p:sp>
        <p:nvSpPr>
          <p:cNvPr id="31" name="Shape 31"/>
          <p:cNvSpPr/>
          <p:nvPr>
            <p:ph type="body" idx="4294967295"/>
          </p:nvPr>
        </p:nvSpPr>
        <p:spPr>
          <a:xfrm>
            <a:off x="685800" y="19812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2886" indent="-242886" defTabSz="777240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Management Contract</a:t>
            </a:r>
            <a:endParaRPr sz="2000">
              <a:solidFill>
                <a:srgbClr val="FF0000"/>
              </a:solidFill>
            </a:endParaRPr>
          </a:p>
          <a:p>
            <a:pPr lvl="1" marL="552472" indent="-163852" defTabSz="77724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700"/>
              <a:t>Arrangement by which one firm provides management in all or specific areas to another firm.</a:t>
            </a:r>
            <a:endParaRPr sz="1700"/>
          </a:p>
          <a:p>
            <a:pPr lvl="1" marL="552472" indent="-163852" defTabSz="77724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700"/>
              <a:t>Examples: Gas companies </a:t>
            </a:r>
            <a:endParaRPr sz="1700"/>
          </a:p>
          <a:p>
            <a:pPr lvl="1" marL="631506" indent="-242886" defTabSz="777240">
              <a:lnSpc>
                <a:spcPct val="90000"/>
              </a:lnSpc>
              <a:spcBef>
                <a:spcPts val="500"/>
              </a:spcBef>
              <a:defRPr sz="1800"/>
            </a:pPr>
            <a:endParaRPr sz="1700"/>
          </a:p>
          <a:p>
            <a:pPr lvl="0" marL="242886" indent="-242886" defTabSz="777240">
              <a:lnSpc>
                <a:spcPct val="90000"/>
              </a:lnSpc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Contract Manufacturing</a:t>
            </a:r>
            <a:endParaRPr sz="2000">
              <a:solidFill>
                <a:srgbClr val="FF0000"/>
              </a:solidFill>
            </a:endParaRPr>
          </a:p>
          <a:p>
            <a:pPr lvl="1" marL="552472" indent="-163852" defTabSz="77724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700"/>
              <a:t>Arrangement in which one firm contracts with another to produce products to its specifications but assumes responsibility for marketing.</a:t>
            </a:r>
            <a:endParaRPr sz="1700"/>
          </a:p>
          <a:p>
            <a:pPr lvl="1" marL="552472" indent="-163852" defTabSz="777240">
              <a:lnSpc>
                <a:spcPct val="90000"/>
              </a:lnSpc>
              <a:spcBef>
                <a:spcPts val="400"/>
              </a:spcBef>
              <a:defRPr sz="1800"/>
            </a:pPr>
            <a:r>
              <a:rPr sz="1700"/>
              <a:t>Examples: Most of the garments industries in Bangladesh 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 idx="4294967295"/>
          </p:nvPr>
        </p:nvSpPr>
        <p:spPr>
          <a:xfrm>
            <a:off x="685800" y="1066800"/>
            <a:ext cx="77724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333CC"/>
                </a:solidFill>
              </a:rPr>
              <a:t>Equity-Based Modes of Entry</a:t>
            </a:r>
          </a:p>
        </p:txBody>
      </p:sp>
      <p:sp>
        <p:nvSpPr>
          <p:cNvPr id="34" name="Shape 34"/>
          <p:cNvSpPr/>
          <p:nvPr>
            <p:ph type="body" idx="4294967295"/>
          </p:nvPr>
        </p:nvSpPr>
        <p:spPr>
          <a:xfrm>
            <a:off x="685800" y="2209800"/>
            <a:ext cx="7772400" cy="266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466724" indent="-466724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Wholly Owned Subsidiary</a:t>
            </a:r>
            <a:endParaRPr sz="2800">
              <a:solidFill>
                <a:srgbClr val="FF0000"/>
              </a:solidFill>
            </a:endParaRPr>
          </a:p>
          <a:p>
            <a:pPr lvl="0">
              <a:buSzTx/>
              <a:buNone/>
              <a:defRPr sz="1800"/>
            </a:pPr>
            <a:endParaRPr sz="2800">
              <a:solidFill>
                <a:srgbClr val="FF0000"/>
              </a:solidFill>
            </a:endParaRPr>
          </a:p>
          <a:p>
            <a:pPr lvl="0" marL="466724" indent="-466724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Joint Venture</a:t>
            </a:r>
            <a:endParaRPr sz="2800">
              <a:solidFill>
                <a:srgbClr val="FF0000"/>
              </a:solidFill>
            </a:endParaRPr>
          </a:p>
          <a:p>
            <a:pPr lvl="0">
              <a:buClr>
                <a:srgbClr val="FF0000"/>
              </a:buClr>
              <a:buChar char="•"/>
              <a:defRPr sz="1800"/>
            </a:pPr>
            <a:endParaRPr sz="2800">
              <a:solidFill>
                <a:srgbClr val="FF0000"/>
              </a:solidFill>
            </a:endParaRPr>
          </a:p>
          <a:p>
            <a:pPr lvl="0" marL="466724" indent="-466724">
              <a:spcBef>
                <a:spcPts val="600"/>
              </a:spcBef>
              <a:buClr>
                <a:srgbClr val="FF0000"/>
              </a:buClr>
              <a:buChar char="•"/>
              <a:defRPr sz="1800"/>
            </a:pPr>
            <a:r>
              <a:rPr sz="2800">
                <a:solidFill>
                  <a:srgbClr val="FF0000"/>
                </a:solidFill>
              </a:rPr>
              <a:t>Strategic Alliance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