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86" r:id="rId6"/>
    <p:sldId id="269" r:id="rId7"/>
    <p:sldId id="288" r:id="rId8"/>
    <p:sldId id="289" r:id="rId9"/>
    <p:sldId id="290" r:id="rId10"/>
    <p:sldId id="287" r:id="rId11"/>
    <p:sldId id="279" r:id="rId12"/>
    <p:sldId id="280" r:id="rId13"/>
    <p:sldId id="281" r:id="rId14"/>
    <p:sldId id="282" r:id="rId15"/>
    <p:sldId id="283" r:id="rId16"/>
    <p:sldId id="284" r:id="rId17"/>
    <p:sldId id="285" r:id="rId18"/>
  </p:sldIdLst>
  <p:sldSz cx="9118600" cy="6832600"/>
  <p:notesSz cx="9118600" cy="683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63016"/>
            <a:ext cx="9118600" cy="291465"/>
          </a:xfrm>
          <a:custGeom>
            <a:avLst/>
            <a:gdLst/>
            <a:ahLst/>
            <a:cxnLst/>
            <a:rect l="l" t="t" r="r" b="b"/>
            <a:pathLst>
              <a:path w="9118600" h="291465">
                <a:moveTo>
                  <a:pt x="0" y="291083"/>
                </a:moveTo>
                <a:lnTo>
                  <a:pt x="9118600" y="291083"/>
                </a:lnTo>
                <a:lnTo>
                  <a:pt x="9118600" y="0"/>
                </a:lnTo>
                <a:lnTo>
                  <a:pt x="0" y="0"/>
                </a:lnTo>
                <a:lnTo>
                  <a:pt x="0" y="291083"/>
                </a:lnTo>
                <a:close/>
              </a:path>
            </a:pathLst>
          </a:custGeom>
          <a:solidFill>
            <a:srgbClr val="EFE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18600" cy="763270"/>
          </a:xfrm>
          <a:custGeom>
            <a:avLst/>
            <a:gdLst/>
            <a:ahLst/>
            <a:cxnLst/>
            <a:rect l="l" t="t" r="r" b="b"/>
            <a:pathLst>
              <a:path w="9118600" h="763270">
                <a:moveTo>
                  <a:pt x="0" y="763016"/>
                </a:moveTo>
                <a:lnTo>
                  <a:pt x="9118600" y="763015"/>
                </a:lnTo>
                <a:lnTo>
                  <a:pt x="9118600" y="0"/>
                </a:lnTo>
                <a:lnTo>
                  <a:pt x="0" y="0"/>
                </a:lnTo>
                <a:lnTo>
                  <a:pt x="0" y="763016"/>
                </a:lnTo>
                <a:close/>
              </a:path>
            </a:pathLst>
          </a:custGeom>
          <a:solidFill>
            <a:srgbClr val="BDB5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791972" cy="7637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43204"/>
            <a:ext cx="9118600" cy="38100"/>
          </a:xfrm>
          <a:custGeom>
            <a:avLst/>
            <a:gdLst/>
            <a:ahLst/>
            <a:cxnLst/>
            <a:rect l="l" t="t" r="r" b="b"/>
            <a:pathLst>
              <a:path w="9118600" h="38100">
                <a:moveTo>
                  <a:pt x="0" y="0"/>
                </a:moveTo>
                <a:lnTo>
                  <a:pt x="0" y="38100"/>
                </a:lnTo>
                <a:lnTo>
                  <a:pt x="9118600" y="38099"/>
                </a:lnTo>
                <a:lnTo>
                  <a:pt x="911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7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1054100"/>
            <a:ext cx="9118600" cy="5410200"/>
          </a:xfrm>
          <a:custGeom>
            <a:avLst/>
            <a:gdLst/>
            <a:ahLst/>
            <a:cxnLst/>
            <a:rect l="l" t="t" r="r" b="b"/>
            <a:pathLst>
              <a:path w="9118600" h="5410200">
                <a:moveTo>
                  <a:pt x="0" y="5410200"/>
                </a:moveTo>
                <a:lnTo>
                  <a:pt x="9118600" y="5410200"/>
                </a:lnTo>
                <a:lnTo>
                  <a:pt x="911860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solidFill>
            <a:srgbClr val="BDB5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6464300"/>
            <a:ext cx="9118600" cy="368300"/>
          </a:xfrm>
          <a:custGeom>
            <a:avLst/>
            <a:gdLst/>
            <a:ahLst/>
            <a:cxnLst/>
            <a:rect l="l" t="t" r="r" b="b"/>
            <a:pathLst>
              <a:path w="9118600" h="368300">
                <a:moveTo>
                  <a:pt x="0" y="368300"/>
                </a:moveTo>
                <a:lnTo>
                  <a:pt x="9118600" y="368300"/>
                </a:lnTo>
                <a:lnTo>
                  <a:pt x="9118600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solidFill>
            <a:srgbClr val="681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368550" y="1035050"/>
            <a:ext cx="6750050" cy="38100"/>
          </a:xfrm>
          <a:custGeom>
            <a:avLst/>
            <a:gdLst/>
            <a:ahLst/>
            <a:cxnLst/>
            <a:rect l="l" t="t" r="r" b="b"/>
            <a:pathLst>
              <a:path w="6750050" h="38100">
                <a:moveTo>
                  <a:pt x="0" y="0"/>
                </a:moveTo>
                <a:lnTo>
                  <a:pt x="0" y="38100"/>
                </a:lnTo>
                <a:lnTo>
                  <a:pt x="6750050" y="38100"/>
                </a:lnTo>
                <a:lnTo>
                  <a:pt x="675005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7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143747" y="0"/>
            <a:ext cx="974851" cy="388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1070102"/>
            <a:ext cx="9118600" cy="54703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0"/>
            <a:ext cx="4256023" cy="1033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6540500"/>
            <a:ext cx="3014726" cy="292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0"/>
            <a:ext cx="2383027" cy="23784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5224" y="471424"/>
            <a:ext cx="8328151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67790" y="3826256"/>
            <a:ext cx="6383020" cy="1708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0700" y="1968500"/>
            <a:ext cx="3657600" cy="358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87900" y="1968500"/>
            <a:ext cx="3962400" cy="381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63016"/>
            <a:ext cx="9118600" cy="6069965"/>
          </a:xfrm>
          <a:custGeom>
            <a:avLst/>
            <a:gdLst/>
            <a:ahLst/>
            <a:cxnLst/>
            <a:rect l="l" t="t" r="r" b="b"/>
            <a:pathLst>
              <a:path w="9118600" h="6069965">
                <a:moveTo>
                  <a:pt x="0" y="6069584"/>
                </a:moveTo>
                <a:lnTo>
                  <a:pt x="9118600" y="6069584"/>
                </a:lnTo>
                <a:lnTo>
                  <a:pt x="9118600" y="0"/>
                </a:lnTo>
                <a:lnTo>
                  <a:pt x="0" y="0"/>
                </a:lnTo>
                <a:lnTo>
                  <a:pt x="0" y="6069584"/>
                </a:lnTo>
                <a:close/>
              </a:path>
            </a:pathLst>
          </a:custGeom>
          <a:solidFill>
            <a:srgbClr val="EFE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18600" cy="763270"/>
          </a:xfrm>
          <a:custGeom>
            <a:avLst/>
            <a:gdLst/>
            <a:ahLst/>
            <a:cxnLst/>
            <a:rect l="l" t="t" r="r" b="b"/>
            <a:pathLst>
              <a:path w="9118600" h="763270">
                <a:moveTo>
                  <a:pt x="0" y="763016"/>
                </a:moveTo>
                <a:lnTo>
                  <a:pt x="9118600" y="763015"/>
                </a:lnTo>
                <a:lnTo>
                  <a:pt x="9118600" y="0"/>
                </a:lnTo>
                <a:lnTo>
                  <a:pt x="0" y="0"/>
                </a:lnTo>
                <a:lnTo>
                  <a:pt x="0" y="763016"/>
                </a:lnTo>
                <a:close/>
              </a:path>
            </a:pathLst>
          </a:custGeom>
          <a:solidFill>
            <a:srgbClr val="BDB5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791972" cy="7637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43204"/>
            <a:ext cx="9118600" cy="38100"/>
          </a:xfrm>
          <a:custGeom>
            <a:avLst/>
            <a:gdLst/>
            <a:ahLst/>
            <a:cxnLst/>
            <a:rect l="l" t="t" r="r" b="b"/>
            <a:pathLst>
              <a:path w="9118600" h="38100">
                <a:moveTo>
                  <a:pt x="0" y="0"/>
                </a:moveTo>
                <a:lnTo>
                  <a:pt x="0" y="38100"/>
                </a:lnTo>
                <a:lnTo>
                  <a:pt x="9118600" y="38099"/>
                </a:lnTo>
                <a:lnTo>
                  <a:pt x="911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7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1202" y="-92456"/>
            <a:ext cx="7156195" cy="871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34070" y="1447863"/>
            <a:ext cx="5250459" cy="4214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0324" y="6354318"/>
            <a:ext cx="2917952" cy="341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5930" y="6354318"/>
            <a:ext cx="2097278" cy="341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65392" y="6354318"/>
            <a:ext cx="2097278" cy="341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1766" y="3521667"/>
            <a:ext cx="58997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latin typeface="Verdana"/>
                <a:cs typeface="Verdana"/>
              </a:rPr>
              <a:t>Media Planning and Strategy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230871" y="196850"/>
            <a:ext cx="1691005" cy="2171700"/>
            <a:chOff x="7230871" y="196850"/>
            <a:chExt cx="1691005" cy="2171700"/>
          </a:xfrm>
        </p:grpSpPr>
        <p:sp>
          <p:nvSpPr>
            <p:cNvPr id="4" name="object 4"/>
            <p:cNvSpPr/>
            <p:nvPr/>
          </p:nvSpPr>
          <p:spPr>
            <a:xfrm>
              <a:off x="7264399" y="241045"/>
              <a:ext cx="1630679" cy="21084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49921" y="215900"/>
              <a:ext cx="1652905" cy="2133600"/>
            </a:xfrm>
            <a:custGeom>
              <a:avLst/>
              <a:gdLst/>
              <a:ahLst/>
              <a:cxnLst/>
              <a:rect l="l" t="t" r="r" b="b"/>
              <a:pathLst>
                <a:path w="1652904" h="2133600">
                  <a:moveTo>
                    <a:pt x="0" y="0"/>
                  </a:moveTo>
                  <a:lnTo>
                    <a:pt x="0" y="2133599"/>
                  </a:lnTo>
                  <a:lnTo>
                    <a:pt x="1652777" y="2133599"/>
                  </a:lnTo>
                  <a:lnTo>
                    <a:pt x="1652777" y="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C67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5224" y="471424"/>
            <a:ext cx="131826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0" spc="-5" dirty="0">
                <a:solidFill>
                  <a:srgbClr val="E8AB14"/>
                </a:solidFill>
                <a:latin typeface="Verdana"/>
                <a:cs typeface="Verdana"/>
              </a:rPr>
              <a:t>10</a:t>
            </a:r>
            <a:endParaRPr sz="8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045" y="6589521"/>
            <a:ext cx="1263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McGraw-Hill/Irwin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03521" y="6624573"/>
            <a:ext cx="4071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© 2004 The McGraw-Hill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Companies, 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Inc.,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Rights</a:t>
            </a:r>
            <a:r>
              <a:rPr sz="1200" b="1" i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Reserved.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ntinuity-flighting-publishing advantage d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27" y="872994"/>
            <a:ext cx="5734345" cy="50866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56200" y="2260600"/>
            <a:ext cx="3683000" cy="4064000"/>
            <a:chOff x="5156200" y="2260600"/>
            <a:chExt cx="3683000" cy="4064000"/>
          </a:xfrm>
        </p:grpSpPr>
        <p:sp>
          <p:nvSpPr>
            <p:cNvPr id="3" name="object 3"/>
            <p:cNvSpPr/>
            <p:nvPr/>
          </p:nvSpPr>
          <p:spPr>
            <a:xfrm>
              <a:off x="5168900" y="2273299"/>
              <a:ext cx="3657600" cy="4038600"/>
            </a:xfrm>
            <a:custGeom>
              <a:avLst/>
              <a:gdLst/>
              <a:ahLst/>
              <a:cxnLst/>
              <a:rect l="l" t="t" r="r" b="b"/>
              <a:pathLst>
                <a:path w="3657600" h="4038600">
                  <a:moveTo>
                    <a:pt x="3657600" y="0"/>
                  </a:moveTo>
                  <a:lnTo>
                    <a:pt x="0" y="0"/>
                  </a:lnTo>
                  <a:lnTo>
                    <a:pt x="0" y="3962400"/>
                  </a:lnTo>
                  <a:lnTo>
                    <a:pt x="0" y="4038600"/>
                  </a:lnTo>
                  <a:lnTo>
                    <a:pt x="3657600" y="4038600"/>
                  </a:lnTo>
                  <a:lnTo>
                    <a:pt x="3657600" y="3962400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68900" y="2273300"/>
              <a:ext cx="3657600" cy="4038600"/>
            </a:xfrm>
            <a:custGeom>
              <a:avLst/>
              <a:gdLst/>
              <a:ahLst/>
              <a:cxnLst/>
              <a:rect l="l" t="t" r="r" b="b"/>
              <a:pathLst>
                <a:path w="3657600" h="4038600">
                  <a:moveTo>
                    <a:pt x="0" y="0"/>
                  </a:moveTo>
                  <a:lnTo>
                    <a:pt x="0" y="4038600"/>
                  </a:lnTo>
                  <a:lnTo>
                    <a:pt x="3657600" y="4038600"/>
                  </a:lnTo>
                  <a:lnTo>
                    <a:pt x="3657600" y="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60400" y="2260600"/>
            <a:ext cx="4216400" cy="4064000"/>
            <a:chOff x="660400" y="2260600"/>
            <a:chExt cx="4216400" cy="4064000"/>
          </a:xfrm>
        </p:grpSpPr>
        <p:sp>
          <p:nvSpPr>
            <p:cNvPr id="6" name="object 6"/>
            <p:cNvSpPr/>
            <p:nvPr/>
          </p:nvSpPr>
          <p:spPr>
            <a:xfrm>
              <a:off x="673100" y="2273299"/>
              <a:ext cx="4191000" cy="4038600"/>
            </a:xfrm>
            <a:custGeom>
              <a:avLst/>
              <a:gdLst/>
              <a:ahLst/>
              <a:cxnLst/>
              <a:rect l="l" t="t" r="r" b="b"/>
              <a:pathLst>
                <a:path w="4191000" h="4038600">
                  <a:moveTo>
                    <a:pt x="4191000" y="0"/>
                  </a:moveTo>
                  <a:lnTo>
                    <a:pt x="0" y="0"/>
                  </a:lnTo>
                  <a:lnTo>
                    <a:pt x="0" y="3962400"/>
                  </a:lnTo>
                  <a:lnTo>
                    <a:pt x="0" y="4038600"/>
                  </a:lnTo>
                  <a:lnTo>
                    <a:pt x="4191000" y="4038600"/>
                  </a:lnTo>
                  <a:lnTo>
                    <a:pt x="4191000" y="3962400"/>
                  </a:lnTo>
                  <a:lnTo>
                    <a:pt x="41910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3100" y="2273300"/>
              <a:ext cx="4191000" cy="4038600"/>
            </a:xfrm>
            <a:custGeom>
              <a:avLst/>
              <a:gdLst/>
              <a:ahLst/>
              <a:cxnLst/>
              <a:rect l="l" t="t" r="r" b="b"/>
              <a:pathLst>
                <a:path w="4191000" h="4038600">
                  <a:moveTo>
                    <a:pt x="0" y="0"/>
                  </a:moveTo>
                  <a:lnTo>
                    <a:pt x="0" y="4038600"/>
                  </a:lnTo>
                  <a:lnTo>
                    <a:pt x="4191000" y="4038600"/>
                  </a:lnTo>
                  <a:lnTo>
                    <a:pt x="4191000" y="0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05002" y="87376"/>
            <a:ext cx="48799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Television</a:t>
            </a:r>
            <a:r>
              <a:rPr spc="15" dirty="0"/>
              <a:t> </a:t>
            </a:r>
            <a:r>
              <a:rPr spc="-5" dirty="0"/>
              <a:t>Characteristics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10273" y="1466483"/>
            <a:ext cx="23704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latin typeface="Verdana"/>
                <a:cs typeface="Verdana"/>
              </a:rPr>
              <a:t>Advantages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6900" y="2197100"/>
            <a:ext cx="4191000" cy="4038600"/>
          </a:xfrm>
          <a:prstGeom prst="rect">
            <a:avLst/>
          </a:prstGeom>
          <a:solidFill>
            <a:srgbClr val="FFFFCC"/>
          </a:solidFill>
          <a:ln w="25400">
            <a:solidFill>
              <a:srgbClr val="010101"/>
            </a:solidFill>
          </a:ln>
        </p:spPr>
        <p:txBody>
          <a:bodyPr vert="horz" wrap="square" lIns="0" tIns="292735" rIns="0" bIns="0" rtlCol="0">
            <a:spAutoFit/>
          </a:bodyPr>
          <a:lstStyle/>
          <a:p>
            <a:pPr marL="511175" indent="-343535">
              <a:lnSpc>
                <a:spcPct val="100000"/>
              </a:lnSpc>
              <a:spcBef>
                <a:spcPts val="2305"/>
              </a:spcBef>
              <a:buFont typeface="Wingdings"/>
              <a:buChar char=""/>
              <a:tabLst>
                <a:tab pos="511175" algn="l"/>
                <a:tab pos="511809" algn="l"/>
              </a:tabLst>
            </a:pPr>
            <a:r>
              <a:rPr sz="2400" dirty="0">
                <a:latin typeface="Verdana"/>
                <a:cs typeface="Verdana"/>
              </a:rPr>
              <a:t>Mass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coverage</a:t>
            </a:r>
            <a:endParaRPr sz="2400">
              <a:latin typeface="Verdana"/>
              <a:cs typeface="Verdana"/>
            </a:endParaRPr>
          </a:p>
          <a:p>
            <a:pPr marL="511175" indent="-343535">
              <a:lnSpc>
                <a:spcPct val="100000"/>
              </a:lnSpc>
              <a:spcBef>
                <a:spcPts val="565"/>
              </a:spcBef>
              <a:buFont typeface="Wingdings"/>
              <a:buChar char=""/>
              <a:tabLst>
                <a:tab pos="511175" algn="l"/>
                <a:tab pos="511809" algn="l"/>
              </a:tabLst>
            </a:pPr>
            <a:r>
              <a:rPr sz="2400" spc="-5" dirty="0">
                <a:latin typeface="Verdana"/>
                <a:cs typeface="Verdana"/>
              </a:rPr>
              <a:t>High </a:t>
            </a:r>
            <a:r>
              <a:rPr sz="2400" dirty="0">
                <a:latin typeface="Verdana"/>
                <a:cs typeface="Verdana"/>
              </a:rPr>
              <a:t>reach</a:t>
            </a:r>
            <a:endParaRPr sz="2400">
              <a:latin typeface="Verdana"/>
              <a:cs typeface="Verdana"/>
            </a:endParaRPr>
          </a:p>
          <a:p>
            <a:pPr marL="511175" marR="83185" indent="-342900">
              <a:lnSpc>
                <a:spcPts val="2850"/>
              </a:lnSpc>
              <a:spcBef>
                <a:spcPts val="715"/>
              </a:spcBef>
              <a:buFont typeface="Wingdings"/>
              <a:buChar char=""/>
              <a:tabLst>
                <a:tab pos="511175" algn="l"/>
                <a:tab pos="511809" algn="l"/>
              </a:tabLst>
            </a:pPr>
            <a:r>
              <a:rPr sz="2400" dirty="0">
                <a:latin typeface="Verdana"/>
                <a:cs typeface="Verdana"/>
              </a:rPr>
              <a:t>Impact of </a:t>
            </a:r>
            <a:r>
              <a:rPr sz="2400" spc="-5" dirty="0">
                <a:latin typeface="Verdana"/>
                <a:cs typeface="Verdana"/>
              </a:rPr>
              <a:t>sight, </a:t>
            </a:r>
            <a:r>
              <a:rPr sz="2400" dirty="0">
                <a:latin typeface="Verdana"/>
                <a:cs typeface="Verdana"/>
              </a:rPr>
              <a:t>sound,  and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motion</a:t>
            </a:r>
            <a:endParaRPr sz="2400">
              <a:latin typeface="Verdana"/>
              <a:cs typeface="Verdana"/>
            </a:endParaRPr>
          </a:p>
          <a:p>
            <a:pPr marL="511175" indent="-343535">
              <a:lnSpc>
                <a:spcPct val="100000"/>
              </a:lnSpc>
              <a:spcBef>
                <a:spcPts val="475"/>
              </a:spcBef>
              <a:buFont typeface="Wingdings"/>
              <a:buChar char=""/>
              <a:tabLst>
                <a:tab pos="511175" algn="l"/>
                <a:tab pos="511809" algn="l"/>
              </a:tabLst>
            </a:pPr>
            <a:r>
              <a:rPr sz="2400" spc="-5" dirty="0">
                <a:latin typeface="Verdana"/>
                <a:cs typeface="Verdana"/>
              </a:rPr>
              <a:t>High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prestige</a:t>
            </a:r>
            <a:endParaRPr sz="2400">
              <a:latin typeface="Verdana"/>
              <a:cs typeface="Verdana"/>
            </a:endParaRPr>
          </a:p>
          <a:p>
            <a:pPr marL="511175" indent="-343535">
              <a:lnSpc>
                <a:spcPct val="100000"/>
              </a:lnSpc>
              <a:spcBef>
                <a:spcPts val="570"/>
              </a:spcBef>
              <a:buFont typeface="Wingdings"/>
              <a:buChar char=""/>
              <a:tabLst>
                <a:tab pos="511175" algn="l"/>
                <a:tab pos="511809" algn="l"/>
              </a:tabLst>
            </a:pPr>
            <a:r>
              <a:rPr sz="2400" spc="-5" dirty="0">
                <a:latin typeface="Verdana"/>
                <a:cs typeface="Verdana"/>
              </a:rPr>
              <a:t>Low </a:t>
            </a:r>
            <a:r>
              <a:rPr sz="2400" dirty="0">
                <a:latin typeface="Verdana"/>
                <a:cs typeface="Verdana"/>
              </a:rPr>
              <a:t>cost per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exposure</a:t>
            </a:r>
            <a:endParaRPr sz="2400">
              <a:latin typeface="Verdana"/>
              <a:cs typeface="Verdana"/>
            </a:endParaRPr>
          </a:p>
          <a:p>
            <a:pPr marL="511175" indent="-343535">
              <a:lnSpc>
                <a:spcPct val="100000"/>
              </a:lnSpc>
              <a:spcBef>
                <a:spcPts val="570"/>
              </a:spcBef>
              <a:buFont typeface="Wingdings"/>
              <a:buChar char=""/>
              <a:tabLst>
                <a:tab pos="511175" algn="l"/>
                <a:tab pos="511809" algn="l"/>
              </a:tabLst>
            </a:pPr>
            <a:r>
              <a:rPr sz="2400" spc="-5" dirty="0">
                <a:latin typeface="Verdana"/>
                <a:cs typeface="Verdana"/>
              </a:rPr>
              <a:t>Attention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getting</a:t>
            </a:r>
            <a:endParaRPr sz="2400">
              <a:latin typeface="Verdana"/>
              <a:cs typeface="Verdana"/>
            </a:endParaRPr>
          </a:p>
          <a:p>
            <a:pPr marL="511175" indent="-343535">
              <a:lnSpc>
                <a:spcPct val="100000"/>
              </a:lnSpc>
              <a:spcBef>
                <a:spcPts val="570"/>
              </a:spcBef>
              <a:buFont typeface="Wingdings"/>
              <a:buChar char=""/>
              <a:tabLst>
                <a:tab pos="511175" algn="l"/>
                <a:tab pos="511809" algn="l"/>
              </a:tabLst>
            </a:pPr>
            <a:r>
              <a:rPr sz="2400" dirty="0">
                <a:latin typeface="Verdana"/>
                <a:cs typeface="Verdana"/>
              </a:rPr>
              <a:t>Favorable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image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92129" y="1464959"/>
            <a:ext cx="29610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latin typeface="Verdana"/>
                <a:cs typeface="Verdana"/>
              </a:rPr>
              <a:t>Disadvantages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92700" y="2197100"/>
            <a:ext cx="3657600" cy="4038600"/>
          </a:xfrm>
          <a:prstGeom prst="rect">
            <a:avLst/>
          </a:prstGeom>
          <a:solidFill>
            <a:srgbClr val="FFFFCC"/>
          </a:solidFill>
          <a:ln w="25400">
            <a:solidFill>
              <a:srgbClr val="010101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Times New Roman"/>
              <a:cs typeface="Times New Roman"/>
            </a:endParaRPr>
          </a:p>
          <a:p>
            <a:pPr marL="511175" indent="-343535">
              <a:lnSpc>
                <a:spcPct val="100000"/>
              </a:lnSpc>
              <a:buFont typeface="Wingdings"/>
              <a:buChar char=""/>
              <a:tabLst>
                <a:tab pos="511175" algn="l"/>
                <a:tab pos="511809" algn="l"/>
              </a:tabLst>
            </a:pPr>
            <a:r>
              <a:rPr sz="2400" spc="-5" dirty="0">
                <a:latin typeface="Verdana"/>
                <a:cs typeface="Verdana"/>
              </a:rPr>
              <a:t>Low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selectivity</a:t>
            </a:r>
            <a:endParaRPr sz="2400">
              <a:latin typeface="Verdana"/>
              <a:cs typeface="Verdana"/>
            </a:endParaRPr>
          </a:p>
          <a:p>
            <a:pPr marL="511175" indent="-343535">
              <a:lnSpc>
                <a:spcPct val="100000"/>
              </a:lnSpc>
              <a:spcBef>
                <a:spcPts val="570"/>
              </a:spcBef>
              <a:buFont typeface="Wingdings"/>
              <a:buChar char=""/>
              <a:tabLst>
                <a:tab pos="511175" algn="l"/>
                <a:tab pos="511809" algn="l"/>
              </a:tabLst>
            </a:pPr>
            <a:r>
              <a:rPr sz="2400" dirty="0">
                <a:latin typeface="Verdana"/>
                <a:cs typeface="Verdana"/>
              </a:rPr>
              <a:t>Short message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life</a:t>
            </a:r>
            <a:endParaRPr sz="2400">
              <a:latin typeface="Verdana"/>
              <a:cs typeface="Verdana"/>
            </a:endParaRPr>
          </a:p>
          <a:p>
            <a:pPr marL="511175" indent="-343535">
              <a:lnSpc>
                <a:spcPct val="100000"/>
              </a:lnSpc>
              <a:spcBef>
                <a:spcPts val="565"/>
              </a:spcBef>
              <a:buFont typeface="Wingdings"/>
              <a:buChar char=""/>
              <a:tabLst>
                <a:tab pos="511175" algn="l"/>
                <a:tab pos="511809" algn="l"/>
              </a:tabLst>
            </a:pPr>
            <a:r>
              <a:rPr sz="2400" spc="-5" dirty="0">
                <a:latin typeface="Verdana"/>
                <a:cs typeface="Verdana"/>
              </a:rPr>
              <a:t>High absolute </a:t>
            </a:r>
            <a:r>
              <a:rPr sz="2400" dirty="0">
                <a:latin typeface="Verdana"/>
                <a:cs typeface="Verdana"/>
              </a:rPr>
              <a:t>cost</a:t>
            </a:r>
            <a:endParaRPr sz="2400">
              <a:latin typeface="Verdana"/>
              <a:cs typeface="Verdana"/>
            </a:endParaRPr>
          </a:p>
          <a:p>
            <a:pPr marL="511175" marR="699770" indent="-342900">
              <a:lnSpc>
                <a:spcPts val="2850"/>
              </a:lnSpc>
              <a:spcBef>
                <a:spcPts val="715"/>
              </a:spcBef>
              <a:buFont typeface="Wingdings"/>
              <a:buChar char=""/>
              <a:tabLst>
                <a:tab pos="511175" algn="l"/>
                <a:tab pos="511809" algn="l"/>
              </a:tabLst>
            </a:pPr>
            <a:r>
              <a:rPr sz="2400" spc="-5" dirty="0">
                <a:latin typeface="Verdana"/>
                <a:cs typeface="Verdana"/>
              </a:rPr>
              <a:t>High production  costs</a:t>
            </a:r>
            <a:endParaRPr sz="2400">
              <a:latin typeface="Verdana"/>
              <a:cs typeface="Verdana"/>
            </a:endParaRPr>
          </a:p>
          <a:p>
            <a:pPr marL="511175" indent="-343535">
              <a:lnSpc>
                <a:spcPct val="100000"/>
              </a:lnSpc>
              <a:spcBef>
                <a:spcPts val="475"/>
              </a:spcBef>
              <a:buFont typeface="Wingdings"/>
              <a:buChar char=""/>
              <a:tabLst>
                <a:tab pos="511175" algn="l"/>
                <a:tab pos="511809" algn="l"/>
              </a:tabLst>
            </a:pPr>
            <a:r>
              <a:rPr sz="2400" spc="-5" dirty="0">
                <a:latin typeface="Verdana"/>
                <a:cs typeface="Verdana"/>
              </a:rPr>
              <a:t>Clutter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32400" y="2108200"/>
            <a:ext cx="3683000" cy="3683000"/>
            <a:chOff x="5232400" y="2108200"/>
            <a:chExt cx="3683000" cy="3683000"/>
          </a:xfrm>
        </p:grpSpPr>
        <p:sp>
          <p:nvSpPr>
            <p:cNvPr id="3" name="object 3"/>
            <p:cNvSpPr/>
            <p:nvPr/>
          </p:nvSpPr>
          <p:spPr>
            <a:xfrm>
              <a:off x="5245100" y="2120899"/>
              <a:ext cx="3657600" cy="3657600"/>
            </a:xfrm>
            <a:custGeom>
              <a:avLst/>
              <a:gdLst/>
              <a:ahLst/>
              <a:cxnLst/>
              <a:rect l="l" t="t" r="r" b="b"/>
              <a:pathLst>
                <a:path w="3657600" h="3657600">
                  <a:moveTo>
                    <a:pt x="3657600" y="0"/>
                  </a:moveTo>
                  <a:lnTo>
                    <a:pt x="0" y="0"/>
                  </a:lnTo>
                  <a:lnTo>
                    <a:pt x="0" y="3581400"/>
                  </a:lnTo>
                  <a:lnTo>
                    <a:pt x="0" y="3657600"/>
                  </a:lnTo>
                  <a:lnTo>
                    <a:pt x="3657600" y="3657600"/>
                  </a:lnTo>
                  <a:lnTo>
                    <a:pt x="3657600" y="3581400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45100" y="2120900"/>
              <a:ext cx="3657600" cy="3657600"/>
            </a:xfrm>
            <a:custGeom>
              <a:avLst/>
              <a:gdLst/>
              <a:ahLst/>
              <a:cxnLst/>
              <a:rect l="l" t="t" r="r" b="b"/>
              <a:pathLst>
                <a:path w="3657600" h="3657600">
                  <a:moveTo>
                    <a:pt x="0" y="0"/>
                  </a:moveTo>
                  <a:lnTo>
                    <a:pt x="0" y="3657600"/>
                  </a:lnTo>
                  <a:lnTo>
                    <a:pt x="3657600" y="3657600"/>
                  </a:lnTo>
                  <a:lnTo>
                    <a:pt x="3657600" y="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84200" y="2108200"/>
            <a:ext cx="4140200" cy="3683000"/>
            <a:chOff x="584200" y="2108200"/>
            <a:chExt cx="4140200" cy="3683000"/>
          </a:xfrm>
        </p:grpSpPr>
        <p:sp>
          <p:nvSpPr>
            <p:cNvPr id="6" name="object 6"/>
            <p:cNvSpPr/>
            <p:nvPr/>
          </p:nvSpPr>
          <p:spPr>
            <a:xfrm>
              <a:off x="596900" y="2120899"/>
              <a:ext cx="4114800" cy="3657600"/>
            </a:xfrm>
            <a:custGeom>
              <a:avLst/>
              <a:gdLst/>
              <a:ahLst/>
              <a:cxnLst/>
              <a:rect l="l" t="t" r="r" b="b"/>
              <a:pathLst>
                <a:path w="4114800" h="3657600">
                  <a:moveTo>
                    <a:pt x="4114800" y="0"/>
                  </a:moveTo>
                  <a:lnTo>
                    <a:pt x="0" y="0"/>
                  </a:lnTo>
                  <a:lnTo>
                    <a:pt x="0" y="3581400"/>
                  </a:lnTo>
                  <a:lnTo>
                    <a:pt x="0" y="3657600"/>
                  </a:lnTo>
                  <a:lnTo>
                    <a:pt x="4114800" y="3657600"/>
                  </a:lnTo>
                  <a:lnTo>
                    <a:pt x="4114800" y="3581400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6900" y="2120900"/>
              <a:ext cx="4114800" cy="3657600"/>
            </a:xfrm>
            <a:custGeom>
              <a:avLst/>
              <a:gdLst/>
              <a:ahLst/>
              <a:cxnLst/>
              <a:rect l="l" t="t" r="r" b="b"/>
              <a:pathLst>
                <a:path w="4114800" h="3657600">
                  <a:moveTo>
                    <a:pt x="0" y="0"/>
                  </a:moveTo>
                  <a:lnTo>
                    <a:pt x="0" y="3657600"/>
                  </a:lnTo>
                  <a:lnTo>
                    <a:pt x="4114800" y="3657600"/>
                  </a:lnTo>
                  <a:lnTo>
                    <a:pt x="4114800" y="0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81202" y="87376"/>
            <a:ext cx="40462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Radio</a:t>
            </a:r>
            <a:r>
              <a:rPr spc="-10" dirty="0"/>
              <a:t> </a:t>
            </a:r>
            <a:r>
              <a:rPr spc="-5" dirty="0"/>
              <a:t>Characteristics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5390" y="1202831"/>
            <a:ext cx="23704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latin typeface="Verdana"/>
                <a:cs typeface="Verdana"/>
              </a:rPr>
              <a:t>Advantages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0700" y="2044700"/>
            <a:ext cx="4114800" cy="3657600"/>
          </a:xfrm>
          <a:prstGeom prst="rect">
            <a:avLst/>
          </a:prstGeom>
          <a:solidFill>
            <a:srgbClr val="DFEBE8"/>
          </a:solidFill>
          <a:ln w="25400">
            <a:solidFill>
              <a:srgbClr val="010101"/>
            </a:solidFill>
          </a:ln>
        </p:spPr>
        <p:txBody>
          <a:bodyPr vert="horz" wrap="square" lIns="0" tIns="252729" rIns="0" bIns="0" rtlCol="0">
            <a:spAutoFit/>
          </a:bodyPr>
          <a:lstStyle/>
          <a:p>
            <a:pPr marL="587375" indent="-343535">
              <a:lnSpc>
                <a:spcPct val="100000"/>
              </a:lnSpc>
              <a:spcBef>
                <a:spcPts val="1989"/>
              </a:spcBef>
              <a:buFont typeface="Wingdings"/>
              <a:buChar char=""/>
              <a:tabLst>
                <a:tab pos="587375" algn="l"/>
                <a:tab pos="588010" algn="l"/>
              </a:tabLst>
            </a:pPr>
            <a:r>
              <a:rPr sz="2400" spc="-5" dirty="0">
                <a:latin typeface="Verdana"/>
                <a:cs typeface="Verdana"/>
              </a:rPr>
              <a:t>Local </a:t>
            </a:r>
            <a:r>
              <a:rPr sz="2400" dirty="0">
                <a:latin typeface="Verdana"/>
                <a:cs typeface="Verdana"/>
              </a:rPr>
              <a:t>coverage</a:t>
            </a:r>
            <a:endParaRPr sz="2400">
              <a:latin typeface="Verdana"/>
              <a:cs typeface="Verdana"/>
            </a:endParaRPr>
          </a:p>
          <a:p>
            <a:pPr marL="587375" indent="-343535">
              <a:lnSpc>
                <a:spcPct val="100000"/>
              </a:lnSpc>
              <a:spcBef>
                <a:spcPts val="570"/>
              </a:spcBef>
              <a:buFont typeface="Wingdings"/>
              <a:buChar char=""/>
              <a:tabLst>
                <a:tab pos="587375" algn="l"/>
                <a:tab pos="588010" algn="l"/>
              </a:tabLst>
            </a:pPr>
            <a:r>
              <a:rPr sz="2400" spc="-5" dirty="0">
                <a:latin typeface="Verdana"/>
                <a:cs typeface="Verdana"/>
              </a:rPr>
              <a:t>Low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cost</a:t>
            </a:r>
            <a:endParaRPr sz="2400">
              <a:latin typeface="Verdana"/>
              <a:cs typeface="Verdana"/>
            </a:endParaRPr>
          </a:p>
          <a:p>
            <a:pPr marL="587375" indent="-343535">
              <a:lnSpc>
                <a:spcPct val="100000"/>
              </a:lnSpc>
              <a:spcBef>
                <a:spcPts val="570"/>
              </a:spcBef>
              <a:buFont typeface="Wingdings"/>
              <a:buChar char=""/>
              <a:tabLst>
                <a:tab pos="587375" algn="l"/>
                <a:tab pos="588010" algn="l"/>
              </a:tabLst>
            </a:pPr>
            <a:r>
              <a:rPr sz="2400" spc="-5" dirty="0">
                <a:latin typeface="Verdana"/>
                <a:cs typeface="Verdana"/>
              </a:rPr>
              <a:t>High </a:t>
            </a:r>
            <a:r>
              <a:rPr sz="2400" dirty="0">
                <a:latin typeface="Verdana"/>
                <a:cs typeface="Verdana"/>
              </a:rPr>
              <a:t>frequency</a:t>
            </a:r>
            <a:endParaRPr sz="2400">
              <a:latin typeface="Verdana"/>
              <a:cs typeface="Verdana"/>
            </a:endParaRPr>
          </a:p>
          <a:p>
            <a:pPr marL="587375" indent="-343535">
              <a:lnSpc>
                <a:spcPct val="100000"/>
              </a:lnSpc>
              <a:spcBef>
                <a:spcPts val="565"/>
              </a:spcBef>
              <a:buFont typeface="Wingdings"/>
              <a:buChar char=""/>
              <a:tabLst>
                <a:tab pos="587375" algn="l"/>
                <a:tab pos="588010" algn="l"/>
              </a:tabLst>
            </a:pPr>
            <a:r>
              <a:rPr sz="2400" spc="-5" dirty="0">
                <a:latin typeface="Verdana"/>
                <a:cs typeface="Verdana"/>
              </a:rPr>
              <a:t>Flexible</a:t>
            </a:r>
            <a:endParaRPr sz="2400">
              <a:latin typeface="Verdana"/>
              <a:cs typeface="Verdana"/>
            </a:endParaRPr>
          </a:p>
          <a:p>
            <a:pPr marL="587375" indent="-343535">
              <a:lnSpc>
                <a:spcPct val="100000"/>
              </a:lnSpc>
              <a:spcBef>
                <a:spcPts val="570"/>
              </a:spcBef>
              <a:buFont typeface="Wingdings"/>
              <a:buChar char=""/>
              <a:tabLst>
                <a:tab pos="587375" algn="l"/>
                <a:tab pos="588010" algn="l"/>
              </a:tabLst>
            </a:pPr>
            <a:r>
              <a:rPr sz="2400" spc="-5" dirty="0">
                <a:latin typeface="Verdana"/>
                <a:cs typeface="Verdana"/>
              </a:rPr>
              <a:t>Low production </a:t>
            </a:r>
            <a:r>
              <a:rPr sz="2400" dirty="0">
                <a:latin typeface="Verdana"/>
                <a:cs typeface="Verdana"/>
              </a:rPr>
              <a:t>costs</a:t>
            </a:r>
            <a:endParaRPr sz="2400">
              <a:latin typeface="Verdana"/>
              <a:cs typeface="Verdana"/>
            </a:endParaRPr>
          </a:p>
          <a:p>
            <a:pPr marL="587375" marR="1035685" indent="-342900">
              <a:lnSpc>
                <a:spcPts val="2850"/>
              </a:lnSpc>
              <a:spcBef>
                <a:spcPts val="715"/>
              </a:spcBef>
              <a:buFont typeface="Wingdings"/>
              <a:buChar char=""/>
              <a:tabLst>
                <a:tab pos="587375" algn="l"/>
                <a:tab pos="588010" algn="l"/>
              </a:tabLst>
            </a:pPr>
            <a:r>
              <a:rPr sz="2400" spc="-5" dirty="0">
                <a:latin typeface="Verdana"/>
                <a:cs typeface="Verdana"/>
              </a:rPr>
              <a:t>Well-segmented  audiences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00690" y="1201307"/>
            <a:ext cx="29610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latin typeface="Verdana"/>
                <a:cs typeface="Verdana"/>
              </a:rPr>
              <a:t>Disadvantages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68900" y="2044700"/>
            <a:ext cx="3657600" cy="3657600"/>
          </a:xfrm>
          <a:prstGeom prst="rect">
            <a:avLst/>
          </a:prstGeom>
          <a:solidFill>
            <a:srgbClr val="DFEBE8"/>
          </a:solidFill>
          <a:ln w="25400">
            <a:solidFill>
              <a:srgbClr val="010101"/>
            </a:solidFill>
          </a:ln>
        </p:spPr>
        <p:txBody>
          <a:bodyPr vert="horz" wrap="square" lIns="0" tIns="252729" rIns="0" bIns="0" rtlCol="0">
            <a:spAutoFit/>
          </a:bodyPr>
          <a:lstStyle/>
          <a:p>
            <a:pPr marL="587375" indent="-343535">
              <a:lnSpc>
                <a:spcPct val="100000"/>
              </a:lnSpc>
              <a:spcBef>
                <a:spcPts val="1989"/>
              </a:spcBef>
              <a:buFont typeface="Wingdings"/>
              <a:buChar char=""/>
              <a:tabLst>
                <a:tab pos="587375" algn="l"/>
                <a:tab pos="588010" algn="l"/>
              </a:tabLst>
            </a:pPr>
            <a:r>
              <a:rPr sz="2400" dirty="0">
                <a:latin typeface="Verdana"/>
                <a:cs typeface="Verdana"/>
              </a:rPr>
              <a:t>Audio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only</a:t>
            </a:r>
            <a:endParaRPr sz="2400">
              <a:latin typeface="Verdana"/>
              <a:cs typeface="Verdana"/>
            </a:endParaRPr>
          </a:p>
          <a:p>
            <a:pPr marL="587375" indent="-343535">
              <a:lnSpc>
                <a:spcPct val="100000"/>
              </a:lnSpc>
              <a:spcBef>
                <a:spcPts val="570"/>
              </a:spcBef>
              <a:buFont typeface="Wingdings"/>
              <a:buChar char=""/>
              <a:tabLst>
                <a:tab pos="587375" algn="l"/>
                <a:tab pos="588010" algn="l"/>
              </a:tabLst>
            </a:pPr>
            <a:r>
              <a:rPr sz="2400" spc="-5" dirty="0">
                <a:latin typeface="Verdana"/>
                <a:cs typeface="Verdana"/>
              </a:rPr>
              <a:t>Clutter</a:t>
            </a:r>
            <a:endParaRPr sz="2400">
              <a:latin typeface="Verdana"/>
              <a:cs typeface="Verdana"/>
            </a:endParaRPr>
          </a:p>
          <a:p>
            <a:pPr marL="587375" marR="965835" indent="-342900">
              <a:lnSpc>
                <a:spcPts val="2850"/>
              </a:lnSpc>
              <a:spcBef>
                <a:spcPts val="710"/>
              </a:spcBef>
              <a:buFont typeface="Wingdings"/>
              <a:buChar char=""/>
              <a:tabLst>
                <a:tab pos="587375" algn="l"/>
                <a:tab pos="588010" algn="l"/>
              </a:tabLst>
            </a:pPr>
            <a:r>
              <a:rPr sz="2400" spc="-5" dirty="0">
                <a:latin typeface="Verdana"/>
                <a:cs typeface="Verdana"/>
              </a:rPr>
              <a:t>Low attention  getting</a:t>
            </a:r>
            <a:endParaRPr sz="2400">
              <a:latin typeface="Verdana"/>
              <a:cs typeface="Verdana"/>
            </a:endParaRPr>
          </a:p>
          <a:p>
            <a:pPr marL="587375" indent="-34353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587375" algn="l"/>
                <a:tab pos="588010" algn="l"/>
              </a:tabLst>
            </a:pPr>
            <a:r>
              <a:rPr sz="2400" spc="-5" dirty="0">
                <a:latin typeface="Verdana"/>
                <a:cs typeface="Verdana"/>
              </a:rPr>
              <a:t>Fleeting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message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51400" y="2032000"/>
            <a:ext cx="3987800" cy="3835400"/>
            <a:chOff x="4851400" y="2032000"/>
            <a:chExt cx="3987800" cy="3835400"/>
          </a:xfrm>
        </p:grpSpPr>
        <p:sp>
          <p:nvSpPr>
            <p:cNvPr id="3" name="object 3"/>
            <p:cNvSpPr/>
            <p:nvPr/>
          </p:nvSpPr>
          <p:spPr>
            <a:xfrm>
              <a:off x="4864100" y="2044699"/>
              <a:ext cx="3962400" cy="3810000"/>
            </a:xfrm>
            <a:custGeom>
              <a:avLst/>
              <a:gdLst/>
              <a:ahLst/>
              <a:cxnLst/>
              <a:rect l="l" t="t" r="r" b="b"/>
              <a:pathLst>
                <a:path w="3962400" h="3810000">
                  <a:moveTo>
                    <a:pt x="3962400" y="0"/>
                  </a:moveTo>
                  <a:lnTo>
                    <a:pt x="0" y="0"/>
                  </a:lnTo>
                  <a:lnTo>
                    <a:pt x="0" y="3733800"/>
                  </a:lnTo>
                  <a:lnTo>
                    <a:pt x="0" y="3810000"/>
                  </a:lnTo>
                  <a:lnTo>
                    <a:pt x="3962400" y="3810000"/>
                  </a:lnTo>
                  <a:lnTo>
                    <a:pt x="3962400" y="3733800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64100" y="2044700"/>
              <a:ext cx="3962400" cy="3810000"/>
            </a:xfrm>
            <a:custGeom>
              <a:avLst/>
              <a:gdLst/>
              <a:ahLst/>
              <a:cxnLst/>
              <a:rect l="l" t="t" r="r" b="b"/>
              <a:pathLst>
                <a:path w="3962400" h="3810000">
                  <a:moveTo>
                    <a:pt x="0" y="0"/>
                  </a:moveTo>
                  <a:lnTo>
                    <a:pt x="0" y="3810000"/>
                  </a:lnTo>
                  <a:lnTo>
                    <a:pt x="3962400" y="3810000"/>
                  </a:lnTo>
                  <a:lnTo>
                    <a:pt x="3962400" y="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84200" y="2032000"/>
            <a:ext cx="3987800" cy="3835400"/>
            <a:chOff x="584200" y="2032000"/>
            <a:chExt cx="3987800" cy="3835400"/>
          </a:xfrm>
        </p:grpSpPr>
        <p:sp>
          <p:nvSpPr>
            <p:cNvPr id="6" name="object 6"/>
            <p:cNvSpPr/>
            <p:nvPr/>
          </p:nvSpPr>
          <p:spPr>
            <a:xfrm>
              <a:off x="596900" y="2044699"/>
              <a:ext cx="3962400" cy="3810000"/>
            </a:xfrm>
            <a:custGeom>
              <a:avLst/>
              <a:gdLst/>
              <a:ahLst/>
              <a:cxnLst/>
              <a:rect l="l" t="t" r="r" b="b"/>
              <a:pathLst>
                <a:path w="3962400" h="3810000">
                  <a:moveTo>
                    <a:pt x="3962400" y="0"/>
                  </a:moveTo>
                  <a:lnTo>
                    <a:pt x="0" y="0"/>
                  </a:lnTo>
                  <a:lnTo>
                    <a:pt x="0" y="3733800"/>
                  </a:lnTo>
                  <a:lnTo>
                    <a:pt x="0" y="3810000"/>
                  </a:lnTo>
                  <a:lnTo>
                    <a:pt x="3962400" y="3810000"/>
                  </a:lnTo>
                  <a:lnTo>
                    <a:pt x="3962400" y="3733800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6900" y="2044700"/>
              <a:ext cx="3962400" cy="3810000"/>
            </a:xfrm>
            <a:custGeom>
              <a:avLst/>
              <a:gdLst/>
              <a:ahLst/>
              <a:cxnLst/>
              <a:rect l="l" t="t" r="r" b="b"/>
              <a:pathLst>
                <a:path w="3962400" h="3810000">
                  <a:moveTo>
                    <a:pt x="0" y="0"/>
                  </a:moveTo>
                  <a:lnTo>
                    <a:pt x="0" y="3810000"/>
                  </a:lnTo>
                  <a:lnTo>
                    <a:pt x="3962400" y="3810000"/>
                  </a:lnTo>
                  <a:lnTo>
                    <a:pt x="3962400" y="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57402" y="87376"/>
            <a:ext cx="49695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Magazines</a:t>
            </a:r>
            <a:r>
              <a:rPr spc="10" dirty="0"/>
              <a:t> </a:t>
            </a:r>
            <a:r>
              <a:rPr spc="-5" dirty="0"/>
              <a:t>Characteristics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71590" y="1202831"/>
            <a:ext cx="23704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latin typeface="Verdana"/>
                <a:cs typeface="Verdana"/>
              </a:rPr>
              <a:t>Advantages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0700" y="1968500"/>
            <a:ext cx="3962400" cy="3810000"/>
          </a:xfrm>
          <a:prstGeom prst="rect">
            <a:avLst/>
          </a:prstGeom>
          <a:solidFill>
            <a:srgbClr val="DFEBE8"/>
          </a:solidFill>
          <a:ln w="25400">
            <a:solidFill>
              <a:srgbClr val="010101"/>
            </a:solidFill>
          </a:ln>
        </p:spPr>
        <p:txBody>
          <a:bodyPr vert="horz" wrap="square" lIns="0" tIns="275590" rIns="0" bIns="0" rtlCol="0">
            <a:spAutoFit/>
          </a:bodyPr>
          <a:lstStyle/>
          <a:p>
            <a:pPr marL="663575" marR="1151890" indent="-342900">
              <a:lnSpc>
                <a:spcPts val="2850"/>
              </a:lnSpc>
              <a:spcBef>
                <a:spcPts val="2170"/>
              </a:spcBef>
              <a:buFont typeface="Wingdings"/>
              <a:buChar char=""/>
              <a:tabLst>
                <a:tab pos="663575" algn="l"/>
                <a:tab pos="664210" algn="l"/>
              </a:tabLst>
            </a:pPr>
            <a:r>
              <a:rPr sz="2400" dirty="0">
                <a:latin typeface="Verdana"/>
                <a:cs typeface="Verdana"/>
              </a:rPr>
              <a:t>Segmentation  </a:t>
            </a:r>
            <a:r>
              <a:rPr sz="2400" spc="-5" dirty="0">
                <a:latin typeface="Verdana"/>
                <a:cs typeface="Verdana"/>
              </a:rPr>
              <a:t>potential</a:t>
            </a:r>
            <a:endParaRPr sz="2400">
              <a:latin typeface="Verdana"/>
              <a:cs typeface="Verdana"/>
            </a:endParaRPr>
          </a:p>
          <a:p>
            <a:pPr marL="663575" indent="-34353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663575" algn="l"/>
                <a:tab pos="664210" algn="l"/>
              </a:tabLst>
            </a:pPr>
            <a:r>
              <a:rPr sz="2400" spc="-5" dirty="0">
                <a:latin typeface="Verdana"/>
                <a:cs typeface="Verdana"/>
              </a:rPr>
              <a:t>Quality</a:t>
            </a:r>
            <a:r>
              <a:rPr sz="2400" spc="-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reproduction</a:t>
            </a:r>
            <a:endParaRPr sz="2400">
              <a:latin typeface="Verdana"/>
              <a:cs typeface="Verdana"/>
            </a:endParaRPr>
          </a:p>
          <a:p>
            <a:pPr marL="663575" marR="721360" indent="-342900">
              <a:lnSpc>
                <a:spcPts val="2850"/>
              </a:lnSpc>
              <a:spcBef>
                <a:spcPts val="710"/>
              </a:spcBef>
              <a:buFont typeface="Wingdings"/>
              <a:buChar char=""/>
              <a:tabLst>
                <a:tab pos="663575" algn="l"/>
                <a:tab pos="664210" algn="l"/>
              </a:tabLst>
            </a:pPr>
            <a:r>
              <a:rPr sz="2400" spc="-5" dirty="0">
                <a:latin typeface="Verdana"/>
                <a:cs typeface="Verdana"/>
              </a:rPr>
              <a:t>High information  </a:t>
            </a:r>
            <a:r>
              <a:rPr sz="2400" dirty="0">
                <a:latin typeface="Verdana"/>
                <a:cs typeface="Verdana"/>
              </a:rPr>
              <a:t>content</a:t>
            </a:r>
            <a:endParaRPr sz="2400">
              <a:latin typeface="Verdana"/>
              <a:cs typeface="Verdana"/>
            </a:endParaRPr>
          </a:p>
          <a:p>
            <a:pPr marL="663575" indent="-34353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663575" algn="l"/>
                <a:tab pos="664210" algn="l"/>
              </a:tabLst>
            </a:pPr>
            <a:r>
              <a:rPr sz="2400" spc="-5" dirty="0">
                <a:latin typeface="Verdana"/>
                <a:cs typeface="Verdana"/>
              </a:rPr>
              <a:t>Longevity</a:t>
            </a:r>
            <a:endParaRPr sz="2400">
              <a:latin typeface="Verdana"/>
              <a:cs typeface="Verdana"/>
            </a:endParaRPr>
          </a:p>
          <a:p>
            <a:pPr marL="663575" indent="-343535">
              <a:lnSpc>
                <a:spcPct val="100000"/>
              </a:lnSpc>
              <a:spcBef>
                <a:spcPts val="565"/>
              </a:spcBef>
              <a:buFont typeface="Wingdings"/>
              <a:buChar char=""/>
              <a:tabLst>
                <a:tab pos="663575" algn="l"/>
                <a:tab pos="664210" algn="l"/>
              </a:tabLst>
            </a:pPr>
            <a:r>
              <a:rPr sz="2400" spc="-5" dirty="0">
                <a:latin typeface="Verdana"/>
                <a:cs typeface="Verdana"/>
              </a:rPr>
              <a:t>Multiple </a:t>
            </a:r>
            <a:r>
              <a:rPr sz="2400" dirty="0">
                <a:latin typeface="Verdana"/>
                <a:cs typeface="Verdana"/>
              </a:rPr>
              <a:t>readers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33049" y="1201307"/>
            <a:ext cx="29610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latin typeface="Verdana"/>
                <a:cs typeface="Verdana"/>
              </a:rPr>
              <a:t>Disadvantages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87900" y="1968500"/>
            <a:ext cx="3962400" cy="3810000"/>
          </a:xfrm>
          <a:prstGeom prst="rect">
            <a:avLst/>
          </a:prstGeom>
          <a:solidFill>
            <a:srgbClr val="DFEBE8"/>
          </a:solidFill>
          <a:ln w="25400">
            <a:solidFill>
              <a:srgbClr val="010101"/>
            </a:solidFill>
          </a:ln>
        </p:spPr>
        <p:txBody>
          <a:bodyPr vert="horz" wrap="square" lIns="0" tIns="275590" rIns="0" bIns="0" rtlCol="0">
            <a:spAutoFit/>
          </a:bodyPr>
          <a:lstStyle/>
          <a:p>
            <a:pPr marL="434975" marR="229235" indent="-342900">
              <a:lnSpc>
                <a:spcPts val="2850"/>
              </a:lnSpc>
              <a:spcBef>
                <a:spcPts val="2170"/>
              </a:spcBef>
              <a:buFont typeface="Wingdings"/>
              <a:buChar char=""/>
              <a:tabLst>
                <a:tab pos="434975" algn="l"/>
                <a:tab pos="435609" algn="l"/>
              </a:tabLst>
            </a:pPr>
            <a:r>
              <a:rPr sz="2400" dirty="0">
                <a:latin typeface="Verdana"/>
                <a:cs typeface="Verdana"/>
              </a:rPr>
              <a:t>Long </a:t>
            </a:r>
            <a:r>
              <a:rPr sz="2400" spc="-5" dirty="0">
                <a:latin typeface="Verdana"/>
                <a:cs typeface="Verdana"/>
              </a:rPr>
              <a:t>lead time </a:t>
            </a:r>
            <a:r>
              <a:rPr sz="2400" dirty="0">
                <a:latin typeface="Verdana"/>
                <a:cs typeface="Verdana"/>
              </a:rPr>
              <a:t>for ad  placement</a:t>
            </a:r>
            <a:endParaRPr sz="24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434975" algn="l"/>
                <a:tab pos="435609" algn="l"/>
              </a:tabLst>
            </a:pPr>
            <a:r>
              <a:rPr sz="2400" spc="-5" dirty="0">
                <a:latin typeface="Verdana"/>
                <a:cs typeface="Verdana"/>
              </a:rPr>
              <a:t>Visual</a:t>
            </a:r>
            <a:r>
              <a:rPr sz="2400" dirty="0">
                <a:latin typeface="Verdana"/>
                <a:cs typeface="Verdana"/>
              </a:rPr>
              <a:t> only</a:t>
            </a:r>
            <a:endParaRPr sz="24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spcBef>
                <a:spcPts val="565"/>
              </a:spcBef>
              <a:buFont typeface="Wingdings"/>
              <a:buChar char=""/>
              <a:tabLst>
                <a:tab pos="434975" algn="l"/>
                <a:tab pos="435609" algn="l"/>
              </a:tabLst>
            </a:pPr>
            <a:r>
              <a:rPr sz="2400" dirty="0">
                <a:latin typeface="Verdana"/>
                <a:cs typeface="Verdana"/>
              </a:rPr>
              <a:t>Lack of </a:t>
            </a:r>
            <a:r>
              <a:rPr sz="2400" spc="-5" dirty="0">
                <a:latin typeface="Verdana"/>
                <a:cs typeface="Verdana"/>
              </a:rPr>
              <a:t>flexibility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80000" y="1879600"/>
            <a:ext cx="3683000" cy="4673600"/>
            <a:chOff x="5080000" y="1879600"/>
            <a:chExt cx="3683000" cy="4673600"/>
          </a:xfrm>
        </p:grpSpPr>
        <p:sp>
          <p:nvSpPr>
            <p:cNvPr id="3" name="object 3"/>
            <p:cNvSpPr/>
            <p:nvPr/>
          </p:nvSpPr>
          <p:spPr>
            <a:xfrm>
              <a:off x="5092700" y="1892299"/>
              <a:ext cx="3657600" cy="4648200"/>
            </a:xfrm>
            <a:custGeom>
              <a:avLst/>
              <a:gdLst/>
              <a:ahLst/>
              <a:cxnLst/>
              <a:rect l="l" t="t" r="r" b="b"/>
              <a:pathLst>
                <a:path w="3657600" h="4648200">
                  <a:moveTo>
                    <a:pt x="3657600" y="0"/>
                  </a:moveTo>
                  <a:lnTo>
                    <a:pt x="0" y="0"/>
                  </a:lnTo>
                  <a:lnTo>
                    <a:pt x="0" y="4572000"/>
                  </a:lnTo>
                  <a:lnTo>
                    <a:pt x="0" y="4648200"/>
                  </a:lnTo>
                  <a:lnTo>
                    <a:pt x="3657600" y="4648200"/>
                  </a:lnTo>
                  <a:lnTo>
                    <a:pt x="3657600" y="4572000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92700" y="1892300"/>
              <a:ext cx="3657600" cy="4648200"/>
            </a:xfrm>
            <a:custGeom>
              <a:avLst/>
              <a:gdLst/>
              <a:ahLst/>
              <a:cxnLst/>
              <a:rect l="l" t="t" r="r" b="b"/>
              <a:pathLst>
                <a:path w="3657600" h="4648200">
                  <a:moveTo>
                    <a:pt x="0" y="0"/>
                  </a:moveTo>
                  <a:lnTo>
                    <a:pt x="0" y="4648200"/>
                  </a:lnTo>
                  <a:lnTo>
                    <a:pt x="3657600" y="4648200"/>
                  </a:lnTo>
                  <a:lnTo>
                    <a:pt x="3657600" y="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31800" y="1803400"/>
            <a:ext cx="4216400" cy="4749800"/>
            <a:chOff x="431800" y="1803400"/>
            <a:chExt cx="4216400" cy="4749800"/>
          </a:xfrm>
        </p:grpSpPr>
        <p:sp>
          <p:nvSpPr>
            <p:cNvPr id="6" name="object 6"/>
            <p:cNvSpPr/>
            <p:nvPr/>
          </p:nvSpPr>
          <p:spPr>
            <a:xfrm>
              <a:off x="520700" y="1892299"/>
              <a:ext cx="4114800" cy="4648200"/>
            </a:xfrm>
            <a:custGeom>
              <a:avLst/>
              <a:gdLst/>
              <a:ahLst/>
              <a:cxnLst/>
              <a:rect l="l" t="t" r="r" b="b"/>
              <a:pathLst>
                <a:path w="4114800" h="4648200">
                  <a:moveTo>
                    <a:pt x="4114800" y="0"/>
                  </a:moveTo>
                  <a:lnTo>
                    <a:pt x="0" y="0"/>
                  </a:lnTo>
                  <a:lnTo>
                    <a:pt x="0" y="4572000"/>
                  </a:lnTo>
                  <a:lnTo>
                    <a:pt x="0" y="4648200"/>
                  </a:lnTo>
                  <a:lnTo>
                    <a:pt x="4114800" y="4648200"/>
                  </a:lnTo>
                  <a:lnTo>
                    <a:pt x="4114800" y="4572000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0700" y="1892300"/>
              <a:ext cx="4114800" cy="4648200"/>
            </a:xfrm>
            <a:custGeom>
              <a:avLst/>
              <a:gdLst/>
              <a:ahLst/>
              <a:cxnLst/>
              <a:rect l="l" t="t" r="r" b="b"/>
              <a:pathLst>
                <a:path w="4114800" h="4648200">
                  <a:moveTo>
                    <a:pt x="0" y="0"/>
                  </a:moveTo>
                  <a:lnTo>
                    <a:pt x="0" y="4648200"/>
                  </a:lnTo>
                  <a:lnTo>
                    <a:pt x="4114800" y="4648200"/>
                  </a:lnTo>
                  <a:lnTo>
                    <a:pt x="4114800" y="0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4500" y="1816100"/>
              <a:ext cx="4114800" cy="4648200"/>
            </a:xfrm>
            <a:custGeom>
              <a:avLst/>
              <a:gdLst/>
              <a:ahLst/>
              <a:cxnLst/>
              <a:rect l="l" t="t" r="r" b="b"/>
              <a:pathLst>
                <a:path w="4114800" h="4648200">
                  <a:moveTo>
                    <a:pt x="4114800" y="4648200"/>
                  </a:moveTo>
                  <a:lnTo>
                    <a:pt x="4114800" y="0"/>
                  </a:lnTo>
                  <a:lnTo>
                    <a:pt x="0" y="0"/>
                  </a:lnTo>
                  <a:lnTo>
                    <a:pt x="0" y="4648200"/>
                  </a:lnTo>
                  <a:lnTo>
                    <a:pt x="4114800" y="4648200"/>
                  </a:lnTo>
                  <a:close/>
                </a:path>
              </a:pathLst>
            </a:custGeom>
            <a:solidFill>
              <a:srgbClr val="DFE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4500" y="1816100"/>
              <a:ext cx="4114800" cy="4648200"/>
            </a:xfrm>
            <a:custGeom>
              <a:avLst/>
              <a:gdLst/>
              <a:ahLst/>
              <a:cxnLst/>
              <a:rect l="l" t="t" r="r" b="b"/>
              <a:pathLst>
                <a:path w="4114800" h="4648200">
                  <a:moveTo>
                    <a:pt x="0" y="0"/>
                  </a:moveTo>
                  <a:lnTo>
                    <a:pt x="0" y="4648200"/>
                  </a:lnTo>
                  <a:lnTo>
                    <a:pt x="4114800" y="4648200"/>
                  </a:lnTo>
                  <a:lnTo>
                    <a:pt x="4114800" y="0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81202" y="87376"/>
            <a:ext cx="52927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Newspapers</a:t>
            </a:r>
            <a:r>
              <a:rPr spc="-20" dirty="0"/>
              <a:t> </a:t>
            </a:r>
            <a:r>
              <a:rPr spc="-10" dirty="0"/>
              <a:t>Characteristics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05002" y="1982470"/>
            <a:ext cx="3514090" cy="44303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High </a:t>
            </a:r>
            <a:r>
              <a:rPr sz="2400" dirty="0">
                <a:latin typeface="Verdana"/>
                <a:cs typeface="Verdana"/>
              </a:rPr>
              <a:t>coverage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Low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cost</a:t>
            </a:r>
            <a:endParaRPr sz="2400">
              <a:latin typeface="Verdana"/>
              <a:cs typeface="Verdana"/>
            </a:endParaRPr>
          </a:p>
          <a:p>
            <a:pPr marL="355600" marR="243204" indent="-342900">
              <a:lnSpc>
                <a:spcPts val="2850"/>
              </a:lnSpc>
              <a:spcBef>
                <a:spcPts val="5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Short </a:t>
            </a:r>
            <a:r>
              <a:rPr sz="2400" spc="-5" dirty="0">
                <a:latin typeface="Verdana"/>
                <a:cs typeface="Verdana"/>
              </a:rPr>
              <a:t>lead time </a:t>
            </a:r>
            <a:r>
              <a:rPr sz="2400" dirty="0">
                <a:latin typeface="Verdana"/>
                <a:cs typeface="Verdana"/>
              </a:rPr>
              <a:t>for  </a:t>
            </a:r>
            <a:r>
              <a:rPr sz="2400" spc="-5" dirty="0">
                <a:latin typeface="Verdana"/>
                <a:cs typeface="Verdana"/>
              </a:rPr>
              <a:t>placing </a:t>
            </a:r>
            <a:r>
              <a:rPr sz="2400" dirty="0">
                <a:latin typeface="Verdana"/>
                <a:cs typeface="Verdana"/>
              </a:rPr>
              <a:t>ads</a:t>
            </a:r>
            <a:endParaRPr sz="2400">
              <a:latin typeface="Verdana"/>
              <a:cs typeface="Verdana"/>
            </a:endParaRPr>
          </a:p>
          <a:p>
            <a:pPr marL="355600" marR="467359" indent="-342900">
              <a:lnSpc>
                <a:spcPts val="2850"/>
              </a:lnSpc>
              <a:spcBef>
                <a:spcPts val="484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Ads can </a:t>
            </a:r>
            <a:r>
              <a:rPr sz="2400" spc="-5" dirty="0">
                <a:latin typeface="Verdana"/>
                <a:cs typeface="Verdana"/>
              </a:rPr>
              <a:t>placed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in  interest sections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Timely </a:t>
            </a:r>
            <a:r>
              <a:rPr sz="2400" dirty="0">
                <a:latin typeface="Verdana"/>
                <a:cs typeface="Verdana"/>
              </a:rPr>
              <a:t>(current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ads)</a:t>
            </a:r>
            <a:endParaRPr sz="2400">
              <a:latin typeface="Verdana"/>
              <a:cs typeface="Verdana"/>
            </a:endParaRPr>
          </a:p>
          <a:p>
            <a:pPr marL="355600" marR="747395" indent="-342900">
              <a:lnSpc>
                <a:spcPts val="2860"/>
              </a:lnSpc>
              <a:spcBef>
                <a:spcPts val="56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Reader controls  exposure</a:t>
            </a:r>
            <a:endParaRPr sz="2400">
              <a:latin typeface="Verdana"/>
              <a:cs typeface="Verdana"/>
            </a:endParaRPr>
          </a:p>
          <a:p>
            <a:pPr marL="355600" marR="716915" indent="-342900">
              <a:lnSpc>
                <a:spcPts val="2850"/>
              </a:lnSpc>
              <a:spcBef>
                <a:spcPts val="4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Can </a:t>
            </a:r>
            <a:r>
              <a:rPr sz="2400" dirty="0">
                <a:latin typeface="Verdana"/>
                <a:cs typeface="Verdana"/>
              </a:rPr>
              <a:t>be used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for  coupons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7790" y="1144157"/>
            <a:ext cx="71862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37355" algn="l"/>
              </a:tabLst>
            </a:pPr>
            <a:r>
              <a:rPr sz="2800" b="1" i="1" dirty="0">
                <a:latin typeface="Verdana"/>
                <a:cs typeface="Verdana"/>
              </a:rPr>
              <a:t>Advantages	Disadvantages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16500" y="1816100"/>
            <a:ext cx="3657600" cy="4648200"/>
          </a:xfrm>
          <a:prstGeom prst="rect">
            <a:avLst/>
          </a:prstGeom>
          <a:solidFill>
            <a:srgbClr val="DFEBE8"/>
          </a:solidFill>
          <a:ln w="25400">
            <a:solidFill>
              <a:srgbClr val="010101"/>
            </a:solidFill>
          </a:ln>
        </p:spPr>
        <p:txBody>
          <a:bodyPr vert="horz" wrap="square" lIns="0" tIns="233679" rIns="0" bIns="0" rtlCol="0">
            <a:spAutoFit/>
          </a:bodyPr>
          <a:lstStyle/>
          <a:p>
            <a:pPr marL="568325" indent="-343535">
              <a:lnSpc>
                <a:spcPct val="100000"/>
              </a:lnSpc>
              <a:spcBef>
                <a:spcPts val="1839"/>
              </a:spcBef>
              <a:buFont typeface="Wingdings"/>
              <a:buChar char=""/>
              <a:tabLst>
                <a:tab pos="568325" algn="l"/>
                <a:tab pos="568960" algn="l"/>
              </a:tabLst>
            </a:pPr>
            <a:r>
              <a:rPr sz="2400" dirty="0">
                <a:latin typeface="Verdana"/>
                <a:cs typeface="Verdana"/>
              </a:rPr>
              <a:t>Short </a:t>
            </a:r>
            <a:r>
              <a:rPr sz="2400" spc="-5" dirty="0">
                <a:latin typeface="Verdana"/>
                <a:cs typeface="Verdana"/>
              </a:rPr>
              <a:t>life</a:t>
            </a:r>
            <a:endParaRPr sz="2400">
              <a:latin typeface="Verdana"/>
              <a:cs typeface="Verdana"/>
            </a:endParaRPr>
          </a:p>
          <a:p>
            <a:pPr marL="568325" indent="-343535">
              <a:lnSpc>
                <a:spcPct val="100000"/>
              </a:lnSpc>
              <a:spcBef>
                <a:spcPts val="434"/>
              </a:spcBef>
              <a:buFont typeface="Wingdings"/>
              <a:buChar char=""/>
              <a:tabLst>
                <a:tab pos="568325" algn="l"/>
                <a:tab pos="568960" algn="l"/>
              </a:tabLst>
            </a:pPr>
            <a:r>
              <a:rPr sz="2400" spc="-5" dirty="0">
                <a:latin typeface="Verdana"/>
                <a:cs typeface="Verdana"/>
              </a:rPr>
              <a:t>Clutter</a:t>
            </a:r>
            <a:endParaRPr sz="2400">
              <a:latin typeface="Verdana"/>
              <a:cs typeface="Verdana"/>
            </a:endParaRPr>
          </a:p>
          <a:p>
            <a:pPr marL="568325" marR="189230" indent="-342900">
              <a:lnSpc>
                <a:spcPts val="2850"/>
              </a:lnSpc>
              <a:spcBef>
                <a:spcPts val="575"/>
              </a:spcBef>
              <a:buFont typeface="Wingdings"/>
              <a:buChar char=""/>
              <a:tabLst>
                <a:tab pos="568325" algn="l"/>
                <a:tab pos="568960" algn="l"/>
              </a:tabLst>
            </a:pPr>
            <a:r>
              <a:rPr sz="2400" spc="-5" dirty="0">
                <a:latin typeface="Verdana"/>
                <a:cs typeface="Verdana"/>
              </a:rPr>
              <a:t>Low attention-  getting capabilities</a:t>
            </a:r>
            <a:endParaRPr sz="2400">
              <a:latin typeface="Verdana"/>
              <a:cs typeface="Verdana"/>
            </a:endParaRPr>
          </a:p>
          <a:p>
            <a:pPr marL="568325" marR="342265" indent="-342900">
              <a:lnSpc>
                <a:spcPts val="2850"/>
              </a:lnSpc>
              <a:spcBef>
                <a:spcPts val="484"/>
              </a:spcBef>
              <a:buFont typeface="Wingdings"/>
              <a:buChar char=""/>
              <a:tabLst>
                <a:tab pos="568325" algn="l"/>
                <a:tab pos="568960" algn="l"/>
              </a:tabLst>
            </a:pPr>
            <a:r>
              <a:rPr sz="2400" dirty="0">
                <a:latin typeface="Verdana"/>
                <a:cs typeface="Verdana"/>
              </a:rPr>
              <a:t>Poor</a:t>
            </a:r>
            <a:r>
              <a:rPr sz="2400" spc="-9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reproduction  </a:t>
            </a:r>
            <a:r>
              <a:rPr sz="2400" spc="-5" dirty="0">
                <a:latin typeface="Verdana"/>
                <a:cs typeface="Verdana"/>
              </a:rPr>
              <a:t>quality</a:t>
            </a:r>
            <a:endParaRPr sz="2400">
              <a:latin typeface="Verdana"/>
              <a:cs typeface="Verdana"/>
            </a:endParaRPr>
          </a:p>
          <a:p>
            <a:pPr marL="568325" marR="597535" indent="-342900">
              <a:lnSpc>
                <a:spcPts val="2860"/>
              </a:lnSpc>
              <a:spcBef>
                <a:spcPts val="475"/>
              </a:spcBef>
              <a:buFont typeface="Wingdings"/>
              <a:buChar char=""/>
              <a:tabLst>
                <a:tab pos="568325" algn="l"/>
                <a:tab pos="568960" algn="l"/>
              </a:tabLst>
            </a:pPr>
            <a:r>
              <a:rPr sz="2400" spc="-5" dirty="0">
                <a:latin typeface="Verdana"/>
                <a:cs typeface="Verdana"/>
              </a:rPr>
              <a:t>Selective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reader  exposure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27600" y="2108200"/>
            <a:ext cx="3759200" cy="2387600"/>
            <a:chOff x="4927600" y="2108200"/>
            <a:chExt cx="3759200" cy="2387600"/>
          </a:xfrm>
        </p:grpSpPr>
        <p:sp>
          <p:nvSpPr>
            <p:cNvPr id="3" name="object 3"/>
            <p:cNvSpPr/>
            <p:nvPr/>
          </p:nvSpPr>
          <p:spPr>
            <a:xfrm>
              <a:off x="4940300" y="2120899"/>
              <a:ext cx="3733800" cy="2362200"/>
            </a:xfrm>
            <a:custGeom>
              <a:avLst/>
              <a:gdLst/>
              <a:ahLst/>
              <a:cxnLst/>
              <a:rect l="l" t="t" r="r" b="b"/>
              <a:pathLst>
                <a:path w="3733800" h="2362200">
                  <a:moveTo>
                    <a:pt x="37338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0" y="2362200"/>
                  </a:lnTo>
                  <a:lnTo>
                    <a:pt x="3733800" y="2362200"/>
                  </a:lnTo>
                  <a:lnTo>
                    <a:pt x="3733800" y="2286000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40300" y="2120900"/>
              <a:ext cx="3733800" cy="2362200"/>
            </a:xfrm>
            <a:custGeom>
              <a:avLst/>
              <a:gdLst/>
              <a:ahLst/>
              <a:cxnLst/>
              <a:rect l="l" t="t" r="r" b="b"/>
              <a:pathLst>
                <a:path w="3733800" h="2362200">
                  <a:moveTo>
                    <a:pt x="0" y="0"/>
                  </a:moveTo>
                  <a:lnTo>
                    <a:pt x="0" y="2362200"/>
                  </a:lnTo>
                  <a:lnTo>
                    <a:pt x="3733800" y="2362200"/>
                  </a:lnTo>
                  <a:lnTo>
                    <a:pt x="3733800" y="0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89000" y="2108200"/>
            <a:ext cx="3454400" cy="2387600"/>
            <a:chOff x="889000" y="2108200"/>
            <a:chExt cx="3454400" cy="2387600"/>
          </a:xfrm>
        </p:grpSpPr>
        <p:sp>
          <p:nvSpPr>
            <p:cNvPr id="6" name="object 6"/>
            <p:cNvSpPr/>
            <p:nvPr/>
          </p:nvSpPr>
          <p:spPr>
            <a:xfrm>
              <a:off x="901700" y="2120899"/>
              <a:ext cx="3429000" cy="2362200"/>
            </a:xfrm>
            <a:custGeom>
              <a:avLst/>
              <a:gdLst/>
              <a:ahLst/>
              <a:cxnLst/>
              <a:rect l="l" t="t" r="r" b="b"/>
              <a:pathLst>
                <a:path w="3429000" h="2362200">
                  <a:moveTo>
                    <a:pt x="34290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0" y="2362200"/>
                  </a:lnTo>
                  <a:lnTo>
                    <a:pt x="3429000" y="2362200"/>
                  </a:lnTo>
                  <a:lnTo>
                    <a:pt x="3429000" y="2286000"/>
                  </a:lnTo>
                  <a:lnTo>
                    <a:pt x="34290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01700" y="2120900"/>
              <a:ext cx="3429000" cy="2362200"/>
            </a:xfrm>
            <a:custGeom>
              <a:avLst/>
              <a:gdLst/>
              <a:ahLst/>
              <a:cxnLst/>
              <a:rect l="l" t="t" r="r" b="b"/>
              <a:pathLst>
                <a:path w="3429000" h="2362200">
                  <a:moveTo>
                    <a:pt x="0" y="0"/>
                  </a:moveTo>
                  <a:lnTo>
                    <a:pt x="0" y="2362200"/>
                  </a:lnTo>
                  <a:lnTo>
                    <a:pt x="3429000" y="2362200"/>
                  </a:lnTo>
                  <a:lnTo>
                    <a:pt x="3429000" y="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81202" y="87376"/>
            <a:ext cx="45351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Outdoor</a:t>
            </a:r>
            <a:r>
              <a:rPr spc="5" dirty="0"/>
              <a:t> </a:t>
            </a:r>
            <a:r>
              <a:rPr spc="-5" dirty="0"/>
              <a:t>Characteristics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23990" y="1202831"/>
            <a:ext cx="23704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latin typeface="Verdana"/>
                <a:cs typeface="Verdana"/>
              </a:rPr>
              <a:t>Advantages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5500" y="2044700"/>
            <a:ext cx="3429000" cy="2362200"/>
          </a:xfrm>
          <a:prstGeom prst="rect">
            <a:avLst/>
          </a:prstGeom>
          <a:solidFill>
            <a:srgbClr val="DFEBE8"/>
          </a:solidFill>
          <a:ln w="25400">
            <a:solidFill>
              <a:srgbClr val="010101"/>
            </a:solidFill>
          </a:ln>
        </p:spPr>
        <p:txBody>
          <a:bodyPr vert="horz" wrap="square" lIns="0" tIns="180975" rIns="0" bIns="0" rtlCol="0">
            <a:spAutoFit/>
          </a:bodyPr>
          <a:lstStyle/>
          <a:p>
            <a:pPr marL="511175" indent="-343535">
              <a:lnSpc>
                <a:spcPct val="100000"/>
              </a:lnSpc>
              <a:spcBef>
                <a:spcPts val="1425"/>
              </a:spcBef>
              <a:buFont typeface="Wingdings"/>
              <a:buChar char=""/>
              <a:tabLst>
                <a:tab pos="511175" algn="l"/>
                <a:tab pos="511809" algn="l"/>
              </a:tabLst>
            </a:pPr>
            <a:r>
              <a:rPr sz="2400" spc="-5" dirty="0">
                <a:latin typeface="Verdana"/>
                <a:cs typeface="Verdana"/>
              </a:rPr>
              <a:t>Location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specific</a:t>
            </a:r>
            <a:endParaRPr sz="2400">
              <a:latin typeface="Verdana"/>
              <a:cs typeface="Verdana"/>
            </a:endParaRPr>
          </a:p>
          <a:p>
            <a:pPr marL="511175" indent="-343535">
              <a:lnSpc>
                <a:spcPct val="100000"/>
              </a:lnSpc>
              <a:spcBef>
                <a:spcPts val="570"/>
              </a:spcBef>
              <a:buFont typeface="Wingdings"/>
              <a:buChar char=""/>
              <a:tabLst>
                <a:tab pos="511175" algn="l"/>
                <a:tab pos="511809" algn="l"/>
              </a:tabLst>
            </a:pPr>
            <a:r>
              <a:rPr sz="2400" spc="-5" dirty="0">
                <a:latin typeface="Verdana"/>
                <a:cs typeface="Verdana"/>
              </a:rPr>
              <a:t>High resolution</a:t>
            </a:r>
            <a:endParaRPr sz="2400">
              <a:latin typeface="Verdana"/>
              <a:cs typeface="Verdana"/>
            </a:endParaRPr>
          </a:p>
          <a:p>
            <a:pPr marL="511175" indent="-343535">
              <a:lnSpc>
                <a:spcPct val="100000"/>
              </a:lnSpc>
              <a:spcBef>
                <a:spcPts val="570"/>
              </a:spcBef>
              <a:buFont typeface="Wingdings"/>
              <a:buChar char=""/>
              <a:tabLst>
                <a:tab pos="511175" algn="l"/>
                <a:tab pos="511809" algn="l"/>
              </a:tabLst>
            </a:pPr>
            <a:r>
              <a:rPr sz="2400" spc="-5" dirty="0">
                <a:latin typeface="Verdana"/>
                <a:cs typeface="Verdana"/>
              </a:rPr>
              <a:t>Easily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noticed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4009" y="1198259"/>
            <a:ext cx="29610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latin typeface="Verdana"/>
                <a:cs typeface="Verdana"/>
              </a:rPr>
              <a:t>Disadvantages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64100" y="2044700"/>
            <a:ext cx="3733800" cy="2362200"/>
          </a:xfrm>
          <a:prstGeom prst="rect">
            <a:avLst/>
          </a:prstGeom>
          <a:solidFill>
            <a:srgbClr val="DFEBE8"/>
          </a:solidFill>
          <a:ln w="25400">
            <a:solidFill>
              <a:srgbClr val="010101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663575" marR="125095" indent="-342900">
              <a:lnSpc>
                <a:spcPct val="99300"/>
              </a:lnSpc>
              <a:spcBef>
                <a:spcPts val="1445"/>
              </a:spcBef>
              <a:buFont typeface="Wingdings"/>
              <a:buChar char=""/>
              <a:tabLst>
                <a:tab pos="663575" algn="l"/>
                <a:tab pos="664210" algn="l"/>
              </a:tabLst>
            </a:pPr>
            <a:r>
              <a:rPr sz="2400" dirty="0">
                <a:latin typeface="Verdana"/>
                <a:cs typeface="Verdana"/>
              </a:rPr>
              <a:t>Short exposure  </a:t>
            </a:r>
            <a:r>
              <a:rPr sz="2400" spc="-5" dirty="0">
                <a:latin typeface="Verdana"/>
                <a:cs typeface="Verdana"/>
              </a:rPr>
              <a:t>time requires </a:t>
            </a:r>
            <a:r>
              <a:rPr sz="2400" dirty="0">
                <a:latin typeface="Verdana"/>
                <a:cs typeface="Verdana"/>
              </a:rPr>
              <a:t>short  </a:t>
            </a:r>
            <a:r>
              <a:rPr sz="2400" spc="-5" dirty="0">
                <a:latin typeface="Verdana"/>
                <a:cs typeface="Verdana"/>
              </a:rPr>
              <a:t>ad</a:t>
            </a:r>
            <a:endParaRPr sz="2400">
              <a:latin typeface="Verdana"/>
              <a:cs typeface="Verdana"/>
            </a:endParaRPr>
          </a:p>
          <a:p>
            <a:pPr marL="663575" indent="-343535">
              <a:lnSpc>
                <a:spcPct val="100000"/>
              </a:lnSpc>
              <a:spcBef>
                <a:spcPts val="570"/>
              </a:spcBef>
              <a:buFont typeface="Wingdings"/>
              <a:buChar char=""/>
              <a:tabLst>
                <a:tab pos="663575" algn="l"/>
                <a:tab pos="664210" algn="l"/>
              </a:tabLst>
            </a:pPr>
            <a:r>
              <a:rPr sz="2400" dirty="0">
                <a:latin typeface="Verdana"/>
                <a:cs typeface="Verdana"/>
              </a:rPr>
              <a:t>Poor</a:t>
            </a:r>
            <a:r>
              <a:rPr sz="2400" spc="-5" dirty="0">
                <a:latin typeface="Verdana"/>
                <a:cs typeface="Verdana"/>
              </a:rPr>
              <a:t> image</a:t>
            </a:r>
            <a:endParaRPr sz="2400">
              <a:latin typeface="Verdana"/>
              <a:cs typeface="Verdana"/>
            </a:endParaRPr>
          </a:p>
          <a:p>
            <a:pPr marL="663575" indent="-343535">
              <a:lnSpc>
                <a:spcPct val="100000"/>
              </a:lnSpc>
              <a:spcBef>
                <a:spcPts val="570"/>
              </a:spcBef>
              <a:buFont typeface="Wingdings"/>
              <a:buChar char=""/>
              <a:tabLst>
                <a:tab pos="663575" algn="l"/>
                <a:tab pos="664210" algn="l"/>
              </a:tabLst>
            </a:pPr>
            <a:r>
              <a:rPr sz="2400" spc="-5" dirty="0">
                <a:latin typeface="Verdana"/>
                <a:cs typeface="Verdana"/>
              </a:rPr>
              <a:t>Local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restrictions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75200" y="2032000"/>
            <a:ext cx="4140200" cy="3606800"/>
            <a:chOff x="4775200" y="2032000"/>
            <a:chExt cx="4140200" cy="3606800"/>
          </a:xfrm>
        </p:grpSpPr>
        <p:sp>
          <p:nvSpPr>
            <p:cNvPr id="3" name="object 3"/>
            <p:cNvSpPr/>
            <p:nvPr/>
          </p:nvSpPr>
          <p:spPr>
            <a:xfrm>
              <a:off x="4787900" y="2044699"/>
              <a:ext cx="4114800" cy="3581400"/>
            </a:xfrm>
            <a:custGeom>
              <a:avLst/>
              <a:gdLst/>
              <a:ahLst/>
              <a:cxnLst/>
              <a:rect l="l" t="t" r="r" b="b"/>
              <a:pathLst>
                <a:path w="4114800" h="3581400">
                  <a:moveTo>
                    <a:pt x="4114800" y="0"/>
                  </a:moveTo>
                  <a:lnTo>
                    <a:pt x="0" y="0"/>
                  </a:lnTo>
                  <a:lnTo>
                    <a:pt x="0" y="3505200"/>
                  </a:lnTo>
                  <a:lnTo>
                    <a:pt x="0" y="3581400"/>
                  </a:lnTo>
                  <a:lnTo>
                    <a:pt x="4114800" y="3581400"/>
                  </a:lnTo>
                  <a:lnTo>
                    <a:pt x="4114800" y="3505200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87900" y="2044700"/>
              <a:ext cx="4114800" cy="3581400"/>
            </a:xfrm>
            <a:custGeom>
              <a:avLst/>
              <a:gdLst/>
              <a:ahLst/>
              <a:cxnLst/>
              <a:rect l="l" t="t" r="r" b="b"/>
              <a:pathLst>
                <a:path w="4114800" h="3581400">
                  <a:moveTo>
                    <a:pt x="0" y="0"/>
                  </a:moveTo>
                  <a:lnTo>
                    <a:pt x="0" y="3581400"/>
                  </a:lnTo>
                  <a:lnTo>
                    <a:pt x="4114800" y="3581400"/>
                  </a:lnTo>
                  <a:lnTo>
                    <a:pt x="4114800" y="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84200" y="2032000"/>
            <a:ext cx="3683000" cy="3606800"/>
            <a:chOff x="584200" y="2032000"/>
            <a:chExt cx="3683000" cy="3606800"/>
          </a:xfrm>
        </p:grpSpPr>
        <p:sp>
          <p:nvSpPr>
            <p:cNvPr id="6" name="object 6"/>
            <p:cNvSpPr/>
            <p:nvPr/>
          </p:nvSpPr>
          <p:spPr>
            <a:xfrm>
              <a:off x="596900" y="2044699"/>
              <a:ext cx="3657600" cy="3581400"/>
            </a:xfrm>
            <a:custGeom>
              <a:avLst/>
              <a:gdLst/>
              <a:ahLst/>
              <a:cxnLst/>
              <a:rect l="l" t="t" r="r" b="b"/>
              <a:pathLst>
                <a:path w="3657600" h="3581400">
                  <a:moveTo>
                    <a:pt x="3657600" y="0"/>
                  </a:moveTo>
                  <a:lnTo>
                    <a:pt x="0" y="0"/>
                  </a:lnTo>
                  <a:lnTo>
                    <a:pt x="0" y="3505200"/>
                  </a:lnTo>
                  <a:lnTo>
                    <a:pt x="0" y="3581400"/>
                  </a:lnTo>
                  <a:lnTo>
                    <a:pt x="3657600" y="3581400"/>
                  </a:lnTo>
                  <a:lnTo>
                    <a:pt x="3657600" y="3505200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6900" y="2044700"/>
              <a:ext cx="3657600" cy="3581400"/>
            </a:xfrm>
            <a:custGeom>
              <a:avLst/>
              <a:gdLst/>
              <a:ahLst/>
              <a:cxnLst/>
              <a:rect l="l" t="t" r="r" b="b"/>
              <a:pathLst>
                <a:path w="3657600" h="3581400">
                  <a:moveTo>
                    <a:pt x="0" y="0"/>
                  </a:moveTo>
                  <a:lnTo>
                    <a:pt x="0" y="3581400"/>
                  </a:lnTo>
                  <a:lnTo>
                    <a:pt x="3657600" y="3581400"/>
                  </a:lnTo>
                  <a:lnTo>
                    <a:pt x="3657600" y="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81202" y="87376"/>
            <a:ext cx="50101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Direct Mail</a:t>
            </a:r>
            <a:r>
              <a:rPr spc="20" dirty="0"/>
              <a:t> </a:t>
            </a:r>
            <a:r>
              <a:rPr spc="-5" dirty="0"/>
              <a:t>Characteristics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71590" y="1204355"/>
            <a:ext cx="23704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latin typeface="Verdana"/>
                <a:cs typeface="Verdana"/>
              </a:rPr>
              <a:t>Advantages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0700" y="1968500"/>
            <a:ext cx="3657600" cy="3581400"/>
          </a:xfrm>
          <a:prstGeom prst="rect">
            <a:avLst/>
          </a:prstGeom>
          <a:solidFill>
            <a:srgbClr val="DFEBE8"/>
          </a:solidFill>
          <a:ln w="25400">
            <a:solidFill>
              <a:srgbClr val="010101"/>
            </a:solidFill>
          </a:ln>
        </p:spPr>
        <p:txBody>
          <a:bodyPr vert="horz" wrap="square" lIns="0" tIns="259080" rIns="0" bIns="0" rtlCol="0">
            <a:spAutoFit/>
          </a:bodyPr>
          <a:lstStyle/>
          <a:p>
            <a:pPr marL="663575" indent="-343535">
              <a:lnSpc>
                <a:spcPct val="100000"/>
              </a:lnSpc>
              <a:spcBef>
                <a:spcPts val="2040"/>
              </a:spcBef>
              <a:buFont typeface="Wingdings"/>
              <a:buChar char=""/>
              <a:tabLst>
                <a:tab pos="663575" algn="l"/>
                <a:tab pos="664210" algn="l"/>
              </a:tabLst>
            </a:pPr>
            <a:r>
              <a:rPr sz="2400" spc="-5" dirty="0">
                <a:latin typeface="Verdana"/>
                <a:cs typeface="Verdana"/>
              </a:rPr>
              <a:t>High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selectivity</a:t>
            </a:r>
            <a:endParaRPr sz="2400">
              <a:latin typeface="Verdana"/>
              <a:cs typeface="Verdana"/>
            </a:endParaRPr>
          </a:p>
          <a:p>
            <a:pPr marL="663575" marR="582930" indent="-342900">
              <a:lnSpc>
                <a:spcPts val="2850"/>
              </a:lnSpc>
              <a:spcBef>
                <a:spcPts val="710"/>
              </a:spcBef>
              <a:buFont typeface="Wingdings"/>
              <a:buChar char=""/>
              <a:tabLst>
                <a:tab pos="663575" algn="l"/>
                <a:tab pos="664210" algn="l"/>
              </a:tabLst>
            </a:pPr>
            <a:r>
              <a:rPr sz="2400" spc="-5" dirty="0">
                <a:latin typeface="Verdana"/>
                <a:cs typeface="Verdana"/>
              </a:rPr>
              <a:t>Reader controls  exposure</a:t>
            </a:r>
            <a:endParaRPr sz="2400">
              <a:latin typeface="Verdana"/>
              <a:cs typeface="Verdana"/>
            </a:endParaRPr>
          </a:p>
          <a:p>
            <a:pPr marL="663575" marR="416559" indent="-342900">
              <a:lnSpc>
                <a:spcPts val="2850"/>
              </a:lnSpc>
              <a:spcBef>
                <a:spcPts val="625"/>
              </a:spcBef>
              <a:buFont typeface="Wingdings"/>
              <a:buChar char=""/>
              <a:tabLst>
                <a:tab pos="663575" algn="l"/>
                <a:tab pos="664210" algn="l"/>
              </a:tabLst>
            </a:pPr>
            <a:r>
              <a:rPr sz="2400" spc="-5" dirty="0">
                <a:latin typeface="Verdana"/>
                <a:cs typeface="Verdana"/>
              </a:rPr>
              <a:t>High information  </a:t>
            </a:r>
            <a:r>
              <a:rPr sz="2400" dirty="0">
                <a:latin typeface="Verdana"/>
                <a:cs typeface="Verdana"/>
              </a:rPr>
              <a:t>content</a:t>
            </a:r>
            <a:endParaRPr sz="2400">
              <a:latin typeface="Verdana"/>
              <a:cs typeface="Verdana"/>
            </a:endParaRPr>
          </a:p>
          <a:p>
            <a:pPr marL="663575" marR="329565" indent="-342900">
              <a:lnSpc>
                <a:spcPts val="2860"/>
              </a:lnSpc>
              <a:spcBef>
                <a:spcPts val="610"/>
              </a:spcBef>
              <a:buFont typeface="Wingdings"/>
              <a:buChar char=""/>
              <a:tabLst>
                <a:tab pos="663575" algn="l"/>
                <a:tab pos="664210" algn="l"/>
              </a:tabLst>
            </a:pPr>
            <a:r>
              <a:rPr sz="2400" spc="-5" dirty="0">
                <a:latin typeface="Verdana"/>
                <a:cs typeface="Verdana"/>
              </a:rPr>
              <a:t>Opportunities </a:t>
            </a:r>
            <a:r>
              <a:rPr sz="2400" dirty="0">
                <a:latin typeface="Verdana"/>
                <a:cs typeface="Verdana"/>
              </a:rPr>
              <a:t>for  repeat</a:t>
            </a:r>
            <a:r>
              <a:rPr sz="2400" spc="-9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exposures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33049" y="1198259"/>
            <a:ext cx="29610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latin typeface="Verdana"/>
                <a:cs typeface="Verdana"/>
              </a:rPr>
              <a:t>Disadvantages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1700" y="1968500"/>
            <a:ext cx="4114800" cy="3581400"/>
          </a:xfrm>
          <a:prstGeom prst="rect">
            <a:avLst/>
          </a:prstGeom>
          <a:solidFill>
            <a:srgbClr val="DFEBE8"/>
          </a:solidFill>
          <a:ln w="25400">
            <a:solidFill>
              <a:srgbClr val="010101"/>
            </a:solidFill>
          </a:ln>
        </p:spPr>
        <p:txBody>
          <a:bodyPr vert="horz" wrap="square" lIns="0" tIns="254635" rIns="0" bIns="0" rtlCol="0">
            <a:spAutoFit/>
          </a:bodyPr>
          <a:lstStyle/>
          <a:p>
            <a:pPr marL="511175" indent="-343535">
              <a:lnSpc>
                <a:spcPct val="100000"/>
              </a:lnSpc>
              <a:spcBef>
                <a:spcPts val="2005"/>
              </a:spcBef>
              <a:buFont typeface="Wingdings"/>
              <a:buChar char=""/>
              <a:tabLst>
                <a:tab pos="511175" algn="l"/>
                <a:tab pos="511809" algn="l"/>
              </a:tabLst>
            </a:pPr>
            <a:r>
              <a:rPr sz="2400" spc="-5" dirty="0">
                <a:latin typeface="Verdana"/>
                <a:cs typeface="Verdana"/>
              </a:rPr>
              <a:t>High </a:t>
            </a:r>
            <a:r>
              <a:rPr sz="2400" dirty="0">
                <a:latin typeface="Verdana"/>
                <a:cs typeface="Verdana"/>
              </a:rPr>
              <a:t>cost/contact</a:t>
            </a:r>
            <a:endParaRPr sz="2400">
              <a:latin typeface="Verdana"/>
              <a:cs typeface="Verdana"/>
            </a:endParaRPr>
          </a:p>
          <a:p>
            <a:pPr marL="511175" indent="-343535">
              <a:lnSpc>
                <a:spcPct val="100000"/>
              </a:lnSpc>
              <a:spcBef>
                <a:spcPts val="565"/>
              </a:spcBef>
              <a:buFont typeface="Wingdings"/>
              <a:buChar char=""/>
              <a:tabLst>
                <a:tab pos="511175" algn="l"/>
                <a:tab pos="511809" algn="l"/>
              </a:tabLst>
            </a:pPr>
            <a:r>
              <a:rPr sz="2400" dirty="0">
                <a:latin typeface="Verdana"/>
                <a:cs typeface="Verdana"/>
              </a:rPr>
              <a:t>Poor </a:t>
            </a:r>
            <a:r>
              <a:rPr sz="2400" spc="-5" dirty="0">
                <a:latin typeface="Verdana"/>
                <a:cs typeface="Verdana"/>
              </a:rPr>
              <a:t>image (junk mail)</a:t>
            </a:r>
            <a:endParaRPr sz="2400">
              <a:latin typeface="Verdana"/>
              <a:cs typeface="Verdana"/>
            </a:endParaRPr>
          </a:p>
          <a:p>
            <a:pPr marL="511175" indent="-343535">
              <a:lnSpc>
                <a:spcPct val="100000"/>
              </a:lnSpc>
              <a:spcBef>
                <a:spcPts val="570"/>
              </a:spcBef>
              <a:buFont typeface="Wingdings"/>
              <a:buChar char=""/>
              <a:tabLst>
                <a:tab pos="511175" algn="l"/>
                <a:tab pos="511809" algn="l"/>
              </a:tabLst>
            </a:pPr>
            <a:r>
              <a:rPr sz="2400" spc="-5" dirty="0">
                <a:latin typeface="Verdana"/>
                <a:cs typeface="Verdana"/>
              </a:rPr>
              <a:t>Clutter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75200" y="2413000"/>
            <a:ext cx="4216400" cy="3683000"/>
            <a:chOff x="4775200" y="2413000"/>
            <a:chExt cx="4216400" cy="3683000"/>
          </a:xfrm>
        </p:grpSpPr>
        <p:sp>
          <p:nvSpPr>
            <p:cNvPr id="3" name="object 3"/>
            <p:cNvSpPr/>
            <p:nvPr/>
          </p:nvSpPr>
          <p:spPr>
            <a:xfrm>
              <a:off x="4787900" y="2425699"/>
              <a:ext cx="4191000" cy="3657600"/>
            </a:xfrm>
            <a:custGeom>
              <a:avLst/>
              <a:gdLst/>
              <a:ahLst/>
              <a:cxnLst/>
              <a:rect l="l" t="t" r="r" b="b"/>
              <a:pathLst>
                <a:path w="4191000" h="3657600">
                  <a:moveTo>
                    <a:pt x="4191000" y="0"/>
                  </a:moveTo>
                  <a:lnTo>
                    <a:pt x="0" y="0"/>
                  </a:lnTo>
                  <a:lnTo>
                    <a:pt x="0" y="3581400"/>
                  </a:lnTo>
                  <a:lnTo>
                    <a:pt x="0" y="3657600"/>
                  </a:lnTo>
                  <a:lnTo>
                    <a:pt x="4191000" y="3657600"/>
                  </a:lnTo>
                  <a:lnTo>
                    <a:pt x="4191000" y="3581400"/>
                  </a:lnTo>
                  <a:lnTo>
                    <a:pt x="41910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87900" y="2425700"/>
              <a:ext cx="4191000" cy="3657600"/>
            </a:xfrm>
            <a:custGeom>
              <a:avLst/>
              <a:gdLst/>
              <a:ahLst/>
              <a:cxnLst/>
              <a:rect l="l" t="t" r="r" b="b"/>
              <a:pathLst>
                <a:path w="4191000" h="3657600">
                  <a:moveTo>
                    <a:pt x="0" y="0"/>
                  </a:moveTo>
                  <a:lnTo>
                    <a:pt x="0" y="3657600"/>
                  </a:lnTo>
                  <a:lnTo>
                    <a:pt x="4191000" y="3657600"/>
                  </a:lnTo>
                  <a:lnTo>
                    <a:pt x="4191000" y="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31800" y="2413000"/>
            <a:ext cx="4140200" cy="3683000"/>
            <a:chOff x="431800" y="2413000"/>
            <a:chExt cx="4140200" cy="3683000"/>
          </a:xfrm>
        </p:grpSpPr>
        <p:sp>
          <p:nvSpPr>
            <p:cNvPr id="6" name="object 6"/>
            <p:cNvSpPr/>
            <p:nvPr/>
          </p:nvSpPr>
          <p:spPr>
            <a:xfrm>
              <a:off x="444500" y="2425699"/>
              <a:ext cx="4114800" cy="3657600"/>
            </a:xfrm>
            <a:custGeom>
              <a:avLst/>
              <a:gdLst/>
              <a:ahLst/>
              <a:cxnLst/>
              <a:rect l="l" t="t" r="r" b="b"/>
              <a:pathLst>
                <a:path w="4114800" h="3657600">
                  <a:moveTo>
                    <a:pt x="4114800" y="0"/>
                  </a:moveTo>
                  <a:lnTo>
                    <a:pt x="0" y="0"/>
                  </a:lnTo>
                  <a:lnTo>
                    <a:pt x="0" y="3581400"/>
                  </a:lnTo>
                  <a:lnTo>
                    <a:pt x="0" y="3657600"/>
                  </a:lnTo>
                  <a:lnTo>
                    <a:pt x="4114800" y="3657600"/>
                  </a:lnTo>
                  <a:lnTo>
                    <a:pt x="4114800" y="3581400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4500" y="2425700"/>
              <a:ext cx="4114800" cy="3657600"/>
            </a:xfrm>
            <a:custGeom>
              <a:avLst/>
              <a:gdLst/>
              <a:ahLst/>
              <a:cxnLst/>
              <a:rect l="l" t="t" r="r" b="b"/>
              <a:pathLst>
                <a:path w="4114800" h="3657600">
                  <a:moveTo>
                    <a:pt x="0" y="0"/>
                  </a:moveTo>
                  <a:lnTo>
                    <a:pt x="0" y="3657600"/>
                  </a:lnTo>
                  <a:lnTo>
                    <a:pt x="4114800" y="3657600"/>
                  </a:lnTo>
                  <a:lnTo>
                    <a:pt x="4114800" y="0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81202" y="129286"/>
            <a:ext cx="7207884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5" dirty="0"/>
              <a:t>Internet / Interactive Media</a:t>
            </a:r>
            <a:r>
              <a:rPr sz="2600" spc="65" dirty="0"/>
              <a:t> </a:t>
            </a:r>
            <a:r>
              <a:rPr sz="2600" spc="-5" dirty="0"/>
              <a:t>Characteristics</a:t>
            </a:r>
            <a:endParaRPr sz="2600"/>
          </a:p>
        </p:txBody>
      </p:sp>
      <p:sp>
        <p:nvSpPr>
          <p:cNvPr id="9" name="object 9"/>
          <p:cNvSpPr txBox="1"/>
          <p:nvPr/>
        </p:nvSpPr>
        <p:spPr>
          <a:xfrm>
            <a:off x="936132" y="1466483"/>
            <a:ext cx="23698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latin typeface="Verdana"/>
                <a:cs typeface="Verdana"/>
              </a:rPr>
              <a:t>Advantages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8300" y="2349500"/>
            <a:ext cx="4114800" cy="3657600"/>
          </a:xfrm>
          <a:prstGeom prst="rect">
            <a:avLst/>
          </a:prstGeom>
          <a:solidFill>
            <a:srgbClr val="DFEBE8"/>
          </a:solidFill>
          <a:ln w="25400">
            <a:solidFill>
              <a:srgbClr val="010101"/>
            </a:solidFill>
          </a:ln>
        </p:spPr>
        <p:txBody>
          <a:bodyPr vert="horz" wrap="square" lIns="0" tIns="142875" rIns="0" bIns="0" rtlCol="0">
            <a:spAutoFit/>
          </a:bodyPr>
          <a:lstStyle/>
          <a:p>
            <a:pPr marL="434975" marR="549275" indent="-342900">
              <a:lnSpc>
                <a:spcPct val="100000"/>
              </a:lnSpc>
              <a:spcBef>
                <a:spcPts val="1125"/>
              </a:spcBef>
              <a:buFont typeface="Wingdings"/>
              <a:buChar char=""/>
              <a:tabLst>
                <a:tab pos="434975" algn="l"/>
                <a:tab pos="435609" algn="l"/>
              </a:tabLst>
            </a:pPr>
            <a:r>
              <a:rPr sz="2400" dirty="0">
                <a:latin typeface="Verdana"/>
                <a:cs typeface="Verdana"/>
              </a:rPr>
              <a:t>User </a:t>
            </a:r>
            <a:r>
              <a:rPr sz="2400" spc="-5" dirty="0">
                <a:latin typeface="Verdana"/>
                <a:cs typeface="Verdana"/>
              </a:rPr>
              <a:t>selects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product  </a:t>
            </a:r>
            <a:r>
              <a:rPr sz="2400" spc="-5" dirty="0">
                <a:latin typeface="Verdana"/>
                <a:cs typeface="Verdana"/>
              </a:rPr>
              <a:t>information</a:t>
            </a:r>
            <a:endParaRPr sz="2400">
              <a:latin typeface="Verdana"/>
              <a:cs typeface="Verdana"/>
            </a:endParaRPr>
          </a:p>
          <a:p>
            <a:pPr marL="434975" marR="811530" indent="-342900">
              <a:lnSpc>
                <a:spcPct val="100000"/>
              </a:lnSpc>
              <a:spcBef>
                <a:spcPts val="565"/>
              </a:spcBef>
              <a:buFont typeface="Wingdings"/>
              <a:buChar char=""/>
              <a:tabLst>
                <a:tab pos="434975" algn="l"/>
                <a:tab pos="435609" algn="l"/>
              </a:tabLst>
            </a:pPr>
            <a:r>
              <a:rPr sz="2400" dirty="0">
                <a:latin typeface="Verdana"/>
                <a:cs typeface="Verdana"/>
              </a:rPr>
              <a:t>User </a:t>
            </a:r>
            <a:r>
              <a:rPr sz="2400" spc="-5" dirty="0">
                <a:latin typeface="Verdana"/>
                <a:cs typeface="Verdana"/>
              </a:rPr>
              <a:t>attention </a:t>
            </a:r>
            <a:r>
              <a:rPr sz="2400" dirty="0">
                <a:latin typeface="Verdana"/>
                <a:cs typeface="Verdana"/>
              </a:rPr>
              <a:t>and  </a:t>
            </a:r>
            <a:r>
              <a:rPr sz="2400" spc="-5" dirty="0">
                <a:latin typeface="Verdana"/>
                <a:cs typeface="Verdana"/>
              </a:rPr>
              <a:t>involvement</a:t>
            </a:r>
            <a:endParaRPr sz="24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spcBef>
                <a:spcPts val="560"/>
              </a:spcBef>
              <a:buFont typeface="Wingdings"/>
              <a:buChar char=""/>
              <a:tabLst>
                <a:tab pos="434975" algn="l"/>
                <a:tab pos="435609" algn="l"/>
              </a:tabLst>
            </a:pPr>
            <a:r>
              <a:rPr sz="2400" dirty="0">
                <a:latin typeface="Verdana"/>
                <a:cs typeface="Verdana"/>
              </a:rPr>
              <a:t>Interactive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relationship</a:t>
            </a:r>
            <a:endParaRPr sz="24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spcBef>
                <a:spcPts val="570"/>
              </a:spcBef>
              <a:buFont typeface="Wingdings"/>
              <a:buChar char=""/>
              <a:tabLst>
                <a:tab pos="434975" algn="l"/>
                <a:tab pos="435609" algn="l"/>
              </a:tabLst>
            </a:pPr>
            <a:r>
              <a:rPr sz="2400" spc="-5" dirty="0">
                <a:latin typeface="Verdana"/>
                <a:cs typeface="Verdana"/>
              </a:rPr>
              <a:t>Direct selling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potential</a:t>
            </a:r>
            <a:endParaRPr sz="2400">
              <a:latin typeface="Verdana"/>
              <a:cs typeface="Verdana"/>
            </a:endParaRPr>
          </a:p>
          <a:p>
            <a:pPr marL="434975" marR="1052195" indent="-342900">
              <a:lnSpc>
                <a:spcPct val="100000"/>
              </a:lnSpc>
              <a:spcBef>
                <a:spcPts val="565"/>
              </a:spcBef>
              <a:buFont typeface="Wingdings"/>
              <a:buChar char=""/>
              <a:tabLst>
                <a:tab pos="434975" algn="l"/>
                <a:tab pos="435609" algn="l"/>
              </a:tabLst>
            </a:pPr>
            <a:r>
              <a:rPr sz="2400" spc="-5" dirty="0">
                <a:latin typeface="Verdana"/>
                <a:cs typeface="Verdana"/>
              </a:rPr>
              <a:t>Flexible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message  </a:t>
            </a:r>
            <a:r>
              <a:rPr sz="2400" spc="-5" dirty="0">
                <a:latin typeface="Verdana"/>
                <a:cs typeface="Verdana"/>
              </a:rPr>
              <a:t>platform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56849" y="1466483"/>
            <a:ext cx="29610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latin typeface="Verdana"/>
                <a:cs typeface="Verdana"/>
              </a:rPr>
              <a:t>Disadvantages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1700" y="2349500"/>
            <a:ext cx="4191000" cy="3657600"/>
          </a:xfrm>
          <a:prstGeom prst="rect">
            <a:avLst/>
          </a:prstGeom>
          <a:solidFill>
            <a:srgbClr val="DFEBE8"/>
          </a:solidFill>
          <a:ln w="25400">
            <a:solidFill>
              <a:srgbClr val="010101"/>
            </a:solidFill>
          </a:ln>
        </p:spPr>
        <p:txBody>
          <a:bodyPr vert="horz" wrap="square" lIns="0" tIns="142875" rIns="0" bIns="0" rtlCol="0">
            <a:spAutoFit/>
          </a:bodyPr>
          <a:lstStyle/>
          <a:p>
            <a:pPr marL="434975" marR="1293495" indent="-342900">
              <a:lnSpc>
                <a:spcPct val="100000"/>
              </a:lnSpc>
              <a:spcBef>
                <a:spcPts val="1125"/>
              </a:spcBef>
              <a:buFont typeface="Wingdings"/>
              <a:buChar char=""/>
              <a:tabLst>
                <a:tab pos="434975" algn="l"/>
                <a:tab pos="435609" algn="l"/>
              </a:tabLst>
            </a:pPr>
            <a:r>
              <a:rPr sz="2400" spc="-5" dirty="0">
                <a:latin typeface="Verdana"/>
                <a:cs typeface="Verdana"/>
              </a:rPr>
              <a:t>Limited creative  capabilities</a:t>
            </a:r>
            <a:endParaRPr sz="2400">
              <a:latin typeface="Verdana"/>
              <a:cs typeface="Verdana"/>
            </a:endParaRPr>
          </a:p>
          <a:p>
            <a:pPr marL="434975" marR="685800" indent="-342900">
              <a:lnSpc>
                <a:spcPct val="100000"/>
              </a:lnSpc>
              <a:spcBef>
                <a:spcPts val="565"/>
              </a:spcBef>
              <a:buFont typeface="Wingdings"/>
              <a:buChar char=""/>
              <a:tabLst>
                <a:tab pos="434975" algn="l"/>
                <a:tab pos="435609" algn="l"/>
              </a:tabLst>
            </a:pPr>
            <a:r>
              <a:rPr sz="2400" dirty="0">
                <a:latin typeface="Verdana"/>
                <a:cs typeface="Verdana"/>
              </a:rPr>
              <a:t>Web </a:t>
            </a:r>
            <a:r>
              <a:rPr sz="2400" spc="-5" dirty="0">
                <a:latin typeface="Verdana"/>
                <a:cs typeface="Verdana"/>
              </a:rPr>
              <a:t>snarl (crowded  </a:t>
            </a:r>
            <a:r>
              <a:rPr sz="2400" spc="-10" dirty="0">
                <a:latin typeface="Verdana"/>
                <a:cs typeface="Verdana"/>
              </a:rPr>
              <a:t>access)</a:t>
            </a:r>
            <a:endParaRPr sz="24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spcBef>
                <a:spcPts val="560"/>
              </a:spcBef>
              <a:buFont typeface="Wingdings"/>
              <a:buChar char=""/>
              <a:tabLst>
                <a:tab pos="434975" algn="l"/>
                <a:tab pos="435609" algn="l"/>
              </a:tabLst>
            </a:pPr>
            <a:r>
              <a:rPr sz="2400" spc="-5" dirty="0">
                <a:latin typeface="Verdana"/>
                <a:cs typeface="Verdana"/>
              </a:rPr>
              <a:t>Technology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limitations</a:t>
            </a:r>
            <a:endParaRPr sz="2400">
              <a:latin typeface="Verdana"/>
              <a:cs typeface="Verdana"/>
            </a:endParaRPr>
          </a:p>
          <a:p>
            <a:pPr marL="434975" marR="87630" indent="-342900">
              <a:lnSpc>
                <a:spcPct val="100000"/>
              </a:lnSpc>
              <a:spcBef>
                <a:spcPts val="570"/>
              </a:spcBef>
              <a:buFont typeface="Wingdings"/>
              <a:buChar char=""/>
              <a:tabLst>
                <a:tab pos="434975" algn="l"/>
                <a:tab pos="435609" algn="l"/>
              </a:tabLst>
            </a:pPr>
            <a:r>
              <a:rPr sz="2400" spc="-5" dirty="0">
                <a:latin typeface="Verdana"/>
                <a:cs typeface="Verdana"/>
              </a:rPr>
              <a:t>Few valid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measurement  techniques</a:t>
            </a:r>
            <a:endParaRPr sz="24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spcBef>
                <a:spcPts val="560"/>
              </a:spcBef>
              <a:buFont typeface="Wingdings"/>
              <a:buChar char=""/>
              <a:tabLst>
                <a:tab pos="434975" algn="l"/>
                <a:tab pos="435609" algn="l"/>
              </a:tabLst>
            </a:pPr>
            <a:r>
              <a:rPr sz="2400" spc="-5" dirty="0">
                <a:latin typeface="Verdana"/>
                <a:cs typeface="Verdana"/>
              </a:rPr>
              <a:t>Limited</a:t>
            </a:r>
            <a:r>
              <a:rPr sz="2400" dirty="0">
                <a:latin typeface="Verdana"/>
                <a:cs typeface="Verdana"/>
              </a:rPr>
              <a:t> reach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8247" y="112521"/>
            <a:ext cx="36506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Media</a:t>
            </a:r>
            <a:r>
              <a:rPr spc="-25" dirty="0"/>
              <a:t> </a:t>
            </a:r>
            <a:r>
              <a:rPr spc="-5" dirty="0"/>
              <a:t>Terminology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7402" y="1420876"/>
            <a:ext cx="7843520" cy="414401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42570" marR="5080" indent="-230504">
              <a:lnSpc>
                <a:spcPts val="2450"/>
              </a:lnSpc>
              <a:spcBef>
                <a:spcPts val="54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dirty="0">
                <a:latin typeface="Verdana"/>
                <a:cs typeface="Verdana"/>
              </a:rPr>
              <a:t>Media </a:t>
            </a:r>
            <a:r>
              <a:rPr sz="2400" b="1" spc="-5" dirty="0">
                <a:latin typeface="Verdana"/>
                <a:cs typeface="Verdana"/>
              </a:rPr>
              <a:t>Planning </a:t>
            </a:r>
            <a:r>
              <a:rPr sz="2400" spc="-5" dirty="0">
                <a:latin typeface="Verdana"/>
                <a:cs typeface="Verdana"/>
              </a:rPr>
              <a:t>-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series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decisions involving  </a:t>
            </a:r>
            <a:r>
              <a:rPr sz="2400" dirty="0">
                <a:latin typeface="Verdana"/>
                <a:cs typeface="Verdana"/>
              </a:rPr>
              <a:t>the </a:t>
            </a:r>
            <a:r>
              <a:rPr sz="2400" spc="-5" dirty="0">
                <a:latin typeface="Verdana"/>
                <a:cs typeface="Verdana"/>
              </a:rPr>
              <a:t>delivery </a:t>
            </a:r>
            <a:r>
              <a:rPr sz="2400" dirty="0">
                <a:latin typeface="Verdana"/>
                <a:cs typeface="Verdana"/>
              </a:rPr>
              <a:t>of messages to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audiences.</a:t>
            </a:r>
            <a:endParaRPr sz="2400">
              <a:latin typeface="Verdana"/>
              <a:cs typeface="Verdana"/>
            </a:endParaRPr>
          </a:p>
          <a:p>
            <a:pPr marL="241935" marR="113664" indent="-229870">
              <a:lnSpc>
                <a:spcPts val="2450"/>
              </a:lnSpc>
              <a:spcBef>
                <a:spcPts val="187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dirty="0">
                <a:latin typeface="Verdana"/>
                <a:cs typeface="Verdana"/>
              </a:rPr>
              <a:t>Media </a:t>
            </a:r>
            <a:r>
              <a:rPr sz="2400" b="1" spc="-5" dirty="0">
                <a:latin typeface="Verdana"/>
                <a:cs typeface="Verdana"/>
              </a:rPr>
              <a:t>Objectives </a:t>
            </a:r>
            <a:r>
              <a:rPr sz="2400" spc="-5" dirty="0">
                <a:latin typeface="Verdana"/>
                <a:cs typeface="Verdana"/>
              </a:rPr>
              <a:t>- </a:t>
            </a:r>
            <a:r>
              <a:rPr sz="2400" dirty="0">
                <a:latin typeface="Verdana"/>
                <a:cs typeface="Verdana"/>
              </a:rPr>
              <a:t>Goals to be </a:t>
            </a:r>
            <a:r>
              <a:rPr sz="2400" spc="-5" dirty="0">
                <a:latin typeface="Verdana"/>
                <a:cs typeface="Verdana"/>
              </a:rPr>
              <a:t>attained </a:t>
            </a:r>
            <a:r>
              <a:rPr sz="2400" dirty="0">
                <a:latin typeface="Verdana"/>
                <a:cs typeface="Verdana"/>
              </a:rPr>
              <a:t>by the  </a:t>
            </a:r>
            <a:r>
              <a:rPr sz="2400" spc="-5" dirty="0">
                <a:latin typeface="Verdana"/>
                <a:cs typeface="Verdana"/>
              </a:rPr>
              <a:t>media </a:t>
            </a:r>
            <a:r>
              <a:rPr sz="2400" dirty="0">
                <a:latin typeface="Verdana"/>
                <a:cs typeface="Verdana"/>
              </a:rPr>
              <a:t>strategy and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program.</a:t>
            </a:r>
            <a:endParaRPr sz="2400">
              <a:latin typeface="Verdana"/>
              <a:cs typeface="Verdana"/>
            </a:endParaRPr>
          </a:p>
          <a:p>
            <a:pPr marL="242570" marR="334645" indent="-230504">
              <a:lnSpc>
                <a:spcPts val="2450"/>
              </a:lnSpc>
              <a:spcBef>
                <a:spcPts val="187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dirty="0">
                <a:latin typeface="Verdana"/>
                <a:cs typeface="Verdana"/>
              </a:rPr>
              <a:t>Media </a:t>
            </a:r>
            <a:r>
              <a:rPr sz="2400" b="1" spc="-5" dirty="0">
                <a:latin typeface="Verdana"/>
                <a:cs typeface="Verdana"/>
              </a:rPr>
              <a:t>Strategy </a:t>
            </a:r>
            <a:r>
              <a:rPr sz="2400" spc="-5" dirty="0">
                <a:latin typeface="Verdana"/>
                <a:cs typeface="Verdana"/>
              </a:rPr>
              <a:t>- Decisions </a:t>
            </a:r>
            <a:r>
              <a:rPr sz="2400" dirty="0">
                <a:latin typeface="Verdana"/>
                <a:cs typeface="Verdana"/>
              </a:rPr>
              <a:t>on </a:t>
            </a:r>
            <a:r>
              <a:rPr sz="2400" spc="-5" dirty="0">
                <a:latin typeface="Verdana"/>
                <a:cs typeface="Verdana"/>
              </a:rPr>
              <a:t>how </a:t>
            </a:r>
            <a:r>
              <a:rPr sz="2400" dirty="0">
                <a:latin typeface="Verdana"/>
                <a:cs typeface="Verdana"/>
              </a:rPr>
              <a:t>the </a:t>
            </a:r>
            <a:r>
              <a:rPr sz="2400" spc="-5" dirty="0">
                <a:latin typeface="Verdana"/>
                <a:cs typeface="Verdana"/>
              </a:rPr>
              <a:t>media  objectives </a:t>
            </a:r>
            <a:r>
              <a:rPr sz="2400" dirty="0">
                <a:latin typeface="Verdana"/>
                <a:cs typeface="Verdana"/>
              </a:rPr>
              <a:t>can be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attained.</a:t>
            </a:r>
            <a:endParaRPr sz="2400">
              <a:latin typeface="Verdana"/>
              <a:cs typeface="Verdana"/>
            </a:endParaRPr>
          </a:p>
          <a:p>
            <a:pPr marL="242570" marR="478155" indent="-230504">
              <a:lnSpc>
                <a:spcPts val="2450"/>
              </a:lnSpc>
              <a:spcBef>
                <a:spcPts val="187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dirty="0">
                <a:latin typeface="Verdana"/>
                <a:cs typeface="Verdana"/>
              </a:rPr>
              <a:t>Media </a:t>
            </a:r>
            <a:r>
              <a:rPr sz="2400" spc="-5" dirty="0">
                <a:latin typeface="Verdana"/>
                <a:cs typeface="Verdana"/>
              </a:rPr>
              <a:t>- The various </a:t>
            </a:r>
            <a:r>
              <a:rPr sz="2400" dirty="0">
                <a:latin typeface="Verdana"/>
                <a:cs typeface="Verdana"/>
              </a:rPr>
              <a:t>categories of </a:t>
            </a:r>
            <a:r>
              <a:rPr sz="2400" spc="-5" dirty="0">
                <a:latin typeface="Verdana"/>
                <a:cs typeface="Verdana"/>
              </a:rPr>
              <a:t>delivery  </a:t>
            </a:r>
            <a:r>
              <a:rPr sz="2400" dirty="0">
                <a:latin typeface="Verdana"/>
                <a:cs typeface="Verdana"/>
              </a:rPr>
              <a:t>systems, </a:t>
            </a:r>
            <a:r>
              <a:rPr sz="2400" spc="-5" dirty="0">
                <a:latin typeface="Verdana"/>
                <a:cs typeface="Verdana"/>
              </a:rPr>
              <a:t>including </a:t>
            </a:r>
            <a:r>
              <a:rPr sz="2400" dirty="0">
                <a:latin typeface="Verdana"/>
                <a:cs typeface="Verdana"/>
              </a:rPr>
              <a:t>broadcast and </a:t>
            </a:r>
            <a:r>
              <a:rPr sz="2400" spc="-5" dirty="0">
                <a:latin typeface="Verdana"/>
                <a:cs typeface="Verdana"/>
              </a:rPr>
              <a:t>print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media.</a:t>
            </a:r>
            <a:endParaRPr sz="2400">
              <a:latin typeface="Verdana"/>
              <a:cs typeface="Verdana"/>
            </a:endParaRPr>
          </a:p>
          <a:p>
            <a:pPr marL="242570" marR="629285" indent="-230504">
              <a:lnSpc>
                <a:spcPts val="2450"/>
              </a:lnSpc>
              <a:spcBef>
                <a:spcPts val="187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" dirty="0">
                <a:latin typeface="Verdana"/>
                <a:cs typeface="Verdana"/>
              </a:rPr>
              <a:t>Broadcast Media </a:t>
            </a:r>
            <a:r>
              <a:rPr sz="2400" spc="-5" dirty="0">
                <a:latin typeface="Verdana"/>
                <a:cs typeface="Verdana"/>
              </a:rPr>
              <a:t>- Either radio </a:t>
            </a:r>
            <a:r>
              <a:rPr sz="2400" dirty="0">
                <a:latin typeface="Verdana"/>
                <a:cs typeface="Verdana"/>
              </a:rPr>
              <a:t>or </a:t>
            </a:r>
            <a:r>
              <a:rPr sz="2400" spc="-5" dirty="0">
                <a:latin typeface="Verdana"/>
                <a:cs typeface="Verdana"/>
              </a:rPr>
              <a:t>television  network </a:t>
            </a:r>
            <a:r>
              <a:rPr sz="2400" dirty="0">
                <a:latin typeface="Verdana"/>
                <a:cs typeface="Verdana"/>
              </a:rPr>
              <a:t>or </a:t>
            </a:r>
            <a:r>
              <a:rPr sz="2400" spc="-5" dirty="0">
                <a:latin typeface="Verdana"/>
                <a:cs typeface="Verdana"/>
              </a:rPr>
              <a:t>local station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broadcasts.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8247" y="112521"/>
            <a:ext cx="36506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Media</a:t>
            </a:r>
            <a:r>
              <a:rPr spc="-25" dirty="0"/>
              <a:t> </a:t>
            </a:r>
            <a:r>
              <a:rPr spc="-5" dirty="0"/>
              <a:t>Terminology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8802" y="1284478"/>
            <a:ext cx="7649845" cy="455358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935" marR="69850" indent="-229870">
              <a:lnSpc>
                <a:spcPts val="2580"/>
              </a:lnSpc>
              <a:spcBef>
                <a:spcPts val="434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" dirty="0">
                <a:latin typeface="Verdana"/>
                <a:cs typeface="Verdana"/>
              </a:rPr>
              <a:t>Print </a:t>
            </a:r>
            <a:r>
              <a:rPr sz="2400" b="1" dirty="0">
                <a:latin typeface="Verdana"/>
                <a:cs typeface="Verdana"/>
              </a:rPr>
              <a:t>Media </a:t>
            </a:r>
            <a:r>
              <a:rPr sz="2400" spc="-5" dirty="0">
                <a:latin typeface="Verdana"/>
                <a:cs typeface="Verdana"/>
              </a:rPr>
              <a:t>- Publications </a:t>
            </a:r>
            <a:r>
              <a:rPr sz="2400" dirty="0">
                <a:latin typeface="Verdana"/>
                <a:cs typeface="Verdana"/>
              </a:rPr>
              <a:t>such as newspapers  and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magazines.</a:t>
            </a:r>
            <a:endParaRPr sz="2400">
              <a:latin typeface="Verdana"/>
              <a:cs typeface="Verdana"/>
            </a:endParaRPr>
          </a:p>
          <a:p>
            <a:pPr marL="242570" marR="196215" indent="-230504">
              <a:lnSpc>
                <a:spcPts val="2580"/>
              </a:lnSpc>
              <a:spcBef>
                <a:spcPts val="1739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dirty="0">
                <a:latin typeface="Verdana"/>
                <a:cs typeface="Verdana"/>
              </a:rPr>
              <a:t>Media </a:t>
            </a:r>
            <a:r>
              <a:rPr sz="2400" b="1" spc="-5" dirty="0">
                <a:latin typeface="Verdana"/>
                <a:cs typeface="Verdana"/>
              </a:rPr>
              <a:t>Vehicle </a:t>
            </a:r>
            <a:r>
              <a:rPr sz="2400" spc="-5" dirty="0">
                <a:latin typeface="Verdana"/>
                <a:cs typeface="Verdana"/>
              </a:rPr>
              <a:t>- The specific </a:t>
            </a:r>
            <a:r>
              <a:rPr sz="2400" dirty="0">
                <a:latin typeface="Verdana"/>
                <a:cs typeface="Verdana"/>
              </a:rPr>
              <a:t>message </a:t>
            </a:r>
            <a:r>
              <a:rPr sz="2400" spc="-5" dirty="0">
                <a:latin typeface="Verdana"/>
                <a:cs typeface="Verdana"/>
              </a:rPr>
              <a:t>carrier,  </a:t>
            </a:r>
            <a:r>
              <a:rPr sz="2400" dirty="0">
                <a:latin typeface="Verdana"/>
                <a:cs typeface="Verdana"/>
              </a:rPr>
              <a:t>such as the Washington Post or 60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Minutes.</a:t>
            </a:r>
            <a:endParaRPr sz="2400">
              <a:latin typeface="Verdana"/>
              <a:cs typeface="Verdana"/>
            </a:endParaRPr>
          </a:p>
          <a:p>
            <a:pPr marL="242570" marR="222250" indent="-230504">
              <a:lnSpc>
                <a:spcPts val="2580"/>
              </a:lnSpc>
              <a:spcBef>
                <a:spcPts val="1739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" dirty="0">
                <a:latin typeface="Verdana"/>
                <a:cs typeface="Verdana"/>
              </a:rPr>
              <a:t>Coverage </a:t>
            </a:r>
            <a:r>
              <a:rPr sz="2400" spc="-5" dirty="0">
                <a:latin typeface="Verdana"/>
                <a:cs typeface="Verdana"/>
              </a:rPr>
              <a:t>- The potential audience </a:t>
            </a:r>
            <a:r>
              <a:rPr sz="2400" dirty="0">
                <a:latin typeface="Verdana"/>
                <a:cs typeface="Verdana"/>
              </a:rPr>
              <a:t>that </a:t>
            </a:r>
            <a:r>
              <a:rPr sz="2400" spc="-5" dirty="0">
                <a:latin typeface="Verdana"/>
                <a:cs typeface="Verdana"/>
              </a:rPr>
              <a:t>might  receive </a:t>
            </a:r>
            <a:r>
              <a:rPr sz="2400" dirty="0">
                <a:latin typeface="Verdana"/>
                <a:cs typeface="Verdana"/>
              </a:rPr>
              <a:t>the message through the the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vehicle.</a:t>
            </a:r>
            <a:endParaRPr sz="2400">
              <a:latin typeface="Verdana"/>
              <a:cs typeface="Verdana"/>
            </a:endParaRPr>
          </a:p>
          <a:p>
            <a:pPr marL="241935" marR="5080" indent="-229870">
              <a:lnSpc>
                <a:spcPts val="2580"/>
              </a:lnSpc>
              <a:spcBef>
                <a:spcPts val="1739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" dirty="0">
                <a:latin typeface="Verdana"/>
                <a:cs typeface="Verdana"/>
              </a:rPr>
              <a:t>Reach </a:t>
            </a:r>
            <a:r>
              <a:rPr sz="2400" spc="-5" dirty="0">
                <a:latin typeface="Verdana"/>
                <a:cs typeface="Verdana"/>
              </a:rPr>
              <a:t>- The actual </a:t>
            </a:r>
            <a:r>
              <a:rPr sz="2400" dirty="0">
                <a:latin typeface="Verdana"/>
                <a:cs typeface="Verdana"/>
              </a:rPr>
              <a:t>number of </a:t>
            </a:r>
            <a:r>
              <a:rPr sz="2400" spc="-5" dirty="0">
                <a:latin typeface="Verdana"/>
                <a:cs typeface="Verdana"/>
              </a:rPr>
              <a:t>individual  audience </a:t>
            </a:r>
            <a:r>
              <a:rPr sz="2400" dirty="0">
                <a:latin typeface="Verdana"/>
                <a:cs typeface="Verdana"/>
              </a:rPr>
              <a:t>members reached at </a:t>
            </a:r>
            <a:r>
              <a:rPr sz="2400" spc="-5" dirty="0">
                <a:latin typeface="Verdana"/>
                <a:cs typeface="Verdana"/>
              </a:rPr>
              <a:t>least </a:t>
            </a:r>
            <a:r>
              <a:rPr sz="2400" dirty="0">
                <a:latin typeface="Verdana"/>
                <a:cs typeface="Verdana"/>
              </a:rPr>
              <a:t>once by the  </a:t>
            </a:r>
            <a:r>
              <a:rPr sz="2400" spc="-5" dirty="0">
                <a:latin typeface="Verdana"/>
                <a:cs typeface="Verdana"/>
              </a:rPr>
              <a:t>vehicle in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given period </a:t>
            </a:r>
            <a:r>
              <a:rPr sz="2400" dirty="0">
                <a:latin typeface="Verdana"/>
                <a:cs typeface="Verdana"/>
              </a:rPr>
              <a:t>of</a:t>
            </a:r>
            <a:r>
              <a:rPr sz="2400" spc="5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time.</a:t>
            </a:r>
            <a:endParaRPr sz="2400">
              <a:latin typeface="Verdana"/>
              <a:cs typeface="Verdana"/>
            </a:endParaRPr>
          </a:p>
          <a:p>
            <a:pPr marL="241935" marR="104775" indent="-229870">
              <a:lnSpc>
                <a:spcPts val="2580"/>
              </a:lnSpc>
              <a:spcBef>
                <a:spcPts val="174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" dirty="0">
                <a:latin typeface="Verdana"/>
                <a:cs typeface="Verdana"/>
              </a:rPr>
              <a:t>Frequency </a:t>
            </a:r>
            <a:r>
              <a:rPr sz="2400" spc="-5" dirty="0">
                <a:latin typeface="Verdana"/>
                <a:cs typeface="Verdana"/>
              </a:rPr>
              <a:t>- The </a:t>
            </a:r>
            <a:r>
              <a:rPr sz="2400" dirty="0">
                <a:latin typeface="Verdana"/>
                <a:cs typeface="Verdana"/>
              </a:rPr>
              <a:t>number of </a:t>
            </a:r>
            <a:r>
              <a:rPr sz="2400" spc="-5" dirty="0">
                <a:latin typeface="Verdana"/>
                <a:cs typeface="Verdana"/>
              </a:rPr>
              <a:t>times </a:t>
            </a:r>
            <a:r>
              <a:rPr sz="2400" dirty="0">
                <a:latin typeface="Verdana"/>
                <a:cs typeface="Verdana"/>
              </a:rPr>
              <a:t>the </a:t>
            </a:r>
            <a:r>
              <a:rPr sz="2400" spc="-5" dirty="0">
                <a:latin typeface="Verdana"/>
                <a:cs typeface="Verdana"/>
              </a:rPr>
              <a:t>receiver  is </a:t>
            </a:r>
            <a:r>
              <a:rPr sz="2400" dirty="0">
                <a:latin typeface="Verdana"/>
                <a:cs typeface="Verdana"/>
              </a:rPr>
              <a:t>exposed to </a:t>
            </a:r>
            <a:r>
              <a:rPr sz="2400" spc="-5" dirty="0">
                <a:latin typeface="Verdana"/>
                <a:cs typeface="Verdana"/>
              </a:rPr>
              <a:t>vehicle in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specific time</a:t>
            </a:r>
            <a:r>
              <a:rPr sz="2400" spc="9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period.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3822" y="1319657"/>
            <a:ext cx="6033135" cy="4008120"/>
            <a:chOff x="1123822" y="1319657"/>
            <a:chExt cx="6033135" cy="4008120"/>
          </a:xfrm>
        </p:grpSpPr>
        <p:sp>
          <p:nvSpPr>
            <p:cNvPr id="3" name="object 3"/>
            <p:cNvSpPr/>
            <p:nvPr/>
          </p:nvSpPr>
          <p:spPr>
            <a:xfrm>
              <a:off x="1130299" y="1320038"/>
              <a:ext cx="6019800" cy="115570"/>
            </a:xfrm>
            <a:custGeom>
              <a:avLst/>
              <a:gdLst/>
              <a:ahLst/>
              <a:cxnLst/>
              <a:rect l="l" t="t" r="r" b="b"/>
              <a:pathLst>
                <a:path w="6019800" h="115569">
                  <a:moveTo>
                    <a:pt x="6019800" y="115062"/>
                  </a:moveTo>
                  <a:lnTo>
                    <a:pt x="5742432" y="0"/>
                  </a:lnTo>
                  <a:lnTo>
                    <a:pt x="277367" y="0"/>
                  </a:lnTo>
                  <a:lnTo>
                    <a:pt x="0" y="115062"/>
                  </a:lnTo>
                  <a:lnTo>
                    <a:pt x="6019800" y="115062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72732" y="1320038"/>
              <a:ext cx="277495" cy="115570"/>
            </a:xfrm>
            <a:custGeom>
              <a:avLst/>
              <a:gdLst/>
              <a:ahLst/>
              <a:cxnLst/>
              <a:rect l="l" t="t" r="r" b="b"/>
              <a:pathLst>
                <a:path w="277495" h="115569">
                  <a:moveTo>
                    <a:pt x="277368" y="11506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0299" y="1435100"/>
              <a:ext cx="6019800" cy="3886200"/>
            </a:xfrm>
            <a:custGeom>
              <a:avLst/>
              <a:gdLst/>
              <a:ahLst/>
              <a:cxnLst/>
              <a:rect l="l" t="t" r="r" b="b"/>
              <a:pathLst>
                <a:path w="6019800" h="3886200">
                  <a:moveTo>
                    <a:pt x="6019800" y="3886199"/>
                  </a:moveTo>
                  <a:lnTo>
                    <a:pt x="6019800" y="0"/>
                  </a:lnTo>
                  <a:lnTo>
                    <a:pt x="0" y="0"/>
                  </a:lnTo>
                  <a:lnTo>
                    <a:pt x="0" y="3886200"/>
                  </a:lnTo>
                  <a:lnTo>
                    <a:pt x="6019800" y="3886199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0299" y="1435100"/>
              <a:ext cx="0" cy="3886200"/>
            </a:xfrm>
            <a:custGeom>
              <a:avLst/>
              <a:gdLst/>
              <a:ahLst/>
              <a:cxnLst/>
              <a:rect l="l" t="t" r="r" b="b"/>
              <a:pathLst>
                <a:path h="3886200">
                  <a:moveTo>
                    <a:pt x="0" y="0"/>
                  </a:moveTo>
                  <a:lnTo>
                    <a:pt x="0" y="3886200"/>
                  </a:lnTo>
                </a:path>
              </a:pathLst>
            </a:custGeom>
            <a:ln w="12954">
              <a:solidFill>
                <a:srgbClr val="D6D6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0299" y="5314822"/>
              <a:ext cx="6019800" cy="13335"/>
            </a:xfrm>
            <a:custGeom>
              <a:avLst/>
              <a:gdLst/>
              <a:ahLst/>
              <a:cxnLst/>
              <a:rect l="l" t="t" r="r" b="b"/>
              <a:pathLst>
                <a:path w="6019800" h="13335">
                  <a:moveTo>
                    <a:pt x="0" y="0"/>
                  </a:moveTo>
                  <a:lnTo>
                    <a:pt x="0" y="12954"/>
                  </a:lnTo>
                  <a:lnTo>
                    <a:pt x="6019800" y="12953"/>
                  </a:lnTo>
                  <a:lnTo>
                    <a:pt x="6019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50100" y="1435100"/>
              <a:ext cx="0" cy="3886200"/>
            </a:xfrm>
            <a:custGeom>
              <a:avLst/>
              <a:gdLst/>
              <a:ahLst/>
              <a:cxnLst/>
              <a:rect l="l" t="t" r="r" b="b"/>
              <a:pathLst>
                <a:path h="3886200">
                  <a:moveTo>
                    <a:pt x="0" y="3886199"/>
                  </a:moveTo>
                  <a:lnTo>
                    <a:pt x="0" y="0"/>
                  </a:lnTo>
                </a:path>
              </a:pathLst>
            </a:custGeom>
            <a:ln w="12954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0299" y="1435100"/>
              <a:ext cx="6019800" cy="0"/>
            </a:xfrm>
            <a:custGeom>
              <a:avLst/>
              <a:gdLst/>
              <a:ahLst/>
              <a:cxnLst/>
              <a:rect l="l" t="t" r="r" b="b"/>
              <a:pathLst>
                <a:path w="6019800">
                  <a:moveTo>
                    <a:pt x="6019800" y="0"/>
                  </a:moveTo>
                  <a:lnTo>
                    <a:pt x="0" y="0"/>
                  </a:lnTo>
                </a:path>
              </a:pathLst>
            </a:custGeom>
            <a:ln w="1295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68247" y="112521"/>
            <a:ext cx="52825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Problems in Media</a:t>
            </a:r>
            <a:r>
              <a:rPr spc="15" dirty="0"/>
              <a:t> </a:t>
            </a:r>
            <a:r>
              <a:rPr spc="-5" dirty="0"/>
              <a:t>Planning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36777" y="1786127"/>
            <a:ext cx="6007100" cy="2590800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1114425" indent="-344170">
              <a:lnSpc>
                <a:spcPct val="100000"/>
              </a:lnSpc>
              <a:spcBef>
                <a:spcPts val="1785"/>
              </a:spcBef>
              <a:buFont typeface="Wingdings"/>
              <a:buChar char=""/>
              <a:tabLst>
                <a:tab pos="1115060" algn="l"/>
              </a:tabLst>
            </a:pPr>
            <a:r>
              <a:rPr sz="2800" dirty="0">
                <a:latin typeface="Verdana"/>
                <a:cs typeface="Verdana"/>
              </a:rPr>
              <a:t>Lack of</a:t>
            </a:r>
            <a:r>
              <a:rPr sz="2800" spc="-1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information</a:t>
            </a:r>
            <a:endParaRPr sz="2800">
              <a:latin typeface="Verdana"/>
              <a:cs typeface="Verdana"/>
            </a:endParaRPr>
          </a:p>
          <a:p>
            <a:pPr marL="1114425" indent="-344170">
              <a:lnSpc>
                <a:spcPct val="100000"/>
              </a:lnSpc>
              <a:spcBef>
                <a:spcPts val="1685"/>
              </a:spcBef>
              <a:buFont typeface="Wingdings"/>
              <a:buChar char=""/>
              <a:tabLst>
                <a:tab pos="1115060" algn="l"/>
              </a:tabLst>
            </a:pPr>
            <a:r>
              <a:rPr sz="2800" spc="-5" dirty="0">
                <a:latin typeface="Verdana"/>
                <a:cs typeface="Verdana"/>
              </a:rPr>
              <a:t>Inconsistent</a:t>
            </a:r>
            <a:r>
              <a:rPr sz="2800" spc="-1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terms</a:t>
            </a:r>
            <a:endParaRPr sz="2800">
              <a:latin typeface="Verdana"/>
              <a:cs typeface="Verdana"/>
            </a:endParaRPr>
          </a:p>
          <a:p>
            <a:pPr marL="1114425" indent="-344170">
              <a:lnSpc>
                <a:spcPct val="100000"/>
              </a:lnSpc>
              <a:spcBef>
                <a:spcPts val="1695"/>
              </a:spcBef>
              <a:buFont typeface="Wingdings"/>
              <a:buChar char=""/>
              <a:tabLst>
                <a:tab pos="1115060" algn="l"/>
              </a:tabLst>
            </a:pPr>
            <a:r>
              <a:rPr sz="2800" dirty="0">
                <a:latin typeface="Verdana"/>
                <a:cs typeface="Verdana"/>
              </a:rPr>
              <a:t>Serious </a:t>
            </a:r>
            <a:r>
              <a:rPr sz="2800" spc="-5" dirty="0">
                <a:latin typeface="Verdana"/>
                <a:cs typeface="Verdana"/>
              </a:rPr>
              <a:t>time</a:t>
            </a:r>
            <a:r>
              <a:rPr sz="2800" spc="-2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pressure</a:t>
            </a:r>
            <a:endParaRPr sz="2800">
              <a:latin typeface="Verdana"/>
              <a:cs typeface="Verdana"/>
            </a:endParaRPr>
          </a:p>
          <a:p>
            <a:pPr marL="1114425" indent="-344170">
              <a:lnSpc>
                <a:spcPct val="100000"/>
              </a:lnSpc>
              <a:spcBef>
                <a:spcPts val="1689"/>
              </a:spcBef>
              <a:buFont typeface="Wingdings"/>
              <a:buChar char=""/>
              <a:tabLst>
                <a:tab pos="1115060" algn="l"/>
              </a:tabLst>
            </a:pPr>
            <a:r>
              <a:rPr sz="2800" dirty="0">
                <a:latin typeface="Verdana"/>
                <a:cs typeface="Verdana"/>
              </a:rPr>
              <a:t>Measurement</a:t>
            </a:r>
            <a:r>
              <a:rPr sz="2800" spc="-1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problems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arget-audience-coverage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" y="0"/>
            <a:ext cx="9110133" cy="6832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3027" y="60705"/>
            <a:ext cx="50907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Three Scheduling</a:t>
            </a:r>
            <a:r>
              <a:rPr spc="10" dirty="0"/>
              <a:t> </a:t>
            </a:r>
            <a:r>
              <a:rPr spc="-5" dirty="0"/>
              <a:t>Methods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10919" y="2304923"/>
            <a:ext cx="7147559" cy="139700"/>
            <a:chOff x="1510919" y="2304923"/>
            <a:chExt cx="7147559" cy="139700"/>
          </a:xfrm>
        </p:grpSpPr>
        <p:sp>
          <p:nvSpPr>
            <p:cNvPr id="4" name="object 4"/>
            <p:cNvSpPr/>
            <p:nvPr/>
          </p:nvSpPr>
          <p:spPr>
            <a:xfrm>
              <a:off x="1511300" y="2328926"/>
              <a:ext cx="7146925" cy="115570"/>
            </a:xfrm>
            <a:custGeom>
              <a:avLst/>
              <a:gdLst/>
              <a:ahLst/>
              <a:cxnLst/>
              <a:rect l="l" t="t" r="r" b="b"/>
              <a:pathLst>
                <a:path w="7146925" h="115569">
                  <a:moveTo>
                    <a:pt x="7146798" y="0"/>
                  </a:moveTo>
                  <a:lnTo>
                    <a:pt x="0" y="0"/>
                  </a:lnTo>
                  <a:lnTo>
                    <a:pt x="329945" y="115062"/>
                  </a:lnTo>
                  <a:lnTo>
                    <a:pt x="6817614" y="115062"/>
                  </a:lnTo>
                  <a:lnTo>
                    <a:pt x="7146798" y="0"/>
                  </a:lnTo>
                  <a:close/>
                </a:path>
              </a:pathLst>
            </a:custGeom>
            <a:solidFill>
              <a:srgbClr val="989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11300" y="2328926"/>
              <a:ext cx="330200" cy="115570"/>
            </a:xfrm>
            <a:custGeom>
              <a:avLst/>
              <a:gdLst/>
              <a:ahLst/>
              <a:cxnLst/>
              <a:rect l="l" t="t" r="r" b="b"/>
              <a:pathLst>
                <a:path w="330200" h="115569">
                  <a:moveTo>
                    <a:pt x="0" y="0"/>
                  </a:moveTo>
                  <a:lnTo>
                    <a:pt x="329945" y="115062"/>
                  </a:lnTo>
                </a:path>
              </a:pathLst>
            </a:custGeom>
            <a:ln w="3175">
              <a:solidFill>
                <a:srgbClr val="9898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05326" y="2305304"/>
              <a:ext cx="2186305" cy="115570"/>
            </a:xfrm>
            <a:custGeom>
              <a:avLst/>
              <a:gdLst/>
              <a:ahLst/>
              <a:cxnLst/>
              <a:rect l="l" t="t" r="r" b="b"/>
              <a:pathLst>
                <a:path w="2186304" h="115569">
                  <a:moveTo>
                    <a:pt x="2186178" y="0"/>
                  </a:moveTo>
                  <a:lnTo>
                    <a:pt x="0" y="0"/>
                  </a:lnTo>
                  <a:lnTo>
                    <a:pt x="100584" y="115062"/>
                  </a:lnTo>
                  <a:lnTo>
                    <a:pt x="2084831" y="115062"/>
                  </a:lnTo>
                  <a:lnTo>
                    <a:pt x="2186178" y="0"/>
                  </a:lnTo>
                  <a:close/>
                </a:path>
              </a:pathLst>
            </a:custGeom>
            <a:solidFill>
              <a:srgbClr val="989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05326" y="2305304"/>
              <a:ext cx="100965" cy="115570"/>
            </a:xfrm>
            <a:custGeom>
              <a:avLst/>
              <a:gdLst/>
              <a:ahLst/>
              <a:cxnLst/>
              <a:rect l="l" t="t" r="r" b="b"/>
              <a:pathLst>
                <a:path w="100964" h="115569">
                  <a:moveTo>
                    <a:pt x="0" y="0"/>
                  </a:moveTo>
                  <a:lnTo>
                    <a:pt x="100584" y="115062"/>
                  </a:lnTo>
                </a:path>
              </a:pathLst>
            </a:custGeom>
            <a:ln w="3175">
              <a:solidFill>
                <a:srgbClr val="9898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504822" y="1663319"/>
          <a:ext cx="7147559" cy="659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4280"/>
                <a:gridCol w="2186305"/>
                <a:gridCol w="2466974"/>
              </a:tblGrid>
              <a:tr h="5867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EAEABB"/>
                      </a:solidFill>
                      <a:prstDash val="solid"/>
                    </a:lnL>
                    <a:lnR w="19050">
                      <a:solidFill>
                        <a:srgbClr val="EAEABB"/>
                      </a:solidFill>
                      <a:prstDash val="solid"/>
                    </a:lnR>
                    <a:lnT w="19050">
                      <a:solidFill>
                        <a:srgbClr val="B7B792"/>
                      </a:solidFill>
                      <a:prstDash val="solid"/>
                    </a:lnT>
                    <a:lnB w="19050">
                      <a:solidFill>
                        <a:srgbClr val="B7B792"/>
                      </a:solidFill>
                      <a:prstDash val="solid"/>
                    </a:lnB>
                    <a:solidFill>
                      <a:srgbClr val="C4C4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EAEA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B7B792"/>
                      </a:solidFill>
                      <a:prstDash val="solid"/>
                    </a:lnT>
                    <a:lnB w="19050">
                      <a:solidFill>
                        <a:srgbClr val="B7B792"/>
                      </a:solidFill>
                      <a:prstDash val="solid"/>
                    </a:lnB>
                    <a:solidFill>
                      <a:srgbClr val="C4C49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D6D6AB"/>
                      </a:solidFill>
                      <a:prstDash val="solid"/>
                    </a:lnR>
                    <a:lnT w="19050">
                      <a:solidFill>
                        <a:srgbClr val="B7B792"/>
                      </a:solidFill>
                      <a:prstDash val="solid"/>
                    </a:lnT>
                    <a:lnB w="19050">
                      <a:solidFill>
                        <a:srgbClr val="B7B792"/>
                      </a:solidFill>
                      <a:prstDash val="solid"/>
                    </a:lnB>
                    <a:solidFill>
                      <a:srgbClr val="C4C49C"/>
                    </a:solidFill>
                  </a:tcPr>
                </a:tc>
              </a:tr>
              <a:tr h="6004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EAEABB"/>
                      </a:solidFill>
                      <a:prstDash val="solid"/>
                    </a:lnL>
                    <a:lnR w="19050">
                      <a:solidFill>
                        <a:srgbClr val="EAEABB"/>
                      </a:solidFill>
                      <a:prstDash val="solid"/>
                    </a:lnR>
                    <a:lnT w="19050">
                      <a:solidFill>
                        <a:srgbClr val="B7B792"/>
                      </a:solidFill>
                      <a:prstDash val="solid"/>
                    </a:lnT>
                    <a:lnB w="19050">
                      <a:solidFill>
                        <a:srgbClr val="B7B792"/>
                      </a:solidFill>
                      <a:prstDash val="solid"/>
                    </a:lnB>
                    <a:solidFill>
                      <a:srgbClr val="C4C49C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3200" b="1" spc="-10" dirty="0">
                          <a:solidFill>
                            <a:srgbClr val="653300"/>
                          </a:solidFill>
                          <a:latin typeface="Arial"/>
                          <a:cs typeface="Arial"/>
                        </a:rPr>
                        <a:t>Continuity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EAEABB"/>
                      </a:solidFill>
                      <a:prstDash val="solid"/>
                    </a:lnL>
                    <a:lnR w="19050">
                      <a:solidFill>
                        <a:srgbClr val="D6D6AB"/>
                      </a:solidFill>
                      <a:prstDash val="solid"/>
                    </a:lnR>
                    <a:lnT w="19050">
                      <a:solidFill>
                        <a:srgbClr val="B7B792"/>
                      </a:solidFill>
                      <a:prstDash val="solid"/>
                    </a:lnT>
                    <a:lnB w="19050">
                      <a:solidFill>
                        <a:srgbClr val="B7B792"/>
                      </a:solidFill>
                      <a:prstDash val="solid"/>
                    </a:lnB>
                    <a:solidFill>
                      <a:srgbClr val="C4C4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D6D6AB"/>
                      </a:solidFill>
                      <a:prstDash val="solid"/>
                    </a:lnL>
                    <a:lnR w="19050">
                      <a:solidFill>
                        <a:srgbClr val="D6D6AB"/>
                      </a:solidFill>
                      <a:prstDash val="solid"/>
                    </a:lnR>
                    <a:lnT w="19050">
                      <a:solidFill>
                        <a:srgbClr val="B7B792"/>
                      </a:solidFill>
                      <a:prstDash val="solid"/>
                    </a:lnT>
                    <a:lnB w="19050">
                      <a:solidFill>
                        <a:srgbClr val="B7B792"/>
                      </a:solidFill>
                      <a:prstDash val="solid"/>
                    </a:lnB>
                    <a:solidFill>
                      <a:srgbClr val="C4C49C"/>
                    </a:solidFill>
                  </a:tcPr>
                </a:tc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4034663" y="3792728"/>
            <a:ext cx="112395" cy="462280"/>
            <a:chOff x="4034663" y="3792728"/>
            <a:chExt cx="112395" cy="462280"/>
          </a:xfrm>
        </p:grpSpPr>
        <p:sp>
          <p:nvSpPr>
            <p:cNvPr id="10" name="object 10"/>
            <p:cNvSpPr/>
            <p:nvPr/>
          </p:nvSpPr>
          <p:spPr>
            <a:xfrm>
              <a:off x="4035044" y="3792728"/>
              <a:ext cx="111760" cy="462280"/>
            </a:xfrm>
            <a:custGeom>
              <a:avLst/>
              <a:gdLst/>
              <a:ahLst/>
              <a:cxnLst/>
              <a:rect l="l" t="t" r="r" b="b"/>
              <a:pathLst>
                <a:path w="111760" h="462279">
                  <a:moveTo>
                    <a:pt x="111251" y="461772"/>
                  </a:moveTo>
                  <a:lnTo>
                    <a:pt x="111251" y="173736"/>
                  </a:lnTo>
                  <a:lnTo>
                    <a:pt x="0" y="0"/>
                  </a:lnTo>
                  <a:lnTo>
                    <a:pt x="0" y="316992"/>
                  </a:lnTo>
                  <a:lnTo>
                    <a:pt x="111251" y="461772"/>
                  </a:lnTo>
                  <a:close/>
                </a:path>
              </a:pathLst>
            </a:custGeom>
            <a:solidFill>
              <a:srgbClr val="E1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35044" y="4109720"/>
              <a:ext cx="111760" cy="144780"/>
            </a:xfrm>
            <a:custGeom>
              <a:avLst/>
              <a:gdLst/>
              <a:ahLst/>
              <a:cxnLst/>
              <a:rect l="l" t="t" r="r" b="b"/>
              <a:pathLst>
                <a:path w="111760" h="144779">
                  <a:moveTo>
                    <a:pt x="0" y="0"/>
                  </a:moveTo>
                  <a:lnTo>
                    <a:pt x="111251" y="144779"/>
                  </a:lnTo>
                </a:path>
              </a:pathLst>
            </a:custGeom>
            <a:ln w="3175">
              <a:solidFill>
                <a:srgbClr val="E1A5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812670" y="4427092"/>
            <a:ext cx="6845934" cy="116839"/>
            <a:chOff x="1812670" y="4427092"/>
            <a:chExt cx="6845934" cy="116839"/>
          </a:xfrm>
        </p:grpSpPr>
        <p:sp>
          <p:nvSpPr>
            <p:cNvPr id="13" name="object 13"/>
            <p:cNvSpPr/>
            <p:nvPr/>
          </p:nvSpPr>
          <p:spPr>
            <a:xfrm>
              <a:off x="1813051" y="4427473"/>
              <a:ext cx="6845300" cy="116205"/>
            </a:xfrm>
            <a:custGeom>
              <a:avLst/>
              <a:gdLst/>
              <a:ahLst/>
              <a:cxnLst/>
              <a:rect l="l" t="t" r="r" b="b"/>
              <a:pathLst>
                <a:path w="6845300" h="116204">
                  <a:moveTo>
                    <a:pt x="6845046" y="0"/>
                  </a:moveTo>
                  <a:lnTo>
                    <a:pt x="0" y="0"/>
                  </a:lnTo>
                  <a:lnTo>
                    <a:pt x="315468" y="115824"/>
                  </a:lnTo>
                  <a:lnTo>
                    <a:pt x="6529578" y="115824"/>
                  </a:lnTo>
                  <a:lnTo>
                    <a:pt x="6845046" y="0"/>
                  </a:lnTo>
                  <a:close/>
                </a:path>
              </a:pathLst>
            </a:custGeom>
            <a:solidFill>
              <a:srgbClr val="98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13051" y="4427473"/>
              <a:ext cx="315595" cy="116205"/>
            </a:xfrm>
            <a:custGeom>
              <a:avLst/>
              <a:gdLst/>
              <a:ahLst/>
              <a:cxnLst/>
              <a:rect l="l" t="t" r="r" b="b"/>
              <a:pathLst>
                <a:path w="315594" h="116204">
                  <a:moveTo>
                    <a:pt x="0" y="0"/>
                  </a:moveTo>
                  <a:lnTo>
                    <a:pt x="315468" y="115824"/>
                  </a:lnTo>
                </a:path>
              </a:pathLst>
            </a:custGeom>
            <a:ln w="3175">
              <a:solidFill>
                <a:srgbClr val="98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806575" y="3786251"/>
          <a:ext cx="6847205" cy="634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700"/>
                <a:gridCol w="1701800"/>
                <a:gridCol w="1194435"/>
                <a:gridCol w="534035"/>
                <a:gridCol w="2896235"/>
              </a:tblGrid>
              <a:tr h="3250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EAACAC"/>
                      </a:solidFill>
                      <a:prstDash val="solid"/>
                    </a:lnR>
                    <a:lnB w="19050">
                      <a:solidFill>
                        <a:srgbClr val="B78686"/>
                      </a:solidFill>
                      <a:prstDash val="solid"/>
                    </a:lnB>
                    <a:solidFill>
                      <a:srgbClr val="EFE4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EAACAC"/>
                      </a:solidFill>
                      <a:prstDash val="solid"/>
                    </a:lnL>
                    <a:lnR w="19050">
                      <a:solidFill>
                        <a:srgbClr val="D69D9D"/>
                      </a:solidFill>
                      <a:prstDash val="solid"/>
                    </a:lnR>
                    <a:lnT w="19050">
                      <a:solidFill>
                        <a:srgbClr val="B78686"/>
                      </a:solidFill>
                      <a:prstDash val="solid"/>
                    </a:lnT>
                    <a:solidFill>
                      <a:srgbClr val="C48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69D9D"/>
                      </a:solidFill>
                      <a:prstDash val="solid"/>
                    </a:lnL>
                    <a:lnR w="19050">
                      <a:solidFill>
                        <a:srgbClr val="EAACAC"/>
                      </a:solidFill>
                      <a:prstDash val="solid"/>
                    </a:lnR>
                    <a:lnB w="19050">
                      <a:solidFill>
                        <a:srgbClr val="B78686"/>
                      </a:solidFill>
                      <a:prstDash val="solid"/>
                    </a:lnB>
                    <a:solidFill>
                      <a:srgbClr val="EFE4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EAACAC"/>
                      </a:solidFill>
                      <a:prstDash val="solid"/>
                    </a:lnL>
                    <a:lnR w="19050">
                      <a:solidFill>
                        <a:srgbClr val="D69D9D"/>
                      </a:solidFill>
                      <a:prstDash val="solid"/>
                    </a:lnR>
                    <a:lnT w="19050">
                      <a:solidFill>
                        <a:srgbClr val="B78686"/>
                      </a:solidFill>
                      <a:prstDash val="solid"/>
                    </a:lnT>
                    <a:solidFill>
                      <a:srgbClr val="C48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69D9D"/>
                      </a:solidFill>
                      <a:prstDash val="solid"/>
                    </a:lnL>
                    <a:lnB w="19050">
                      <a:solidFill>
                        <a:srgbClr val="B78686"/>
                      </a:solidFill>
                      <a:prstDash val="solid"/>
                    </a:lnB>
                    <a:solidFill>
                      <a:srgbClr val="EFE4C9"/>
                    </a:solidFill>
                  </a:tcPr>
                </a:tc>
              </a:tr>
              <a:tr h="309657">
                <a:tc gridSpan="5">
                  <a:txBody>
                    <a:bodyPr/>
                    <a:lstStyle/>
                    <a:p>
                      <a:pPr marL="672465">
                        <a:lnSpc>
                          <a:spcPts val="1980"/>
                        </a:lnSpc>
                      </a:pPr>
                      <a:r>
                        <a:rPr sz="3200" b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Pulsing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EAACAC"/>
                      </a:solidFill>
                      <a:prstDash val="solid"/>
                    </a:lnL>
                    <a:lnR w="19050">
                      <a:solidFill>
                        <a:srgbClr val="D69D9D"/>
                      </a:solidFill>
                      <a:prstDash val="solid"/>
                    </a:lnR>
                    <a:lnT w="19050" cap="flat" cmpd="sng" algn="ctr">
                      <a:solidFill>
                        <a:srgbClr val="B7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B78686"/>
                      </a:solidFill>
                      <a:prstDash val="solid"/>
                    </a:lnB>
                    <a:solidFill>
                      <a:srgbClr val="C48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16" name="object 16"/>
          <p:cNvGrpSpPr/>
          <p:nvPr/>
        </p:nvGrpSpPr>
        <p:grpSpPr>
          <a:xfrm>
            <a:off x="1733423" y="2724023"/>
            <a:ext cx="578485" cy="781050"/>
            <a:chOff x="1733423" y="2724023"/>
            <a:chExt cx="578485" cy="781050"/>
          </a:xfrm>
        </p:grpSpPr>
        <p:sp>
          <p:nvSpPr>
            <p:cNvPr id="17" name="object 17"/>
            <p:cNvSpPr/>
            <p:nvPr/>
          </p:nvSpPr>
          <p:spPr>
            <a:xfrm>
              <a:off x="1739900" y="3389630"/>
              <a:ext cx="565785" cy="115570"/>
            </a:xfrm>
            <a:custGeom>
              <a:avLst/>
              <a:gdLst/>
              <a:ahLst/>
              <a:cxnLst/>
              <a:rect l="l" t="t" r="r" b="b"/>
              <a:pathLst>
                <a:path w="565785" h="115570">
                  <a:moveTo>
                    <a:pt x="565404" y="0"/>
                  </a:moveTo>
                  <a:lnTo>
                    <a:pt x="0" y="0"/>
                  </a:lnTo>
                  <a:lnTo>
                    <a:pt x="25907" y="115062"/>
                  </a:lnTo>
                  <a:lnTo>
                    <a:pt x="538733" y="115062"/>
                  </a:lnTo>
                  <a:lnTo>
                    <a:pt x="565404" y="0"/>
                  </a:lnTo>
                  <a:close/>
                </a:path>
              </a:pathLst>
            </a:custGeom>
            <a:solidFill>
              <a:srgbClr val="7482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39900" y="3389630"/>
              <a:ext cx="26034" cy="115570"/>
            </a:xfrm>
            <a:custGeom>
              <a:avLst/>
              <a:gdLst/>
              <a:ahLst/>
              <a:cxnLst/>
              <a:rect l="l" t="t" r="r" b="b"/>
              <a:pathLst>
                <a:path w="26035" h="115570">
                  <a:moveTo>
                    <a:pt x="0" y="0"/>
                  </a:moveTo>
                  <a:lnTo>
                    <a:pt x="25907" y="115062"/>
                  </a:lnTo>
                </a:path>
              </a:pathLst>
            </a:custGeom>
            <a:ln w="3175">
              <a:solidFill>
                <a:srgbClr val="7482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39900" y="2730500"/>
              <a:ext cx="565785" cy="659130"/>
            </a:xfrm>
            <a:custGeom>
              <a:avLst/>
              <a:gdLst/>
              <a:ahLst/>
              <a:cxnLst/>
              <a:rect l="l" t="t" r="r" b="b"/>
              <a:pathLst>
                <a:path w="565785" h="659129">
                  <a:moveTo>
                    <a:pt x="565404" y="659129"/>
                  </a:moveTo>
                  <a:lnTo>
                    <a:pt x="565404" y="0"/>
                  </a:lnTo>
                  <a:lnTo>
                    <a:pt x="0" y="0"/>
                  </a:lnTo>
                  <a:lnTo>
                    <a:pt x="0" y="659129"/>
                  </a:lnTo>
                  <a:lnTo>
                    <a:pt x="565404" y="659129"/>
                  </a:lnTo>
                  <a:close/>
                </a:path>
              </a:pathLst>
            </a:custGeom>
            <a:solidFill>
              <a:srgbClr val="94A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39900" y="2730500"/>
              <a:ext cx="0" cy="659130"/>
            </a:xfrm>
            <a:custGeom>
              <a:avLst/>
              <a:gdLst/>
              <a:ahLst/>
              <a:cxnLst/>
              <a:rect l="l" t="t" r="r" b="b"/>
              <a:pathLst>
                <a:path h="659129">
                  <a:moveTo>
                    <a:pt x="0" y="0"/>
                  </a:moveTo>
                  <a:lnTo>
                    <a:pt x="0" y="659129"/>
                  </a:lnTo>
                </a:path>
              </a:pathLst>
            </a:custGeom>
            <a:ln w="12954">
              <a:solidFill>
                <a:srgbClr val="B1C9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39900" y="3383153"/>
              <a:ext cx="565785" cy="13335"/>
            </a:xfrm>
            <a:custGeom>
              <a:avLst/>
              <a:gdLst/>
              <a:ahLst/>
              <a:cxnLst/>
              <a:rect l="l" t="t" r="r" b="b"/>
              <a:pathLst>
                <a:path w="565785" h="13335">
                  <a:moveTo>
                    <a:pt x="0" y="0"/>
                  </a:moveTo>
                  <a:lnTo>
                    <a:pt x="0" y="12953"/>
                  </a:lnTo>
                  <a:lnTo>
                    <a:pt x="565404" y="12953"/>
                  </a:lnTo>
                  <a:lnTo>
                    <a:pt x="5654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05304" y="2730500"/>
              <a:ext cx="0" cy="659130"/>
            </a:xfrm>
            <a:custGeom>
              <a:avLst/>
              <a:gdLst/>
              <a:ahLst/>
              <a:cxnLst/>
              <a:rect l="l" t="t" r="r" b="b"/>
              <a:pathLst>
                <a:path h="659129">
                  <a:moveTo>
                    <a:pt x="0" y="659129"/>
                  </a:moveTo>
                  <a:lnTo>
                    <a:pt x="0" y="0"/>
                  </a:lnTo>
                </a:path>
              </a:pathLst>
            </a:custGeom>
            <a:ln w="12954">
              <a:solidFill>
                <a:srgbClr val="A2B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39900" y="2730500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5">
                  <a:moveTo>
                    <a:pt x="565404" y="0"/>
                  </a:moveTo>
                  <a:lnTo>
                    <a:pt x="0" y="0"/>
                  </a:lnTo>
                </a:path>
              </a:pathLst>
            </a:custGeom>
            <a:ln w="12954">
              <a:solidFill>
                <a:srgbClr val="8A9D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256148" y="3336671"/>
            <a:ext cx="3402329" cy="168910"/>
            <a:chOff x="5256148" y="3336671"/>
            <a:chExt cx="3402329" cy="168910"/>
          </a:xfrm>
        </p:grpSpPr>
        <p:sp>
          <p:nvSpPr>
            <p:cNvPr id="25" name="object 25"/>
            <p:cNvSpPr/>
            <p:nvPr/>
          </p:nvSpPr>
          <p:spPr>
            <a:xfrm>
              <a:off x="5256529" y="3389630"/>
              <a:ext cx="3401695" cy="115570"/>
            </a:xfrm>
            <a:custGeom>
              <a:avLst/>
              <a:gdLst/>
              <a:ahLst/>
              <a:cxnLst/>
              <a:rect l="l" t="t" r="r" b="b"/>
              <a:pathLst>
                <a:path w="3401695" h="115570">
                  <a:moveTo>
                    <a:pt x="3401568" y="0"/>
                  </a:moveTo>
                  <a:lnTo>
                    <a:pt x="0" y="0"/>
                  </a:lnTo>
                  <a:lnTo>
                    <a:pt x="156210" y="115062"/>
                  </a:lnTo>
                  <a:lnTo>
                    <a:pt x="3244596" y="115062"/>
                  </a:lnTo>
                  <a:lnTo>
                    <a:pt x="3401568" y="0"/>
                  </a:lnTo>
                  <a:close/>
                </a:path>
              </a:pathLst>
            </a:custGeom>
            <a:solidFill>
              <a:srgbClr val="7482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56529" y="3389630"/>
              <a:ext cx="156210" cy="115570"/>
            </a:xfrm>
            <a:custGeom>
              <a:avLst/>
              <a:gdLst/>
              <a:ahLst/>
              <a:cxnLst/>
              <a:rect l="l" t="t" r="r" b="b"/>
              <a:pathLst>
                <a:path w="156210" h="115570">
                  <a:moveTo>
                    <a:pt x="0" y="0"/>
                  </a:moveTo>
                  <a:lnTo>
                    <a:pt x="156210" y="115062"/>
                  </a:lnTo>
                </a:path>
              </a:pathLst>
            </a:custGeom>
            <a:ln w="3175">
              <a:solidFill>
                <a:srgbClr val="7482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15303" y="3337052"/>
              <a:ext cx="1892300" cy="115570"/>
            </a:xfrm>
            <a:custGeom>
              <a:avLst/>
              <a:gdLst/>
              <a:ahLst/>
              <a:cxnLst/>
              <a:rect l="l" t="t" r="r" b="b"/>
              <a:pathLst>
                <a:path w="1892300" h="115570">
                  <a:moveTo>
                    <a:pt x="1892046" y="0"/>
                  </a:moveTo>
                  <a:lnTo>
                    <a:pt x="0" y="0"/>
                  </a:lnTo>
                  <a:lnTo>
                    <a:pt x="86868" y="115062"/>
                  </a:lnTo>
                  <a:lnTo>
                    <a:pt x="1804416" y="115062"/>
                  </a:lnTo>
                  <a:lnTo>
                    <a:pt x="1892046" y="0"/>
                  </a:lnTo>
                  <a:close/>
                </a:path>
              </a:pathLst>
            </a:custGeom>
            <a:solidFill>
              <a:srgbClr val="7482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15303" y="3337052"/>
              <a:ext cx="86995" cy="115570"/>
            </a:xfrm>
            <a:custGeom>
              <a:avLst/>
              <a:gdLst/>
              <a:ahLst/>
              <a:cxnLst/>
              <a:rect l="l" t="t" r="r" b="b"/>
              <a:pathLst>
                <a:path w="86995" h="115570">
                  <a:moveTo>
                    <a:pt x="0" y="0"/>
                  </a:moveTo>
                  <a:lnTo>
                    <a:pt x="86868" y="115062"/>
                  </a:lnTo>
                </a:path>
              </a:pathLst>
            </a:custGeom>
            <a:ln w="3175">
              <a:solidFill>
                <a:srgbClr val="7482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5250053" y="2724023"/>
          <a:ext cx="3400423" cy="6591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8519"/>
                <a:gridCol w="1891664"/>
                <a:gridCol w="650240"/>
              </a:tblGrid>
              <a:tr h="60655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C9BC"/>
                      </a:solidFill>
                      <a:prstDash val="solid"/>
                    </a:lnL>
                    <a:lnR w="19050">
                      <a:solidFill>
                        <a:srgbClr val="B1C9BC"/>
                      </a:solidFill>
                      <a:prstDash val="solid"/>
                    </a:lnR>
                    <a:lnT w="19050">
                      <a:solidFill>
                        <a:srgbClr val="8A9D93"/>
                      </a:solidFill>
                      <a:prstDash val="solid"/>
                    </a:lnT>
                    <a:lnB w="19050">
                      <a:solidFill>
                        <a:srgbClr val="8A9D93"/>
                      </a:solidFill>
                      <a:prstDash val="solid"/>
                    </a:lnB>
                    <a:solidFill>
                      <a:srgbClr val="94A89D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3200" b="1" spc="-10" dirty="0">
                          <a:solidFill>
                            <a:srgbClr val="006000"/>
                          </a:solidFill>
                          <a:latin typeface="Arial"/>
                          <a:cs typeface="Arial"/>
                        </a:rPr>
                        <a:t>Flighting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9050">
                      <a:solidFill>
                        <a:srgbClr val="B1C9BC"/>
                      </a:solidFill>
                      <a:prstDash val="solid"/>
                    </a:lnL>
                    <a:lnR w="19050">
                      <a:solidFill>
                        <a:srgbClr val="A2B7AC"/>
                      </a:solidFill>
                      <a:prstDash val="solid"/>
                    </a:lnR>
                    <a:lnT w="19050">
                      <a:solidFill>
                        <a:srgbClr val="8A9D93"/>
                      </a:solidFill>
                      <a:prstDash val="solid"/>
                    </a:lnT>
                    <a:lnB w="19050">
                      <a:solidFill>
                        <a:srgbClr val="8A9D93"/>
                      </a:solidFill>
                      <a:prstDash val="solid"/>
                    </a:lnB>
                    <a:solidFill>
                      <a:srgbClr val="94A89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2B7AC"/>
                      </a:solidFill>
                      <a:prstDash val="solid"/>
                    </a:lnL>
                    <a:lnR w="19050">
                      <a:solidFill>
                        <a:srgbClr val="A2B7AC"/>
                      </a:solidFill>
                      <a:prstDash val="solid"/>
                    </a:lnR>
                    <a:lnT w="19050">
                      <a:solidFill>
                        <a:srgbClr val="8A9D93"/>
                      </a:solidFill>
                      <a:prstDash val="solid"/>
                    </a:lnT>
                    <a:lnB w="19050">
                      <a:solidFill>
                        <a:srgbClr val="8A9D93"/>
                      </a:solidFill>
                      <a:prstDash val="solid"/>
                    </a:lnB>
                    <a:solidFill>
                      <a:srgbClr val="94A89D"/>
                    </a:solidFill>
                  </a:tcPr>
                </a:tc>
              </a:tr>
              <a:tr h="525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B1C9BC"/>
                      </a:solidFill>
                      <a:prstDash val="solid"/>
                    </a:lnL>
                    <a:lnR w="19050">
                      <a:solidFill>
                        <a:srgbClr val="B1C9BC"/>
                      </a:solidFill>
                      <a:prstDash val="solid"/>
                    </a:lnR>
                    <a:lnT w="19050">
                      <a:solidFill>
                        <a:srgbClr val="8A9D93"/>
                      </a:solidFill>
                      <a:prstDash val="solid"/>
                    </a:lnT>
                    <a:lnB w="19050">
                      <a:solidFill>
                        <a:srgbClr val="8A9D93"/>
                      </a:solidFill>
                      <a:prstDash val="solid"/>
                    </a:lnB>
                    <a:solidFill>
                      <a:srgbClr val="94A8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8A9D93"/>
                      </a:solidFill>
                      <a:prstDash val="solid"/>
                    </a:lnT>
                    <a:lnB w="19050">
                      <a:solidFill>
                        <a:srgbClr val="8A9D93"/>
                      </a:solidFill>
                      <a:prstDash val="solid"/>
                    </a:lnB>
                    <a:solidFill>
                      <a:srgbClr val="94A89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A2B7AC"/>
                      </a:solidFill>
                      <a:prstDash val="solid"/>
                    </a:lnL>
                    <a:lnR w="19050">
                      <a:solidFill>
                        <a:srgbClr val="A2B7AC"/>
                      </a:solidFill>
                      <a:prstDash val="solid"/>
                    </a:lnR>
                    <a:lnT w="19050">
                      <a:solidFill>
                        <a:srgbClr val="8A9D93"/>
                      </a:solidFill>
                      <a:prstDash val="solid"/>
                    </a:lnT>
                    <a:lnB w="19050">
                      <a:solidFill>
                        <a:srgbClr val="8A9D93"/>
                      </a:solidFill>
                      <a:prstDash val="solid"/>
                    </a:lnB>
                    <a:solidFill>
                      <a:srgbClr val="94A89D"/>
                    </a:solidFill>
                  </a:tcPr>
                </a:tc>
              </a:tr>
            </a:tbl>
          </a:graphicData>
        </a:graphic>
      </p:graphicFrame>
      <p:sp>
        <p:nvSpPr>
          <p:cNvPr id="30" name="object 30"/>
          <p:cNvSpPr txBox="1"/>
          <p:nvPr/>
        </p:nvSpPr>
        <p:spPr>
          <a:xfrm>
            <a:off x="1833879" y="4972558"/>
            <a:ext cx="66122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89915" algn="l"/>
                <a:tab pos="3895090" algn="l"/>
              </a:tabLst>
            </a:pPr>
            <a:r>
              <a:rPr sz="2000" b="1" spc="-5" dirty="0">
                <a:latin typeface="Arial"/>
                <a:cs typeface="Arial"/>
              </a:rPr>
              <a:t>Jan	Feb  Mar  Apr  May</a:t>
            </a:r>
            <a:r>
              <a:rPr sz="2000" b="1" spc="-3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Jun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Jul	Aug Sep Oct Nov</a:t>
            </a:r>
            <a:r>
              <a:rPr sz="2000" b="1" spc="1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Dec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739900" y="4727702"/>
            <a:ext cx="6842125" cy="192405"/>
            <a:chOff x="1739900" y="4727702"/>
            <a:chExt cx="6842125" cy="192405"/>
          </a:xfrm>
        </p:grpSpPr>
        <p:sp>
          <p:nvSpPr>
            <p:cNvPr id="32" name="object 32"/>
            <p:cNvSpPr/>
            <p:nvPr/>
          </p:nvSpPr>
          <p:spPr>
            <a:xfrm>
              <a:off x="1739900" y="4913630"/>
              <a:ext cx="6842125" cy="0"/>
            </a:xfrm>
            <a:custGeom>
              <a:avLst/>
              <a:gdLst/>
              <a:ahLst/>
              <a:cxnLst/>
              <a:rect l="l" t="t" r="r" b="b"/>
              <a:pathLst>
                <a:path w="6842125">
                  <a:moveTo>
                    <a:pt x="0" y="0"/>
                  </a:moveTo>
                  <a:lnTo>
                    <a:pt x="6841998" y="0"/>
                  </a:lnTo>
                </a:path>
              </a:pathLst>
            </a:custGeom>
            <a:ln w="12700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13279" y="4727702"/>
              <a:ext cx="6096000" cy="186055"/>
            </a:xfrm>
            <a:custGeom>
              <a:avLst/>
              <a:gdLst/>
              <a:ahLst/>
              <a:cxnLst/>
              <a:rect l="l" t="t" r="r" b="b"/>
              <a:pathLst>
                <a:path w="6096000" h="186054">
                  <a:moveTo>
                    <a:pt x="0" y="185928"/>
                  </a:moveTo>
                  <a:lnTo>
                    <a:pt x="0" y="0"/>
                  </a:lnTo>
                </a:path>
                <a:path w="6096000" h="186054">
                  <a:moveTo>
                    <a:pt x="553974" y="185928"/>
                  </a:moveTo>
                  <a:lnTo>
                    <a:pt x="553974" y="0"/>
                  </a:lnTo>
                </a:path>
                <a:path w="6096000" h="186054">
                  <a:moveTo>
                    <a:pt x="1107947" y="185928"/>
                  </a:moveTo>
                  <a:lnTo>
                    <a:pt x="1107947" y="0"/>
                  </a:lnTo>
                </a:path>
                <a:path w="6096000" h="186054">
                  <a:moveTo>
                    <a:pt x="1661921" y="185928"/>
                  </a:moveTo>
                  <a:lnTo>
                    <a:pt x="1661921" y="0"/>
                  </a:lnTo>
                </a:path>
                <a:path w="6096000" h="186054">
                  <a:moveTo>
                    <a:pt x="2215895" y="185928"/>
                  </a:moveTo>
                  <a:lnTo>
                    <a:pt x="2215895" y="0"/>
                  </a:lnTo>
                </a:path>
                <a:path w="6096000" h="186054">
                  <a:moveTo>
                    <a:pt x="2769869" y="185928"/>
                  </a:moveTo>
                  <a:lnTo>
                    <a:pt x="2769869" y="0"/>
                  </a:lnTo>
                </a:path>
                <a:path w="6096000" h="186054">
                  <a:moveTo>
                    <a:pt x="3323843" y="185927"/>
                  </a:moveTo>
                  <a:lnTo>
                    <a:pt x="3323843" y="0"/>
                  </a:lnTo>
                </a:path>
                <a:path w="6096000" h="186054">
                  <a:moveTo>
                    <a:pt x="3877817" y="185927"/>
                  </a:moveTo>
                  <a:lnTo>
                    <a:pt x="3877817" y="0"/>
                  </a:lnTo>
                </a:path>
                <a:path w="6096000" h="186054">
                  <a:moveTo>
                    <a:pt x="4431792" y="185927"/>
                  </a:moveTo>
                  <a:lnTo>
                    <a:pt x="4431792" y="0"/>
                  </a:lnTo>
                </a:path>
                <a:path w="6096000" h="186054">
                  <a:moveTo>
                    <a:pt x="4985766" y="185927"/>
                  </a:moveTo>
                  <a:lnTo>
                    <a:pt x="4985766" y="0"/>
                  </a:lnTo>
                </a:path>
                <a:path w="6096000" h="186054">
                  <a:moveTo>
                    <a:pt x="5539740" y="185927"/>
                  </a:moveTo>
                  <a:lnTo>
                    <a:pt x="5539740" y="0"/>
                  </a:lnTo>
                </a:path>
                <a:path w="6096000" h="186054">
                  <a:moveTo>
                    <a:pt x="6095999" y="185927"/>
                  </a:moveTo>
                  <a:lnTo>
                    <a:pt x="6095999" y="0"/>
                  </a:lnTo>
                </a:path>
              </a:pathLst>
            </a:custGeom>
            <a:ln w="19050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ontinuity-patterns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" y="0"/>
            <a:ext cx="9110133" cy="6832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4070" y="1447863"/>
            <a:ext cx="5250459" cy="430887"/>
          </a:xfrm>
        </p:spPr>
        <p:txBody>
          <a:bodyPr/>
          <a:lstStyle/>
          <a:p>
            <a:r>
              <a:rPr lang="en-US" dirty="0" err="1" smtClean="0"/>
              <a:t>Flighting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 descr="Fligh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2219325"/>
            <a:ext cx="7308850" cy="2393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uls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706562"/>
            <a:ext cx="7153275" cy="39195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416</Words>
  <Application>Microsoft Office PowerPoint</Application>
  <PresentationFormat>Custom</PresentationFormat>
  <Paragraphs>113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Media Terminology</vt:lpstr>
      <vt:lpstr>Media Terminology</vt:lpstr>
      <vt:lpstr>Problems in Media Planning</vt:lpstr>
      <vt:lpstr>Slide 5</vt:lpstr>
      <vt:lpstr>Three Scheduling Methods</vt:lpstr>
      <vt:lpstr>Slide 7</vt:lpstr>
      <vt:lpstr>Slide 8</vt:lpstr>
      <vt:lpstr>Slide 9</vt:lpstr>
      <vt:lpstr>Slide 10</vt:lpstr>
      <vt:lpstr>Television Characteristics</vt:lpstr>
      <vt:lpstr>Radio Characteristics</vt:lpstr>
      <vt:lpstr>Magazines Characteristics</vt:lpstr>
      <vt:lpstr>Newspapers Characteristics</vt:lpstr>
      <vt:lpstr>Outdoor Characteristics</vt:lpstr>
      <vt:lpstr>Direct Mail Characteristics</vt:lpstr>
      <vt:lpstr>Internet / Interactive Media Characteristics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Integrated Marketing Communications</dc:title>
  <dc:creator>John Gayle</dc:creator>
  <cp:lastModifiedBy>HP</cp:lastModifiedBy>
  <cp:revision>3</cp:revision>
  <dcterms:created xsi:type="dcterms:W3CDTF">2020-04-08T20:38:53Z</dcterms:created>
  <dcterms:modified xsi:type="dcterms:W3CDTF">2020-04-08T20:54:59Z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2006-04-05T00:00:00Z</vt:filetime>
  </property>
  <property fmtid="{D5CDD505-2E9C-101B-9397-08002B2CF9AE}" pid="3" name="Creator">
    <vt:lpwstr>Acrobat PDFMaker 7.0.5 for PowerPoint</vt:lpwstr>
  </property>
  <property fmtid="{D5CDD505-2E9C-101B-9397-08002B2CF9AE}" pid="4" name="LastSaved">
    <vt:filetime>2020-04-08T00:00:00Z</vt:filetime>
  </property>
</Properties>
</file>