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4" r:id="rId8"/>
    <p:sldId id="265" r:id="rId9"/>
    <p:sldId id="262" r:id="rId10"/>
    <p:sldId id="26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95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280AD-4A87-4A31-E05D-D55D2470BF7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A853FAE-0292-4508-D18E-C3B6ECDA34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2361BD7-14E4-F566-F117-9115D7B5BD67}"/>
              </a:ext>
            </a:extLst>
          </p:cNvPr>
          <p:cNvSpPr>
            <a:spLocks noGrp="1"/>
          </p:cNvSpPr>
          <p:nvPr>
            <p:ph type="dt" sz="half" idx="10"/>
          </p:nvPr>
        </p:nvSpPr>
        <p:spPr/>
        <p:txBody>
          <a:bodyPr/>
          <a:lstStyle/>
          <a:p>
            <a:fld id="{7F18A089-50D1-47E8-AD66-62945B6C495A}" type="datetimeFigureOut">
              <a:rPr lang="en-US" smtClean="0"/>
              <a:t>7/24/2023</a:t>
            </a:fld>
            <a:endParaRPr lang="en-US"/>
          </a:p>
        </p:txBody>
      </p:sp>
      <p:sp>
        <p:nvSpPr>
          <p:cNvPr id="5" name="Footer Placeholder 4">
            <a:extLst>
              <a:ext uri="{FF2B5EF4-FFF2-40B4-BE49-F238E27FC236}">
                <a16:creationId xmlns:a16="http://schemas.microsoft.com/office/drawing/2014/main" id="{29873A51-A056-BA92-FB5D-3E7A3D982F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E25CA3-00DD-A674-342B-CB3F4E8DBA1A}"/>
              </a:ext>
            </a:extLst>
          </p:cNvPr>
          <p:cNvSpPr>
            <a:spLocks noGrp="1"/>
          </p:cNvSpPr>
          <p:nvPr>
            <p:ph type="sldNum" sz="quarter" idx="12"/>
          </p:nvPr>
        </p:nvSpPr>
        <p:spPr/>
        <p:txBody>
          <a:bodyPr/>
          <a:lstStyle/>
          <a:p>
            <a:fld id="{32CDEB94-BBE7-4733-8E30-27F15C2F969B}" type="slidenum">
              <a:rPr lang="en-US" smtClean="0"/>
              <a:t>‹#›</a:t>
            </a:fld>
            <a:endParaRPr lang="en-US"/>
          </a:p>
        </p:txBody>
      </p:sp>
    </p:spTree>
    <p:extLst>
      <p:ext uri="{BB962C8B-B14F-4D97-AF65-F5344CB8AC3E}">
        <p14:creationId xmlns:p14="http://schemas.microsoft.com/office/powerpoint/2010/main" val="1293388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0CCE8-5C20-8D1A-8254-49B513230B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C5B6F43-13BD-DB2B-65C4-0AC803C6397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6C5F4C-18AE-A1F1-AC44-53D180E2EDCA}"/>
              </a:ext>
            </a:extLst>
          </p:cNvPr>
          <p:cNvSpPr>
            <a:spLocks noGrp="1"/>
          </p:cNvSpPr>
          <p:nvPr>
            <p:ph type="dt" sz="half" idx="10"/>
          </p:nvPr>
        </p:nvSpPr>
        <p:spPr/>
        <p:txBody>
          <a:bodyPr/>
          <a:lstStyle/>
          <a:p>
            <a:fld id="{7F18A089-50D1-47E8-AD66-62945B6C495A}" type="datetimeFigureOut">
              <a:rPr lang="en-US" smtClean="0"/>
              <a:t>7/24/2023</a:t>
            </a:fld>
            <a:endParaRPr lang="en-US"/>
          </a:p>
        </p:txBody>
      </p:sp>
      <p:sp>
        <p:nvSpPr>
          <p:cNvPr id="5" name="Footer Placeholder 4">
            <a:extLst>
              <a:ext uri="{FF2B5EF4-FFF2-40B4-BE49-F238E27FC236}">
                <a16:creationId xmlns:a16="http://schemas.microsoft.com/office/drawing/2014/main" id="{3D1017F9-B421-89D3-420B-32366D8FD2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6894DD-53E2-E499-5BDF-406A2632263F}"/>
              </a:ext>
            </a:extLst>
          </p:cNvPr>
          <p:cNvSpPr>
            <a:spLocks noGrp="1"/>
          </p:cNvSpPr>
          <p:nvPr>
            <p:ph type="sldNum" sz="quarter" idx="12"/>
          </p:nvPr>
        </p:nvSpPr>
        <p:spPr/>
        <p:txBody>
          <a:bodyPr/>
          <a:lstStyle/>
          <a:p>
            <a:fld id="{32CDEB94-BBE7-4733-8E30-27F15C2F969B}" type="slidenum">
              <a:rPr lang="en-US" smtClean="0"/>
              <a:t>‹#›</a:t>
            </a:fld>
            <a:endParaRPr lang="en-US"/>
          </a:p>
        </p:txBody>
      </p:sp>
    </p:spTree>
    <p:extLst>
      <p:ext uri="{BB962C8B-B14F-4D97-AF65-F5344CB8AC3E}">
        <p14:creationId xmlns:p14="http://schemas.microsoft.com/office/powerpoint/2010/main" val="4117288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066D6BE-1507-4BCD-F2F6-DA04212F34F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DB72BCB-3757-5DEC-F7EB-DA56F45220C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B36A87-8704-0C02-8D35-A436D05C63ED}"/>
              </a:ext>
            </a:extLst>
          </p:cNvPr>
          <p:cNvSpPr>
            <a:spLocks noGrp="1"/>
          </p:cNvSpPr>
          <p:nvPr>
            <p:ph type="dt" sz="half" idx="10"/>
          </p:nvPr>
        </p:nvSpPr>
        <p:spPr/>
        <p:txBody>
          <a:bodyPr/>
          <a:lstStyle/>
          <a:p>
            <a:fld id="{7F18A089-50D1-47E8-AD66-62945B6C495A}" type="datetimeFigureOut">
              <a:rPr lang="en-US" smtClean="0"/>
              <a:t>7/24/2023</a:t>
            </a:fld>
            <a:endParaRPr lang="en-US"/>
          </a:p>
        </p:txBody>
      </p:sp>
      <p:sp>
        <p:nvSpPr>
          <p:cNvPr id="5" name="Footer Placeholder 4">
            <a:extLst>
              <a:ext uri="{FF2B5EF4-FFF2-40B4-BE49-F238E27FC236}">
                <a16:creationId xmlns:a16="http://schemas.microsoft.com/office/drawing/2014/main" id="{CC07EE56-679D-5E0A-263B-42C2115980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010492-C42D-DAA7-8E39-4DB433FD58A0}"/>
              </a:ext>
            </a:extLst>
          </p:cNvPr>
          <p:cNvSpPr>
            <a:spLocks noGrp="1"/>
          </p:cNvSpPr>
          <p:nvPr>
            <p:ph type="sldNum" sz="quarter" idx="12"/>
          </p:nvPr>
        </p:nvSpPr>
        <p:spPr/>
        <p:txBody>
          <a:bodyPr/>
          <a:lstStyle/>
          <a:p>
            <a:fld id="{32CDEB94-BBE7-4733-8E30-27F15C2F969B}" type="slidenum">
              <a:rPr lang="en-US" smtClean="0"/>
              <a:t>‹#›</a:t>
            </a:fld>
            <a:endParaRPr lang="en-US"/>
          </a:p>
        </p:txBody>
      </p:sp>
    </p:spTree>
    <p:extLst>
      <p:ext uri="{BB962C8B-B14F-4D97-AF65-F5344CB8AC3E}">
        <p14:creationId xmlns:p14="http://schemas.microsoft.com/office/powerpoint/2010/main" val="2220357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C6243-D534-56E5-E4A5-8C9B76CE53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7F8792-CF2F-83BD-AB8A-A9E36AFC287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708DEB-34E6-9DEC-7EC6-01CDE2139C03}"/>
              </a:ext>
            </a:extLst>
          </p:cNvPr>
          <p:cNvSpPr>
            <a:spLocks noGrp="1"/>
          </p:cNvSpPr>
          <p:nvPr>
            <p:ph type="dt" sz="half" idx="10"/>
          </p:nvPr>
        </p:nvSpPr>
        <p:spPr/>
        <p:txBody>
          <a:bodyPr/>
          <a:lstStyle/>
          <a:p>
            <a:fld id="{7F18A089-50D1-47E8-AD66-62945B6C495A}" type="datetimeFigureOut">
              <a:rPr lang="en-US" smtClean="0"/>
              <a:t>7/24/2023</a:t>
            </a:fld>
            <a:endParaRPr lang="en-US"/>
          </a:p>
        </p:txBody>
      </p:sp>
      <p:sp>
        <p:nvSpPr>
          <p:cNvPr id="5" name="Footer Placeholder 4">
            <a:extLst>
              <a:ext uri="{FF2B5EF4-FFF2-40B4-BE49-F238E27FC236}">
                <a16:creationId xmlns:a16="http://schemas.microsoft.com/office/drawing/2014/main" id="{BF72EC04-D823-865F-ABE2-ADEA2987FD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B4FE67-AB17-C327-0CF5-73CDBFB87A88}"/>
              </a:ext>
            </a:extLst>
          </p:cNvPr>
          <p:cNvSpPr>
            <a:spLocks noGrp="1"/>
          </p:cNvSpPr>
          <p:nvPr>
            <p:ph type="sldNum" sz="quarter" idx="12"/>
          </p:nvPr>
        </p:nvSpPr>
        <p:spPr/>
        <p:txBody>
          <a:bodyPr/>
          <a:lstStyle/>
          <a:p>
            <a:fld id="{32CDEB94-BBE7-4733-8E30-27F15C2F969B}" type="slidenum">
              <a:rPr lang="en-US" smtClean="0"/>
              <a:t>‹#›</a:t>
            </a:fld>
            <a:endParaRPr lang="en-US"/>
          </a:p>
        </p:txBody>
      </p:sp>
    </p:spTree>
    <p:extLst>
      <p:ext uri="{BB962C8B-B14F-4D97-AF65-F5344CB8AC3E}">
        <p14:creationId xmlns:p14="http://schemas.microsoft.com/office/powerpoint/2010/main" val="1165688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DDD9C-8623-357C-238A-0B806DDA5FB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334E620-270D-8D90-573F-74B778662A5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EAAD6E1-3B49-BE98-FAA5-977BE75AD4C3}"/>
              </a:ext>
            </a:extLst>
          </p:cNvPr>
          <p:cNvSpPr>
            <a:spLocks noGrp="1"/>
          </p:cNvSpPr>
          <p:nvPr>
            <p:ph type="dt" sz="half" idx="10"/>
          </p:nvPr>
        </p:nvSpPr>
        <p:spPr/>
        <p:txBody>
          <a:bodyPr/>
          <a:lstStyle/>
          <a:p>
            <a:fld id="{7F18A089-50D1-47E8-AD66-62945B6C495A}" type="datetimeFigureOut">
              <a:rPr lang="en-US" smtClean="0"/>
              <a:t>7/24/2023</a:t>
            </a:fld>
            <a:endParaRPr lang="en-US"/>
          </a:p>
        </p:txBody>
      </p:sp>
      <p:sp>
        <p:nvSpPr>
          <p:cNvPr id="5" name="Footer Placeholder 4">
            <a:extLst>
              <a:ext uri="{FF2B5EF4-FFF2-40B4-BE49-F238E27FC236}">
                <a16:creationId xmlns:a16="http://schemas.microsoft.com/office/drawing/2014/main" id="{28D503FD-046D-87ED-2E88-246C862FEB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0EB763-4048-1DB8-33D9-06FA89AD6C69}"/>
              </a:ext>
            </a:extLst>
          </p:cNvPr>
          <p:cNvSpPr>
            <a:spLocks noGrp="1"/>
          </p:cNvSpPr>
          <p:nvPr>
            <p:ph type="sldNum" sz="quarter" idx="12"/>
          </p:nvPr>
        </p:nvSpPr>
        <p:spPr/>
        <p:txBody>
          <a:bodyPr/>
          <a:lstStyle/>
          <a:p>
            <a:fld id="{32CDEB94-BBE7-4733-8E30-27F15C2F969B}" type="slidenum">
              <a:rPr lang="en-US" smtClean="0"/>
              <a:t>‹#›</a:t>
            </a:fld>
            <a:endParaRPr lang="en-US"/>
          </a:p>
        </p:txBody>
      </p:sp>
    </p:spTree>
    <p:extLst>
      <p:ext uri="{BB962C8B-B14F-4D97-AF65-F5344CB8AC3E}">
        <p14:creationId xmlns:p14="http://schemas.microsoft.com/office/powerpoint/2010/main" val="3248248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861DB-CD68-36F0-51C2-D03671F200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ED56E4E-9321-12F0-E690-63916E6948B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C75C8A9-2720-7F4C-B32E-13D769670BB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CA19230-3C4A-A060-DD80-836166DA7AA0}"/>
              </a:ext>
            </a:extLst>
          </p:cNvPr>
          <p:cNvSpPr>
            <a:spLocks noGrp="1"/>
          </p:cNvSpPr>
          <p:nvPr>
            <p:ph type="dt" sz="half" idx="10"/>
          </p:nvPr>
        </p:nvSpPr>
        <p:spPr/>
        <p:txBody>
          <a:bodyPr/>
          <a:lstStyle/>
          <a:p>
            <a:fld id="{7F18A089-50D1-47E8-AD66-62945B6C495A}" type="datetimeFigureOut">
              <a:rPr lang="en-US" smtClean="0"/>
              <a:t>7/24/2023</a:t>
            </a:fld>
            <a:endParaRPr lang="en-US"/>
          </a:p>
        </p:txBody>
      </p:sp>
      <p:sp>
        <p:nvSpPr>
          <p:cNvPr id="6" name="Footer Placeholder 5">
            <a:extLst>
              <a:ext uri="{FF2B5EF4-FFF2-40B4-BE49-F238E27FC236}">
                <a16:creationId xmlns:a16="http://schemas.microsoft.com/office/drawing/2014/main" id="{77088225-5C6A-A2D0-EF3E-3F53BC4BE1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8EFC79-DD2E-DE48-415C-E73DA45D9125}"/>
              </a:ext>
            </a:extLst>
          </p:cNvPr>
          <p:cNvSpPr>
            <a:spLocks noGrp="1"/>
          </p:cNvSpPr>
          <p:nvPr>
            <p:ph type="sldNum" sz="quarter" idx="12"/>
          </p:nvPr>
        </p:nvSpPr>
        <p:spPr/>
        <p:txBody>
          <a:bodyPr/>
          <a:lstStyle/>
          <a:p>
            <a:fld id="{32CDEB94-BBE7-4733-8E30-27F15C2F969B}" type="slidenum">
              <a:rPr lang="en-US" smtClean="0"/>
              <a:t>‹#›</a:t>
            </a:fld>
            <a:endParaRPr lang="en-US"/>
          </a:p>
        </p:txBody>
      </p:sp>
    </p:spTree>
    <p:extLst>
      <p:ext uri="{BB962C8B-B14F-4D97-AF65-F5344CB8AC3E}">
        <p14:creationId xmlns:p14="http://schemas.microsoft.com/office/powerpoint/2010/main" val="809579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CDCFE-6EE4-55FD-413D-ACE16B1E346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0A568DC-45DA-8395-D7EC-A8255F61D3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446C3E-0C78-ECB2-EA65-3EE13EF0573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A2DE0C6-7F93-082C-E123-14BFE951C2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C38FDD9-CF2B-9D12-9367-1B09B63DEE3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A68D860-B7CE-E5FC-F0C0-73792E803AFF}"/>
              </a:ext>
            </a:extLst>
          </p:cNvPr>
          <p:cNvSpPr>
            <a:spLocks noGrp="1"/>
          </p:cNvSpPr>
          <p:nvPr>
            <p:ph type="dt" sz="half" idx="10"/>
          </p:nvPr>
        </p:nvSpPr>
        <p:spPr/>
        <p:txBody>
          <a:bodyPr/>
          <a:lstStyle/>
          <a:p>
            <a:fld id="{7F18A089-50D1-47E8-AD66-62945B6C495A}" type="datetimeFigureOut">
              <a:rPr lang="en-US" smtClean="0"/>
              <a:t>7/24/2023</a:t>
            </a:fld>
            <a:endParaRPr lang="en-US"/>
          </a:p>
        </p:txBody>
      </p:sp>
      <p:sp>
        <p:nvSpPr>
          <p:cNvPr id="8" name="Footer Placeholder 7">
            <a:extLst>
              <a:ext uri="{FF2B5EF4-FFF2-40B4-BE49-F238E27FC236}">
                <a16:creationId xmlns:a16="http://schemas.microsoft.com/office/drawing/2014/main" id="{B511B93F-4AFE-2F16-14E4-2C841333751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826A97E-EC9B-E231-413D-42A2D6D35554}"/>
              </a:ext>
            </a:extLst>
          </p:cNvPr>
          <p:cNvSpPr>
            <a:spLocks noGrp="1"/>
          </p:cNvSpPr>
          <p:nvPr>
            <p:ph type="sldNum" sz="quarter" idx="12"/>
          </p:nvPr>
        </p:nvSpPr>
        <p:spPr/>
        <p:txBody>
          <a:bodyPr/>
          <a:lstStyle/>
          <a:p>
            <a:fld id="{32CDEB94-BBE7-4733-8E30-27F15C2F969B}" type="slidenum">
              <a:rPr lang="en-US" smtClean="0"/>
              <a:t>‹#›</a:t>
            </a:fld>
            <a:endParaRPr lang="en-US"/>
          </a:p>
        </p:txBody>
      </p:sp>
    </p:spTree>
    <p:extLst>
      <p:ext uri="{BB962C8B-B14F-4D97-AF65-F5344CB8AC3E}">
        <p14:creationId xmlns:p14="http://schemas.microsoft.com/office/powerpoint/2010/main" val="1253170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59845-8D92-125F-72D3-1C1E0F5A5F9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F53FA4D-0D51-93E1-D57B-F1F1F822DE47}"/>
              </a:ext>
            </a:extLst>
          </p:cNvPr>
          <p:cNvSpPr>
            <a:spLocks noGrp="1"/>
          </p:cNvSpPr>
          <p:nvPr>
            <p:ph type="dt" sz="half" idx="10"/>
          </p:nvPr>
        </p:nvSpPr>
        <p:spPr/>
        <p:txBody>
          <a:bodyPr/>
          <a:lstStyle/>
          <a:p>
            <a:fld id="{7F18A089-50D1-47E8-AD66-62945B6C495A}" type="datetimeFigureOut">
              <a:rPr lang="en-US" smtClean="0"/>
              <a:t>7/24/2023</a:t>
            </a:fld>
            <a:endParaRPr lang="en-US"/>
          </a:p>
        </p:txBody>
      </p:sp>
      <p:sp>
        <p:nvSpPr>
          <p:cNvPr id="4" name="Footer Placeholder 3">
            <a:extLst>
              <a:ext uri="{FF2B5EF4-FFF2-40B4-BE49-F238E27FC236}">
                <a16:creationId xmlns:a16="http://schemas.microsoft.com/office/drawing/2014/main" id="{7ED4B393-17AA-F544-4AB8-E69416CBE6D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384D0CC-8358-0665-ABD7-EE37EA288514}"/>
              </a:ext>
            </a:extLst>
          </p:cNvPr>
          <p:cNvSpPr>
            <a:spLocks noGrp="1"/>
          </p:cNvSpPr>
          <p:nvPr>
            <p:ph type="sldNum" sz="quarter" idx="12"/>
          </p:nvPr>
        </p:nvSpPr>
        <p:spPr/>
        <p:txBody>
          <a:bodyPr/>
          <a:lstStyle/>
          <a:p>
            <a:fld id="{32CDEB94-BBE7-4733-8E30-27F15C2F969B}" type="slidenum">
              <a:rPr lang="en-US" smtClean="0"/>
              <a:t>‹#›</a:t>
            </a:fld>
            <a:endParaRPr lang="en-US"/>
          </a:p>
        </p:txBody>
      </p:sp>
    </p:spTree>
    <p:extLst>
      <p:ext uri="{BB962C8B-B14F-4D97-AF65-F5344CB8AC3E}">
        <p14:creationId xmlns:p14="http://schemas.microsoft.com/office/powerpoint/2010/main" val="708845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938F32D-1423-7D20-7A6B-F50D3D29B0FA}"/>
              </a:ext>
            </a:extLst>
          </p:cNvPr>
          <p:cNvSpPr>
            <a:spLocks noGrp="1"/>
          </p:cNvSpPr>
          <p:nvPr>
            <p:ph type="dt" sz="half" idx="10"/>
          </p:nvPr>
        </p:nvSpPr>
        <p:spPr/>
        <p:txBody>
          <a:bodyPr/>
          <a:lstStyle/>
          <a:p>
            <a:fld id="{7F18A089-50D1-47E8-AD66-62945B6C495A}" type="datetimeFigureOut">
              <a:rPr lang="en-US" smtClean="0"/>
              <a:t>7/24/2023</a:t>
            </a:fld>
            <a:endParaRPr lang="en-US"/>
          </a:p>
        </p:txBody>
      </p:sp>
      <p:sp>
        <p:nvSpPr>
          <p:cNvPr id="3" name="Footer Placeholder 2">
            <a:extLst>
              <a:ext uri="{FF2B5EF4-FFF2-40B4-BE49-F238E27FC236}">
                <a16:creationId xmlns:a16="http://schemas.microsoft.com/office/drawing/2014/main" id="{53117767-C712-E737-B63F-EB42794F876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2530D6A-6F17-1CFA-03E7-D1096DA388B6}"/>
              </a:ext>
            </a:extLst>
          </p:cNvPr>
          <p:cNvSpPr>
            <a:spLocks noGrp="1"/>
          </p:cNvSpPr>
          <p:nvPr>
            <p:ph type="sldNum" sz="quarter" idx="12"/>
          </p:nvPr>
        </p:nvSpPr>
        <p:spPr/>
        <p:txBody>
          <a:bodyPr/>
          <a:lstStyle/>
          <a:p>
            <a:fld id="{32CDEB94-BBE7-4733-8E30-27F15C2F969B}" type="slidenum">
              <a:rPr lang="en-US" smtClean="0"/>
              <a:t>‹#›</a:t>
            </a:fld>
            <a:endParaRPr lang="en-US"/>
          </a:p>
        </p:txBody>
      </p:sp>
    </p:spTree>
    <p:extLst>
      <p:ext uri="{BB962C8B-B14F-4D97-AF65-F5344CB8AC3E}">
        <p14:creationId xmlns:p14="http://schemas.microsoft.com/office/powerpoint/2010/main" val="2446717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5DBC4-01B3-D74B-ED2A-045AB8914A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B2F607B-FF7F-304A-D701-61E46E3EE3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8AC3B50-6F68-75E1-3A27-0C71C2D857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702CBC-0606-6944-120B-B06A288579F2}"/>
              </a:ext>
            </a:extLst>
          </p:cNvPr>
          <p:cNvSpPr>
            <a:spLocks noGrp="1"/>
          </p:cNvSpPr>
          <p:nvPr>
            <p:ph type="dt" sz="half" idx="10"/>
          </p:nvPr>
        </p:nvSpPr>
        <p:spPr/>
        <p:txBody>
          <a:bodyPr/>
          <a:lstStyle/>
          <a:p>
            <a:fld id="{7F18A089-50D1-47E8-AD66-62945B6C495A}" type="datetimeFigureOut">
              <a:rPr lang="en-US" smtClean="0"/>
              <a:t>7/24/2023</a:t>
            </a:fld>
            <a:endParaRPr lang="en-US"/>
          </a:p>
        </p:txBody>
      </p:sp>
      <p:sp>
        <p:nvSpPr>
          <p:cNvPr id="6" name="Footer Placeholder 5">
            <a:extLst>
              <a:ext uri="{FF2B5EF4-FFF2-40B4-BE49-F238E27FC236}">
                <a16:creationId xmlns:a16="http://schemas.microsoft.com/office/drawing/2014/main" id="{76D71EB6-1FAD-B936-3B5C-0967ED875D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BF71EDA-1796-9CC3-610D-77E765562339}"/>
              </a:ext>
            </a:extLst>
          </p:cNvPr>
          <p:cNvSpPr>
            <a:spLocks noGrp="1"/>
          </p:cNvSpPr>
          <p:nvPr>
            <p:ph type="sldNum" sz="quarter" idx="12"/>
          </p:nvPr>
        </p:nvSpPr>
        <p:spPr/>
        <p:txBody>
          <a:bodyPr/>
          <a:lstStyle/>
          <a:p>
            <a:fld id="{32CDEB94-BBE7-4733-8E30-27F15C2F969B}" type="slidenum">
              <a:rPr lang="en-US" smtClean="0"/>
              <a:t>‹#›</a:t>
            </a:fld>
            <a:endParaRPr lang="en-US"/>
          </a:p>
        </p:txBody>
      </p:sp>
    </p:spTree>
    <p:extLst>
      <p:ext uri="{BB962C8B-B14F-4D97-AF65-F5344CB8AC3E}">
        <p14:creationId xmlns:p14="http://schemas.microsoft.com/office/powerpoint/2010/main" val="727527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13D73-5F49-3E10-075F-B2086B081F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1BE3494-42C4-EC94-4535-DD24EA1D54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4C641F4-7E3A-8C7C-1402-7C0A43AF12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32EFE2-126A-3CE8-D57D-F62BA9E505C4}"/>
              </a:ext>
            </a:extLst>
          </p:cNvPr>
          <p:cNvSpPr>
            <a:spLocks noGrp="1"/>
          </p:cNvSpPr>
          <p:nvPr>
            <p:ph type="dt" sz="half" idx="10"/>
          </p:nvPr>
        </p:nvSpPr>
        <p:spPr/>
        <p:txBody>
          <a:bodyPr/>
          <a:lstStyle/>
          <a:p>
            <a:fld id="{7F18A089-50D1-47E8-AD66-62945B6C495A}" type="datetimeFigureOut">
              <a:rPr lang="en-US" smtClean="0"/>
              <a:t>7/24/2023</a:t>
            </a:fld>
            <a:endParaRPr lang="en-US"/>
          </a:p>
        </p:txBody>
      </p:sp>
      <p:sp>
        <p:nvSpPr>
          <p:cNvPr id="6" name="Footer Placeholder 5">
            <a:extLst>
              <a:ext uri="{FF2B5EF4-FFF2-40B4-BE49-F238E27FC236}">
                <a16:creationId xmlns:a16="http://schemas.microsoft.com/office/drawing/2014/main" id="{261B16B2-B3B1-8D5B-5B5A-CE1541BF16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DC72C4-9102-48D2-36F3-0490D5EFA81A}"/>
              </a:ext>
            </a:extLst>
          </p:cNvPr>
          <p:cNvSpPr>
            <a:spLocks noGrp="1"/>
          </p:cNvSpPr>
          <p:nvPr>
            <p:ph type="sldNum" sz="quarter" idx="12"/>
          </p:nvPr>
        </p:nvSpPr>
        <p:spPr/>
        <p:txBody>
          <a:bodyPr/>
          <a:lstStyle/>
          <a:p>
            <a:fld id="{32CDEB94-BBE7-4733-8E30-27F15C2F969B}" type="slidenum">
              <a:rPr lang="en-US" smtClean="0"/>
              <a:t>‹#›</a:t>
            </a:fld>
            <a:endParaRPr lang="en-US"/>
          </a:p>
        </p:txBody>
      </p:sp>
    </p:spTree>
    <p:extLst>
      <p:ext uri="{BB962C8B-B14F-4D97-AF65-F5344CB8AC3E}">
        <p14:creationId xmlns:p14="http://schemas.microsoft.com/office/powerpoint/2010/main" val="3119183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4C4153-4124-3582-CF42-CAFD68CBF47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C794815-5862-AB8E-30F7-A1BAFEB5C9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AB0D92-2E19-5C28-379F-A9CDE5F49B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18A089-50D1-47E8-AD66-62945B6C495A}" type="datetimeFigureOut">
              <a:rPr lang="en-US" smtClean="0"/>
              <a:t>7/24/2023</a:t>
            </a:fld>
            <a:endParaRPr lang="en-US"/>
          </a:p>
        </p:txBody>
      </p:sp>
      <p:sp>
        <p:nvSpPr>
          <p:cNvPr id="5" name="Footer Placeholder 4">
            <a:extLst>
              <a:ext uri="{FF2B5EF4-FFF2-40B4-BE49-F238E27FC236}">
                <a16:creationId xmlns:a16="http://schemas.microsoft.com/office/drawing/2014/main" id="{D2F222A8-343F-30AE-86E4-58646DCBFAC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82B20FD-472E-F6A8-9C1A-493B95F08C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CDEB94-BBE7-4733-8E30-27F15C2F969B}" type="slidenum">
              <a:rPr lang="en-US" smtClean="0"/>
              <a:t>‹#›</a:t>
            </a:fld>
            <a:endParaRPr lang="en-US"/>
          </a:p>
        </p:txBody>
      </p:sp>
    </p:spTree>
    <p:extLst>
      <p:ext uri="{BB962C8B-B14F-4D97-AF65-F5344CB8AC3E}">
        <p14:creationId xmlns:p14="http://schemas.microsoft.com/office/powerpoint/2010/main" val="19434086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885A6-29D0-AB99-D9DF-C3F995B68E95}"/>
              </a:ext>
            </a:extLst>
          </p:cNvPr>
          <p:cNvSpPr>
            <a:spLocks noGrp="1"/>
          </p:cNvSpPr>
          <p:nvPr>
            <p:ph type="ctrTitle"/>
          </p:nvPr>
        </p:nvSpPr>
        <p:spPr/>
        <p:txBody>
          <a:bodyPr/>
          <a:lstStyle/>
          <a:p>
            <a:r>
              <a:rPr lang="en-US" dirty="0"/>
              <a:t>Business Law and the Legal Environment</a:t>
            </a:r>
          </a:p>
        </p:txBody>
      </p:sp>
      <p:sp>
        <p:nvSpPr>
          <p:cNvPr id="3" name="Subtitle 2">
            <a:extLst>
              <a:ext uri="{FF2B5EF4-FFF2-40B4-BE49-F238E27FC236}">
                <a16:creationId xmlns:a16="http://schemas.microsoft.com/office/drawing/2014/main" id="{22787532-8F50-7D21-DEE8-AD9371BD6C2F}"/>
              </a:ext>
            </a:extLst>
          </p:cNvPr>
          <p:cNvSpPr>
            <a:spLocks noGrp="1"/>
          </p:cNvSpPr>
          <p:nvPr>
            <p:ph type="subTitle" idx="1"/>
          </p:nvPr>
        </p:nvSpPr>
        <p:spPr/>
        <p:txBody>
          <a:bodyPr>
            <a:normAutofit/>
          </a:bodyPr>
          <a:lstStyle/>
          <a:p>
            <a:r>
              <a:rPr lang="en-US" sz="4800" b="1" dirty="0">
                <a:solidFill>
                  <a:srgbClr val="00B050"/>
                </a:solidFill>
              </a:rPr>
              <a:t>Chapter 1: Introduction to Law and Legal Systems</a:t>
            </a:r>
          </a:p>
        </p:txBody>
      </p:sp>
    </p:spTree>
    <p:extLst>
      <p:ext uri="{BB962C8B-B14F-4D97-AF65-F5344CB8AC3E}">
        <p14:creationId xmlns:p14="http://schemas.microsoft.com/office/powerpoint/2010/main" val="2759119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6D077-2903-D645-22D1-67489CD2274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0D986FD-6D39-2B5F-CCFA-1141370F7A72}"/>
              </a:ext>
            </a:extLst>
          </p:cNvPr>
          <p:cNvSpPr>
            <a:spLocks noGrp="1"/>
          </p:cNvSpPr>
          <p:nvPr>
            <p:ph idx="1"/>
          </p:nvPr>
        </p:nvSpPr>
        <p:spPr>
          <a:xfrm>
            <a:off x="838199" y="1825625"/>
            <a:ext cx="10914089" cy="4351338"/>
          </a:xfrm>
        </p:spPr>
        <p:txBody>
          <a:bodyPr>
            <a:normAutofit/>
          </a:bodyPr>
          <a:lstStyle/>
          <a:p>
            <a:pPr algn="just"/>
            <a:r>
              <a:rPr lang="en-US" sz="2400" dirty="0">
                <a:latin typeface="Times New Roman" panose="02020603050405020304" pitchFamily="18" charset="0"/>
                <a:cs typeface="Times New Roman" panose="02020603050405020304" pitchFamily="18" charset="0"/>
              </a:rPr>
              <a:t>4. Furthermore, </a:t>
            </a:r>
            <a:r>
              <a:rPr lang="en-US" sz="2400" b="1" u="sng" dirty="0">
                <a:latin typeface="Times New Roman" panose="02020603050405020304" pitchFamily="18" charset="0"/>
                <a:cs typeface="Times New Roman" panose="02020603050405020304" pitchFamily="18" charset="0"/>
              </a:rPr>
              <a:t>the consequences of violating the law and violating moral principles can be different</a:t>
            </a:r>
            <a:r>
              <a:rPr lang="en-US" sz="2400" dirty="0">
                <a:latin typeface="Times New Roman" panose="02020603050405020304" pitchFamily="18" charset="0"/>
                <a:cs typeface="Times New Roman" panose="02020603050405020304" pitchFamily="18" charset="0"/>
              </a:rPr>
              <a:t>. </a:t>
            </a:r>
            <a:r>
              <a:rPr lang="en-US" sz="2400" dirty="0">
                <a:solidFill>
                  <a:srgbClr val="FF0000"/>
                </a:solidFill>
                <a:latin typeface="Times New Roman" panose="02020603050405020304" pitchFamily="18" charset="0"/>
                <a:cs typeface="Times New Roman" panose="02020603050405020304" pitchFamily="18" charset="0"/>
              </a:rPr>
              <a:t>For example</a:t>
            </a:r>
            <a:r>
              <a:rPr lang="en-US" sz="2400" dirty="0">
                <a:latin typeface="Times New Roman" panose="02020603050405020304" pitchFamily="18" charset="0"/>
                <a:cs typeface="Times New Roman" panose="02020603050405020304" pitchFamily="18" charset="0"/>
              </a:rPr>
              <a:t>, violating the law against theft may result in a criminal record and imprisonment, while violating the moral principle against lying may result in a loss of trust and respect</a:t>
            </a:r>
          </a:p>
        </p:txBody>
      </p:sp>
    </p:spTree>
    <p:extLst>
      <p:ext uri="{BB962C8B-B14F-4D97-AF65-F5344CB8AC3E}">
        <p14:creationId xmlns:p14="http://schemas.microsoft.com/office/powerpoint/2010/main" val="965552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894CC-C799-4F64-4C32-46314CE15C99}"/>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ED324E2D-EEDB-39C4-565D-32B4D72BE294}"/>
              </a:ext>
            </a:extLst>
          </p:cNvPr>
          <p:cNvSpPr>
            <a:spLocks noGrp="1"/>
          </p:cNvSpPr>
          <p:nvPr>
            <p:ph idx="1"/>
          </p:nvPr>
        </p:nvSpPr>
        <p:spPr/>
        <p:txBody>
          <a:bodyPr/>
          <a:lstStyle/>
          <a:p>
            <a:pPr marL="0" indent="0" algn="just">
              <a:buNone/>
            </a:pPr>
            <a:r>
              <a:rPr lang="en-US" dirty="0">
                <a:latin typeface="Times New Roman" panose="02020603050405020304" pitchFamily="18" charset="0"/>
                <a:cs typeface="Times New Roman" panose="02020603050405020304" pitchFamily="18" charset="0"/>
              </a:rPr>
              <a:t>Law has different meanings as well as different functions. Philosophers have considered issues of justice and law for centuries, and several different approaches, or schools of legal thought, have emerged. </a:t>
            </a:r>
          </a:p>
          <a:p>
            <a:pPr marL="0" indent="0" algn="just">
              <a:buNone/>
            </a:pPr>
            <a:r>
              <a:rPr lang="en-US" dirty="0">
                <a:latin typeface="Times New Roman" panose="02020603050405020304" pitchFamily="18" charset="0"/>
                <a:cs typeface="Times New Roman" panose="02020603050405020304" pitchFamily="18" charset="0"/>
              </a:rPr>
              <a:t>In this chapter, we will look at those different meanings and approaches and will consider how social and political dynamics interact with the ideas that animate the various schools of legal thought. We will also look at typical sources of “positive law” in the United States and how some of those sources have priority over others, and we will set out some basic differences between the US legal system and other legal systems.</a:t>
            </a:r>
          </a:p>
        </p:txBody>
      </p:sp>
    </p:spTree>
    <p:extLst>
      <p:ext uri="{BB962C8B-B14F-4D97-AF65-F5344CB8AC3E}">
        <p14:creationId xmlns:p14="http://schemas.microsoft.com/office/powerpoint/2010/main" val="42938431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82AE9-73B4-6AE0-D4A6-BA244F941E69}"/>
              </a:ext>
            </a:extLst>
          </p:cNvPr>
          <p:cNvSpPr>
            <a:spLocks noGrp="1"/>
          </p:cNvSpPr>
          <p:nvPr>
            <p:ph type="title"/>
          </p:nvPr>
        </p:nvSpPr>
        <p:spPr/>
        <p:txBody>
          <a:bodyPr/>
          <a:lstStyle/>
          <a:p>
            <a:r>
              <a:rPr lang="en-US" dirty="0"/>
              <a:t>What Is Law?</a:t>
            </a:r>
            <a:br>
              <a:rPr lang="en-US" dirty="0"/>
            </a:br>
            <a:endParaRPr lang="en-US" dirty="0"/>
          </a:p>
        </p:txBody>
      </p:sp>
      <p:sp>
        <p:nvSpPr>
          <p:cNvPr id="3" name="Content Placeholder 2">
            <a:extLst>
              <a:ext uri="{FF2B5EF4-FFF2-40B4-BE49-F238E27FC236}">
                <a16:creationId xmlns:a16="http://schemas.microsoft.com/office/drawing/2014/main" id="{9741DF49-8002-C90B-2970-A239D2B4E7E0}"/>
              </a:ext>
            </a:extLst>
          </p:cNvPr>
          <p:cNvSpPr>
            <a:spLocks noGrp="1"/>
          </p:cNvSpPr>
          <p:nvPr>
            <p:ph idx="1"/>
          </p:nvPr>
        </p:nvSpPr>
        <p:spPr/>
        <p:txBody>
          <a:bodyPr>
            <a:normAutofit/>
          </a:bodyPr>
          <a:lstStyle/>
          <a:p>
            <a:r>
              <a:rPr lang="en-US" dirty="0"/>
              <a:t>Law is a word that means different things at different times. Black’s Law Dictionary says that law is “a body of rules of action or conduct prescribed by controlling authority, and having binding legal force. That which must be obeyed and followed by citizens subject to sanctions or legal consequence is a </a:t>
            </a:r>
            <a:r>
              <a:rPr lang="en-US" dirty="0" err="1"/>
              <a:t>law.”Black’s</a:t>
            </a:r>
            <a:r>
              <a:rPr lang="en-US" dirty="0"/>
              <a:t> Law Dictionary, 6th ed., </a:t>
            </a:r>
            <a:r>
              <a:rPr lang="en-US" dirty="0" err="1"/>
              <a:t>s.v.</a:t>
            </a:r>
            <a:r>
              <a:rPr lang="en-US" dirty="0"/>
              <a:t> “law.”</a:t>
            </a:r>
          </a:p>
          <a:p>
            <a:endParaRPr lang="en-US" dirty="0"/>
          </a:p>
        </p:txBody>
      </p:sp>
    </p:spTree>
    <p:extLst>
      <p:ext uri="{BB962C8B-B14F-4D97-AF65-F5344CB8AC3E}">
        <p14:creationId xmlns:p14="http://schemas.microsoft.com/office/powerpoint/2010/main" val="36054971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B70CF-B344-C026-A837-E44B8B795253}"/>
              </a:ext>
            </a:extLst>
          </p:cNvPr>
          <p:cNvSpPr>
            <a:spLocks noGrp="1"/>
          </p:cNvSpPr>
          <p:nvPr>
            <p:ph type="title"/>
          </p:nvPr>
        </p:nvSpPr>
        <p:spPr>
          <a:xfrm>
            <a:off x="838200" y="365125"/>
            <a:ext cx="10515600" cy="1283793"/>
          </a:xfrm>
        </p:spPr>
        <p:txBody>
          <a:bodyPr>
            <a:normAutofit fontScale="90000"/>
          </a:bodyPr>
          <a:lstStyle/>
          <a:p>
            <a:r>
              <a:rPr lang="en-US" dirty="0"/>
              <a:t>Functions of the Law</a:t>
            </a:r>
            <a:br>
              <a:rPr lang="en-US" dirty="0"/>
            </a:br>
            <a:endParaRPr lang="en-US" dirty="0"/>
          </a:p>
        </p:txBody>
      </p:sp>
      <p:sp>
        <p:nvSpPr>
          <p:cNvPr id="3" name="Content Placeholder 2">
            <a:extLst>
              <a:ext uri="{FF2B5EF4-FFF2-40B4-BE49-F238E27FC236}">
                <a16:creationId xmlns:a16="http://schemas.microsoft.com/office/drawing/2014/main" id="{3CB8F0E0-4EE2-78D0-5A50-B98AF502898A}"/>
              </a:ext>
            </a:extLst>
          </p:cNvPr>
          <p:cNvSpPr>
            <a:spLocks noGrp="1"/>
          </p:cNvSpPr>
          <p:nvPr>
            <p:ph idx="1"/>
          </p:nvPr>
        </p:nvSpPr>
        <p:spPr>
          <a:xfrm>
            <a:off x="419725" y="1439056"/>
            <a:ext cx="11467475" cy="5053819"/>
          </a:xfrm>
        </p:spPr>
        <p:txBody>
          <a:bodyPr>
            <a:normAutofit fontScale="70000" lnSpcReduction="20000"/>
          </a:bodyPr>
          <a:lstStyle/>
          <a:p>
            <a:r>
              <a:rPr lang="en-US" dirty="0">
                <a:latin typeface="Times New Roman" panose="02020603050405020304" pitchFamily="18" charset="0"/>
                <a:cs typeface="Times New Roman" panose="02020603050405020304" pitchFamily="18" charset="0"/>
              </a:rPr>
              <a:t>In a nation, the law can serve to </a:t>
            </a:r>
          </a:p>
          <a:p>
            <a:r>
              <a:rPr lang="en-US" dirty="0">
                <a:latin typeface="Times New Roman" panose="02020603050405020304" pitchFamily="18" charset="0"/>
                <a:cs typeface="Times New Roman" panose="02020603050405020304" pitchFamily="18" charset="0"/>
              </a:rPr>
              <a:t>(1) keep the peace, </a:t>
            </a:r>
          </a:p>
          <a:p>
            <a:r>
              <a:rPr lang="en-US" dirty="0">
                <a:latin typeface="Times New Roman" panose="02020603050405020304" pitchFamily="18" charset="0"/>
                <a:cs typeface="Times New Roman" panose="02020603050405020304" pitchFamily="18" charset="0"/>
              </a:rPr>
              <a:t>(2) maintain the status quo,</a:t>
            </a:r>
          </a:p>
          <a:p>
            <a:r>
              <a:rPr lang="en-US" dirty="0">
                <a:latin typeface="Times New Roman" panose="02020603050405020304" pitchFamily="18" charset="0"/>
                <a:cs typeface="Times New Roman" panose="02020603050405020304" pitchFamily="18" charset="0"/>
              </a:rPr>
              <a:t> (3) preserve individual rights, </a:t>
            </a:r>
          </a:p>
          <a:p>
            <a:r>
              <a:rPr lang="en-US" dirty="0">
                <a:latin typeface="Times New Roman" panose="02020603050405020304" pitchFamily="18" charset="0"/>
                <a:cs typeface="Times New Roman" panose="02020603050405020304" pitchFamily="18" charset="0"/>
              </a:rPr>
              <a:t>(4) protect minorities against majorities, </a:t>
            </a:r>
          </a:p>
          <a:p>
            <a:r>
              <a:rPr lang="en-US" dirty="0">
                <a:latin typeface="Times New Roman" panose="02020603050405020304" pitchFamily="18" charset="0"/>
                <a:cs typeface="Times New Roman" panose="02020603050405020304" pitchFamily="18" charset="0"/>
              </a:rPr>
              <a:t>(5) promote social justice, and </a:t>
            </a:r>
          </a:p>
          <a:p>
            <a:r>
              <a:rPr lang="en-US" dirty="0">
                <a:latin typeface="Times New Roman" panose="02020603050405020304" pitchFamily="18" charset="0"/>
                <a:cs typeface="Times New Roman" panose="02020603050405020304" pitchFamily="18" charset="0"/>
              </a:rPr>
              <a:t>(6) provide for orderly social change. Some legal systems serve these purposes better than others. </a:t>
            </a:r>
          </a:p>
          <a:p>
            <a:pPr>
              <a:lnSpc>
                <a:spcPct val="120000"/>
              </a:lnSpc>
            </a:pPr>
            <a:r>
              <a:rPr lang="en-US" dirty="0">
                <a:latin typeface="Times New Roman" panose="02020603050405020304" pitchFamily="18" charset="0"/>
                <a:cs typeface="Times New Roman" panose="02020603050405020304" pitchFamily="18" charset="0"/>
              </a:rPr>
              <a:t>Although a nation ruled by an authoritarian government may keep the peace and maintain the status quo, it may also oppress minorities or political opponents (e.g., Burma, Zimbabwe, or Iraq under Saddam Hussein).</a:t>
            </a:r>
          </a:p>
          <a:p>
            <a:pPr>
              <a:lnSpc>
                <a:spcPct val="120000"/>
              </a:lnSpc>
            </a:pPr>
            <a:r>
              <a:rPr lang="en-US" dirty="0">
                <a:latin typeface="Times New Roman" panose="02020603050405020304" pitchFamily="18" charset="0"/>
                <a:cs typeface="Times New Roman" panose="02020603050405020304" pitchFamily="18" charset="0"/>
              </a:rPr>
              <a:t> Under colonialism, European nations often imposed peace in countries whose borders were somewhat arbitrarily created by those same European nations. Over several centuries prior to the twentieth century, empires were built by Spain, Portugal, Britain, Holland, France, Germany, Belgium, and Italy. With regard to the functions of the law, the empire may have kept the peace—largely with force—but it changed the status quo and seldom promoted the native peoples’ rights or social justice within the colonized nation.</a:t>
            </a:r>
          </a:p>
          <a:p>
            <a:endParaRPr lang="en-US" dirty="0"/>
          </a:p>
        </p:txBody>
      </p:sp>
    </p:spTree>
    <p:extLst>
      <p:ext uri="{BB962C8B-B14F-4D97-AF65-F5344CB8AC3E}">
        <p14:creationId xmlns:p14="http://schemas.microsoft.com/office/powerpoint/2010/main" val="1253618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8E9E2-026B-5E70-B639-CAC2BE67DCF9}"/>
              </a:ext>
            </a:extLst>
          </p:cNvPr>
          <p:cNvSpPr>
            <a:spLocks noGrp="1"/>
          </p:cNvSpPr>
          <p:nvPr>
            <p:ph type="title"/>
          </p:nvPr>
        </p:nvSpPr>
        <p:spPr>
          <a:xfrm>
            <a:off x="838200" y="365125"/>
            <a:ext cx="10515600" cy="1133891"/>
          </a:xfrm>
        </p:spPr>
        <p:txBody>
          <a:bodyPr>
            <a:normAutofit fontScale="90000"/>
          </a:bodyPr>
          <a:lstStyle/>
          <a:p>
            <a:r>
              <a:rPr lang="en-US" dirty="0"/>
              <a:t>Sources of Law</a:t>
            </a:r>
            <a:br>
              <a:rPr lang="en-US" dirty="0"/>
            </a:br>
            <a:endParaRPr lang="en-US" dirty="0"/>
          </a:p>
        </p:txBody>
      </p:sp>
      <p:sp>
        <p:nvSpPr>
          <p:cNvPr id="3" name="Content Placeholder 2">
            <a:extLst>
              <a:ext uri="{FF2B5EF4-FFF2-40B4-BE49-F238E27FC236}">
                <a16:creationId xmlns:a16="http://schemas.microsoft.com/office/drawing/2014/main" id="{2BAF4854-C716-0E94-3627-6C2CEFB3667D}"/>
              </a:ext>
            </a:extLst>
          </p:cNvPr>
          <p:cNvSpPr>
            <a:spLocks noGrp="1"/>
          </p:cNvSpPr>
          <p:nvPr>
            <p:ph idx="1"/>
          </p:nvPr>
        </p:nvSpPr>
        <p:spPr>
          <a:xfrm>
            <a:off x="838200" y="1633928"/>
            <a:ext cx="10515600" cy="4858947"/>
          </a:xfrm>
        </p:spPr>
        <p:txBody>
          <a:bodyPr>
            <a:normAutofit fontScale="70000" lnSpcReduction="20000"/>
          </a:bodyPr>
          <a:lstStyle/>
          <a:p>
            <a:r>
              <a:rPr lang="en-US" dirty="0"/>
              <a:t>In the Bangladesh today, there are numerous sources of law. The main ones are </a:t>
            </a:r>
          </a:p>
          <a:p>
            <a:r>
              <a:rPr lang="en-US" dirty="0"/>
              <a:t>(1) constitutions—</a:t>
            </a:r>
          </a:p>
          <a:p>
            <a:r>
              <a:rPr lang="en-US" dirty="0"/>
              <a:t>(2) statutes and regulations, and</a:t>
            </a:r>
          </a:p>
          <a:p>
            <a:r>
              <a:rPr lang="en-US" dirty="0"/>
              <a:t> (3) judicial decisions. </a:t>
            </a:r>
          </a:p>
          <a:p>
            <a:pPr marL="0" indent="0">
              <a:buNone/>
            </a:pPr>
            <a:r>
              <a:rPr lang="en-US" dirty="0"/>
              <a:t>In addition, chief executives (the president and the various governors) can issue executive orders that have the effect of law.</a:t>
            </a:r>
          </a:p>
          <a:p>
            <a:pPr marL="0" indent="0">
              <a:buNone/>
            </a:pPr>
            <a:endParaRPr lang="en-US" dirty="0"/>
          </a:p>
          <a:p>
            <a:pPr marL="0" indent="0">
              <a:buNone/>
            </a:pPr>
            <a:r>
              <a:rPr lang="en-US" dirty="0"/>
              <a:t>Commercial law in Bangladesh governs the various aspects of business transactions and regulates the conduct of individuals and corporations engaged in commercial activities. The law is based on several statutes, including </a:t>
            </a:r>
          </a:p>
          <a:p>
            <a:pPr marL="0" indent="0">
              <a:buNone/>
            </a:pPr>
            <a:r>
              <a:rPr lang="en-US" dirty="0"/>
              <a:t>1</a:t>
            </a:r>
            <a:r>
              <a:rPr lang="en-US" b="1" dirty="0"/>
              <a:t>. the Companies Act, 1994</a:t>
            </a:r>
          </a:p>
          <a:p>
            <a:pPr marL="0" indent="0">
              <a:buNone/>
            </a:pPr>
            <a:r>
              <a:rPr lang="en-US" b="1" dirty="0"/>
              <a:t>2. Partnership Act, 1932</a:t>
            </a:r>
          </a:p>
          <a:p>
            <a:pPr marL="0" indent="0">
              <a:buNone/>
            </a:pPr>
            <a:r>
              <a:rPr lang="en-US" b="1" dirty="0"/>
              <a:t>3. Contract Act, 1872</a:t>
            </a:r>
          </a:p>
          <a:p>
            <a:pPr marL="0" indent="0">
              <a:buNone/>
            </a:pPr>
            <a:r>
              <a:rPr lang="en-US" b="1" dirty="0"/>
              <a:t>4. Sales of Goods Act, 1930 </a:t>
            </a:r>
          </a:p>
          <a:p>
            <a:pPr marL="0" indent="0">
              <a:buNone/>
            </a:pPr>
            <a:r>
              <a:rPr lang="en-US" dirty="0"/>
              <a:t>and others.</a:t>
            </a:r>
          </a:p>
          <a:p>
            <a:endParaRPr lang="en-US" dirty="0"/>
          </a:p>
          <a:p>
            <a:endParaRPr lang="en-US" dirty="0"/>
          </a:p>
        </p:txBody>
      </p:sp>
    </p:spTree>
    <p:extLst>
      <p:ext uri="{BB962C8B-B14F-4D97-AF65-F5344CB8AC3E}">
        <p14:creationId xmlns:p14="http://schemas.microsoft.com/office/powerpoint/2010/main" val="641992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55877-3D92-5F4B-603A-ABAB3D7BEEF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B5C7C9F-6102-F298-BDE8-86448F05C956}"/>
              </a:ext>
            </a:extLst>
          </p:cNvPr>
          <p:cNvSpPr>
            <a:spLocks noGrp="1"/>
          </p:cNvSpPr>
          <p:nvPr>
            <p:ph idx="1"/>
          </p:nvPr>
        </p:nvSpPr>
        <p:spPr/>
        <p:txBody>
          <a:bodyPr>
            <a:normAutofit fontScale="85000" lnSpcReduction="10000"/>
          </a:bodyPr>
          <a:lstStyle/>
          <a:p>
            <a:r>
              <a:rPr lang="en-US" b="1" dirty="0"/>
              <a:t>In international legal systems</a:t>
            </a:r>
            <a:r>
              <a:rPr lang="en-US" dirty="0"/>
              <a:t>, sources of law include </a:t>
            </a:r>
          </a:p>
          <a:p>
            <a:r>
              <a:rPr lang="en-US" dirty="0"/>
              <a:t>1. treaties (agreements between states or countries) and what is known as customary international law (usually consisting of judicial decisions from national court systems where parties from two or more nations are in a dispute).</a:t>
            </a:r>
          </a:p>
          <a:p>
            <a:pPr marL="0" indent="0">
              <a:buNone/>
            </a:pPr>
            <a:endParaRPr lang="en-US" dirty="0"/>
          </a:p>
          <a:p>
            <a:r>
              <a:rPr lang="en-US" dirty="0"/>
              <a:t>As you might expect, these laws sometimes conflict: a state law may conflict with a Constitutional law, or a any other laws might be contrary to an international obligation. One nation’s law may provide one substantive rule, while another nation’s law may provide a different, somewhat contrary rule to apply. </a:t>
            </a:r>
          </a:p>
          <a:p>
            <a:pPr marL="0" indent="0">
              <a:buNone/>
            </a:pPr>
            <a:r>
              <a:rPr lang="en-US" dirty="0"/>
              <a:t>Not all laws, in other words, are created equal. To understand which laws have priority, it is essential to understand the relationships between the various kinds of law.</a:t>
            </a:r>
          </a:p>
          <a:p>
            <a:endParaRPr lang="en-US" dirty="0"/>
          </a:p>
        </p:txBody>
      </p:sp>
    </p:spTree>
    <p:extLst>
      <p:ext uri="{BB962C8B-B14F-4D97-AF65-F5344CB8AC3E}">
        <p14:creationId xmlns:p14="http://schemas.microsoft.com/office/powerpoint/2010/main" val="670925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5625A-E7DE-3D95-B8A8-6AF1C4728668}"/>
              </a:ext>
            </a:extLst>
          </p:cNvPr>
          <p:cNvSpPr>
            <a:spLocks noGrp="1"/>
          </p:cNvSpPr>
          <p:nvPr>
            <p:ph type="title"/>
          </p:nvPr>
        </p:nvSpPr>
        <p:spPr/>
        <p:txBody>
          <a:bodyPr/>
          <a:lstStyle/>
          <a:p>
            <a:r>
              <a:rPr lang="en-US" b="1" dirty="0">
                <a:solidFill>
                  <a:srgbClr val="FF0000"/>
                </a:solidFill>
              </a:rPr>
              <a:t>Relationship Between Law And Morality</a:t>
            </a:r>
          </a:p>
        </p:txBody>
      </p:sp>
      <p:pic>
        <p:nvPicPr>
          <p:cNvPr id="4" name="Content Placeholder 3">
            <a:extLst>
              <a:ext uri="{FF2B5EF4-FFF2-40B4-BE49-F238E27FC236}">
                <a16:creationId xmlns:a16="http://schemas.microsoft.com/office/drawing/2014/main" id="{47F30E51-5B88-621E-6491-C5ADEED86265}"/>
              </a:ext>
            </a:extLst>
          </p:cNvPr>
          <p:cNvPicPr>
            <a:picLocks noGrp="1" noChangeAspect="1"/>
          </p:cNvPicPr>
          <p:nvPr>
            <p:ph idx="1"/>
          </p:nvPr>
        </p:nvPicPr>
        <p:blipFill>
          <a:blip r:embed="rId2"/>
          <a:stretch>
            <a:fillRect/>
          </a:stretch>
        </p:blipFill>
        <p:spPr>
          <a:xfrm>
            <a:off x="1783830" y="2153444"/>
            <a:ext cx="7988820" cy="3695700"/>
          </a:xfrm>
          <a:prstGeom prst="rect">
            <a:avLst/>
          </a:prstGeom>
        </p:spPr>
      </p:pic>
    </p:spTree>
    <p:extLst>
      <p:ext uri="{BB962C8B-B14F-4D97-AF65-F5344CB8AC3E}">
        <p14:creationId xmlns:p14="http://schemas.microsoft.com/office/powerpoint/2010/main" val="1872086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E3B34-AD75-B2C5-A883-12FB199E57E5}"/>
              </a:ext>
            </a:extLst>
          </p:cNvPr>
          <p:cNvSpPr>
            <a:spLocks noGrp="1"/>
          </p:cNvSpPr>
          <p:nvPr>
            <p:ph type="title"/>
          </p:nvPr>
        </p:nvSpPr>
        <p:spPr>
          <a:xfrm>
            <a:off x="119921" y="0"/>
            <a:ext cx="11233879" cy="681038"/>
          </a:xfrm>
        </p:spPr>
        <p:txBody>
          <a:bodyPr>
            <a:normAutofit fontScale="90000"/>
          </a:bodyPr>
          <a:lstStyle/>
          <a:p>
            <a:r>
              <a:rPr lang="en-US" dirty="0"/>
              <a:t>Law and morality- </a:t>
            </a:r>
          </a:p>
        </p:txBody>
      </p:sp>
      <p:sp>
        <p:nvSpPr>
          <p:cNvPr id="3" name="Content Placeholder 2">
            <a:extLst>
              <a:ext uri="{FF2B5EF4-FFF2-40B4-BE49-F238E27FC236}">
                <a16:creationId xmlns:a16="http://schemas.microsoft.com/office/drawing/2014/main" id="{3FB151D3-CC5E-CAA4-BE10-DE3E3CAAE40F}"/>
              </a:ext>
            </a:extLst>
          </p:cNvPr>
          <p:cNvSpPr>
            <a:spLocks noGrp="1"/>
          </p:cNvSpPr>
          <p:nvPr>
            <p:ph idx="1"/>
          </p:nvPr>
        </p:nvSpPr>
        <p:spPr>
          <a:xfrm>
            <a:off x="314793" y="1004340"/>
            <a:ext cx="11722309" cy="5591331"/>
          </a:xfrm>
        </p:spPr>
        <p:txBody>
          <a:bodyPr>
            <a:normAutofit lnSpcReduction="10000"/>
          </a:bodyPr>
          <a:lstStyle/>
          <a:p>
            <a:pPr marL="0" indent="0" algn="just">
              <a:buNone/>
            </a:pPr>
            <a:r>
              <a:rPr lang="en-US" sz="2000" dirty="0">
                <a:latin typeface="Times New Roman" panose="02020603050405020304" pitchFamily="18" charset="0"/>
                <a:cs typeface="Times New Roman" panose="02020603050405020304" pitchFamily="18" charset="0"/>
              </a:rPr>
              <a:t>We have definitely heard these two terms in our daily life. However law and morality have two different meanings, but if we talk about jurisprudence, it shows the relationship between law and morality. In this article on the relationship between law and morality, we will understand this relationship with the help of definitions and some case laws.</a:t>
            </a:r>
          </a:p>
          <a:p>
            <a:pPr marL="0" indent="0" algn="just">
              <a:buNone/>
            </a:pPr>
            <a:endParaRPr lang="en-US" sz="2000" dirty="0">
              <a:solidFill>
                <a:srgbClr val="FF0000"/>
              </a:solidFill>
              <a:latin typeface="Times New Roman" panose="02020603050405020304" pitchFamily="18" charset="0"/>
              <a:cs typeface="Times New Roman" panose="02020603050405020304" pitchFamily="18" charset="0"/>
            </a:endParaRPr>
          </a:p>
          <a:p>
            <a:pPr marL="0" indent="0" algn="just">
              <a:buNone/>
            </a:pPr>
            <a:r>
              <a:rPr lang="en-US" sz="2000" dirty="0">
                <a:solidFill>
                  <a:srgbClr val="FF0000"/>
                </a:solidFill>
                <a:latin typeface="Times New Roman" panose="02020603050405020304" pitchFamily="18" charset="0"/>
                <a:cs typeface="Times New Roman" panose="02020603050405020304" pitchFamily="18" charset="0"/>
              </a:rPr>
              <a:t>What Is The Law? </a:t>
            </a:r>
          </a:p>
          <a:p>
            <a:pPr marL="0" indent="0" algn="just">
              <a:buNone/>
            </a:pPr>
            <a:r>
              <a:rPr lang="en-US" sz="2000" dirty="0">
                <a:latin typeface="Times New Roman" panose="02020603050405020304" pitchFamily="18" charset="0"/>
                <a:cs typeface="Times New Roman" panose="02020603050405020304" pitchFamily="18" charset="0"/>
              </a:rPr>
              <a:t>As per the definition of law: the law is a set of rules and principles that is created by the state to regulate human conduct. </a:t>
            </a:r>
          </a:p>
          <a:p>
            <a:pPr marL="0" indent="0" algn="just">
              <a:buNone/>
            </a:pPr>
            <a:r>
              <a:rPr lang="en-US" sz="2000" dirty="0">
                <a:latin typeface="Times New Roman" panose="02020603050405020304" pitchFamily="18" charset="0"/>
                <a:cs typeface="Times New Roman" panose="02020603050405020304" pitchFamily="18" charset="0"/>
              </a:rPr>
              <a:t>In simple words, the law is a bunch of rules and regulations which are made by our legislature and in force by the executive so that the people should act according to the law. </a:t>
            </a:r>
          </a:p>
          <a:p>
            <a:pPr marL="0" indent="0" algn="just">
              <a:buNone/>
            </a:pPr>
            <a:endParaRPr lang="en-US" sz="2000" dirty="0">
              <a:latin typeface="Times New Roman" panose="02020603050405020304" pitchFamily="18" charset="0"/>
              <a:cs typeface="Times New Roman" panose="02020603050405020304" pitchFamily="18" charset="0"/>
            </a:endParaRPr>
          </a:p>
          <a:p>
            <a:pPr marL="0" indent="0" algn="just">
              <a:buNone/>
            </a:pPr>
            <a:r>
              <a:rPr lang="en-US" sz="2000" b="1" dirty="0">
                <a:solidFill>
                  <a:srgbClr val="FF0000"/>
                </a:solidFill>
                <a:latin typeface="Times New Roman" panose="02020603050405020304" pitchFamily="18" charset="0"/>
                <a:cs typeface="Times New Roman" panose="02020603050405020304" pitchFamily="18" charset="0"/>
              </a:rPr>
              <a:t>What Is Molarity? </a:t>
            </a:r>
          </a:p>
          <a:p>
            <a:pPr marL="0" indent="0" algn="just">
              <a:buNone/>
            </a:pPr>
            <a:r>
              <a:rPr lang="en-US" sz="2000" dirty="0">
                <a:latin typeface="Times New Roman" panose="02020603050405020304" pitchFamily="18" charset="0"/>
                <a:cs typeface="Times New Roman" panose="02020603050405020304" pitchFamily="18" charset="0"/>
              </a:rPr>
              <a:t>As per the definition of morality: morality is the set of principles, beliefs and </a:t>
            </a:r>
            <a:r>
              <a:rPr lang="en-US" sz="2000" dirty="0" err="1">
                <a:latin typeface="Times New Roman" panose="02020603050405020304" pitchFamily="18" charset="0"/>
                <a:cs typeface="Times New Roman" panose="02020603050405020304" pitchFamily="18" charset="0"/>
              </a:rPr>
              <a:t>behaviour</a:t>
            </a:r>
            <a:r>
              <a:rPr lang="en-US" sz="2000" dirty="0">
                <a:latin typeface="Times New Roman" panose="02020603050405020304" pitchFamily="18" charset="0"/>
                <a:cs typeface="Times New Roman" panose="02020603050405020304" pitchFamily="18" charset="0"/>
              </a:rPr>
              <a:t> standards created and enforced by society.</a:t>
            </a:r>
          </a:p>
          <a:p>
            <a:pPr marL="0" indent="0" algn="just">
              <a:buNone/>
            </a:pPr>
            <a:r>
              <a:rPr lang="en-US" sz="2000" dirty="0">
                <a:latin typeface="Times New Roman" panose="02020603050405020304" pitchFamily="18" charset="0"/>
                <a:cs typeface="Times New Roman" panose="02020603050405020304" pitchFamily="18" charset="0"/>
              </a:rPr>
              <a:t>In simple words, morality is a set of principles and moral values which were created by our ancestors. </a:t>
            </a:r>
          </a:p>
          <a:p>
            <a:pPr marL="0" indent="0" algn="just">
              <a:buNone/>
            </a:pPr>
            <a:endParaRPr lang="en-US" sz="2000" dirty="0">
              <a:latin typeface="Times New Roman" panose="02020603050405020304" pitchFamily="18" charset="0"/>
              <a:cs typeface="Times New Roman" panose="02020603050405020304" pitchFamily="18" charset="0"/>
            </a:endParaRPr>
          </a:p>
          <a:p>
            <a:pPr marL="0" indent="0" algn="just">
              <a:buNone/>
            </a:pPr>
            <a:r>
              <a:rPr lang="en-US" sz="2000" b="1" u="sng" dirty="0">
                <a:solidFill>
                  <a:srgbClr val="FF0000"/>
                </a:solidFill>
                <a:latin typeface="Times New Roman" panose="02020603050405020304" pitchFamily="18" charset="0"/>
                <a:cs typeface="Times New Roman" panose="02020603050405020304" pitchFamily="18" charset="0"/>
              </a:rPr>
              <a:t>For example</a:t>
            </a:r>
            <a:r>
              <a:rPr lang="en-US" sz="2000" dirty="0">
                <a:latin typeface="Times New Roman" panose="02020603050405020304" pitchFamily="18" charset="0"/>
                <a:cs typeface="Times New Roman" panose="02020603050405020304" pitchFamily="18" charset="0"/>
              </a:rPr>
              <a:t>, if somebody helps a person who is drawing in the water, it shows his morality. </a:t>
            </a:r>
          </a:p>
          <a:p>
            <a:pPr marL="0" indent="0" algn="just">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13331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DD394-6071-302C-8065-9284A9BAB46D}"/>
              </a:ext>
            </a:extLst>
          </p:cNvPr>
          <p:cNvSpPr>
            <a:spLocks noGrp="1"/>
          </p:cNvSpPr>
          <p:nvPr>
            <p:ph type="title"/>
          </p:nvPr>
        </p:nvSpPr>
        <p:spPr/>
        <p:txBody>
          <a:bodyPr/>
          <a:lstStyle/>
          <a:p>
            <a:r>
              <a:rPr lang="en-US" b="1" dirty="0">
                <a:solidFill>
                  <a:srgbClr val="FF0000"/>
                </a:solidFill>
              </a:rPr>
              <a:t>Distinction between Law and Morality</a:t>
            </a:r>
          </a:p>
        </p:txBody>
      </p:sp>
      <p:sp>
        <p:nvSpPr>
          <p:cNvPr id="3" name="Content Placeholder 2">
            <a:extLst>
              <a:ext uri="{FF2B5EF4-FFF2-40B4-BE49-F238E27FC236}">
                <a16:creationId xmlns:a16="http://schemas.microsoft.com/office/drawing/2014/main" id="{7B31EDD4-B8DF-D714-395F-7139012D69E3}"/>
              </a:ext>
            </a:extLst>
          </p:cNvPr>
          <p:cNvSpPr>
            <a:spLocks noGrp="1"/>
          </p:cNvSpPr>
          <p:nvPr>
            <p:ph idx="1"/>
          </p:nvPr>
        </p:nvSpPr>
        <p:spPr>
          <a:xfrm>
            <a:off x="838200" y="1690688"/>
            <a:ext cx="10515600" cy="4486275"/>
          </a:xfrm>
        </p:spPr>
        <p:txBody>
          <a:bodyPr>
            <a:normAutofit fontScale="85000" lnSpcReduction="20000"/>
          </a:bodyPr>
          <a:lstStyle/>
          <a:p>
            <a:pPr marL="0" indent="0">
              <a:buNone/>
            </a:pPr>
            <a:r>
              <a:rPr lang="en-US" dirty="0">
                <a:latin typeface="Times New Roman" panose="02020603050405020304" pitchFamily="18" charset="0"/>
                <a:cs typeface="Times New Roman" panose="02020603050405020304" pitchFamily="18" charset="0"/>
              </a:rPr>
              <a:t>Law and morality are related concepts, but they are distinct from each other. Law refers to a set of rules and regulations that are enforced by the state or other governing authority, while morality refers to a set of principles or values that guide individuals' behavior and judgments about what is right or wrong.</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1. One of the main differences between law and morality is that </a:t>
            </a:r>
            <a:r>
              <a:rPr lang="en-US" b="1" u="sng" dirty="0">
                <a:latin typeface="Times New Roman" panose="02020603050405020304" pitchFamily="18" charset="0"/>
                <a:cs typeface="Times New Roman" panose="02020603050405020304" pitchFamily="18" charset="0"/>
              </a:rPr>
              <a:t>law is enforceable by the state</a:t>
            </a:r>
            <a:r>
              <a:rPr lang="en-US" dirty="0">
                <a:latin typeface="Times New Roman" panose="02020603050405020304" pitchFamily="18" charset="0"/>
                <a:cs typeface="Times New Roman" panose="02020603050405020304" pitchFamily="18" charset="0"/>
              </a:rPr>
              <a:t>, </a:t>
            </a:r>
            <a:r>
              <a:rPr lang="en-US" b="1" u="sng" dirty="0">
                <a:latin typeface="Times New Roman" panose="02020603050405020304" pitchFamily="18" charset="0"/>
                <a:cs typeface="Times New Roman" panose="02020603050405020304" pitchFamily="18" charset="0"/>
              </a:rPr>
              <a:t>whereas morality is not</a:t>
            </a:r>
            <a:r>
              <a:rPr lang="en-US" dirty="0">
                <a:latin typeface="Times New Roman" panose="02020603050405020304" pitchFamily="18" charset="0"/>
                <a:cs typeface="Times New Roman" panose="02020603050405020304" pitchFamily="18" charset="0"/>
              </a:rPr>
              <a:t>. This means that breaking the law can result in legal consequences, such as fines or imprisonment, while breaking moral principles may result in social disapproval or moral condemnation.</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2. Another difference is that </a:t>
            </a:r>
            <a:r>
              <a:rPr lang="en-US" b="1" u="sng" dirty="0">
                <a:latin typeface="Times New Roman" panose="02020603050405020304" pitchFamily="18" charset="0"/>
                <a:cs typeface="Times New Roman" panose="02020603050405020304" pitchFamily="18" charset="0"/>
              </a:rPr>
              <a:t>laws are created and enforced by a governing authority</a:t>
            </a:r>
            <a:r>
              <a:rPr lang="en-US" dirty="0">
                <a:latin typeface="Times New Roman" panose="02020603050405020304" pitchFamily="18" charset="0"/>
                <a:cs typeface="Times New Roman" panose="02020603050405020304" pitchFamily="18" charset="0"/>
              </a:rPr>
              <a:t>, while </a:t>
            </a:r>
            <a:r>
              <a:rPr lang="en-US" b="1" u="sng" dirty="0">
                <a:latin typeface="Times New Roman" panose="02020603050405020304" pitchFamily="18" charset="0"/>
                <a:cs typeface="Times New Roman" panose="02020603050405020304" pitchFamily="18" charset="0"/>
              </a:rPr>
              <a:t>morality is shaped by various factors</a:t>
            </a:r>
            <a:r>
              <a:rPr lang="en-US" dirty="0">
                <a:latin typeface="Times New Roman" panose="02020603050405020304" pitchFamily="18" charset="0"/>
                <a:cs typeface="Times New Roman" panose="02020603050405020304" pitchFamily="18" charset="0"/>
              </a:rPr>
              <a:t>, including cultural norms, religion, philosophy, and personal beliefs. The law is typically a product of a formal legal process, such as legislation or court rulings, while morality is often influenced by informal sources, such as family and community values.</a:t>
            </a:r>
          </a:p>
          <a:p>
            <a:endParaRPr lang="en-US" dirty="0">
              <a:latin typeface="Times New Roman" panose="02020603050405020304" pitchFamily="18" charset="0"/>
              <a:cs typeface="Times New Roman" panose="02020603050405020304" pitchFamily="18" charset="0"/>
            </a:endParaRPr>
          </a:p>
          <a:p>
            <a:endParaRPr lang="en-US" dirty="0"/>
          </a:p>
          <a:p>
            <a:endParaRPr lang="en-US" dirty="0"/>
          </a:p>
          <a:p>
            <a:endParaRPr lang="en-US" dirty="0"/>
          </a:p>
        </p:txBody>
      </p:sp>
    </p:spTree>
    <p:extLst>
      <p:ext uri="{BB962C8B-B14F-4D97-AF65-F5344CB8AC3E}">
        <p14:creationId xmlns:p14="http://schemas.microsoft.com/office/powerpoint/2010/main" val="28538949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1131</Words>
  <Application>Microsoft Office PowerPoint</Application>
  <PresentationFormat>Widescreen</PresentationFormat>
  <Paragraphs>57</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Business Law and the Legal Environment</vt:lpstr>
      <vt:lpstr>Introduction</vt:lpstr>
      <vt:lpstr>What Is Law? </vt:lpstr>
      <vt:lpstr>Functions of the Law </vt:lpstr>
      <vt:lpstr>Sources of Law </vt:lpstr>
      <vt:lpstr>PowerPoint Presentation</vt:lpstr>
      <vt:lpstr>Relationship Between Law And Morality</vt:lpstr>
      <vt:lpstr>Law and morality- </vt:lpstr>
      <vt:lpstr>Distinction between Law and Morality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Law and the Legal Environment</dc:title>
  <dc:creator>DIU</dc:creator>
  <cp:lastModifiedBy>DIU</cp:lastModifiedBy>
  <cp:revision>5</cp:revision>
  <dcterms:created xsi:type="dcterms:W3CDTF">2023-07-19T06:17:06Z</dcterms:created>
  <dcterms:modified xsi:type="dcterms:W3CDTF">2023-07-24T04:47:48Z</dcterms:modified>
</cp:coreProperties>
</file>