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58"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8/9/2023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8/9/2023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8/9/2023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8/9/2023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8/9/2023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8/9/2023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8/9/2023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8/9/2023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8/9/2023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8/9/2023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8/9/2023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8/9/2023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4867422" y="858129"/>
            <a:ext cx="7174523" cy="3094889"/>
          </a:xfrm>
        </p:spPr>
        <p:txBody>
          <a:bodyPr>
            <a:normAutofit/>
          </a:bodyPr>
          <a:lstStyle/>
          <a:p>
            <a:pPr algn="ctr"/>
            <a:r>
              <a:rPr lang="en-US" sz="3600" b="1" dirty="0">
                <a:solidFill>
                  <a:srgbClr val="C00000"/>
                </a:solidFill>
                <a:highlight>
                  <a:srgbClr val="FFFF00"/>
                </a:highlight>
              </a:rPr>
              <a:t>Common legal terminologies used</a:t>
            </a:r>
            <a:br>
              <a:rPr lang="en-US" sz="3600" b="1" dirty="0">
                <a:solidFill>
                  <a:srgbClr val="C00000"/>
                </a:solidFill>
                <a:highlight>
                  <a:srgbClr val="FFFF00"/>
                </a:highlight>
              </a:rPr>
            </a:br>
            <a:r>
              <a:rPr lang="en-US" sz="3600" b="1" dirty="0">
                <a:solidFill>
                  <a:srgbClr val="C00000"/>
                </a:solidFill>
                <a:highlight>
                  <a:srgbClr val="FFFF00"/>
                </a:highlight>
              </a:rPr>
              <a:t>in Real Estate Business.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351692" y="309489"/>
            <a:ext cx="11619914" cy="4341631"/>
          </a:xfrm>
        </p:spPr>
        <p:txBody>
          <a:bodyPr anchor="ctr">
            <a:normAutofit/>
          </a:bodyPr>
          <a:lstStyle/>
          <a:p>
            <a:pPr lvl="0"/>
            <a:r>
              <a:rPr lang="en-US" sz="3200" b="1" i="1" dirty="0">
                <a:solidFill>
                  <a:srgbClr val="FF0000"/>
                </a:solidFill>
                <a:highlight>
                  <a:srgbClr val="FFFF00"/>
                </a:highlight>
              </a:rPr>
              <a:t>Agreement to sale</a:t>
            </a:r>
            <a:br>
              <a:rPr lang="en-US" sz="2400" b="1" i="1" dirty="0">
                <a:solidFill>
                  <a:srgbClr val="FFFFFF"/>
                </a:solidFill>
              </a:rPr>
            </a:br>
            <a:br>
              <a:rPr lang="en-US" sz="2400" b="1" i="1" dirty="0">
                <a:solidFill>
                  <a:srgbClr val="FFFFFF"/>
                </a:solidFill>
              </a:rPr>
            </a:br>
            <a:r>
              <a:rPr lang="en-US" sz="2400" b="1" i="1" dirty="0">
                <a:solidFill>
                  <a:schemeClr val="tx1"/>
                </a:solidFill>
              </a:rPr>
              <a:t>Once you have done your scrutiny and decided to go ahead with the property, you enter into an agreement with the developer/owner of the property. </a:t>
            </a:r>
            <a:br>
              <a:rPr lang="en-US" sz="2400" b="1" i="1" dirty="0">
                <a:solidFill>
                  <a:schemeClr val="tx1"/>
                </a:solidFill>
              </a:rPr>
            </a:br>
            <a:br>
              <a:rPr lang="en-US" sz="2400" b="1" i="1" dirty="0">
                <a:solidFill>
                  <a:schemeClr val="tx1"/>
                </a:solidFill>
              </a:rPr>
            </a:br>
            <a:r>
              <a:rPr lang="en-US" sz="2400" b="1" i="1" dirty="0">
                <a:solidFill>
                  <a:schemeClr val="tx1"/>
                </a:solidFill>
              </a:rPr>
              <a:t>This agreement lays out the advance payment made by you to book the property, the delivery, and future payment schedule if any (for an under-construction property), and other terms and conditions. This document is the one that binds the seller to sell and the buyer to buy the property, and the document is called the </a:t>
            </a:r>
            <a:r>
              <a:rPr lang="en-US" sz="2400" b="1" i="1" dirty="0">
                <a:solidFill>
                  <a:schemeClr val="tx1"/>
                </a:solidFill>
                <a:highlight>
                  <a:srgbClr val="FFFF00"/>
                </a:highlight>
              </a:rPr>
              <a:t>agreement to sale. </a:t>
            </a:r>
            <a:r>
              <a:rPr lang="en-US" sz="2400" b="1" i="1" dirty="0">
                <a:solidFill>
                  <a:schemeClr val="tx1"/>
                </a:solidFill>
              </a:rPr>
              <a:t>This is also a legally binding document.</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87A61-F85F-4DEA-A659-E8466D584791}"/>
              </a:ext>
            </a:extLst>
          </p:cNvPr>
          <p:cNvSpPr>
            <a:spLocks noGrp="1"/>
          </p:cNvSpPr>
          <p:nvPr>
            <p:ph type="title"/>
          </p:nvPr>
        </p:nvSpPr>
        <p:spPr/>
        <p:txBody>
          <a:bodyPr/>
          <a:lstStyle/>
          <a:p>
            <a:r>
              <a:rPr lang="en-US" dirty="0">
                <a:solidFill>
                  <a:srgbClr val="C00000"/>
                </a:solidFill>
                <a:highlight>
                  <a:srgbClr val="FFFF00"/>
                </a:highlight>
              </a:rPr>
              <a:t>Sale agreement/ Sale deed</a:t>
            </a:r>
            <a:br>
              <a:rPr lang="en-US" dirty="0"/>
            </a:br>
            <a:endParaRPr lang="en-US" dirty="0"/>
          </a:p>
        </p:txBody>
      </p:sp>
      <p:sp>
        <p:nvSpPr>
          <p:cNvPr id="3" name="Content Placeholder 2">
            <a:extLst>
              <a:ext uri="{FF2B5EF4-FFF2-40B4-BE49-F238E27FC236}">
                <a16:creationId xmlns:a16="http://schemas.microsoft.com/office/drawing/2014/main" id="{6FB7C4D1-6CA1-5A40-5152-F374B667695E}"/>
              </a:ext>
            </a:extLst>
          </p:cNvPr>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solidFill>
                  <a:schemeClr val="tx1"/>
                </a:solidFill>
              </a:rPr>
              <a:t>We have just mentioned a similar sounding agreement above, you may be wondering what the difference between the two is. The agreement to sell is just an agreement that the actual sale will take place on a future day, while the Sale Deed or the Sale agreement is the document that transfers the title of the property from one party to another. Sale Deed needs to be registered and stamp duty paid to ensure the transfer of title.</a:t>
            </a:r>
          </a:p>
        </p:txBody>
      </p:sp>
    </p:spTree>
    <p:extLst>
      <p:ext uri="{BB962C8B-B14F-4D97-AF65-F5344CB8AC3E}">
        <p14:creationId xmlns:p14="http://schemas.microsoft.com/office/powerpoint/2010/main" val="231970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1839-B050-6386-0F4E-87549CE56020}"/>
              </a:ext>
            </a:extLst>
          </p:cNvPr>
          <p:cNvSpPr>
            <a:spLocks noGrp="1"/>
          </p:cNvSpPr>
          <p:nvPr>
            <p:ph type="title"/>
          </p:nvPr>
        </p:nvSpPr>
        <p:spPr>
          <a:xfrm>
            <a:off x="1097280" y="436098"/>
            <a:ext cx="10058400" cy="1308296"/>
          </a:xfrm>
        </p:spPr>
        <p:txBody>
          <a:bodyPr>
            <a:normAutofit fontScale="90000"/>
          </a:bodyPr>
          <a:lstStyle/>
          <a:p>
            <a:r>
              <a:rPr lang="en-US" dirty="0">
                <a:solidFill>
                  <a:srgbClr val="C00000"/>
                </a:solidFill>
                <a:highlight>
                  <a:srgbClr val="FFFF00"/>
                </a:highlight>
              </a:rPr>
              <a:t>Power of attorney</a:t>
            </a:r>
            <a:br>
              <a:rPr lang="en-US" dirty="0"/>
            </a:br>
            <a:endParaRPr lang="en-US" dirty="0"/>
          </a:p>
        </p:txBody>
      </p:sp>
      <p:sp>
        <p:nvSpPr>
          <p:cNvPr id="3" name="Content Placeholder 2">
            <a:extLst>
              <a:ext uri="{FF2B5EF4-FFF2-40B4-BE49-F238E27FC236}">
                <a16:creationId xmlns:a16="http://schemas.microsoft.com/office/drawing/2014/main" id="{66938811-A2FC-577C-7871-05043BD99448}"/>
              </a:ext>
            </a:extLst>
          </p:cNvPr>
          <p:cNvSpPr>
            <a:spLocks noGrp="1"/>
          </p:cNvSpPr>
          <p:nvPr>
            <p:ph idx="1"/>
          </p:nvPr>
        </p:nvSpPr>
        <p:spPr>
          <a:xfrm>
            <a:off x="365759" y="2082019"/>
            <a:ext cx="11563643" cy="3787074"/>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en-US" dirty="0">
                <a:ln w="0"/>
                <a:solidFill>
                  <a:schemeClr val="tx1"/>
                </a:solidFill>
                <a:effectLst>
                  <a:outerShdw blurRad="38100" dist="19050" dir="2700000" algn="tl" rotWithShape="0">
                    <a:schemeClr val="dk1">
                      <a:alpha val="40000"/>
                    </a:schemeClr>
                  </a:outerShdw>
                </a:effectLst>
                <a:latin typeface="+mj-lt"/>
              </a:rPr>
              <a:t>Power of Attorney (</a:t>
            </a:r>
            <a:r>
              <a:rPr lang="en-US" dirty="0" err="1">
                <a:ln w="0"/>
                <a:solidFill>
                  <a:schemeClr val="tx1"/>
                </a:solidFill>
                <a:effectLst>
                  <a:outerShdw blurRad="38100" dist="19050" dir="2700000" algn="tl" rotWithShape="0">
                    <a:schemeClr val="dk1">
                      <a:alpha val="40000"/>
                    </a:schemeClr>
                  </a:outerShdw>
                </a:effectLst>
                <a:latin typeface="+mj-lt"/>
              </a:rPr>
              <a:t>PoA</a:t>
            </a:r>
            <a:r>
              <a:rPr lang="en-US" dirty="0">
                <a:ln w="0"/>
                <a:solidFill>
                  <a:schemeClr val="tx1"/>
                </a:solidFill>
                <a:effectLst>
                  <a:outerShdw blurRad="38100" dist="19050" dir="2700000" algn="tl" rotWithShape="0">
                    <a:schemeClr val="dk1">
                      <a:alpha val="40000"/>
                    </a:schemeClr>
                  </a:outerShdw>
                </a:effectLst>
                <a:latin typeface="+mj-lt"/>
              </a:rPr>
              <a:t>) grants someone the power to act on your behalf. This is a standard procedure used by Proper authority and others who are physically unable to discharge their obligations due to old age, disability, etc. In real estate transactions, the transactions were conducted under the </a:t>
            </a:r>
            <a:r>
              <a:rPr lang="en-US" dirty="0" err="1">
                <a:ln w="0"/>
                <a:solidFill>
                  <a:schemeClr val="tx1"/>
                </a:solidFill>
                <a:effectLst>
                  <a:outerShdw blurRad="38100" dist="19050" dir="2700000" algn="tl" rotWithShape="0">
                    <a:schemeClr val="dk1">
                      <a:alpha val="40000"/>
                    </a:schemeClr>
                  </a:outerShdw>
                </a:effectLst>
                <a:latin typeface="+mj-lt"/>
              </a:rPr>
              <a:t>PoA</a:t>
            </a:r>
            <a:r>
              <a:rPr lang="en-US" dirty="0">
                <a:ln w="0"/>
                <a:solidFill>
                  <a:schemeClr val="tx1"/>
                </a:solidFill>
                <a:effectLst>
                  <a:outerShdw blurRad="38100" dist="19050" dir="2700000" algn="tl" rotWithShape="0">
                    <a:schemeClr val="dk1">
                      <a:alpha val="40000"/>
                    </a:schemeClr>
                  </a:outerShdw>
                </a:effectLst>
                <a:latin typeface="+mj-lt"/>
              </a:rPr>
              <a:t> till a few years ago as this allowed circumvention of rules.</a:t>
            </a:r>
          </a:p>
          <a:p>
            <a:pPr marL="0" indent="0" algn="just">
              <a:buNone/>
            </a:pPr>
            <a:r>
              <a:rPr lang="en-US" dirty="0">
                <a:ln w="0"/>
                <a:solidFill>
                  <a:schemeClr val="tx1"/>
                </a:solidFill>
                <a:effectLst>
                  <a:outerShdw blurRad="38100" dist="19050" dir="2700000" algn="tl" rotWithShape="0">
                    <a:schemeClr val="dk1">
                      <a:alpha val="40000"/>
                    </a:schemeClr>
                  </a:outerShdw>
                </a:effectLst>
                <a:latin typeface="+mj-lt"/>
              </a:rPr>
              <a:t>As stamp duty is payable on all property transactions, sale under power of attorney helped evasion of duty. This also meant a lot of gullible buyers got duped.</a:t>
            </a:r>
          </a:p>
        </p:txBody>
      </p:sp>
    </p:spTree>
    <p:extLst>
      <p:ext uri="{BB962C8B-B14F-4D97-AF65-F5344CB8AC3E}">
        <p14:creationId xmlns:p14="http://schemas.microsoft.com/office/powerpoint/2010/main" val="406888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A77E-C401-3DFA-4F91-E6AF056A278A}"/>
              </a:ext>
            </a:extLst>
          </p:cNvPr>
          <p:cNvSpPr>
            <a:spLocks noGrp="1"/>
          </p:cNvSpPr>
          <p:nvPr>
            <p:ph type="title"/>
          </p:nvPr>
        </p:nvSpPr>
        <p:spPr>
          <a:xfrm>
            <a:off x="154745" y="286603"/>
            <a:ext cx="11422966" cy="1485925"/>
          </a:xfrm>
          <a:solidFill>
            <a:schemeClr val="tx1"/>
          </a:solidFill>
        </p:spPr>
        <p:txBody>
          <a:bodyPr>
            <a:normAutofit/>
          </a:bodyPr>
          <a:lstStyle/>
          <a:p>
            <a:pPr algn="ctr"/>
            <a:r>
              <a:rPr lang="en-US" sz="6600" dirty="0">
                <a:solidFill>
                  <a:srgbClr val="C00000"/>
                </a:solidFill>
                <a:highlight>
                  <a:srgbClr val="FFFF00"/>
                </a:highlight>
              </a:rPr>
              <a:t>Title deed</a:t>
            </a:r>
          </a:p>
        </p:txBody>
      </p:sp>
      <p:sp>
        <p:nvSpPr>
          <p:cNvPr id="3" name="Content Placeholder 2">
            <a:extLst>
              <a:ext uri="{FF2B5EF4-FFF2-40B4-BE49-F238E27FC236}">
                <a16:creationId xmlns:a16="http://schemas.microsoft.com/office/drawing/2014/main" id="{C8CCADD2-61B3-1649-4033-59411228A185}"/>
              </a:ext>
            </a:extLst>
          </p:cNvPr>
          <p:cNvSpPr>
            <a:spLocks noGrp="1"/>
          </p:cNvSpPr>
          <p:nvPr>
            <p:ph idx="1"/>
          </p:nvPr>
        </p:nvSpPr>
        <p:spPr>
          <a:xfrm>
            <a:off x="154745" y="2108201"/>
            <a:ext cx="11422966" cy="4194125"/>
          </a:xfrm>
        </p:spPr>
        <p:style>
          <a:lnRef idx="2">
            <a:schemeClr val="accent1">
              <a:shade val="15000"/>
            </a:schemeClr>
          </a:lnRef>
          <a:fillRef idx="1">
            <a:schemeClr val="accent1"/>
          </a:fillRef>
          <a:effectRef idx="0">
            <a:schemeClr val="accent1"/>
          </a:effectRef>
          <a:fontRef idx="minor">
            <a:schemeClr val="lt1"/>
          </a:fontRef>
        </p:style>
        <p:txBody>
          <a:bodyPr>
            <a:noAutofit/>
          </a:bodyPr>
          <a:lstStyle/>
          <a:p>
            <a:r>
              <a:rPr lang="en-US" sz="2400" dirty="0">
                <a:ln w="0"/>
                <a:solidFill>
                  <a:schemeClr val="tx1"/>
                </a:solidFill>
                <a:effectLst>
                  <a:outerShdw blurRad="38100" dist="19050" dir="2700000" algn="tl" rotWithShape="0">
                    <a:schemeClr val="dk1">
                      <a:alpha val="40000"/>
                    </a:schemeClr>
                  </a:outerShdw>
                </a:effectLst>
              </a:rPr>
              <a:t>Title Deed is a legal document that proves that you hold the right to ownership over a particular property. The title deed is an absolute requirement to prove your ownership. The title deed includes the description of the property and the name/s of the owners. When you enter into sale real estate transaction, make sure that the individual from who you are buying has his/her name on the title deed. </a:t>
            </a:r>
          </a:p>
          <a:p>
            <a:pPr marL="0" indent="0">
              <a:buNone/>
            </a:pPr>
            <a:r>
              <a:rPr lang="en-US" sz="2400" dirty="0">
                <a:ln w="0"/>
                <a:solidFill>
                  <a:schemeClr val="tx1"/>
                </a:solidFill>
                <a:effectLst>
                  <a:outerShdw blurRad="38100" dist="19050" dir="2700000" algn="tl" rotWithShape="0">
                    <a:schemeClr val="dk1">
                      <a:alpha val="40000"/>
                    </a:schemeClr>
                  </a:outerShdw>
                </a:effectLst>
              </a:rPr>
              <a:t>A title deed for a property over which you have ownership can be obtained from the urban/municipal authorities in whose jurisdiction your property is located. To apply for the title deed, you would need to submit other documents like the sale deed, registration certificate, tax paid receipts, etc.</a:t>
            </a:r>
          </a:p>
        </p:txBody>
      </p:sp>
    </p:spTree>
    <p:extLst>
      <p:ext uri="{BB962C8B-B14F-4D97-AF65-F5344CB8AC3E}">
        <p14:creationId xmlns:p14="http://schemas.microsoft.com/office/powerpoint/2010/main" val="151438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2197-88A3-0D39-F887-A6274AB3BB63}"/>
              </a:ext>
            </a:extLst>
          </p:cNvPr>
          <p:cNvSpPr>
            <a:spLocks noGrp="1"/>
          </p:cNvSpPr>
          <p:nvPr>
            <p:ph type="title"/>
          </p:nvPr>
        </p:nvSpPr>
        <p:spPr>
          <a:xfrm>
            <a:off x="267285" y="286603"/>
            <a:ext cx="11648049" cy="1450757"/>
          </a:xfrm>
          <a:solidFill>
            <a:schemeClr val="tx2">
              <a:lumMod val="50000"/>
            </a:schemeClr>
          </a:solidFill>
        </p:spPr>
        <p:txBody>
          <a:bodyPr>
            <a:normAutofit fontScale="90000"/>
          </a:bodyPr>
          <a:lstStyle/>
          <a:p>
            <a:r>
              <a:rPr lang="en-US" sz="5400" dirty="0">
                <a:solidFill>
                  <a:srgbClr val="C00000"/>
                </a:solidFill>
                <a:highlight>
                  <a:srgbClr val="FFFF00"/>
                </a:highlight>
              </a:rPr>
              <a:t>Encumbrance certificate</a:t>
            </a:r>
            <a:br>
              <a:rPr lang="en-US" dirty="0"/>
            </a:br>
            <a:endParaRPr lang="en-US" dirty="0"/>
          </a:p>
        </p:txBody>
      </p:sp>
      <p:sp>
        <p:nvSpPr>
          <p:cNvPr id="3" name="Content Placeholder 2">
            <a:extLst>
              <a:ext uri="{FF2B5EF4-FFF2-40B4-BE49-F238E27FC236}">
                <a16:creationId xmlns:a16="http://schemas.microsoft.com/office/drawing/2014/main" id="{9BF50F1D-2646-C90D-E95D-88B28ADAA750}"/>
              </a:ext>
            </a:extLst>
          </p:cNvPr>
          <p:cNvSpPr>
            <a:spLocks noGrp="1"/>
          </p:cNvSpPr>
          <p:nvPr>
            <p:ph idx="1"/>
          </p:nvPr>
        </p:nvSpPr>
        <p:spPr>
          <a:xfrm>
            <a:off x="267285" y="2025748"/>
            <a:ext cx="11648049" cy="4276577"/>
          </a:xfrm>
          <a:solidFill>
            <a:schemeClr val="accent1">
              <a:lumMod val="60000"/>
              <a:lumOff val="40000"/>
            </a:schemeClr>
          </a:solidFill>
        </p:spPr>
        <p:txBody>
          <a:bodyPr>
            <a:normAutofit/>
          </a:bodyPr>
          <a:lstStyle/>
          <a:p>
            <a:pPr algn="just"/>
            <a:r>
              <a:rPr lang="en-US" dirty="0">
                <a:solidFill>
                  <a:schemeClr val="tx1">
                    <a:lumMod val="95000"/>
                    <a:lumOff val="5000"/>
                  </a:schemeClr>
                </a:solidFill>
                <a:latin typeface="+mj-lt"/>
              </a:rPr>
              <a:t>While you are doing your due diligence before selecting the property, you must have come across this the term Encumbrance Certificate (EC).</a:t>
            </a:r>
          </a:p>
          <a:p>
            <a:pPr marL="0" indent="0" algn="just">
              <a:buNone/>
            </a:pPr>
            <a:r>
              <a:rPr lang="en-US" dirty="0">
                <a:solidFill>
                  <a:schemeClr val="tx1">
                    <a:lumMod val="95000"/>
                    <a:lumOff val="5000"/>
                  </a:schemeClr>
                </a:solidFill>
                <a:latin typeface="+mj-lt"/>
              </a:rPr>
              <a:t>An encumbrance can be referred to as a charge created on any asset, but most commonly used in real estate parlance. This certificate can be obtained from the registrar of properties. It assures that the particular property is free from any liability such as an earlier uncleared loan or a mortgage.</a:t>
            </a:r>
          </a:p>
          <a:p>
            <a:pPr marL="0" indent="0" algn="just">
              <a:buNone/>
            </a:pPr>
            <a:r>
              <a:rPr lang="en-US" dirty="0">
                <a:solidFill>
                  <a:schemeClr val="tx1">
                    <a:lumMod val="95000"/>
                    <a:lumOff val="5000"/>
                  </a:schemeClr>
                </a:solidFill>
                <a:latin typeface="+mj-lt"/>
              </a:rPr>
              <a:t>This certificate is not only required to provide a clear title to the buyer but is a mandatory requirement for obtaining a loan for the property from banks/financial institutions. Encumbrance certificate may not carry value when you are buying a new property in an apartment complex but matters a lot when the property in question is a standalone structure or an inherited property.</a:t>
            </a:r>
          </a:p>
        </p:txBody>
      </p:sp>
    </p:spTree>
    <p:extLst>
      <p:ext uri="{BB962C8B-B14F-4D97-AF65-F5344CB8AC3E}">
        <p14:creationId xmlns:p14="http://schemas.microsoft.com/office/powerpoint/2010/main" val="363664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81B9-5F24-F738-0A8B-E8D1679A17C0}"/>
              </a:ext>
            </a:extLst>
          </p:cNvPr>
          <p:cNvSpPr>
            <a:spLocks noGrp="1"/>
          </p:cNvSpPr>
          <p:nvPr>
            <p:ph type="title"/>
          </p:nvPr>
        </p:nvSpPr>
        <p:spPr>
          <a:xfrm>
            <a:off x="492369" y="286603"/>
            <a:ext cx="11338560" cy="1450757"/>
          </a:xfrm>
          <a:solidFill>
            <a:schemeClr val="tx1">
              <a:lumMod val="65000"/>
              <a:lumOff val="35000"/>
            </a:schemeClr>
          </a:solidFill>
        </p:spPr>
        <p:txBody>
          <a:bodyPr>
            <a:normAutofit fontScale="90000"/>
          </a:bodyPr>
          <a:lstStyle/>
          <a:p>
            <a:r>
              <a:rPr lang="en-US" sz="5400" dirty="0">
                <a:solidFill>
                  <a:srgbClr val="C00000"/>
                </a:solidFill>
                <a:highlight>
                  <a:srgbClr val="FFFF00"/>
                </a:highlight>
              </a:rPr>
              <a:t>Occupancy certificate</a:t>
            </a:r>
            <a:br>
              <a:rPr lang="en-US" dirty="0"/>
            </a:br>
            <a:endParaRPr lang="en-US" dirty="0"/>
          </a:p>
        </p:txBody>
      </p:sp>
      <p:sp>
        <p:nvSpPr>
          <p:cNvPr id="3" name="Content Placeholder 2">
            <a:extLst>
              <a:ext uri="{FF2B5EF4-FFF2-40B4-BE49-F238E27FC236}">
                <a16:creationId xmlns:a16="http://schemas.microsoft.com/office/drawing/2014/main" id="{38ED95CE-0576-D3EA-28A3-EDBC71BBA5E0}"/>
              </a:ext>
            </a:extLst>
          </p:cNvPr>
          <p:cNvSpPr>
            <a:spLocks noGrp="1"/>
          </p:cNvSpPr>
          <p:nvPr>
            <p:ph idx="1"/>
          </p:nvPr>
        </p:nvSpPr>
        <p:spPr>
          <a:xfrm>
            <a:off x="633046" y="1899139"/>
            <a:ext cx="11197883" cy="4487594"/>
          </a:xfrm>
          <a:solidFill>
            <a:schemeClr val="accent1">
              <a:lumMod val="60000"/>
              <a:lumOff val="40000"/>
            </a:schemeClr>
          </a:solidFill>
        </p:spPr>
        <p:txBody>
          <a:bodyPr>
            <a:noAutofit/>
          </a:bodyPr>
          <a:lstStyle/>
          <a:p>
            <a:r>
              <a:rPr lang="en-US" sz="2000" dirty="0">
                <a:solidFill>
                  <a:schemeClr val="tx1"/>
                </a:solidFill>
                <a:latin typeface="+mj-lt"/>
              </a:rPr>
              <a:t>This is again an important certificate that is required by residents to start residing in the property bought by them. Once the builder finishes construction of the project, he needs to get the Occupancy Certificate (OC) from the concerned authorities. This certificate is issued to convey that the project has been constructed following all guidelines and approvals issued and that the project is suitable for occupying by the general public. The OC has to be applied within 30  days from project completion.</a:t>
            </a:r>
          </a:p>
          <a:p>
            <a:pPr marL="0" indent="0">
              <a:buNone/>
            </a:pPr>
            <a:r>
              <a:rPr lang="en-US" sz="2000" dirty="0">
                <a:solidFill>
                  <a:schemeClr val="tx1">
                    <a:lumMod val="95000"/>
                    <a:lumOff val="5000"/>
                  </a:schemeClr>
                </a:solidFill>
                <a:latin typeface="+mj-lt"/>
              </a:rPr>
              <a:t>.</a:t>
            </a:r>
          </a:p>
        </p:txBody>
      </p:sp>
    </p:spTree>
    <p:extLst>
      <p:ext uri="{BB962C8B-B14F-4D97-AF65-F5344CB8AC3E}">
        <p14:creationId xmlns:p14="http://schemas.microsoft.com/office/powerpoint/2010/main" val="370292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8F19-4831-B956-A928-2CA188DFF3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0E0F07-961A-8C7A-9278-3786EAF9F7F5}"/>
              </a:ext>
            </a:extLst>
          </p:cNvPr>
          <p:cNvSpPr>
            <a:spLocks noGrp="1"/>
          </p:cNvSpPr>
          <p:nvPr>
            <p:ph idx="1"/>
          </p:nvPr>
        </p:nvSpPr>
        <p:spPr>
          <a:solidFill>
            <a:schemeClr val="accent1">
              <a:lumMod val="40000"/>
              <a:lumOff val="60000"/>
            </a:schemeClr>
          </a:solidFill>
        </p:spPr>
        <p:txBody>
          <a:bodyPr>
            <a:normAutofit/>
          </a:bodyPr>
          <a:lstStyle/>
          <a:p>
            <a:pPr algn="just"/>
            <a:r>
              <a:rPr lang="en-US" sz="2000" dirty="0">
                <a:solidFill>
                  <a:schemeClr val="tx1"/>
                </a:solidFill>
                <a:latin typeface="+mj-lt"/>
              </a:rPr>
              <a:t>As a buyer of a property, you can proceed legally against a developer for not providing you with the OC. In the absence of an OC, the project/building will be deemed illegal and the authorities can at any time initiate action against you.</a:t>
            </a:r>
          </a:p>
          <a:p>
            <a:pPr algn="just"/>
            <a:r>
              <a:rPr lang="en-US" sz="2000" dirty="0">
                <a:solidFill>
                  <a:schemeClr val="tx1"/>
                </a:solidFill>
                <a:latin typeface="+mj-lt"/>
              </a:rPr>
              <a:t>It is imperative to possess a good knowledge of real estate legal terms so that you can always make an informed decision while buying a home. If you need any legal assistance, our Home Buying Advisors can always give you a hand</a:t>
            </a:r>
          </a:p>
        </p:txBody>
      </p:sp>
    </p:spTree>
    <p:extLst>
      <p:ext uri="{BB962C8B-B14F-4D97-AF65-F5344CB8AC3E}">
        <p14:creationId xmlns:p14="http://schemas.microsoft.com/office/powerpoint/2010/main" val="3629104686"/>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2.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{0569940D-4918-4788-B078-BAB70C53E4AD}tf56160789_win32</Template>
  <TotalTime>31</TotalTime>
  <Words>784</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Bookman Old Style</vt:lpstr>
      <vt:lpstr>Calibri</vt:lpstr>
      <vt:lpstr>Franklin Gothic Book</vt:lpstr>
      <vt:lpstr>Custom</vt:lpstr>
      <vt:lpstr>Common legal terminologies used in Real Estate Business.</vt:lpstr>
      <vt:lpstr>Agreement to sale  Once you have done your scrutiny and decided to go ahead with the property, you enter into an agreement with the developer/owner of the property.   This agreement lays out the advance payment made by you to book the property, the delivery, and future payment schedule if any (for an under-construction property), and other terms and conditions. This document is the one that binds the seller to sell and the buyer to buy the property, and the document is called the agreement to sale. This is also a legally binding document.</vt:lpstr>
      <vt:lpstr>Sale agreement/ Sale deed </vt:lpstr>
      <vt:lpstr>Power of attorney </vt:lpstr>
      <vt:lpstr>Title deed</vt:lpstr>
      <vt:lpstr>Encumbrance certificate </vt:lpstr>
      <vt:lpstr>Occupancy certificate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legal terminologies used in Real Estate Business.</dc:title>
  <dc:creator>DIU</dc:creator>
  <cp:lastModifiedBy>DIU</cp:lastModifiedBy>
  <cp:revision>2</cp:revision>
  <dcterms:created xsi:type="dcterms:W3CDTF">2023-08-09T06:00:56Z</dcterms:created>
  <dcterms:modified xsi:type="dcterms:W3CDTF">2023-08-09T06:32:29Z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