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6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D09A7A-7A73-47D3-93C1-A7C3E832F2CE}"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16C6C-3EDE-49EA-814D-087B0415DD17}" type="slidenum">
              <a:rPr lang="en-US" smtClean="0"/>
              <a:t>‹#›</a:t>
            </a:fld>
            <a:endParaRPr lang="en-US"/>
          </a:p>
        </p:txBody>
      </p:sp>
    </p:spTree>
    <p:extLst>
      <p:ext uri="{BB962C8B-B14F-4D97-AF65-F5344CB8AC3E}">
        <p14:creationId xmlns:p14="http://schemas.microsoft.com/office/powerpoint/2010/main" val="1664425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09A7A-7A73-47D3-93C1-A7C3E832F2CE}"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16C6C-3EDE-49EA-814D-087B0415DD17}" type="slidenum">
              <a:rPr lang="en-US" smtClean="0"/>
              <a:t>‹#›</a:t>
            </a:fld>
            <a:endParaRPr lang="en-US"/>
          </a:p>
        </p:txBody>
      </p:sp>
    </p:spTree>
    <p:extLst>
      <p:ext uri="{BB962C8B-B14F-4D97-AF65-F5344CB8AC3E}">
        <p14:creationId xmlns:p14="http://schemas.microsoft.com/office/powerpoint/2010/main" val="703819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09A7A-7A73-47D3-93C1-A7C3E832F2CE}"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16C6C-3EDE-49EA-814D-087B0415DD17}" type="slidenum">
              <a:rPr lang="en-US" smtClean="0"/>
              <a:t>‹#›</a:t>
            </a:fld>
            <a:endParaRPr lang="en-US"/>
          </a:p>
        </p:txBody>
      </p:sp>
    </p:spTree>
    <p:extLst>
      <p:ext uri="{BB962C8B-B14F-4D97-AF65-F5344CB8AC3E}">
        <p14:creationId xmlns:p14="http://schemas.microsoft.com/office/powerpoint/2010/main" val="2338530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09A7A-7A73-47D3-93C1-A7C3E832F2CE}"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16C6C-3EDE-49EA-814D-087B0415DD17}" type="slidenum">
              <a:rPr lang="en-US" smtClean="0"/>
              <a:t>‹#›</a:t>
            </a:fld>
            <a:endParaRPr lang="en-US"/>
          </a:p>
        </p:txBody>
      </p:sp>
    </p:spTree>
    <p:extLst>
      <p:ext uri="{BB962C8B-B14F-4D97-AF65-F5344CB8AC3E}">
        <p14:creationId xmlns:p14="http://schemas.microsoft.com/office/powerpoint/2010/main" val="1354626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D09A7A-7A73-47D3-93C1-A7C3E832F2CE}"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16C6C-3EDE-49EA-814D-087B0415DD17}" type="slidenum">
              <a:rPr lang="en-US" smtClean="0"/>
              <a:t>‹#›</a:t>
            </a:fld>
            <a:endParaRPr lang="en-US"/>
          </a:p>
        </p:txBody>
      </p:sp>
    </p:spTree>
    <p:extLst>
      <p:ext uri="{BB962C8B-B14F-4D97-AF65-F5344CB8AC3E}">
        <p14:creationId xmlns:p14="http://schemas.microsoft.com/office/powerpoint/2010/main" val="81807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D09A7A-7A73-47D3-93C1-A7C3E832F2CE}" type="datetimeFigureOut">
              <a:rPr lang="en-US" smtClean="0"/>
              <a:t>10/30/2023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716C6C-3EDE-49EA-814D-087B0415DD17}" type="slidenum">
              <a:rPr lang="en-US" smtClean="0"/>
              <a:t>‹#›</a:t>
            </a:fld>
            <a:endParaRPr lang="en-US"/>
          </a:p>
        </p:txBody>
      </p:sp>
    </p:spTree>
    <p:extLst>
      <p:ext uri="{BB962C8B-B14F-4D97-AF65-F5344CB8AC3E}">
        <p14:creationId xmlns:p14="http://schemas.microsoft.com/office/powerpoint/2010/main" val="1464828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D09A7A-7A73-47D3-93C1-A7C3E832F2CE}" type="datetimeFigureOut">
              <a:rPr lang="en-US" smtClean="0"/>
              <a:t>10/30/2023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716C6C-3EDE-49EA-814D-087B0415DD17}" type="slidenum">
              <a:rPr lang="en-US" smtClean="0"/>
              <a:t>‹#›</a:t>
            </a:fld>
            <a:endParaRPr lang="en-US"/>
          </a:p>
        </p:txBody>
      </p:sp>
    </p:spTree>
    <p:extLst>
      <p:ext uri="{BB962C8B-B14F-4D97-AF65-F5344CB8AC3E}">
        <p14:creationId xmlns:p14="http://schemas.microsoft.com/office/powerpoint/2010/main" val="2175820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D09A7A-7A73-47D3-93C1-A7C3E832F2CE}" type="datetimeFigureOut">
              <a:rPr lang="en-US" smtClean="0"/>
              <a:t>10/30/2023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716C6C-3EDE-49EA-814D-087B0415DD17}" type="slidenum">
              <a:rPr lang="en-US" smtClean="0"/>
              <a:t>‹#›</a:t>
            </a:fld>
            <a:endParaRPr lang="en-US"/>
          </a:p>
        </p:txBody>
      </p:sp>
    </p:spTree>
    <p:extLst>
      <p:ext uri="{BB962C8B-B14F-4D97-AF65-F5344CB8AC3E}">
        <p14:creationId xmlns:p14="http://schemas.microsoft.com/office/powerpoint/2010/main" val="318374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D09A7A-7A73-47D3-93C1-A7C3E832F2CE}" type="datetimeFigureOut">
              <a:rPr lang="en-US" smtClean="0"/>
              <a:t>10/30/2023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716C6C-3EDE-49EA-814D-087B0415DD17}" type="slidenum">
              <a:rPr lang="en-US" smtClean="0"/>
              <a:t>‹#›</a:t>
            </a:fld>
            <a:endParaRPr lang="en-US"/>
          </a:p>
        </p:txBody>
      </p:sp>
    </p:spTree>
    <p:extLst>
      <p:ext uri="{BB962C8B-B14F-4D97-AF65-F5344CB8AC3E}">
        <p14:creationId xmlns:p14="http://schemas.microsoft.com/office/powerpoint/2010/main" val="3609025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09A7A-7A73-47D3-93C1-A7C3E832F2CE}" type="datetimeFigureOut">
              <a:rPr lang="en-US" smtClean="0"/>
              <a:t>10/30/2023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716C6C-3EDE-49EA-814D-087B0415DD17}" type="slidenum">
              <a:rPr lang="en-US" smtClean="0"/>
              <a:t>‹#›</a:t>
            </a:fld>
            <a:endParaRPr lang="en-US"/>
          </a:p>
        </p:txBody>
      </p:sp>
    </p:spTree>
    <p:extLst>
      <p:ext uri="{BB962C8B-B14F-4D97-AF65-F5344CB8AC3E}">
        <p14:creationId xmlns:p14="http://schemas.microsoft.com/office/powerpoint/2010/main" val="3139157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09A7A-7A73-47D3-93C1-A7C3E832F2CE}" type="datetimeFigureOut">
              <a:rPr lang="en-US" smtClean="0"/>
              <a:t>10/30/2023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716C6C-3EDE-49EA-814D-087B0415DD17}" type="slidenum">
              <a:rPr lang="en-US" smtClean="0"/>
              <a:t>‹#›</a:t>
            </a:fld>
            <a:endParaRPr lang="en-US"/>
          </a:p>
        </p:txBody>
      </p:sp>
    </p:spTree>
    <p:extLst>
      <p:ext uri="{BB962C8B-B14F-4D97-AF65-F5344CB8AC3E}">
        <p14:creationId xmlns:p14="http://schemas.microsoft.com/office/powerpoint/2010/main" val="1856356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D09A7A-7A73-47D3-93C1-A7C3E832F2CE}" type="datetimeFigureOut">
              <a:rPr lang="en-US" smtClean="0"/>
              <a:t>10/30/2023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716C6C-3EDE-49EA-814D-087B0415DD17}" type="slidenum">
              <a:rPr lang="en-US" smtClean="0"/>
              <a:t>‹#›</a:t>
            </a:fld>
            <a:endParaRPr lang="en-US"/>
          </a:p>
        </p:txBody>
      </p:sp>
    </p:spTree>
    <p:extLst>
      <p:ext uri="{BB962C8B-B14F-4D97-AF65-F5344CB8AC3E}">
        <p14:creationId xmlns:p14="http://schemas.microsoft.com/office/powerpoint/2010/main" val="3361673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endParaRPr lang="en-US" dirty="0"/>
          </a:p>
        </p:txBody>
      </p:sp>
      <p:pic>
        <p:nvPicPr>
          <p:cNvPr id="5" name="Picture 4"/>
          <p:cNvPicPr>
            <a:picLocks noChangeAspect="1"/>
          </p:cNvPicPr>
          <p:nvPr/>
        </p:nvPicPr>
        <p:blipFill>
          <a:blip r:embed="rId2"/>
          <a:stretch>
            <a:fillRect/>
          </a:stretch>
        </p:blipFill>
        <p:spPr>
          <a:xfrm>
            <a:off x="182363" y="221036"/>
            <a:ext cx="12009637" cy="6636964"/>
          </a:xfrm>
          <a:prstGeom prst="rect">
            <a:avLst/>
          </a:prstGeom>
        </p:spPr>
      </p:pic>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105782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b="1" dirty="0" smtClean="0"/>
              <a:t>Finally, </a:t>
            </a:r>
            <a:r>
              <a:rPr lang="en-GB" u="sng" dirty="0" smtClean="0"/>
              <a:t>registration</a:t>
            </a:r>
            <a:r>
              <a:rPr lang="en-GB" dirty="0" smtClean="0"/>
              <a:t> is required because anything related to property must be registered in the Sub-registrar office in order to be valid. Notarization is also required in this case. All of these are situations in which a legal professional can help the mortgagor.</a:t>
            </a:r>
          </a:p>
          <a:p>
            <a:endParaRPr lang="en-GB" dirty="0"/>
          </a:p>
          <a:p>
            <a:endParaRPr lang="en-US" dirty="0"/>
          </a:p>
        </p:txBody>
      </p:sp>
    </p:spTree>
    <p:extLst>
      <p:ext uri="{BB962C8B-B14F-4D97-AF65-F5344CB8AC3E}">
        <p14:creationId xmlns:p14="http://schemas.microsoft.com/office/powerpoint/2010/main" val="3322111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GB" dirty="0" smtClean="0"/>
              <a:t>To summarize, it is critical to understand the value of any property as well as the entire mortgage process, as any mistakes or misunderstandings can result in long-term legal consequences and even property loss. The mortgage law is fairly straightforward, but the complexity lies in the practical approach to mortgage security.</a:t>
            </a:r>
            <a:endParaRPr lang="en-US" dirty="0"/>
          </a:p>
        </p:txBody>
      </p:sp>
    </p:spTree>
    <p:extLst>
      <p:ext uri="{BB962C8B-B14F-4D97-AF65-F5344CB8AC3E}">
        <p14:creationId xmlns:p14="http://schemas.microsoft.com/office/powerpoint/2010/main" val="2383117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480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0000"/>
          </a:bodyPr>
          <a:lstStyle/>
          <a:p>
            <a:r>
              <a:rPr lang="en-US" dirty="0" smtClean="0"/>
              <a:t/>
            </a:r>
            <a:br>
              <a:rPr lang="en-US" dirty="0" smtClean="0"/>
            </a:br>
            <a:r>
              <a:rPr lang="en-US" dirty="0" smtClean="0"/>
              <a:t>Mortgage</a:t>
            </a:r>
            <a:br>
              <a:rPr lang="en-US" dirty="0" smtClean="0"/>
            </a:br>
            <a:endParaRPr lang="en-US" dirty="0"/>
          </a:p>
        </p:txBody>
      </p:sp>
      <p:sp>
        <p:nvSpPr>
          <p:cNvPr id="3" name="Content Placeholder 2"/>
          <p:cNvSpPr>
            <a:spLocks noGrp="1"/>
          </p:cNvSpPr>
          <p:nvPr>
            <p:ph idx="1"/>
          </p:nvPr>
        </p:nvSpPr>
        <p:spPr>
          <a:xfrm>
            <a:off x="838200" y="1201003"/>
            <a:ext cx="10515600" cy="5377218"/>
          </a:xfrm>
        </p:spPr>
        <p:txBody>
          <a:bodyPr>
            <a:normAutofit fontScale="92500" lnSpcReduction="20000"/>
          </a:bodyPr>
          <a:lstStyle/>
          <a:p>
            <a:pPr algn="just" fontAlgn="base"/>
            <a:r>
              <a:rPr lang="en-GB" b="0" i="0" dirty="0" smtClean="0">
                <a:solidFill>
                  <a:srgbClr val="363636"/>
                </a:solidFill>
                <a:effectLst/>
                <a:latin typeface="PT Serif"/>
              </a:rPr>
              <a:t>A mortgage is a </a:t>
            </a:r>
            <a:r>
              <a:rPr lang="en-GB" b="0" i="0" dirty="0" smtClean="0">
                <a:solidFill>
                  <a:srgbClr val="FF0000"/>
                </a:solidFill>
                <a:effectLst/>
                <a:latin typeface="PT Serif"/>
              </a:rPr>
              <a:t>transfer of an interest </a:t>
            </a:r>
            <a:r>
              <a:rPr lang="en-GB" b="0" i="0" dirty="0" smtClean="0">
                <a:solidFill>
                  <a:srgbClr val="363636"/>
                </a:solidFill>
                <a:effectLst/>
                <a:latin typeface="PT Serif"/>
              </a:rPr>
              <a:t>in </a:t>
            </a:r>
            <a:r>
              <a:rPr lang="en-GB" b="0" i="0" u="sng" dirty="0" smtClean="0">
                <a:solidFill>
                  <a:srgbClr val="363636"/>
                </a:solidFill>
                <a:effectLst/>
                <a:latin typeface="PT Serif"/>
              </a:rPr>
              <a:t>real estate or immovable property</a:t>
            </a:r>
            <a:r>
              <a:rPr lang="en-GB" b="0" i="0" dirty="0" smtClean="0">
                <a:solidFill>
                  <a:srgbClr val="363636"/>
                </a:solidFill>
                <a:effectLst/>
                <a:latin typeface="PT Serif"/>
              </a:rPr>
              <a:t>. One person lends his or her property to another in </a:t>
            </a:r>
            <a:r>
              <a:rPr lang="en-GB" b="0" i="0" u="sng" dirty="0" smtClean="0">
                <a:solidFill>
                  <a:srgbClr val="363636"/>
                </a:solidFill>
                <a:effectLst/>
                <a:latin typeface="PT Serif"/>
              </a:rPr>
              <a:t>exchange for money for a set period of time</a:t>
            </a:r>
            <a:r>
              <a:rPr lang="en-GB" b="0" i="0" dirty="0" smtClean="0">
                <a:solidFill>
                  <a:srgbClr val="363636"/>
                </a:solidFill>
                <a:effectLst/>
                <a:latin typeface="PT Serif"/>
              </a:rPr>
              <a:t>.</a:t>
            </a:r>
          </a:p>
          <a:p>
            <a:pPr algn="just" fontAlgn="base"/>
            <a:endParaRPr lang="en-GB" b="0" i="0" dirty="0" smtClean="0">
              <a:solidFill>
                <a:srgbClr val="363636"/>
              </a:solidFill>
              <a:effectLst/>
              <a:latin typeface="PT Serif"/>
            </a:endParaRPr>
          </a:p>
          <a:p>
            <a:pPr algn="just" fontAlgn="base"/>
            <a:r>
              <a:rPr lang="en-GB" b="0" i="0" dirty="0" smtClean="0">
                <a:solidFill>
                  <a:srgbClr val="363636"/>
                </a:solidFill>
                <a:effectLst/>
                <a:latin typeface="PT Serif"/>
              </a:rPr>
              <a:t>The loan can be taken out on tangible immovable property. In the event of a </a:t>
            </a:r>
            <a:r>
              <a:rPr lang="en-GB" b="0" i="0" u="sng" dirty="0" smtClean="0">
                <a:solidFill>
                  <a:srgbClr val="363636"/>
                </a:solidFill>
                <a:effectLst/>
                <a:latin typeface="PT Serif"/>
              </a:rPr>
              <a:t>repayment default</a:t>
            </a:r>
            <a:r>
              <a:rPr lang="en-GB" b="0" i="0" dirty="0" smtClean="0">
                <a:solidFill>
                  <a:srgbClr val="363636"/>
                </a:solidFill>
                <a:effectLst/>
                <a:latin typeface="PT Serif"/>
              </a:rPr>
              <a:t>, </a:t>
            </a:r>
            <a:r>
              <a:rPr lang="en-GB" b="0" i="0" u="sng" dirty="0" smtClean="0">
                <a:solidFill>
                  <a:srgbClr val="363636"/>
                </a:solidFill>
                <a:effectLst/>
                <a:latin typeface="PT Serif"/>
              </a:rPr>
              <a:t>the person holding the mortgaged property may sell or use the property to make up for his loss</a:t>
            </a:r>
            <a:r>
              <a:rPr lang="en-GB" b="0" i="0" dirty="0" smtClean="0">
                <a:solidFill>
                  <a:srgbClr val="363636"/>
                </a:solidFill>
                <a:effectLst/>
                <a:latin typeface="PT Serif"/>
              </a:rPr>
              <a:t>.</a:t>
            </a:r>
          </a:p>
          <a:p>
            <a:pPr algn="just" fontAlgn="base"/>
            <a:endParaRPr lang="en-GB" b="0" i="0" dirty="0" smtClean="0">
              <a:solidFill>
                <a:srgbClr val="363636"/>
              </a:solidFill>
              <a:effectLst/>
              <a:latin typeface="PT Serif"/>
            </a:endParaRPr>
          </a:p>
          <a:p>
            <a:pPr algn="just" fontAlgn="base"/>
            <a:r>
              <a:rPr lang="en-GB" b="0" i="0" dirty="0" smtClean="0">
                <a:solidFill>
                  <a:srgbClr val="363636"/>
                </a:solidFill>
                <a:effectLst/>
                <a:latin typeface="PT Serif"/>
              </a:rPr>
              <a:t>The </a:t>
            </a:r>
            <a:r>
              <a:rPr lang="en-GB" b="0" i="0" u="sng" dirty="0" smtClean="0">
                <a:solidFill>
                  <a:srgbClr val="363636"/>
                </a:solidFill>
                <a:effectLst/>
                <a:latin typeface="PT Serif"/>
              </a:rPr>
              <a:t>transaction conditions are determined by the parties</a:t>
            </a:r>
            <a:r>
              <a:rPr lang="en-GB" b="0" i="0" dirty="0" smtClean="0">
                <a:solidFill>
                  <a:srgbClr val="363636"/>
                </a:solidFill>
                <a:effectLst/>
                <a:latin typeface="PT Serif"/>
              </a:rPr>
              <a:t>; </a:t>
            </a:r>
          </a:p>
          <a:p>
            <a:pPr marL="0" indent="0" algn="just" fontAlgn="base">
              <a:buNone/>
            </a:pPr>
            <a:r>
              <a:rPr lang="en-GB" b="0" i="0" u="sng" dirty="0" smtClean="0">
                <a:solidFill>
                  <a:schemeClr val="accent6"/>
                </a:solidFill>
                <a:effectLst/>
                <a:latin typeface="PT Serif"/>
              </a:rPr>
              <a:t>for example</a:t>
            </a:r>
            <a:r>
              <a:rPr lang="en-GB" b="0" i="0" dirty="0" smtClean="0">
                <a:solidFill>
                  <a:srgbClr val="363636"/>
                </a:solidFill>
                <a:effectLst/>
                <a:latin typeface="PT Serif"/>
              </a:rPr>
              <a:t>, when one person lends money to another, he may do so without requiring any security or may require some security for the payment of money.</a:t>
            </a:r>
          </a:p>
          <a:p>
            <a:pPr marL="0" indent="0" algn="just" fontAlgn="base">
              <a:buNone/>
            </a:pPr>
            <a:r>
              <a:rPr lang="en-GB" b="0" i="0" dirty="0" smtClean="0">
                <a:solidFill>
                  <a:srgbClr val="363636"/>
                </a:solidFill>
                <a:effectLst/>
                <a:latin typeface="PT Serif"/>
              </a:rPr>
              <a:t>The person who lent the money may then sue for repayment if there was no security taken. And, if security is taken, that security may be used to recoup the lost money.</a:t>
            </a:r>
          </a:p>
          <a:p>
            <a:endParaRPr lang="en-US" dirty="0"/>
          </a:p>
        </p:txBody>
      </p:sp>
    </p:spTree>
    <p:extLst>
      <p:ext uri="{BB962C8B-B14F-4D97-AF65-F5344CB8AC3E}">
        <p14:creationId xmlns:p14="http://schemas.microsoft.com/office/powerpoint/2010/main" val="2558646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GB" b="1" dirty="0" smtClean="0"/>
              <a:t>Mortgagor: </a:t>
            </a:r>
            <a:r>
              <a:rPr lang="en-GB" dirty="0" smtClean="0"/>
              <a:t>In a property mortgage transaction, the mortgagor is the person who borrows money instead of putting a mortgage on the property as security for the debt.</a:t>
            </a:r>
          </a:p>
          <a:p>
            <a:endParaRPr lang="en-GB" dirty="0" smtClean="0"/>
          </a:p>
          <a:p>
            <a:r>
              <a:rPr lang="en-GB" b="1" dirty="0" smtClean="0"/>
              <a:t>Mortgagee: </a:t>
            </a:r>
            <a:r>
              <a:rPr lang="en-GB" dirty="0" smtClean="0"/>
              <a:t>The person lending money in a mortgage transaction is known as the mortgagee. A bank or other financial institution.</a:t>
            </a:r>
            <a:endParaRPr lang="en-US" dirty="0"/>
          </a:p>
        </p:txBody>
      </p:sp>
    </p:spTree>
    <p:extLst>
      <p:ext uri="{BB962C8B-B14F-4D97-AF65-F5344CB8AC3E}">
        <p14:creationId xmlns:p14="http://schemas.microsoft.com/office/powerpoint/2010/main" val="4051815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948" y="0"/>
            <a:ext cx="11995051" cy="1125415"/>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0000"/>
          </a:bodyPr>
          <a:lstStyle/>
          <a:p>
            <a:r>
              <a:rPr lang="en-US" dirty="0" smtClean="0"/>
              <a:t/>
            </a:r>
            <a:br>
              <a:rPr lang="en-US" dirty="0" smtClean="0"/>
            </a:br>
            <a:r>
              <a:rPr lang="en-US" b="1" dirty="0" smtClean="0"/>
              <a:t>Mortgage Loan</a:t>
            </a:r>
            <a:r>
              <a:rPr lang="en-US" dirty="0" smtClean="0"/>
              <a:t/>
            </a:r>
            <a:br>
              <a:rPr lang="en-US" dirty="0" smtClean="0"/>
            </a:br>
            <a:endParaRPr lang="en-US" dirty="0"/>
          </a:p>
        </p:txBody>
      </p:sp>
      <p:sp>
        <p:nvSpPr>
          <p:cNvPr id="3" name="Content Placeholder 2"/>
          <p:cNvSpPr>
            <a:spLocks noGrp="1"/>
          </p:cNvSpPr>
          <p:nvPr>
            <p:ph idx="1"/>
          </p:nvPr>
        </p:nvSpPr>
        <p:spPr>
          <a:xfrm>
            <a:off x="95534" y="1282890"/>
            <a:ext cx="12096465" cy="5431809"/>
          </a:xfrm>
        </p:spPr>
        <p:txBody>
          <a:bodyPr>
            <a:normAutofit lnSpcReduction="10000"/>
          </a:bodyPr>
          <a:lstStyle/>
          <a:p>
            <a:r>
              <a:rPr lang="en-GB" dirty="0" smtClean="0"/>
              <a:t>Amongst clients, the concepts of </a:t>
            </a:r>
            <a:r>
              <a:rPr lang="en-GB" u="sng" dirty="0" smtClean="0"/>
              <a:t>mortgage and pledge </a:t>
            </a:r>
            <a:r>
              <a:rPr lang="en-GB" dirty="0" smtClean="0"/>
              <a:t>are frequently confused; however, there is a significant difference between the two. When a loan is </a:t>
            </a:r>
            <a:r>
              <a:rPr lang="en-GB" u="sng" dirty="0" smtClean="0"/>
              <a:t>pledged, it is secured against movable property</a:t>
            </a:r>
            <a:r>
              <a:rPr lang="en-GB" dirty="0" smtClean="0"/>
              <a:t>, whereas a </a:t>
            </a:r>
            <a:r>
              <a:rPr lang="en-GB" u="sng" dirty="0" smtClean="0"/>
              <a:t>mortgage is secured against immovable </a:t>
            </a:r>
            <a:r>
              <a:rPr lang="en-GB" dirty="0" smtClean="0"/>
              <a:t>property.</a:t>
            </a:r>
          </a:p>
          <a:p>
            <a:pPr marL="0" indent="0">
              <a:buNone/>
            </a:pPr>
            <a:endParaRPr lang="en-GB" dirty="0" smtClean="0"/>
          </a:p>
          <a:p>
            <a:r>
              <a:rPr lang="en-GB" dirty="0" smtClean="0"/>
              <a:t>Prior to 1882, there was no specific law governing mortgage property transactions. Following the passage of the Transfer of Property Act,1882 the rights and liabilities, laws governing mortgage, mortgagee, and mortgagor underwent a thorough and much-needed revision, and detailed regulations were enacted.</a:t>
            </a:r>
          </a:p>
          <a:p>
            <a:endParaRPr lang="en-GB" dirty="0" smtClean="0"/>
          </a:p>
          <a:p>
            <a:r>
              <a:rPr lang="en-GB" dirty="0" smtClean="0"/>
              <a:t>Prior to the 1882 Act, though the act did not apply to previous transactions, a mortgagor’s right to redemption existed to recoup the mortgage money.</a:t>
            </a:r>
            <a:endParaRPr lang="en-US" dirty="0"/>
          </a:p>
        </p:txBody>
      </p:sp>
    </p:spTree>
    <p:extLst>
      <p:ext uri="{BB962C8B-B14F-4D97-AF65-F5344CB8AC3E}">
        <p14:creationId xmlns:p14="http://schemas.microsoft.com/office/powerpoint/2010/main" val="1108156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57238"/>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en-GB" dirty="0" smtClean="0"/>
              <a:t>Mortgage Loan related laws in Bangladesh</a:t>
            </a:r>
            <a:endParaRPr lang="en-US" dirty="0"/>
          </a:p>
        </p:txBody>
      </p:sp>
      <p:sp>
        <p:nvSpPr>
          <p:cNvPr id="3" name="Content Placeholder 2"/>
          <p:cNvSpPr>
            <a:spLocks noGrp="1"/>
          </p:cNvSpPr>
          <p:nvPr>
            <p:ph idx="1"/>
          </p:nvPr>
        </p:nvSpPr>
        <p:spPr/>
        <p:txBody>
          <a:bodyPr/>
          <a:lstStyle/>
          <a:p>
            <a:r>
              <a:rPr lang="en-GB" dirty="0" smtClean="0"/>
              <a:t>As per the </a:t>
            </a:r>
            <a:r>
              <a:rPr lang="en-GB" u="sng" dirty="0" smtClean="0"/>
              <a:t>Bangladesh Bank Orders of 1972</a:t>
            </a:r>
            <a:r>
              <a:rPr lang="en-GB" dirty="0" smtClean="0"/>
              <a:t>, banks now serve as the primary providers of mortgage facilities. Additionally, non-banking financial institutions established in accordance with the </a:t>
            </a:r>
            <a:r>
              <a:rPr lang="en-GB" u="sng" dirty="0" smtClean="0"/>
              <a:t>Financial Institutions Act of 1993</a:t>
            </a:r>
            <a:r>
              <a:rPr lang="en-GB" dirty="0" smtClean="0"/>
              <a:t> have begun to participate in this market.</a:t>
            </a:r>
          </a:p>
          <a:p>
            <a:endParaRPr lang="en-GB" dirty="0" smtClean="0"/>
          </a:p>
          <a:p>
            <a:r>
              <a:rPr lang="en-GB" dirty="0" smtClean="0"/>
              <a:t>The majority of mortgaged properties are </a:t>
            </a:r>
            <a:r>
              <a:rPr lang="en-GB" u="sng" dirty="0" smtClean="0"/>
              <a:t>immovable, such as land, homes, apartments, businesses, etc</a:t>
            </a:r>
            <a:r>
              <a:rPr lang="en-GB" dirty="0" smtClean="0"/>
              <a:t>. Of course, the concept is that if the borrower is </a:t>
            </a:r>
            <a:r>
              <a:rPr lang="en-GB" u="sng" dirty="0" smtClean="0"/>
              <a:t>unable to repay </a:t>
            </a:r>
            <a:r>
              <a:rPr lang="en-GB" dirty="0" smtClean="0"/>
              <a:t>the loan with interest, the mortgagee will have the </a:t>
            </a:r>
            <a:r>
              <a:rPr lang="en-GB" u="sng" dirty="0" smtClean="0"/>
              <a:t>option of seizing the property</a:t>
            </a:r>
            <a:r>
              <a:rPr lang="en-GB" dirty="0" smtClean="0"/>
              <a:t> or selling it at auction to recuperate their investment.</a:t>
            </a:r>
            <a:endParaRPr lang="en-US" dirty="0"/>
          </a:p>
        </p:txBody>
      </p:sp>
    </p:spTree>
    <p:extLst>
      <p:ext uri="{BB962C8B-B14F-4D97-AF65-F5344CB8AC3E}">
        <p14:creationId xmlns:p14="http://schemas.microsoft.com/office/powerpoint/2010/main" val="4254249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GB" dirty="0" smtClean="0"/>
              <a:t>The parties’ </a:t>
            </a:r>
            <a:r>
              <a:rPr lang="en-GB" u="sng" dirty="0" smtClean="0"/>
              <a:t>contractual agreement </a:t>
            </a:r>
            <a:r>
              <a:rPr lang="en-GB" dirty="0" smtClean="0"/>
              <a:t>will also have an impact on this. Despite this, the Transfer of Property Act continues to be the primary mortgage law in Bangladesh (1882).</a:t>
            </a:r>
          </a:p>
          <a:p>
            <a:r>
              <a:rPr lang="en-GB" dirty="0" smtClean="0"/>
              <a:t>This law establishes the </a:t>
            </a:r>
            <a:r>
              <a:rPr lang="en-GB" u="sng" dirty="0" smtClean="0"/>
              <a:t>definition of a mortgage</a:t>
            </a:r>
            <a:r>
              <a:rPr lang="en-GB" dirty="0" smtClean="0"/>
              <a:t>, the roles of the mortgagor and mortgagee, and the rules that apply to this transaction. </a:t>
            </a:r>
          </a:p>
          <a:p>
            <a:endParaRPr lang="en-GB" dirty="0" smtClean="0">
              <a:solidFill>
                <a:schemeClr val="accent6"/>
              </a:solidFill>
            </a:endParaRPr>
          </a:p>
          <a:p>
            <a:pPr marL="0" indent="0">
              <a:buNone/>
            </a:pPr>
            <a:r>
              <a:rPr lang="en-GB" dirty="0" smtClean="0">
                <a:solidFill>
                  <a:schemeClr val="accent6">
                    <a:lumMod val="50000"/>
                  </a:schemeClr>
                </a:solidFill>
              </a:rPr>
              <a:t>“</a:t>
            </a:r>
            <a:r>
              <a:rPr lang="en-GB" i="1" dirty="0" smtClean="0">
                <a:solidFill>
                  <a:schemeClr val="accent6">
                    <a:lumMod val="50000"/>
                  </a:schemeClr>
                </a:solidFill>
              </a:rPr>
              <a:t>Sections 58(a) to (f)” of the Act, define the various types of mortgages, including simple mortgage, mortgage by conditional sale, </a:t>
            </a:r>
            <a:r>
              <a:rPr lang="en-GB" i="1" dirty="0" err="1" smtClean="0">
                <a:solidFill>
                  <a:schemeClr val="accent6">
                    <a:lumMod val="50000"/>
                  </a:schemeClr>
                </a:solidFill>
              </a:rPr>
              <a:t>usufructuary</a:t>
            </a:r>
            <a:r>
              <a:rPr lang="en-GB" i="1" dirty="0" smtClean="0">
                <a:solidFill>
                  <a:schemeClr val="accent6">
                    <a:lumMod val="50000"/>
                  </a:schemeClr>
                </a:solidFill>
              </a:rPr>
              <a:t> mortgage, English mortgage, and mortgage by deposit of title-deeds.</a:t>
            </a:r>
          </a:p>
          <a:p>
            <a:endParaRPr lang="en-GB" dirty="0" smtClean="0"/>
          </a:p>
          <a:p>
            <a:r>
              <a:rPr lang="en-GB" dirty="0" smtClean="0"/>
              <a:t>Although the basic concept is the same, these transactions happen in a different order in terms of the transfer of ownership of the desired property.</a:t>
            </a:r>
            <a:endParaRPr lang="en-US" dirty="0"/>
          </a:p>
        </p:txBody>
      </p:sp>
    </p:spTree>
    <p:extLst>
      <p:ext uri="{BB962C8B-B14F-4D97-AF65-F5344CB8AC3E}">
        <p14:creationId xmlns:p14="http://schemas.microsoft.com/office/powerpoint/2010/main" val="943235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10515600" cy="4828393"/>
          </a:xfrm>
        </p:spPr>
        <p:txBody>
          <a:bodyPr>
            <a:normAutofit/>
          </a:bodyPr>
          <a:lstStyle/>
          <a:p>
            <a:r>
              <a:rPr lang="en-GB" dirty="0" smtClean="0"/>
              <a:t>Bangladesh handles practical approach to mortgage in a </a:t>
            </a:r>
            <a:r>
              <a:rPr lang="en-GB" b="1" dirty="0" smtClean="0"/>
              <a:t>more traditional manner</a:t>
            </a:r>
            <a:r>
              <a:rPr lang="en-GB" dirty="0" smtClean="0"/>
              <a:t>. </a:t>
            </a:r>
          </a:p>
          <a:p>
            <a:pPr marL="514350" indent="-514350">
              <a:buFont typeface="+mj-lt"/>
              <a:buAutoNum type="arabicPeriod"/>
            </a:pPr>
            <a:r>
              <a:rPr lang="en-GB" dirty="0" smtClean="0"/>
              <a:t>All of the documents are submitted to the banks, and</a:t>
            </a:r>
          </a:p>
          <a:p>
            <a:pPr marL="514350" indent="-514350">
              <a:buFont typeface="+mj-lt"/>
              <a:buAutoNum type="arabicPeriod"/>
            </a:pPr>
            <a:r>
              <a:rPr lang="en-GB" dirty="0" smtClean="0"/>
              <a:t> the banks obtain clearance from the Bangladesh Bank on pending loans, which is known as a Credit Information Report or CIB, which details any loans the person has or any loan payment defaults the person has made.</a:t>
            </a:r>
          </a:p>
          <a:p>
            <a:pPr marL="514350" indent="-514350">
              <a:buFont typeface="+mj-lt"/>
              <a:buAutoNum type="arabicPeriod"/>
            </a:pPr>
            <a:r>
              <a:rPr lang="en-GB" dirty="0" smtClean="0"/>
              <a:t>Another factor considered is whether the property to be mortgaged has previously been mortgaged for other loans that have yet to be paid off.</a:t>
            </a:r>
            <a:endParaRPr lang="en-US" dirty="0"/>
          </a:p>
        </p:txBody>
      </p:sp>
    </p:spTree>
    <p:extLst>
      <p:ext uri="{BB962C8B-B14F-4D97-AF65-F5344CB8AC3E}">
        <p14:creationId xmlns:p14="http://schemas.microsoft.com/office/powerpoint/2010/main" val="4029736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en-GB" dirty="0" smtClean="0"/>
              <a:t>Mortgage Loan Procedure and Requirements in Bangladesh</a:t>
            </a:r>
            <a:endParaRPr lang="en-US" dirty="0"/>
          </a:p>
        </p:txBody>
      </p:sp>
      <p:sp>
        <p:nvSpPr>
          <p:cNvPr id="3" name="Content Placeholder 2"/>
          <p:cNvSpPr>
            <a:spLocks noGrp="1"/>
          </p:cNvSpPr>
          <p:nvPr>
            <p:ph idx="1"/>
          </p:nvPr>
        </p:nvSpPr>
        <p:spPr/>
        <p:txBody>
          <a:bodyPr/>
          <a:lstStyle/>
          <a:p>
            <a:pPr marL="0" indent="0">
              <a:buNone/>
            </a:pPr>
            <a:r>
              <a:rPr lang="en-GB" dirty="0" smtClean="0"/>
              <a:t>There are </a:t>
            </a:r>
            <a:r>
              <a:rPr lang="en-GB" u="sng" dirty="0" smtClean="0"/>
              <a:t>certain requirements </a:t>
            </a:r>
            <a:r>
              <a:rPr lang="en-GB" dirty="0" smtClean="0"/>
              <a:t>that must be met by the mortgagor in order to secure the loans. For the mortgagor, this is usually where professional legal assistance comes in handy.</a:t>
            </a:r>
          </a:p>
          <a:p>
            <a:pPr marL="0" indent="0">
              <a:buNone/>
            </a:pPr>
            <a:r>
              <a:rPr lang="en-GB" dirty="0" smtClean="0"/>
              <a:t>There are some technical issues that must be addressed in order to prepare the mortgagor for the types of loans that can be obtained from banks.</a:t>
            </a:r>
          </a:p>
          <a:p>
            <a:pPr marL="0" indent="0">
              <a:buNone/>
            </a:pPr>
            <a:r>
              <a:rPr lang="en-GB" b="1" dirty="0" smtClean="0"/>
              <a:t>Firstly, </a:t>
            </a:r>
            <a:r>
              <a:rPr lang="en-GB" dirty="0" smtClean="0"/>
              <a:t>It all starts with the </a:t>
            </a:r>
            <a:r>
              <a:rPr lang="en-GB" u="sng" dirty="0" smtClean="0"/>
              <a:t>valuation report</a:t>
            </a:r>
            <a:r>
              <a:rPr lang="en-GB" dirty="0" smtClean="0"/>
              <a:t>, which lawyers can help the mortgagor prepare. This, in particular, provides the mortgagor with an understanding of the property’s value and the type of loan that can be approved.</a:t>
            </a:r>
          </a:p>
          <a:p>
            <a:endParaRPr lang="en-US" dirty="0"/>
          </a:p>
        </p:txBody>
      </p:sp>
    </p:spTree>
    <p:extLst>
      <p:ext uri="{BB962C8B-B14F-4D97-AF65-F5344CB8AC3E}">
        <p14:creationId xmlns:p14="http://schemas.microsoft.com/office/powerpoint/2010/main" val="3037245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10515600" cy="4645513"/>
          </a:xfrm>
        </p:spPr>
        <p:txBody>
          <a:bodyPr>
            <a:normAutofit lnSpcReduction="10000"/>
          </a:bodyPr>
          <a:lstStyle/>
          <a:p>
            <a:r>
              <a:rPr lang="en-GB" b="1" dirty="0" smtClean="0"/>
              <a:t>Second, </a:t>
            </a:r>
            <a:r>
              <a:rPr lang="en-GB" dirty="0" smtClean="0"/>
              <a:t>it is critical to </a:t>
            </a:r>
            <a:r>
              <a:rPr lang="en-GB" u="sng" dirty="0" smtClean="0"/>
              <a:t>comprehend and fully understand the title deeds and other property-related documents</a:t>
            </a:r>
            <a:r>
              <a:rPr lang="en-GB" dirty="0" smtClean="0"/>
              <a:t>. It is no secret that in Bangladesh, the land registry is a difficult battleground when it comes to locating the proper documents and determining land ownership. For any property, the previous 25 years of ownership are usually taken into account.</a:t>
            </a:r>
          </a:p>
          <a:p>
            <a:r>
              <a:rPr lang="en-GB" b="1" dirty="0" smtClean="0"/>
              <a:t>Third, </a:t>
            </a:r>
            <a:r>
              <a:rPr lang="en-GB" dirty="0" smtClean="0"/>
              <a:t>when there is an </a:t>
            </a:r>
            <a:r>
              <a:rPr lang="en-GB" u="sng" dirty="0" smtClean="0"/>
              <a:t>agreement between the mortgagor and mortgagee</a:t>
            </a:r>
            <a:r>
              <a:rPr lang="en-GB" dirty="0" smtClean="0"/>
              <a:t>, as well as </a:t>
            </a:r>
            <a:r>
              <a:rPr lang="en-GB" u="sng" dirty="0" smtClean="0"/>
              <a:t>the Power of Attorney</a:t>
            </a:r>
            <a:r>
              <a:rPr lang="en-GB" dirty="0" smtClean="0"/>
              <a:t>, with which the power or interest in the property is transferred to the Mortgagee, these must be vetted extremely carefully because it is critical to understand that each party is not vesting anything more than they have agreed through the mortgage.</a:t>
            </a:r>
            <a:endParaRPr lang="en-US" dirty="0"/>
          </a:p>
        </p:txBody>
      </p:sp>
    </p:spTree>
    <p:extLst>
      <p:ext uri="{BB962C8B-B14F-4D97-AF65-F5344CB8AC3E}">
        <p14:creationId xmlns:p14="http://schemas.microsoft.com/office/powerpoint/2010/main" val="19264406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986</Words>
  <Application>Microsoft Office PowerPoint</Application>
  <PresentationFormat>Widescreen</PresentationFormat>
  <Paragraphs>40</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PT Serif</vt:lpstr>
      <vt:lpstr>Office Theme</vt:lpstr>
      <vt:lpstr> </vt:lpstr>
      <vt:lpstr> Mortgage </vt:lpstr>
      <vt:lpstr>PowerPoint Presentation</vt:lpstr>
      <vt:lpstr> Mortgage Loan </vt:lpstr>
      <vt:lpstr>Mortgage Loan related laws in Bangladesh</vt:lpstr>
      <vt:lpstr>PowerPoint Presentation</vt:lpstr>
      <vt:lpstr>PowerPoint Presentation</vt:lpstr>
      <vt:lpstr>Mortgage Loan Procedure and Requirements in Bangladesh</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Mortgage in Bangladesh </dc:title>
  <dc:creator>AA-LAW</dc:creator>
  <cp:lastModifiedBy>AA-LAW</cp:lastModifiedBy>
  <cp:revision>3</cp:revision>
  <dcterms:created xsi:type="dcterms:W3CDTF">2023-10-30T06:38:06Z</dcterms:created>
  <dcterms:modified xsi:type="dcterms:W3CDTF">2023-10-30T06:59:55Z</dcterms:modified>
</cp:coreProperties>
</file>