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81" r:id="rId6"/>
    <p:sldId id="264" r:id="rId7"/>
    <p:sldId id="289" r:id="rId8"/>
    <p:sldId id="260" r:id="rId9"/>
    <p:sldId id="286" r:id="rId10"/>
    <p:sldId id="265" r:id="rId11"/>
    <p:sldId id="266" r:id="rId12"/>
    <p:sldId id="267" r:id="rId13"/>
    <p:sldId id="283" r:id="rId14"/>
    <p:sldId id="268" r:id="rId15"/>
    <p:sldId id="282" r:id="rId16"/>
    <p:sldId id="269" r:id="rId17"/>
    <p:sldId id="270" r:id="rId18"/>
    <p:sldId id="271" r:id="rId19"/>
    <p:sldId id="284" r:id="rId20"/>
    <p:sldId id="273" r:id="rId21"/>
    <p:sldId id="272" r:id="rId22"/>
    <p:sldId id="274" r:id="rId23"/>
    <p:sldId id="277" r:id="rId24"/>
    <p:sldId id="285" r:id="rId25"/>
    <p:sldId id="276" r:id="rId26"/>
    <p:sldId id="278" r:id="rId27"/>
    <p:sldId id="275" r:id="rId28"/>
    <p:sldId id="279" r:id="rId29"/>
    <p:sldId id="290"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1D8BD707-D9CF-40AE-B4C6-C98DA3205C09}" type="datetimeFigureOut">
              <a:rPr lang="en-US" smtClean="0"/>
              <a:pPr/>
              <a:t>7/18/2022</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7/18/2022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7/18/2022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7/18/2022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1D8BD707-D9CF-40AE-B4C6-C98DA3205C09}" type="datetimeFigureOut">
              <a:rPr lang="en-US" smtClean="0"/>
              <a:pPr/>
              <a:t>7/18/2022</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7/18/2022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B6F15528-21DE-4FAA-801E-634DDDAF4B2B}"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7/18/2022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7/18/2022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D8BD707-D9CF-40AE-B4C6-C98DA3205C09}" type="datetimeFigureOut">
              <a:rPr lang="en-US" smtClean="0"/>
              <a:pPr/>
              <a:t>7/18/2022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1D8BD707-D9CF-40AE-B4C6-C98DA3205C09}" type="datetimeFigureOut">
              <a:rPr lang="en-US" smtClean="0"/>
              <a:pPr/>
              <a:t>7/18/2022</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1D8BD707-D9CF-40AE-B4C6-C98DA3205C09}" type="datetimeFigureOut">
              <a:rPr lang="en-US" smtClean="0"/>
              <a:pPr/>
              <a:t>7/18/2022</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B6F15528-21DE-4FAA-801E-634DDDAF4B2B}"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1D8BD707-D9CF-40AE-B4C6-C98DA3205C09}" type="datetimeFigureOut">
              <a:rPr lang="en-US" smtClean="0"/>
              <a:pPr/>
              <a:t>7/18/2022</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B6F15528-21DE-4FAA-801E-634DDDAF4B2B}"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09600" y="228600"/>
            <a:ext cx="7772400" cy="609600"/>
          </a:xfrm>
        </p:spPr>
        <p:txBody>
          <a:bodyPr>
            <a:normAutofit fontScale="90000"/>
          </a:bodyPr>
          <a:lstStyle/>
          <a:p>
            <a:pPr eaLnBrk="1" hangingPunct="1">
              <a:defRPr/>
            </a:pPr>
            <a:r>
              <a:rPr lang="en-US" sz="4000" dirty="0" smtClean="0"/>
              <a:t>Hierarchy in garment industry</a:t>
            </a:r>
          </a:p>
        </p:txBody>
      </p:sp>
      <p:sp>
        <p:nvSpPr>
          <p:cNvPr id="6147" name="Rectangle 3"/>
          <p:cNvSpPr>
            <a:spLocks noGrp="1" noChangeArrowheads="1"/>
          </p:cNvSpPr>
          <p:nvPr>
            <p:ph type="subTitle" idx="1"/>
          </p:nvPr>
        </p:nvSpPr>
        <p:spPr>
          <a:xfrm>
            <a:off x="381000" y="914400"/>
            <a:ext cx="8610600" cy="5638800"/>
          </a:xfrm>
        </p:spPr>
        <p:txBody>
          <a:bodyPr/>
          <a:lstStyle/>
          <a:p>
            <a:pPr marL="609600" indent="-609600" algn="l" eaLnBrk="1" hangingPunct="1">
              <a:lnSpc>
                <a:spcPct val="90000"/>
              </a:lnSpc>
              <a:defRPr/>
            </a:pPr>
            <a:r>
              <a:rPr lang="en-US" b="1" dirty="0" smtClean="0"/>
              <a:t>Hierarchy:</a:t>
            </a:r>
            <a:r>
              <a:rPr lang="en-US" dirty="0" smtClean="0"/>
              <a:t> A system with grades of authority status from highest to the lowest</a:t>
            </a:r>
          </a:p>
          <a:p>
            <a:pPr marL="609600" indent="-609600" algn="l" eaLnBrk="1" hangingPunct="1">
              <a:lnSpc>
                <a:spcPct val="90000"/>
              </a:lnSpc>
              <a:defRPr/>
            </a:pPr>
            <a:endParaRPr lang="en-US" dirty="0" smtClean="0"/>
          </a:p>
          <a:p>
            <a:pPr algn="l" eaLnBrk="1" hangingPunct="1">
              <a:lnSpc>
                <a:spcPct val="90000"/>
              </a:lnSpc>
              <a:defRPr/>
            </a:pPr>
            <a:r>
              <a:rPr lang="en-US" dirty="0" smtClean="0"/>
              <a:t>1. Grade I-C	: Chairman</a:t>
            </a:r>
          </a:p>
          <a:p>
            <a:pPr algn="l" eaLnBrk="1" hangingPunct="1">
              <a:lnSpc>
                <a:spcPct val="90000"/>
              </a:lnSpc>
              <a:defRPr/>
            </a:pPr>
            <a:r>
              <a:rPr lang="en-US" dirty="0" smtClean="0"/>
              <a:t>2. Grade II-MD: Managing Director </a:t>
            </a:r>
          </a:p>
          <a:p>
            <a:pPr algn="l" eaLnBrk="1" hangingPunct="1">
              <a:lnSpc>
                <a:spcPct val="90000"/>
              </a:lnSpc>
              <a:defRPr/>
            </a:pPr>
            <a:r>
              <a:rPr lang="en-US" dirty="0" smtClean="0"/>
              <a:t>3. Grade III-ED: Executive Director </a:t>
            </a:r>
          </a:p>
          <a:p>
            <a:pPr algn="l" eaLnBrk="1" hangingPunct="1">
              <a:lnSpc>
                <a:spcPct val="90000"/>
              </a:lnSpc>
              <a:defRPr/>
            </a:pPr>
            <a:r>
              <a:rPr lang="en-US" dirty="0" smtClean="0"/>
              <a:t>4. Grade IV-D’S: Directors </a:t>
            </a:r>
            <a:r>
              <a:rPr lang="en-US" sz="2000" dirty="0" smtClean="0"/>
              <a:t>( Administration, Finance, </a:t>
            </a:r>
          </a:p>
          <a:p>
            <a:pPr algn="l" eaLnBrk="1" hangingPunct="1">
              <a:lnSpc>
                <a:spcPct val="90000"/>
              </a:lnSpc>
              <a:defRPr/>
            </a:pPr>
            <a:r>
              <a:rPr lang="en-US" sz="2000" dirty="0"/>
              <a:t> </a:t>
            </a:r>
            <a:r>
              <a:rPr lang="en-US" sz="2000" dirty="0" smtClean="0"/>
              <a:t>                                               Merchandising, Etc.) </a:t>
            </a:r>
          </a:p>
          <a:p>
            <a:pPr algn="l">
              <a:lnSpc>
                <a:spcPct val="90000"/>
              </a:lnSpc>
              <a:defRPr/>
            </a:pPr>
            <a:r>
              <a:rPr lang="en-US" dirty="0" smtClean="0"/>
              <a:t>5. Grade V-GM	: General Manager </a:t>
            </a:r>
            <a:r>
              <a:rPr lang="en-US" sz="2000" dirty="0"/>
              <a:t>( </a:t>
            </a:r>
            <a:r>
              <a:rPr lang="en-US" sz="2000" dirty="0" smtClean="0"/>
              <a:t>Administration,</a:t>
            </a:r>
          </a:p>
          <a:p>
            <a:pPr algn="l">
              <a:lnSpc>
                <a:spcPct val="90000"/>
              </a:lnSpc>
              <a:defRPr/>
            </a:pPr>
            <a:r>
              <a:rPr lang="en-US" sz="2000" dirty="0"/>
              <a:t> </a:t>
            </a:r>
            <a:r>
              <a:rPr lang="en-US" sz="2000" dirty="0" smtClean="0"/>
              <a:t>                                             </a:t>
            </a:r>
            <a:r>
              <a:rPr lang="en-US" sz="2000" dirty="0"/>
              <a:t>Finance, . Merchandising, Etc.) </a:t>
            </a:r>
            <a:endParaRPr lang="en-US" sz="2000"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544"/>
    </mc:Choice>
    <mc:Fallback xmlns="">
      <p:transition spd="slow" advTm="114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smtClean="0"/>
              <a:t>Sequence of sampling</a:t>
            </a:r>
          </a:p>
        </p:txBody>
      </p:sp>
      <p:sp>
        <p:nvSpPr>
          <p:cNvPr id="20483" name="Rectangle 3"/>
          <p:cNvSpPr>
            <a:spLocks noGrp="1" noChangeArrowheads="1"/>
          </p:cNvSpPr>
          <p:nvPr>
            <p:ph idx="1"/>
          </p:nvPr>
        </p:nvSpPr>
        <p:spPr>
          <a:xfrm>
            <a:off x="457200" y="1371600"/>
            <a:ext cx="8229600" cy="5486399"/>
          </a:xfrm>
        </p:spPr>
        <p:txBody>
          <a:bodyPr>
            <a:normAutofit lnSpcReduction="10000"/>
          </a:bodyPr>
          <a:lstStyle/>
          <a:p>
            <a:pPr eaLnBrk="1" hangingPunct="1">
              <a:lnSpc>
                <a:spcPct val="80000"/>
              </a:lnSpc>
              <a:buFont typeface="Wingdings" pitchFamily="2" charset="2"/>
              <a:buNone/>
              <a:defRPr/>
            </a:pPr>
            <a:r>
              <a:rPr lang="en-US" sz="2800" dirty="0" smtClean="0"/>
              <a:t>				</a:t>
            </a:r>
          </a:p>
          <a:p>
            <a:pPr algn="ctr" eaLnBrk="1" hangingPunct="1">
              <a:lnSpc>
                <a:spcPct val="80000"/>
              </a:lnSpc>
              <a:buFont typeface="Wingdings" pitchFamily="2" charset="2"/>
              <a:buNone/>
              <a:defRPr/>
            </a:pPr>
            <a:endParaRPr lang="en-US" sz="2800" dirty="0" smtClean="0"/>
          </a:p>
          <a:p>
            <a:pPr algn="ctr" eaLnBrk="1" hangingPunct="1">
              <a:lnSpc>
                <a:spcPct val="80000"/>
              </a:lnSpc>
              <a:buFont typeface="Wingdings" pitchFamily="2" charset="2"/>
              <a:buNone/>
              <a:defRPr/>
            </a:pPr>
            <a:r>
              <a:rPr lang="en-US" sz="2800" dirty="0" smtClean="0"/>
              <a:t>Proto Sample/Development Sample/First Pattern</a:t>
            </a:r>
          </a:p>
          <a:p>
            <a:pPr eaLnBrk="1" hangingPunct="1">
              <a:lnSpc>
                <a:spcPct val="80000"/>
              </a:lnSpc>
              <a:buFont typeface="Wingdings" pitchFamily="2" charset="2"/>
              <a:buNone/>
              <a:defRPr/>
            </a:pPr>
            <a:endParaRPr lang="en-US" sz="2800" dirty="0" smtClean="0"/>
          </a:p>
          <a:p>
            <a:pPr eaLnBrk="1" hangingPunct="1">
              <a:lnSpc>
                <a:spcPct val="80000"/>
              </a:lnSpc>
              <a:buFont typeface="Wingdings" pitchFamily="2" charset="2"/>
              <a:buNone/>
              <a:defRPr/>
            </a:pPr>
            <a:r>
              <a:rPr lang="en-US" sz="2800" dirty="0" smtClean="0"/>
              <a:t>		</a:t>
            </a:r>
          </a:p>
          <a:p>
            <a:pPr eaLnBrk="1" hangingPunct="1">
              <a:lnSpc>
                <a:spcPct val="80000"/>
              </a:lnSpc>
              <a:buFont typeface="Wingdings" pitchFamily="2" charset="2"/>
              <a:buNone/>
              <a:defRPr/>
            </a:pPr>
            <a:r>
              <a:rPr lang="en-US" sz="2800" dirty="0" smtClean="0"/>
              <a:t>Second (Proto/development/First pattern)</a:t>
            </a:r>
          </a:p>
          <a:p>
            <a:pPr eaLnBrk="1" hangingPunct="1">
              <a:lnSpc>
                <a:spcPct val="80000"/>
              </a:lnSpc>
              <a:buFont typeface="Wingdings" pitchFamily="2" charset="2"/>
              <a:buNone/>
              <a:defRPr/>
            </a:pPr>
            <a:endParaRPr lang="en-US" sz="2800" dirty="0" smtClean="0"/>
          </a:p>
          <a:p>
            <a:pPr eaLnBrk="1" hangingPunct="1">
              <a:lnSpc>
                <a:spcPct val="80000"/>
              </a:lnSpc>
              <a:buFont typeface="Wingdings" pitchFamily="2" charset="2"/>
              <a:buNone/>
              <a:defRPr/>
            </a:pPr>
            <a:r>
              <a:rPr lang="en-US" sz="2800" dirty="0" smtClean="0"/>
              <a:t>				</a:t>
            </a:r>
          </a:p>
          <a:p>
            <a:pPr eaLnBrk="1" hangingPunct="1">
              <a:lnSpc>
                <a:spcPct val="80000"/>
              </a:lnSpc>
              <a:buFont typeface="Wingdings" pitchFamily="2" charset="2"/>
              <a:buNone/>
              <a:defRPr/>
            </a:pPr>
            <a:r>
              <a:rPr lang="en-US" sz="2800" dirty="0" smtClean="0"/>
              <a:t>				Fit Sample</a:t>
            </a:r>
            <a:endParaRPr lang="en-US" sz="2800" dirty="0"/>
          </a:p>
          <a:p>
            <a:pPr eaLnBrk="1" hangingPunct="1">
              <a:lnSpc>
                <a:spcPct val="80000"/>
              </a:lnSpc>
              <a:buFont typeface="Wingdings" pitchFamily="2" charset="2"/>
              <a:buNone/>
              <a:defRPr/>
            </a:pPr>
            <a:r>
              <a:rPr lang="en-US" sz="2800" dirty="0" smtClean="0"/>
              <a:t>			</a:t>
            </a:r>
          </a:p>
          <a:p>
            <a:pPr eaLnBrk="1" hangingPunct="1">
              <a:lnSpc>
                <a:spcPct val="80000"/>
              </a:lnSpc>
              <a:buFont typeface="Wingdings" pitchFamily="2" charset="2"/>
              <a:buNone/>
              <a:defRPr/>
            </a:pPr>
            <a:r>
              <a:rPr lang="en-US" sz="2800" dirty="0"/>
              <a:t>	</a:t>
            </a:r>
            <a:r>
              <a:rPr lang="en-US" sz="2800" dirty="0" smtClean="0"/>
              <a:t>			Counter sample</a:t>
            </a:r>
          </a:p>
          <a:p>
            <a:pPr eaLnBrk="1" hangingPunct="1">
              <a:lnSpc>
                <a:spcPct val="80000"/>
              </a:lnSpc>
              <a:buFont typeface="Wingdings" pitchFamily="2" charset="2"/>
              <a:buNone/>
              <a:defRPr/>
            </a:pPr>
            <a:endParaRPr lang="en-US" sz="2800" dirty="0" smtClean="0"/>
          </a:p>
          <a:p>
            <a:pPr eaLnBrk="1" hangingPunct="1">
              <a:lnSpc>
                <a:spcPct val="80000"/>
              </a:lnSpc>
              <a:buFont typeface="Wingdings" pitchFamily="2" charset="2"/>
              <a:buNone/>
              <a:defRPr/>
            </a:pPr>
            <a:r>
              <a:rPr lang="en-US" sz="2800" dirty="0" smtClean="0"/>
              <a:t>				Salesman Sample (SMS)</a:t>
            </a:r>
          </a:p>
          <a:p>
            <a:pPr eaLnBrk="1" hangingPunct="1">
              <a:lnSpc>
                <a:spcPct val="80000"/>
              </a:lnSpc>
              <a:buFont typeface="Wingdings" pitchFamily="2" charset="2"/>
              <a:buNone/>
              <a:defRPr/>
            </a:pPr>
            <a:endParaRPr lang="en-US" sz="2800" dirty="0" smtClean="0"/>
          </a:p>
          <a:p>
            <a:pPr eaLnBrk="1" hangingPunct="1">
              <a:lnSpc>
                <a:spcPct val="80000"/>
              </a:lnSpc>
              <a:buFont typeface="Wingdings" pitchFamily="2" charset="2"/>
              <a:buNone/>
              <a:defRPr/>
            </a:pPr>
            <a:r>
              <a:rPr lang="en-US" sz="2800" dirty="0" smtClean="0"/>
              <a:t>				Ad / Photo sample</a:t>
            </a:r>
          </a:p>
          <a:p>
            <a:pPr eaLnBrk="1" hangingPunct="1">
              <a:lnSpc>
                <a:spcPct val="80000"/>
              </a:lnSpc>
              <a:buFont typeface="Wingdings" pitchFamily="2" charset="2"/>
              <a:buNone/>
              <a:defRPr/>
            </a:pPr>
            <a:endParaRPr lang="en-US" sz="2800" dirty="0" smtClean="0"/>
          </a:p>
          <a:p>
            <a:pPr eaLnBrk="1" hangingPunct="1">
              <a:lnSpc>
                <a:spcPct val="80000"/>
              </a:lnSpc>
              <a:buFont typeface="Wingdings" pitchFamily="2" charset="2"/>
              <a:buNone/>
              <a:defRPr/>
            </a:pPr>
            <a:r>
              <a:rPr lang="en-US" sz="2800" dirty="0" smtClean="0"/>
              <a:t>				Test Sample</a:t>
            </a:r>
          </a:p>
        </p:txBody>
      </p:sp>
      <p:sp>
        <p:nvSpPr>
          <p:cNvPr id="11268" name="Line 6"/>
          <p:cNvSpPr>
            <a:spLocks noChangeShapeType="1"/>
          </p:cNvSpPr>
          <p:nvPr/>
        </p:nvSpPr>
        <p:spPr bwMode="auto">
          <a:xfrm>
            <a:off x="4191000" y="2362200"/>
            <a:ext cx="0" cy="381000"/>
          </a:xfrm>
          <a:prstGeom prst="line">
            <a:avLst/>
          </a:prstGeom>
          <a:noFill/>
          <a:ln w="9525">
            <a:solidFill>
              <a:schemeClr val="tx1"/>
            </a:solidFill>
            <a:round/>
            <a:headEnd/>
            <a:tailEnd type="triangle" w="med" len="med"/>
          </a:ln>
        </p:spPr>
        <p:txBody>
          <a:bodyPr/>
          <a:lstStyle/>
          <a:p>
            <a:endParaRPr lang="en-US"/>
          </a:p>
        </p:txBody>
      </p:sp>
      <p:sp>
        <p:nvSpPr>
          <p:cNvPr id="11269" name="Line 7"/>
          <p:cNvSpPr>
            <a:spLocks noChangeShapeType="1"/>
          </p:cNvSpPr>
          <p:nvPr/>
        </p:nvSpPr>
        <p:spPr bwMode="auto">
          <a:xfrm>
            <a:off x="4191000" y="3414214"/>
            <a:ext cx="0" cy="381000"/>
          </a:xfrm>
          <a:prstGeom prst="line">
            <a:avLst/>
          </a:prstGeom>
          <a:noFill/>
          <a:ln w="9525">
            <a:solidFill>
              <a:schemeClr val="tx1"/>
            </a:solidFill>
            <a:round/>
            <a:headEnd/>
            <a:tailEnd type="triangle" w="med" len="med"/>
          </a:ln>
        </p:spPr>
        <p:txBody>
          <a:bodyPr/>
          <a:lstStyle/>
          <a:p>
            <a:endParaRPr lang="en-US"/>
          </a:p>
        </p:txBody>
      </p:sp>
      <p:sp>
        <p:nvSpPr>
          <p:cNvPr id="11270" name="Line 8"/>
          <p:cNvSpPr>
            <a:spLocks noChangeShapeType="1"/>
          </p:cNvSpPr>
          <p:nvPr/>
        </p:nvSpPr>
        <p:spPr bwMode="auto">
          <a:xfrm>
            <a:off x="4191000" y="4648200"/>
            <a:ext cx="0" cy="381000"/>
          </a:xfrm>
          <a:prstGeom prst="line">
            <a:avLst/>
          </a:prstGeom>
          <a:noFill/>
          <a:ln w="9525">
            <a:solidFill>
              <a:schemeClr val="tx1"/>
            </a:solidFill>
            <a:round/>
            <a:headEnd/>
            <a:tailEnd type="triangle" w="med" len="med"/>
          </a:ln>
        </p:spPr>
        <p:txBody>
          <a:bodyPr/>
          <a:lstStyle/>
          <a:p>
            <a:endParaRPr lang="en-US"/>
          </a:p>
        </p:txBody>
      </p:sp>
      <p:sp>
        <p:nvSpPr>
          <p:cNvPr id="11271" name="Line 9"/>
          <p:cNvSpPr>
            <a:spLocks noChangeShapeType="1"/>
          </p:cNvSpPr>
          <p:nvPr/>
        </p:nvSpPr>
        <p:spPr bwMode="auto">
          <a:xfrm>
            <a:off x="4178490" y="4114800"/>
            <a:ext cx="0" cy="304799"/>
          </a:xfrm>
          <a:prstGeom prst="line">
            <a:avLst/>
          </a:prstGeom>
          <a:noFill/>
          <a:ln w="9525">
            <a:solidFill>
              <a:schemeClr val="tx1"/>
            </a:solidFill>
            <a:round/>
            <a:headEnd/>
            <a:tailEnd type="triangle" w="med" len="med"/>
          </a:ln>
        </p:spPr>
        <p:txBody>
          <a:bodyPr/>
          <a:lstStyle/>
          <a:p>
            <a:endParaRPr lang="en-US"/>
          </a:p>
        </p:txBody>
      </p:sp>
      <p:sp>
        <p:nvSpPr>
          <p:cNvPr id="11272" name="Line 10"/>
          <p:cNvSpPr>
            <a:spLocks noChangeShapeType="1"/>
          </p:cNvSpPr>
          <p:nvPr/>
        </p:nvSpPr>
        <p:spPr bwMode="auto">
          <a:xfrm>
            <a:off x="4178490" y="5257800"/>
            <a:ext cx="0" cy="228600"/>
          </a:xfrm>
          <a:prstGeom prst="line">
            <a:avLst/>
          </a:prstGeom>
          <a:noFill/>
          <a:ln w="9525">
            <a:solidFill>
              <a:schemeClr val="tx1"/>
            </a:solidFill>
            <a:round/>
            <a:headEnd/>
            <a:tailEnd type="triangle" w="med" len="med"/>
          </a:ln>
        </p:spPr>
        <p:txBody>
          <a:bodyPr/>
          <a:lstStyle/>
          <a:p>
            <a:endParaRPr lang="en-US"/>
          </a:p>
        </p:txBody>
      </p:sp>
      <p:pic>
        <p:nvPicPr>
          <p:cNvPr id="2" name="Picture 1"/>
          <p:cNvPicPr>
            <a:picLocks noChangeAspect="1"/>
          </p:cNvPicPr>
          <p:nvPr/>
        </p:nvPicPr>
        <p:blipFill>
          <a:blip r:embed="rId4"/>
          <a:stretch>
            <a:fillRect/>
          </a:stretch>
        </p:blipFill>
        <p:spPr>
          <a:xfrm>
            <a:off x="4111745" y="5783239"/>
            <a:ext cx="158510" cy="45724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291"/>
    </mc:Choice>
    <mc:Fallback xmlns="">
      <p:transition spd="slow" advTm="61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en-US" dirty="0" smtClean="0"/>
              <a:t>Sequence of sampling</a:t>
            </a:r>
          </a:p>
        </p:txBody>
      </p:sp>
      <p:sp>
        <p:nvSpPr>
          <p:cNvPr id="21507" name="Rectangle 3"/>
          <p:cNvSpPr>
            <a:spLocks noGrp="1" noChangeArrowheads="1"/>
          </p:cNvSpPr>
          <p:nvPr>
            <p:ph idx="1"/>
          </p:nvPr>
        </p:nvSpPr>
        <p:spPr>
          <a:xfrm>
            <a:off x="457200" y="1396536"/>
            <a:ext cx="8229600" cy="5156664"/>
          </a:xfrm>
        </p:spPr>
        <p:txBody>
          <a:bodyPr>
            <a:normAutofit/>
          </a:bodyPr>
          <a:lstStyle/>
          <a:p>
            <a:pPr lvl="2" eaLnBrk="1" hangingPunct="1">
              <a:buFont typeface="Wingdings" pitchFamily="2" charset="2"/>
              <a:buNone/>
              <a:defRPr/>
            </a:pPr>
            <a:r>
              <a:rPr lang="en-US" dirty="0" smtClean="0"/>
              <a:t>				Size set sample</a:t>
            </a:r>
          </a:p>
          <a:p>
            <a:pPr lvl="2" eaLnBrk="1" hangingPunct="1">
              <a:buFont typeface="Wingdings" pitchFamily="2" charset="2"/>
              <a:buNone/>
              <a:defRPr/>
            </a:pPr>
            <a:endParaRPr lang="en-US" dirty="0" smtClean="0"/>
          </a:p>
          <a:p>
            <a:pPr lvl="2" eaLnBrk="1" hangingPunct="1">
              <a:buFont typeface="Wingdings" pitchFamily="2" charset="2"/>
              <a:buNone/>
              <a:defRPr/>
            </a:pPr>
            <a:r>
              <a:rPr lang="en-US" dirty="0" smtClean="0"/>
              <a:t> 				Approval Sample </a:t>
            </a:r>
            <a:r>
              <a:rPr lang="en-US" dirty="0"/>
              <a:t>/</a:t>
            </a:r>
            <a:r>
              <a:rPr lang="en-US" dirty="0" smtClean="0"/>
              <a:t> mock-up</a:t>
            </a:r>
          </a:p>
          <a:p>
            <a:pPr lvl="2" eaLnBrk="1" hangingPunct="1">
              <a:buFont typeface="Wingdings" pitchFamily="2" charset="2"/>
              <a:buNone/>
              <a:defRPr/>
            </a:pPr>
            <a:endParaRPr lang="en-US" dirty="0" smtClean="0"/>
          </a:p>
          <a:p>
            <a:pPr lvl="2" eaLnBrk="1" hangingPunct="1">
              <a:buFont typeface="Wingdings" pitchFamily="2" charset="2"/>
              <a:buNone/>
              <a:defRPr/>
            </a:pPr>
            <a:r>
              <a:rPr lang="en-US" dirty="0" smtClean="0"/>
              <a:t>				Pre-production sample</a:t>
            </a:r>
          </a:p>
          <a:p>
            <a:pPr lvl="2" eaLnBrk="1" hangingPunct="1">
              <a:buFont typeface="Wingdings" pitchFamily="2" charset="2"/>
              <a:buNone/>
              <a:defRPr/>
            </a:pPr>
            <a:endParaRPr lang="en-US" dirty="0" smtClean="0"/>
          </a:p>
          <a:p>
            <a:pPr lvl="2" eaLnBrk="1" hangingPunct="1">
              <a:buFont typeface="Wingdings" pitchFamily="2" charset="2"/>
              <a:buNone/>
              <a:defRPr/>
            </a:pPr>
            <a:r>
              <a:rPr lang="en-US" dirty="0" smtClean="0"/>
              <a:t>			Top of	production (TOP) sample</a:t>
            </a:r>
          </a:p>
          <a:p>
            <a:pPr lvl="2" eaLnBrk="1" hangingPunct="1">
              <a:buFont typeface="Wingdings" pitchFamily="2" charset="2"/>
              <a:buNone/>
              <a:defRPr/>
            </a:pPr>
            <a:endParaRPr lang="en-US" dirty="0" smtClean="0"/>
          </a:p>
          <a:p>
            <a:pPr lvl="2" eaLnBrk="1" hangingPunct="1">
              <a:buFont typeface="Wingdings" pitchFamily="2" charset="2"/>
              <a:buNone/>
              <a:defRPr/>
            </a:pPr>
            <a:r>
              <a:rPr lang="en-US" dirty="0" smtClean="0"/>
              <a:t>				Production  Sample</a:t>
            </a:r>
          </a:p>
          <a:p>
            <a:pPr lvl="2" eaLnBrk="1" hangingPunct="1">
              <a:buFont typeface="Wingdings" pitchFamily="2" charset="2"/>
              <a:buNone/>
              <a:defRPr/>
            </a:pPr>
            <a:endParaRPr lang="en-US" dirty="0"/>
          </a:p>
          <a:p>
            <a:pPr lvl="2">
              <a:buNone/>
              <a:defRPr/>
            </a:pPr>
            <a:r>
              <a:rPr lang="en-US" dirty="0" smtClean="0"/>
              <a:t>				Shipping sample</a:t>
            </a:r>
          </a:p>
        </p:txBody>
      </p:sp>
      <p:sp>
        <p:nvSpPr>
          <p:cNvPr id="12292" name="Line 4"/>
          <p:cNvSpPr>
            <a:spLocks noChangeShapeType="1"/>
          </p:cNvSpPr>
          <p:nvPr/>
        </p:nvSpPr>
        <p:spPr bwMode="auto">
          <a:xfrm>
            <a:off x="4566313" y="1828800"/>
            <a:ext cx="0" cy="457200"/>
          </a:xfrm>
          <a:prstGeom prst="line">
            <a:avLst/>
          </a:prstGeom>
          <a:noFill/>
          <a:ln w="9525">
            <a:solidFill>
              <a:schemeClr val="tx1"/>
            </a:solidFill>
            <a:round/>
            <a:headEnd/>
            <a:tailEnd type="triangle" w="med" len="med"/>
          </a:ln>
        </p:spPr>
        <p:txBody>
          <a:bodyPr/>
          <a:lstStyle/>
          <a:p>
            <a:endParaRPr lang="en-US"/>
          </a:p>
        </p:txBody>
      </p:sp>
      <p:sp>
        <p:nvSpPr>
          <p:cNvPr id="12293" name="Line 5"/>
          <p:cNvSpPr>
            <a:spLocks noChangeShapeType="1"/>
          </p:cNvSpPr>
          <p:nvPr/>
        </p:nvSpPr>
        <p:spPr bwMode="auto">
          <a:xfrm>
            <a:off x="4566313" y="2590800"/>
            <a:ext cx="0" cy="457200"/>
          </a:xfrm>
          <a:prstGeom prst="line">
            <a:avLst/>
          </a:prstGeom>
          <a:noFill/>
          <a:ln w="9525">
            <a:solidFill>
              <a:schemeClr val="tx1"/>
            </a:solidFill>
            <a:round/>
            <a:headEnd/>
            <a:tailEnd type="triangle" w="med" len="med"/>
          </a:ln>
        </p:spPr>
        <p:txBody>
          <a:bodyPr/>
          <a:lstStyle/>
          <a:p>
            <a:endParaRPr lang="en-US"/>
          </a:p>
        </p:txBody>
      </p:sp>
      <p:sp>
        <p:nvSpPr>
          <p:cNvPr id="12294" name="Line 6"/>
          <p:cNvSpPr>
            <a:spLocks noChangeShapeType="1"/>
          </p:cNvSpPr>
          <p:nvPr/>
        </p:nvSpPr>
        <p:spPr bwMode="auto">
          <a:xfrm>
            <a:off x="4566313" y="3429000"/>
            <a:ext cx="0" cy="457200"/>
          </a:xfrm>
          <a:prstGeom prst="line">
            <a:avLst/>
          </a:prstGeom>
          <a:noFill/>
          <a:ln w="9525">
            <a:solidFill>
              <a:schemeClr val="tx1"/>
            </a:solidFill>
            <a:round/>
            <a:headEnd/>
            <a:tailEnd type="triangle" w="med" len="med"/>
          </a:ln>
        </p:spPr>
        <p:txBody>
          <a:bodyPr/>
          <a:lstStyle/>
          <a:p>
            <a:endParaRPr lang="en-US"/>
          </a:p>
        </p:txBody>
      </p:sp>
      <p:sp>
        <p:nvSpPr>
          <p:cNvPr id="12295" name="Line 7"/>
          <p:cNvSpPr>
            <a:spLocks noChangeShapeType="1"/>
          </p:cNvSpPr>
          <p:nvPr/>
        </p:nvSpPr>
        <p:spPr bwMode="auto">
          <a:xfrm>
            <a:off x="4566313" y="4191000"/>
            <a:ext cx="0" cy="457200"/>
          </a:xfrm>
          <a:prstGeom prst="line">
            <a:avLst/>
          </a:prstGeom>
          <a:noFill/>
          <a:ln w="9525">
            <a:solidFill>
              <a:schemeClr val="tx1"/>
            </a:solidFill>
            <a:round/>
            <a:headEnd/>
            <a:tailEnd type="triangle" w="med" len="med"/>
          </a:ln>
        </p:spPr>
        <p:txBody>
          <a:bodyPr/>
          <a:lstStyle/>
          <a:p>
            <a:endParaRPr lang="en-US"/>
          </a:p>
        </p:txBody>
      </p:sp>
      <p:pic>
        <p:nvPicPr>
          <p:cNvPr id="3" name="Picture 2"/>
          <p:cNvPicPr>
            <a:picLocks noChangeAspect="1"/>
          </p:cNvPicPr>
          <p:nvPr/>
        </p:nvPicPr>
        <p:blipFill>
          <a:blip r:embed="rId4"/>
          <a:stretch>
            <a:fillRect/>
          </a:stretch>
        </p:blipFill>
        <p:spPr>
          <a:xfrm>
            <a:off x="4487058" y="5064206"/>
            <a:ext cx="158510" cy="53649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343"/>
    </mc:Choice>
    <mc:Fallback xmlns="">
      <p:transition spd="slow" advTm="38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381000"/>
            <a:ext cx="8229600" cy="533400"/>
          </a:xfrm>
        </p:spPr>
        <p:txBody>
          <a:bodyPr>
            <a:noAutofit/>
          </a:bodyPr>
          <a:lstStyle/>
          <a:p>
            <a:pPr algn="l">
              <a:defRPr/>
            </a:pPr>
            <a:r>
              <a:rPr lang="en-US" sz="3600" dirty="0" smtClean="0"/>
              <a:t>Sequence of sampling (Proto Sample)</a:t>
            </a:r>
          </a:p>
        </p:txBody>
      </p:sp>
      <p:sp>
        <p:nvSpPr>
          <p:cNvPr id="18435" name="Rectangle 3"/>
          <p:cNvSpPr>
            <a:spLocks noGrp="1" noChangeArrowheads="1"/>
          </p:cNvSpPr>
          <p:nvPr>
            <p:ph idx="1"/>
          </p:nvPr>
        </p:nvSpPr>
        <p:spPr>
          <a:xfrm>
            <a:off x="457200" y="990600"/>
            <a:ext cx="8229600" cy="4724400"/>
          </a:xfrm>
        </p:spPr>
        <p:txBody>
          <a:bodyPr>
            <a:normAutofit/>
          </a:bodyPr>
          <a:lstStyle/>
          <a:p>
            <a:pPr algn="ctr" eaLnBrk="1" hangingPunct="1">
              <a:defRPr/>
            </a:pPr>
            <a:r>
              <a:rPr lang="en-US" dirty="0" smtClean="0"/>
              <a:t>Proto Sample /development sample/First Pattern:</a:t>
            </a:r>
          </a:p>
          <a:p>
            <a:pPr lvl="2" eaLnBrk="1" hangingPunct="1">
              <a:defRPr/>
            </a:pPr>
            <a:r>
              <a:rPr lang="en-US" dirty="0" smtClean="0"/>
              <a:t>The first physical version of any garment as per the artwork done by designer and/or developer</a:t>
            </a:r>
          </a:p>
          <a:p>
            <a:pPr lvl="2">
              <a:defRPr/>
            </a:pPr>
            <a:r>
              <a:rPr lang="en-GB" dirty="0" smtClean="0"/>
              <a:t>Normally,  buyer send proto sample request to 2-3 factories.</a:t>
            </a:r>
          </a:p>
          <a:p>
            <a:pPr lvl="2">
              <a:defRPr/>
            </a:pPr>
            <a:r>
              <a:rPr lang="en-GB" dirty="0" smtClean="0"/>
              <a:t>Proto sample is developed at very initial stage and normally order is confirmed to the factory based on proto sample only.</a:t>
            </a:r>
            <a:endParaRPr lang="en-US" dirty="0" smtClean="0"/>
          </a:p>
          <a:p>
            <a:pPr lvl="2" eaLnBrk="1" hangingPunct="1">
              <a:defRPr/>
            </a:pPr>
            <a:endParaRPr lang="en-US" dirty="0" smtClean="0"/>
          </a:p>
          <a:p>
            <a:pPr lvl="2" eaLnBrk="1" hangingPunct="1">
              <a:buFont typeface="Wingdings" pitchFamily="2" charset="2"/>
              <a:buNone/>
              <a:defRPr/>
            </a:pPr>
            <a:endParaRPr lang="en-US" sz="1800" dirty="0" smtClean="0"/>
          </a:p>
          <a:p>
            <a:pPr lvl="2" eaLnBrk="1" hangingPunct="1">
              <a:buFont typeface="Wingdings" pitchFamily="2" charset="2"/>
              <a:buNone/>
              <a:defRPr/>
            </a:pPr>
            <a:endParaRPr lang="en-US" sz="1800"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671"/>
    </mc:Choice>
    <mc:Fallback xmlns="">
      <p:transition spd="slow" advTm="84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1143000"/>
          </a:xfrm>
        </p:spPr>
        <p:txBody>
          <a:bodyPr>
            <a:noAutofit/>
          </a:bodyPr>
          <a:lstStyle/>
          <a:p>
            <a:r>
              <a:rPr lang="en-US" sz="3200" dirty="0" smtClean="0"/>
              <a:t>Proto Sample (development sample/First Pattern):</a:t>
            </a:r>
            <a:endParaRPr lang="en-US" sz="3200" dirty="0"/>
          </a:p>
        </p:txBody>
      </p:sp>
      <p:sp>
        <p:nvSpPr>
          <p:cNvPr id="3" name="Content Placeholder 2"/>
          <p:cNvSpPr>
            <a:spLocks noGrp="1"/>
          </p:cNvSpPr>
          <p:nvPr>
            <p:ph idx="1"/>
          </p:nvPr>
        </p:nvSpPr>
        <p:spPr/>
        <p:txBody>
          <a:bodyPr/>
          <a:lstStyle/>
          <a:p>
            <a:pPr lvl="2">
              <a:buNone/>
              <a:defRPr/>
            </a:pPr>
            <a:endParaRPr lang="en-US" sz="1800" dirty="0" smtClean="0"/>
          </a:p>
          <a:p>
            <a:pPr lvl="2">
              <a:buNone/>
              <a:defRPr/>
            </a:pPr>
            <a:r>
              <a:rPr lang="en-US" sz="1800" dirty="0" smtClean="0"/>
              <a:t>Human mind	 Sketch 		paper pattern 	   sample</a:t>
            </a:r>
          </a:p>
          <a:p>
            <a:pPr lvl="2">
              <a:buNone/>
              <a:defRPr/>
            </a:pPr>
            <a:endParaRPr lang="en-US" sz="1800" dirty="0" smtClean="0"/>
          </a:p>
          <a:p>
            <a:pPr lvl="2">
              <a:buNone/>
              <a:defRPr/>
            </a:pPr>
            <a:r>
              <a:rPr lang="en-US" sz="1800" dirty="0" smtClean="0"/>
              <a:t>Purpose	: To see the design work and test the fitting</a:t>
            </a:r>
          </a:p>
          <a:p>
            <a:pPr lvl="2">
              <a:buNone/>
              <a:defRPr/>
            </a:pPr>
            <a:r>
              <a:rPr lang="en-US" sz="1800" dirty="0" smtClean="0"/>
              <a:t>Status	: Nothing specific</a:t>
            </a:r>
          </a:p>
          <a:p>
            <a:pPr lvl="2">
              <a:buNone/>
              <a:defRPr/>
            </a:pPr>
            <a:r>
              <a:rPr lang="en-US" sz="1800" dirty="0" smtClean="0"/>
              <a:t>Material	: Available (If actual fabric is not available)</a:t>
            </a:r>
          </a:p>
          <a:p>
            <a:pPr lvl="2">
              <a:buNone/>
              <a:defRPr/>
            </a:pPr>
            <a:r>
              <a:rPr lang="en-US" sz="1800" dirty="0" smtClean="0"/>
              <a:t>Price	: Not confirmed</a:t>
            </a:r>
          </a:p>
          <a:p>
            <a:pPr lvl="2">
              <a:buNone/>
              <a:defRPr/>
            </a:pPr>
            <a:r>
              <a:rPr lang="en-US" sz="1800" dirty="0" smtClean="0"/>
              <a:t>Quantity	: 1 (for buyer)+ 1 (for self keeping)</a:t>
            </a:r>
          </a:p>
          <a:p>
            <a:pPr lvl="2">
              <a:buNone/>
              <a:defRPr/>
            </a:pPr>
            <a:r>
              <a:rPr lang="en-US" sz="1800" dirty="0" smtClean="0"/>
              <a:t>Delivery	: As per urgency</a:t>
            </a:r>
            <a:endParaRPr lang="en-US" dirty="0"/>
          </a:p>
        </p:txBody>
      </p:sp>
      <p:sp>
        <p:nvSpPr>
          <p:cNvPr id="4" name="Line 4"/>
          <p:cNvSpPr>
            <a:spLocks noChangeShapeType="1"/>
          </p:cNvSpPr>
          <p:nvPr/>
        </p:nvSpPr>
        <p:spPr bwMode="auto">
          <a:xfrm>
            <a:off x="4343400" y="2133600"/>
            <a:ext cx="381000" cy="0"/>
          </a:xfrm>
          <a:prstGeom prst="line">
            <a:avLst/>
          </a:prstGeom>
          <a:noFill/>
          <a:ln w="9525">
            <a:solidFill>
              <a:schemeClr val="tx1"/>
            </a:solidFill>
            <a:round/>
            <a:headEnd/>
            <a:tailEnd type="triangle" w="med" len="med"/>
          </a:ln>
        </p:spPr>
        <p:txBody>
          <a:bodyPr/>
          <a:lstStyle/>
          <a:p>
            <a:endParaRPr lang="en-US"/>
          </a:p>
        </p:txBody>
      </p:sp>
      <p:sp>
        <p:nvSpPr>
          <p:cNvPr id="5" name="Line 4"/>
          <p:cNvSpPr>
            <a:spLocks noChangeShapeType="1"/>
          </p:cNvSpPr>
          <p:nvPr/>
        </p:nvSpPr>
        <p:spPr bwMode="auto">
          <a:xfrm>
            <a:off x="2743200" y="2133600"/>
            <a:ext cx="381000" cy="0"/>
          </a:xfrm>
          <a:prstGeom prst="line">
            <a:avLst/>
          </a:prstGeom>
          <a:noFill/>
          <a:ln w="9525">
            <a:solidFill>
              <a:schemeClr val="tx1"/>
            </a:solidFill>
            <a:round/>
            <a:headEnd/>
            <a:tailEnd type="triangle" w="med" len="med"/>
          </a:ln>
        </p:spPr>
        <p:txBody>
          <a:bodyPr/>
          <a:lstStyle/>
          <a:p>
            <a:endParaRPr lang="en-US"/>
          </a:p>
        </p:txBody>
      </p:sp>
      <p:sp>
        <p:nvSpPr>
          <p:cNvPr id="6" name="Line 4"/>
          <p:cNvSpPr>
            <a:spLocks noChangeShapeType="1"/>
          </p:cNvSpPr>
          <p:nvPr/>
        </p:nvSpPr>
        <p:spPr bwMode="auto">
          <a:xfrm>
            <a:off x="6629400" y="2209800"/>
            <a:ext cx="381000" cy="0"/>
          </a:xfrm>
          <a:prstGeom prst="line">
            <a:avLst/>
          </a:prstGeom>
          <a:noFill/>
          <a:ln w="9525">
            <a:solidFill>
              <a:schemeClr val="tx1"/>
            </a:solidFill>
            <a:round/>
            <a:headEnd/>
            <a:tailEnd type="triangle" w="med" len="med"/>
          </a:ln>
        </p:spPr>
        <p:txBody>
          <a:bodyPr/>
          <a:lstStyle/>
          <a:p>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427"/>
    </mc:Choice>
    <mc:Fallback xmlns="">
      <p:transition spd="slow" advTm="117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Autofit/>
          </a:bodyPr>
          <a:lstStyle/>
          <a:p>
            <a:pPr eaLnBrk="1" hangingPunct="1">
              <a:defRPr/>
            </a:pPr>
            <a:r>
              <a:rPr lang="en-US" sz="2800" dirty="0" smtClean="0"/>
              <a:t>Sequence of sampling(Second Proto Sample)</a:t>
            </a:r>
          </a:p>
        </p:txBody>
      </p:sp>
      <p:sp>
        <p:nvSpPr>
          <p:cNvPr id="22531" name="Rectangle 3"/>
          <p:cNvSpPr>
            <a:spLocks noGrp="1" noChangeArrowheads="1"/>
          </p:cNvSpPr>
          <p:nvPr>
            <p:ph idx="1"/>
          </p:nvPr>
        </p:nvSpPr>
        <p:spPr>
          <a:xfrm>
            <a:off x="457200" y="1600200"/>
            <a:ext cx="8686800" cy="4495800"/>
          </a:xfrm>
        </p:spPr>
        <p:txBody>
          <a:bodyPr>
            <a:normAutofit lnSpcReduction="10000"/>
          </a:bodyPr>
          <a:lstStyle/>
          <a:p>
            <a:pPr>
              <a:lnSpc>
                <a:spcPct val="80000"/>
              </a:lnSpc>
              <a:buNone/>
              <a:defRPr/>
            </a:pPr>
            <a:r>
              <a:rPr lang="en-US" dirty="0"/>
              <a:t>Second </a:t>
            </a:r>
            <a:r>
              <a:rPr lang="en-US" dirty="0" smtClean="0"/>
              <a:t>(Proto/development/First pattern):</a:t>
            </a:r>
            <a:endParaRPr lang="en-US" dirty="0"/>
          </a:p>
          <a:p>
            <a:pPr lvl="2">
              <a:defRPr/>
            </a:pPr>
            <a:r>
              <a:rPr lang="en-GB" dirty="0" smtClean="0"/>
              <a:t>If buyer does not approve the proto sample, factory needs to submit the 2nd proto sample to get approval.</a:t>
            </a:r>
            <a:endParaRPr lang="en-US" dirty="0" smtClean="0"/>
          </a:p>
          <a:p>
            <a:pPr lvl="2" eaLnBrk="1" hangingPunct="1">
              <a:defRPr/>
            </a:pPr>
            <a:r>
              <a:rPr lang="en-US" dirty="0" smtClean="0"/>
              <a:t>Usually designer/developer always asks for some changes to the development/first pattern sample. Second pattern sample is made as per the comments on first pattern sample. </a:t>
            </a:r>
          </a:p>
          <a:p>
            <a:pPr lvl="2" eaLnBrk="1" hangingPunct="1">
              <a:buNone/>
              <a:defRPr/>
            </a:pPr>
            <a:endParaRPr lang="en-US" dirty="0" smtClean="0"/>
          </a:p>
          <a:p>
            <a:pPr lvl="2">
              <a:buNone/>
              <a:defRPr/>
            </a:pPr>
            <a:r>
              <a:rPr lang="en-US" sz="1600" dirty="0" smtClean="0"/>
              <a:t>Purpose	:  To be sure that that factory has understood well the changes   			designer 	wanted</a:t>
            </a:r>
          </a:p>
          <a:p>
            <a:pPr lvl="2">
              <a:buNone/>
              <a:defRPr/>
            </a:pPr>
            <a:r>
              <a:rPr lang="en-US" sz="1600" dirty="0" smtClean="0"/>
              <a:t>Material	: Available</a:t>
            </a:r>
          </a:p>
          <a:p>
            <a:pPr lvl="2">
              <a:buNone/>
              <a:defRPr/>
            </a:pPr>
            <a:r>
              <a:rPr lang="en-US" sz="1600" dirty="0" smtClean="0"/>
              <a:t>Price	: Not confirmed</a:t>
            </a:r>
          </a:p>
          <a:p>
            <a:pPr lvl="2">
              <a:buNone/>
              <a:defRPr/>
            </a:pPr>
            <a:r>
              <a:rPr lang="en-US" sz="1600" dirty="0" smtClean="0"/>
              <a:t>Quantity	: 1 (for buyer)+ 1 (for self keeping)</a:t>
            </a:r>
          </a:p>
          <a:p>
            <a:pPr lvl="2" eaLnBrk="1" hangingPunct="1">
              <a:defRPr/>
            </a:pPr>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071"/>
    </mc:Choice>
    <mc:Fallback xmlns="">
      <p:transition spd="slow" advTm="8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839200" cy="813264"/>
          </a:xfrm>
        </p:spPr>
        <p:txBody>
          <a:bodyPr>
            <a:normAutofit fontScale="90000"/>
          </a:bodyPr>
          <a:lstStyle/>
          <a:p>
            <a:r>
              <a:rPr lang="en-US" sz="4800" dirty="0" smtClean="0"/>
              <a:t>Sequence of sampling(Fit Sample)</a:t>
            </a:r>
            <a:endParaRPr lang="en-US" dirty="0"/>
          </a:p>
        </p:txBody>
      </p:sp>
      <p:sp>
        <p:nvSpPr>
          <p:cNvPr id="3" name="Content Placeholder 2"/>
          <p:cNvSpPr>
            <a:spLocks noGrp="1"/>
          </p:cNvSpPr>
          <p:nvPr>
            <p:ph idx="1"/>
          </p:nvPr>
        </p:nvSpPr>
        <p:spPr>
          <a:xfrm>
            <a:off x="457200" y="1143000"/>
            <a:ext cx="8686800" cy="5029517"/>
          </a:xfrm>
        </p:spPr>
        <p:txBody>
          <a:bodyPr>
            <a:normAutofit lnSpcReduction="10000"/>
          </a:bodyPr>
          <a:lstStyle/>
          <a:p>
            <a:pPr lvl="2">
              <a:buNone/>
              <a:defRPr/>
            </a:pPr>
            <a:r>
              <a:rPr lang="en-US" sz="3200" b="1" dirty="0" smtClean="0"/>
              <a:t>Fit Sample</a:t>
            </a:r>
          </a:p>
          <a:p>
            <a:pPr lvl="2">
              <a:defRPr/>
            </a:pPr>
            <a:endParaRPr lang="en-US" dirty="0" smtClean="0"/>
          </a:p>
          <a:p>
            <a:r>
              <a:rPr lang="en-GB" sz="2800" dirty="0" smtClean="0"/>
              <a:t>Once proto get approved buyer asks to start working on fit sample.</a:t>
            </a:r>
            <a:endParaRPr lang="en-US" sz="2800" dirty="0" smtClean="0"/>
          </a:p>
          <a:p>
            <a:pPr lvl="0"/>
            <a:r>
              <a:rPr lang="en-GB" sz="2600" dirty="0" smtClean="0"/>
              <a:t>Fit sample is made and send to conform the fit of the garment on live models or on dummy and for approval of construction details.</a:t>
            </a:r>
          </a:p>
          <a:p>
            <a:pPr lvl="0"/>
            <a:endParaRPr lang="en-US" sz="2200" dirty="0" smtClean="0"/>
          </a:p>
          <a:p>
            <a:pPr lvl="2">
              <a:buNone/>
              <a:defRPr/>
            </a:pPr>
            <a:endParaRPr lang="en-US" sz="1800" dirty="0" smtClean="0"/>
          </a:p>
          <a:p>
            <a:pPr lvl="2">
              <a:buNone/>
              <a:defRPr/>
            </a:pPr>
            <a:r>
              <a:rPr lang="en-US" sz="1800" dirty="0" smtClean="0"/>
              <a:t>Purpose	: Buyer want tot be sure that factory understands 				thoroughly the construction and quality details and standards </a:t>
            </a:r>
          </a:p>
          <a:p>
            <a:pPr lvl="2">
              <a:buNone/>
              <a:defRPr/>
            </a:pPr>
            <a:r>
              <a:rPr lang="en-US" sz="1800" dirty="0" smtClean="0"/>
              <a:t>Material	: Available</a:t>
            </a:r>
          </a:p>
          <a:p>
            <a:pPr lvl="2">
              <a:buNone/>
              <a:defRPr/>
            </a:pPr>
            <a:r>
              <a:rPr lang="en-US" sz="1800" dirty="0" smtClean="0"/>
              <a:t>Price	: Not confirmed</a:t>
            </a:r>
          </a:p>
          <a:p>
            <a:pPr lvl="2">
              <a:buNone/>
              <a:defRPr/>
            </a:pPr>
            <a:r>
              <a:rPr lang="en-US" sz="1800" dirty="0" smtClean="0"/>
              <a:t>Quantity	: 1 (for buyer)+ 1 (for self keeping)</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947"/>
    </mc:Choice>
    <mc:Fallback xmlns="">
      <p:transition spd="slow" advTm="80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pPr eaLnBrk="1" hangingPunct="1">
              <a:defRPr/>
            </a:pPr>
            <a:r>
              <a:rPr lang="en-US" dirty="0" smtClean="0"/>
              <a:t>Sequence of sampling (Counter)</a:t>
            </a:r>
          </a:p>
        </p:txBody>
      </p:sp>
      <p:sp>
        <p:nvSpPr>
          <p:cNvPr id="23555" name="Rectangle 3"/>
          <p:cNvSpPr>
            <a:spLocks noGrp="1" noChangeArrowheads="1"/>
          </p:cNvSpPr>
          <p:nvPr>
            <p:ph idx="1"/>
          </p:nvPr>
        </p:nvSpPr>
        <p:spPr>
          <a:xfrm>
            <a:off x="457200" y="1676400"/>
            <a:ext cx="8229600" cy="4800600"/>
          </a:xfrm>
        </p:spPr>
        <p:txBody>
          <a:bodyPr/>
          <a:lstStyle/>
          <a:p>
            <a:pPr eaLnBrk="1" hangingPunct="1">
              <a:defRPr/>
            </a:pPr>
            <a:r>
              <a:rPr lang="en-US" dirty="0" smtClean="0"/>
              <a:t>Counter Sample:</a:t>
            </a:r>
          </a:p>
          <a:p>
            <a:pPr lvl="1" eaLnBrk="1" hangingPunct="1">
              <a:defRPr/>
            </a:pPr>
            <a:r>
              <a:rPr lang="en-US" dirty="0" smtClean="0"/>
              <a:t>Suppliers has to develop a sample given by the buyer</a:t>
            </a:r>
          </a:p>
          <a:p>
            <a:pPr lvl="1" eaLnBrk="1" hangingPunct="1">
              <a:defRPr/>
            </a:pPr>
            <a:endParaRPr lang="en-US" dirty="0" smtClean="0"/>
          </a:p>
          <a:p>
            <a:pPr lvl="2" eaLnBrk="1" hangingPunct="1">
              <a:buFont typeface="Wingdings" pitchFamily="2" charset="2"/>
              <a:buNone/>
              <a:defRPr/>
            </a:pPr>
            <a:r>
              <a:rPr lang="en-US" sz="1800" dirty="0" smtClean="0"/>
              <a:t>Purpose	: To see the WORKMANSHIP and test the FACTORY SKILL</a:t>
            </a:r>
          </a:p>
          <a:p>
            <a:pPr lvl="2" eaLnBrk="1" hangingPunct="1">
              <a:buFont typeface="Wingdings" pitchFamily="2" charset="2"/>
              <a:buNone/>
              <a:defRPr/>
            </a:pPr>
            <a:r>
              <a:rPr lang="en-US" sz="1800" dirty="0" smtClean="0"/>
              <a:t>Status	: Nothing specific</a:t>
            </a:r>
          </a:p>
          <a:p>
            <a:pPr lvl="2" eaLnBrk="1" hangingPunct="1">
              <a:buFont typeface="Wingdings" pitchFamily="2" charset="2"/>
              <a:buNone/>
              <a:defRPr/>
            </a:pPr>
            <a:r>
              <a:rPr lang="en-US" sz="1800" dirty="0" smtClean="0"/>
              <a:t>Material	: Available</a:t>
            </a:r>
          </a:p>
          <a:p>
            <a:pPr lvl="2" eaLnBrk="1" hangingPunct="1">
              <a:buFont typeface="Wingdings" pitchFamily="2" charset="2"/>
              <a:buNone/>
              <a:defRPr/>
            </a:pPr>
            <a:r>
              <a:rPr lang="en-US" sz="1800" dirty="0" smtClean="0"/>
              <a:t>Price	: Not confirmed</a:t>
            </a:r>
          </a:p>
          <a:p>
            <a:pPr lvl="2" eaLnBrk="1" hangingPunct="1">
              <a:buFont typeface="Wingdings" pitchFamily="2" charset="2"/>
              <a:buNone/>
              <a:defRPr/>
            </a:pPr>
            <a:r>
              <a:rPr lang="en-US" sz="1800" dirty="0" smtClean="0"/>
              <a:t>Quantity	: 1 (for buyer)+ 1 ( for self keeping)</a:t>
            </a:r>
          </a:p>
          <a:p>
            <a:pPr lvl="2" eaLnBrk="1" hangingPunct="1">
              <a:buFont typeface="Wingdings" pitchFamily="2" charset="2"/>
              <a:buNone/>
              <a:defRPr/>
            </a:pPr>
            <a:r>
              <a:rPr lang="en-US" sz="1800" dirty="0" smtClean="0"/>
              <a:t>Delivery	: As per urgency</a:t>
            </a:r>
          </a:p>
          <a:p>
            <a:pPr lvl="1" eaLnBrk="1" hangingPunct="1">
              <a:buFont typeface="Wingdings" pitchFamily="2" charset="2"/>
              <a:buNone/>
              <a:defRPr/>
            </a:pPr>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749"/>
    </mc:Choice>
    <mc:Fallback xmlns="">
      <p:transition spd="slow" advTm="84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pPr eaLnBrk="1" hangingPunct="1">
              <a:defRPr/>
            </a:pPr>
            <a:r>
              <a:rPr lang="en-US" dirty="0" smtClean="0"/>
              <a:t>Sequence of sampling(Salesman)</a:t>
            </a:r>
          </a:p>
        </p:txBody>
      </p:sp>
      <p:sp>
        <p:nvSpPr>
          <p:cNvPr id="24579" name="Rectangle 3"/>
          <p:cNvSpPr>
            <a:spLocks noGrp="1" noChangeArrowheads="1"/>
          </p:cNvSpPr>
          <p:nvPr>
            <p:ph idx="1"/>
          </p:nvPr>
        </p:nvSpPr>
        <p:spPr/>
        <p:txBody>
          <a:bodyPr>
            <a:normAutofit lnSpcReduction="10000"/>
          </a:bodyPr>
          <a:lstStyle/>
          <a:p>
            <a:pPr eaLnBrk="1" hangingPunct="1">
              <a:defRPr/>
            </a:pPr>
            <a:r>
              <a:rPr lang="en-US" sz="2800" dirty="0" smtClean="0"/>
              <a:t>Salesman Sample (SMS):</a:t>
            </a:r>
          </a:p>
          <a:p>
            <a:pPr lvl="2" eaLnBrk="1" hangingPunct="1">
              <a:defRPr/>
            </a:pPr>
            <a:r>
              <a:rPr lang="en-US" sz="2000" dirty="0" smtClean="0"/>
              <a:t>Buyers held a meeting with its customer and record their response on order quantity per color and size. Order quantity may changed after sales meeting.</a:t>
            </a:r>
          </a:p>
          <a:p>
            <a:pPr lvl="2">
              <a:defRPr/>
            </a:pPr>
            <a:r>
              <a:rPr lang="en-GB" sz="2000" dirty="0" smtClean="0"/>
              <a:t>The cost of sample production is given by buyer.</a:t>
            </a:r>
            <a:endParaRPr lang="en-US" sz="2000" dirty="0" smtClean="0"/>
          </a:p>
          <a:p>
            <a:pPr lvl="2" eaLnBrk="1" hangingPunct="1">
              <a:defRPr/>
            </a:pPr>
            <a:endParaRPr lang="en-US" sz="2000" dirty="0" smtClean="0"/>
          </a:p>
          <a:p>
            <a:pPr lvl="2" eaLnBrk="1" hangingPunct="1">
              <a:defRPr/>
            </a:pPr>
            <a:endParaRPr lang="en-US" sz="2000" dirty="0" smtClean="0"/>
          </a:p>
          <a:p>
            <a:pPr lvl="2">
              <a:buNone/>
              <a:defRPr/>
            </a:pPr>
            <a:r>
              <a:rPr lang="en-US" sz="1600" dirty="0" smtClean="0"/>
              <a:t>Purpose	: Sales meeting with retailers, market appraisal, order forecast, to 		collect the order from the retailers.</a:t>
            </a:r>
          </a:p>
          <a:p>
            <a:pPr lvl="2" eaLnBrk="1" hangingPunct="1">
              <a:buFont typeface="Wingdings" pitchFamily="2" charset="2"/>
              <a:buNone/>
              <a:defRPr/>
            </a:pPr>
            <a:r>
              <a:rPr lang="en-US" sz="1600" dirty="0" smtClean="0"/>
              <a:t>Status	: final stage of the order confirmation</a:t>
            </a:r>
          </a:p>
          <a:p>
            <a:pPr lvl="2" eaLnBrk="1" hangingPunct="1">
              <a:buFont typeface="Wingdings" pitchFamily="2" charset="2"/>
              <a:buNone/>
              <a:defRPr/>
            </a:pPr>
            <a:r>
              <a:rPr lang="en-US" sz="1600" dirty="0" smtClean="0"/>
              <a:t>Material	: Actual</a:t>
            </a:r>
          </a:p>
          <a:p>
            <a:pPr lvl="2" eaLnBrk="1" hangingPunct="1">
              <a:buFont typeface="Wingdings" pitchFamily="2" charset="2"/>
              <a:buNone/>
              <a:defRPr/>
            </a:pPr>
            <a:r>
              <a:rPr lang="en-US" sz="1600" dirty="0" smtClean="0"/>
              <a:t>Price	: Confirmed</a:t>
            </a:r>
          </a:p>
          <a:p>
            <a:pPr lvl="2" eaLnBrk="1" hangingPunct="1">
              <a:buFont typeface="Wingdings" pitchFamily="2" charset="2"/>
              <a:buNone/>
              <a:defRPr/>
            </a:pPr>
            <a:r>
              <a:rPr lang="en-US" sz="1600" dirty="0" smtClean="0"/>
              <a:t>Quantity	: Minimum 1 piece from </a:t>
            </a:r>
            <a:r>
              <a:rPr lang="en-US" dirty="0" smtClean="0"/>
              <a:t>each color</a:t>
            </a:r>
          </a:p>
          <a:p>
            <a:pPr lvl="2" eaLnBrk="1" hangingPunct="1">
              <a:buFont typeface="Wingdings" pitchFamily="2" charset="2"/>
              <a:buNone/>
              <a:defRPr/>
            </a:pPr>
            <a:r>
              <a:rPr lang="en-US" sz="1600" dirty="0" smtClean="0"/>
              <a:t>Delivery	: Very important to meet the delivery date</a:t>
            </a:r>
          </a:p>
          <a:p>
            <a:pPr lvl="2" eaLnBrk="1" hangingPunct="1">
              <a:buFont typeface="Wingdings" pitchFamily="2" charset="2"/>
              <a:buNone/>
              <a:defRPr/>
            </a:pPr>
            <a:endParaRPr lang="en-US" sz="20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443"/>
    </mc:Choice>
    <mc:Fallback xmlns="">
      <p:transition spd="slow" advTm="133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04800" y="457200"/>
            <a:ext cx="8229600" cy="609600"/>
          </a:xfrm>
        </p:spPr>
        <p:txBody>
          <a:bodyPr>
            <a:noAutofit/>
          </a:bodyPr>
          <a:lstStyle/>
          <a:p>
            <a:pPr eaLnBrk="1" hangingPunct="1">
              <a:defRPr/>
            </a:pPr>
            <a:r>
              <a:rPr lang="en-US" sz="4000" dirty="0" smtClean="0"/>
              <a:t>Sequence of sampling (Ad/photo)</a:t>
            </a:r>
          </a:p>
        </p:txBody>
      </p:sp>
      <p:sp>
        <p:nvSpPr>
          <p:cNvPr id="25603" name="Rectangle 3"/>
          <p:cNvSpPr>
            <a:spLocks noGrp="1" noChangeArrowheads="1"/>
          </p:cNvSpPr>
          <p:nvPr>
            <p:ph idx="1"/>
          </p:nvPr>
        </p:nvSpPr>
        <p:spPr>
          <a:xfrm>
            <a:off x="457200" y="1600200"/>
            <a:ext cx="8229600" cy="4495800"/>
          </a:xfrm>
        </p:spPr>
        <p:txBody>
          <a:bodyPr>
            <a:normAutofit lnSpcReduction="10000"/>
          </a:bodyPr>
          <a:lstStyle/>
          <a:p>
            <a:pPr marL="292100" lvl="2" indent="-292100">
              <a:spcBef>
                <a:spcPts val="0"/>
              </a:spcBef>
              <a:buClr>
                <a:schemeClr val="accent1"/>
              </a:buClr>
              <a:buSzPct val="70000"/>
              <a:buFont typeface="Wingdings 2"/>
              <a:buChar char=""/>
              <a:defRPr/>
            </a:pPr>
            <a:r>
              <a:rPr lang="en-US" sz="3600" dirty="0" smtClean="0"/>
              <a:t>Ad/Photo Sample:</a:t>
            </a:r>
          </a:p>
          <a:p>
            <a:pPr lvl="1"/>
            <a:r>
              <a:rPr lang="en-GB" sz="2800" dirty="0" smtClean="0"/>
              <a:t>In order to promote the new style in the market normally buyer asks for AD sample for photo shoot.</a:t>
            </a:r>
            <a:endParaRPr lang="en-US" sz="2000" dirty="0" smtClean="0"/>
          </a:p>
          <a:p>
            <a:pPr lvl="1">
              <a:defRPr/>
            </a:pPr>
            <a:r>
              <a:rPr lang="en-GB" sz="2800" dirty="0" smtClean="0"/>
              <a:t>Buyer uses this photo for marketing purpose either on catalogue or various media like, print, TV or websites to see the response of the consumer.</a:t>
            </a:r>
            <a:endParaRPr lang="en-US" sz="2800" dirty="0" smtClean="0"/>
          </a:p>
          <a:p>
            <a:pPr lvl="1">
              <a:defRPr/>
            </a:pPr>
            <a:r>
              <a:rPr lang="en-GB" sz="2800" dirty="0" smtClean="0"/>
              <a:t>This sample mainly sends in medium to large or sizes specified by buyer.</a:t>
            </a:r>
            <a:endParaRPr lang="en-US" sz="2800" dirty="0" smtClean="0"/>
          </a:p>
          <a:p>
            <a:pPr lvl="2" eaLnBrk="1" hangingPunct="1">
              <a:buFont typeface="Wingdings" pitchFamily="2" charset="2"/>
              <a:buNone/>
              <a:defRPr/>
            </a:pPr>
            <a:endParaRPr lang="en-US"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345"/>
    </mc:Choice>
    <mc:Fallback xmlns="">
      <p:transition spd="slow" advTm="51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660864"/>
          </a:xfrm>
        </p:spPr>
        <p:txBody>
          <a:bodyPr>
            <a:noAutofit/>
          </a:bodyPr>
          <a:lstStyle/>
          <a:p>
            <a:r>
              <a:rPr lang="en-US" sz="3600" dirty="0" smtClean="0"/>
              <a:t>Sequence of sampling (Test Sample)</a:t>
            </a:r>
            <a:endParaRPr lang="en-US" sz="3600" dirty="0"/>
          </a:p>
        </p:txBody>
      </p:sp>
      <p:sp>
        <p:nvSpPr>
          <p:cNvPr id="3" name="Content Placeholder 2"/>
          <p:cNvSpPr>
            <a:spLocks noGrp="1"/>
          </p:cNvSpPr>
          <p:nvPr>
            <p:ph idx="1"/>
          </p:nvPr>
        </p:nvSpPr>
        <p:spPr>
          <a:xfrm>
            <a:off x="457200" y="1295400"/>
            <a:ext cx="8229600" cy="4877117"/>
          </a:xfrm>
        </p:spPr>
        <p:txBody>
          <a:bodyPr>
            <a:normAutofit fontScale="85000" lnSpcReduction="20000"/>
          </a:bodyPr>
          <a:lstStyle/>
          <a:p>
            <a:pPr>
              <a:defRPr/>
            </a:pPr>
            <a:r>
              <a:rPr lang="en-US" dirty="0" smtClean="0"/>
              <a:t>Test Sample</a:t>
            </a:r>
          </a:p>
          <a:p>
            <a:pPr lvl="2">
              <a:defRPr/>
            </a:pPr>
            <a:r>
              <a:rPr lang="en-US" sz="2600" dirty="0" smtClean="0"/>
              <a:t>Some buyer called this sample GPT (Garment Performance Test)</a:t>
            </a:r>
          </a:p>
          <a:p>
            <a:pPr lvl="2"/>
            <a:r>
              <a:rPr lang="en-GB" sz="2600" dirty="0" smtClean="0"/>
              <a:t>The main purpose of Test sample is to perform the physical and chemical testing on garment to ensure the performance of the garment.</a:t>
            </a:r>
            <a:endParaRPr lang="en-US" sz="1900" dirty="0" smtClean="0"/>
          </a:p>
          <a:p>
            <a:pPr lvl="2">
              <a:defRPr/>
            </a:pPr>
            <a:r>
              <a:rPr lang="en-US" sz="2600" dirty="0" smtClean="0"/>
              <a:t>Test Samples are made of actual material</a:t>
            </a:r>
          </a:p>
          <a:p>
            <a:pPr lvl="2">
              <a:defRPr/>
            </a:pPr>
            <a:r>
              <a:rPr lang="en-GB" sz="2600" dirty="0" smtClean="0"/>
              <a:t>The tests are done on garments are: Shrinkage, </a:t>
            </a:r>
            <a:r>
              <a:rPr lang="en-GB" sz="2600" dirty="0" err="1" smtClean="0"/>
              <a:t>Color</a:t>
            </a:r>
            <a:r>
              <a:rPr lang="en-GB" sz="2600" dirty="0" smtClean="0"/>
              <a:t> Fastness, Seam performance etc.</a:t>
            </a:r>
            <a:endParaRPr lang="en-US" sz="2600" dirty="0" smtClean="0"/>
          </a:p>
          <a:p>
            <a:pPr lvl="2">
              <a:defRPr/>
            </a:pPr>
            <a:r>
              <a:rPr lang="en-US" sz="2600" dirty="0" smtClean="0"/>
              <a:t> </a:t>
            </a:r>
            <a:r>
              <a:rPr lang="en-GB" sz="2600" dirty="0" smtClean="0"/>
              <a:t>Normally, Test Sample is sent to 3rd party laboratory and results are sent to both factory as well as buyer.</a:t>
            </a:r>
            <a:endParaRPr lang="en-US" sz="2600" dirty="0" smtClean="0"/>
          </a:p>
          <a:p>
            <a:pPr lvl="2">
              <a:defRPr/>
            </a:pPr>
            <a:r>
              <a:rPr lang="en-GB" sz="2600" dirty="0" smtClean="0"/>
              <a:t>If same style is having 3-4 different colours then only one </a:t>
            </a:r>
            <a:r>
              <a:rPr lang="en-GB" sz="2600" dirty="0" err="1" smtClean="0"/>
              <a:t>color</a:t>
            </a:r>
            <a:r>
              <a:rPr lang="en-GB" sz="2600" dirty="0" smtClean="0"/>
              <a:t> sample is tested completely and other colours samples are tested i.e. only colour fastness tests are conducted</a:t>
            </a:r>
            <a:r>
              <a:rPr lang="en-GB" sz="2600" dirty="0"/>
              <a:t>. only with colour way test </a:t>
            </a:r>
            <a:endParaRPr lang="en-US" sz="2600" dirty="0" smtClean="0"/>
          </a:p>
          <a:p>
            <a:pPr lvl="2">
              <a:defRPr/>
            </a:pPr>
            <a:endParaRPr lang="en-US" dirty="0" smtClean="0"/>
          </a:p>
          <a:p>
            <a:pPr lvl="2">
              <a:defRPr/>
            </a:pPr>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719"/>
    </mc:Choice>
    <mc:Fallback xmlns="">
      <p:transition spd="slow" advTm="102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pPr eaLnBrk="1" hangingPunct="1">
              <a:defRPr/>
            </a:pPr>
            <a:r>
              <a:rPr lang="en-US" smtClean="0"/>
              <a:t>Hierarchy in garment industry</a:t>
            </a:r>
          </a:p>
        </p:txBody>
      </p:sp>
      <p:sp>
        <p:nvSpPr>
          <p:cNvPr id="11267" name="Rectangle 3"/>
          <p:cNvSpPr>
            <a:spLocks noGrp="1" noChangeArrowheads="1"/>
          </p:cNvSpPr>
          <p:nvPr>
            <p:ph idx="1"/>
          </p:nvPr>
        </p:nvSpPr>
        <p:spPr>
          <a:xfrm>
            <a:off x="457200" y="1646237"/>
            <a:ext cx="8686800" cy="4526280"/>
          </a:xfrm>
        </p:spPr>
        <p:txBody>
          <a:bodyPr>
            <a:normAutofit/>
          </a:bodyPr>
          <a:lstStyle/>
          <a:p>
            <a:pPr marL="609600" indent="-609600" eaLnBrk="1" hangingPunct="1">
              <a:buFont typeface="Wingdings" pitchFamily="2" charset="2"/>
              <a:buAutoNum type="alphaLcParenR"/>
              <a:defRPr/>
            </a:pPr>
            <a:endParaRPr lang="en-US" sz="2800" dirty="0" smtClean="0"/>
          </a:p>
          <a:p>
            <a:pPr marL="0" indent="0">
              <a:lnSpc>
                <a:spcPct val="90000"/>
              </a:lnSpc>
              <a:buNone/>
              <a:defRPr/>
            </a:pPr>
            <a:r>
              <a:rPr lang="en-US" sz="2800" dirty="0" smtClean="0"/>
              <a:t>6. Grade VI-M’S	: </a:t>
            </a:r>
            <a:r>
              <a:rPr lang="en-US" sz="2800" dirty="0"/>
              <a:t>Managers </a:t>
            </a:r>
            <a:r>
              <a:rPr lang="en-US" sz="2000" dirty="0"/>
              <a:t>( Administration, Finance</a:t>
            </a:r>
            <a:r>
              <a:rPr lang="en-US" sz="2000" dirty="0" smtClean="0"/>
              <a:t>,</a:t>
            </a:r>
          </a:p>
          <a:p>
            <a:pPr marL="0" indent="0">
              <a:lnSpc>
                <a:spcPct val="90000"/>
              </a:lnSpc>
              <a:buNone/>
              <a:defRPr/>
            </a:pPr>
            <a:r>
              <a:rPr lang="en-US" sz="2000" dirty="0"/>
              <a:t> </a:t>
            </a:r>
            <a:r>
              <a:rPr lang="en-US" sz="2000" dirty="0" smtClean="0"/>
              <a:t>                                                        Merchandising, Etc.)</a:t>
            </a:r>
          </a:p>
          <a:p>
            <a:pPr marL="0" indent="0">
              <a:lnSpc>
                <a:spcPct val="90000"/>
              </a:lnSpc>
              <a:buNone/>
              <a:defRPr/>
            </a:pPr>
            <a:r>
              <a:rPr lang="en-US" sz="2800" dirty="0" smtClean="0"/>
              <a:t>7. Grade VII-Asst. M’S: Assistant Managers </a:t>
            </a:r>
          </a:p>
          <a:p>
            <a:pPr marL="0" indent="0">
              <a:lnSpc>
                <a:spcPct val="90000"/>
              </a:lnSpc>
              <a:buNone/>
              <a:defRPr/>
            </a:pPr>
            <a:r>
              <a:rPr lang="en-US" sz="2800" dirty="0"/>
              <a:t>	</a:t>
            </a:r>
            <a:r>
              <a:rPr lang="en-US" sz="2800" dirty="0" smtClean="0"/>
              <a:t>		</a:t>
            </a:r>
            <a:r>
              <a:rPr lang="en-US" sz="2000" dirty="0" smtClean="0"/>
              <a:t>( Administration</a:t>
            </a:r>
            <a:r>
              <a:rPr lang="en-US" sz="2000" dirty="0"/>
              <a:t>, Finance, </a:t>
            </a:r>
            <a:r>
              <a:rPr lang="en-US" sz="2000" dirty="0" smtClean="0"/>
              <a:t>Merchandising</a:t>
            </a:r>
            <a:r>
              <a:rPr lang="en-US" sz="2000" dirty="0"/>
              <a:t>, Etc.)</a:t>
            </a:r>
            <a:r>
              <a:rPr lang="en-US" sz="2800" dirty="0"/>
              <a:t> </a:t>
            </a:r>
          </a:p>
          <a:p>
            <a:pPr marL="609600" indent="-609600" eaLnBrk="1" hangingPunct="1">
              <a:buFont typeface="Wingdings" pitchFamily="2" charset="2"/>
              <a:buNone/>
              <a:defRPr/>
            </a:pPr>
            <a:r>
              <a:rPr lang="en-US" sz="2800" dirty="0" smtClean="0"/>
              <a:t>8. Grade VIII-LC	: Line Chief </a:t>
            </a:r>
            <a:r>
              <a:rPr lang="en-US" sz="2000" dirty="0" smtClean="0"/>
              <a:t>(A, B, C Categories) </a:t>
            </a:r>
            <a:endParaRPr lang="en-US" sz="2800" dirty="0" smtClean="0"/>
          </a:p>
          <a:p>
            <a:pPr marL="609600" indent="-609600" eaLnBrk="1" hangingPunct="1">
              <a:buFont typeface="Wingdings" pitchFamily="2" charset="2"/>
              <a:buNone/>
              <a:defRPr/>
            </a:pPr>
            <a:r>
              <a:rPr lang="en-US" sz="2800" dirty="0" smtClean="0"/>
              <a:t>9. Grade IX-S &amp; I	: Supervisors &amp; Inspectors </a:t>
            </a:r>
          </a:p>
          <a:p>
            <a:pPr marL="609600" indent="-609600" eaLnBrk="1" hangingPunct="1">
              <a:buFont typeface="Wingdings" pitchFamily="2" charset="2"/>
              <a:buNone/>
              <a:defRPr/>
            </a:pPr>
            <a:r>
              <a:rPr lang="en-US" sz="2800" dirty="0" smtClean="0"/>
              <a:t>10. Grade X-O &amp; W: Operators &amp; Workers </a:t>
            </a:r>
          </a:p>
          <a:p>
            <a:pPr marL="609600" indent="-609600" eaLnBrk="1" hangingPunct="1">
              <a:defRPr/>
            </a:pPr>
            <a:endParaRPr lang="en-US" sz="28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946"/>
    </mc:Choice>
    <mc:Fallback xmlns="">
      <p:transition spd="slow" advTm="81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381000"/>
            <a:ext cx="8229600" cy="762000"/>
          </a:xfrm>
        </p:spPr>
        <p:txBody>
          <a:bodyPr>
            <a:normAutofit/>
          </a:bodyPr>
          <a:lstStyle/>
          <a:p>
            <a:pPr>
              <a:defRPr/>
            </a:pPr>
            <a:r>
              <a:rPr lang="en-US" sz="4000" dirty="0" smtClean="0"/>
              <a:t>Sequence of sampling (Size Set)</a:t>
            </a:r>
          </a:p>
        </p:txBody>
      </p:sp>
      <p:sp>
        <p:nvSpPr>
          <p:cNvPr id="27651" name="Rectangle 3"/>
          <p:cNvSpPr>
            <a:spLocks noGrp="1" noChangeArrowheads="1"/>
          </p:cNvSpPr>
          <p:nvPr>
            <p:ph idx="1"/>
          </p:nvPr>
        </p:nvSpPr>
        <p:spPr>
          <a:xfrm>
            <a:off x="0" y="1981200"/>
            <a:ext cx="9144000" cy="4114800"/>
          </a:xfrm>
        </p:spPr>
        <p:txBody>
          <a:bodyPr>
            <a:normAutofit fontScale="92500" lnSpcReduction="20000"/>
          </a:bodyPr>
          <a:lstStyle/>
          <a:p>
            <a:pPr eaLnBrk="1" hangingPunct="1">
              <a:lnSpc>
                <a:spcPct val="90000"/>
              </a:lnSpc>
              <a:defRPr/>
            </a:pPr>
            <a:r>
              <a:rPr lang="en-US" dirty="0" smtClean="0"/>
              <a:t>Size Set:</a:t>
            </a:r>
          </a:p>
          <a:p>
            <a:pPr lvl="2">
              <a:lnSpc>
                <a:spcPct val="90000"/>
              </a:lnSpc>
              <a:defRPr/>
            </a:pPr>
            <a:r>
              <a:rPr lang="en-US" dirty="0" smtClean="0"/>
              <a:t>The main purpose of size set sample is to check the factory's capability to make the sample in all sizes</a:t>
            </a:r>
          </a:p>
          <a:p>
            <a:pPr lvl="2">
              <a:lnSpc>
                <a:spcPct val="90000"/>
              </a:lnSpc>
              <a:defRPr/>
            </a:pPr>
            <a:r>
              <a:rPr lang="en-US" dirty="0" smtClean="0"/>
              <a:t>Consists one piece from each color and each size.</a:t>
            </a:r>
            <a:r>
              <a:rPr lang="en-GB" dirty="0" smtClean="0"/>
              <a:t> If sizes are more in number then buyer may ask to skip some sizes, called jump size set sample.</a:t>
            </a:r>
            <a:endParaRPr lang="en-US" dirty="0" smtClean="0"/>
          </a:p>
          <a:p>
            <a:pPr lvl="2">
              <a:lnSpc>
                <a:spcPct val="90000"/>
              </a:lnSpc>
              <a:defRPr/>
            </a:pPr>
            <a:r>
              <a:rPr lang="en-GB" dirty="0" smtClean="0"/>
              <a:t>The samples can be made in the sample room or actual production floor, as required by the buyer.</a:t>
            </a:r>
            <a:endParaRPr lang="en-US" dirty="0" smtClean="0"/>
          </a:p>
          <a:p>
            <a:pPr lvl="2">
              <a:lnSpc>
                <a:spcPct val="90000"/>
              </a:lnSpc>
              <a:defRPr/>
            </a:pPr>
            <a:endParaRPr lang="en-US" dirty="0" smtClean="0"/>
          </a:p>
          <a:p>
            <a:pPr lvl="2" eaLnBrk="1" hangingPunct="1">
              <a:buFont typeface="Wingdings" pitchFamily="2" charset="2"/>
              <a:buNone/>
              <a:defRPr/>
            </a:pPr>
            <a:r>
              <a:rPr lang="en-US" dirty="0" smtClean="0"/>
              <a:t>Purpose	: To test fit of the garment in different sizes and different </a:t>
            </a:r>
            <a:r>
              <a:rPr lang="en-US" dirty="0" err="1" smtClean="0"/>
              <a:t>colours</a:t>
            </a:r>
            <a:r>
              <a:rPr lang="en-US" dirty="0" smtClean="0"/>
              <a:t>.</a:t>
            </a:r>
          </a:p>
          <a:p>
            <a:pPr lvl="2" eaLnBrk="1" hangingPunct="1">
              <a:buFont typeface="Wingdings" pitchFamily="2" charset="2"/>
              <a:buNone/>
              <a:defRPr/>
            </a:pPr>
            <a:r>
              <a:rPr lang="en-US" dirty="0" smtClean="0"/>
              <a:t>Material	: Actual</a:t>
            </a:r>
          </a:p>
          <a:p>
            <a:pPr lvl="2" eaLnBrk="1" hangingPunct="1">
              <a:buFont typeface="Wingdings" pitchFamily="2" charset="2"/>
              <a:buNone/>
              <a:defRPr/>
            </a:pPr>
            <a:r>
              <a:rPr lang="en-US" dirty="0" smtClean="0"/>
              <a:t>Price	: Confirmed</a:t>
            </a:r>
          </a:p>
          <a:p>
            <a:pPr lvl="2" eaLnBrk="1" hangingPunct="1">
              <a:buFont typeface="Wingdings" pitchFamily="2" charset="2"/>
              <a:buNone/>
              <a:defRPr/>
            </a:pPr>
            <a:r>
              <a:rPr lang="en-US" dirty="0" smtClean="0"/>
              <a:t>Quantity	: 1 set (for buyer)+ 1 set ( for self keeping)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808"/>
    </mc:Choice>
    <mc:Fallback xmlns="">
      <p:transition spd="slow" advTm="100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381000"/>
            <a:ext cx="8229600" cy="914400"/>
          </a:xfrm>
        </p:spPr>
        <p:txBody>
          <a:bodyPr>
            <a:noAutofit/>
          </a:bodyPr>
          <a:lstStyle/>
          <a:p>
            <a:pPr algn="l" eaLnBrk="1" hangingPunct="1">
              <a:defRPr/>
            </a:pPr>
            <a:r>
              <a:rPr lang="en-US" sz="3000" dirty="0" smtClean="0"/>
              <a:t>Sequence of sampling(Approval / Mock up)</a:t>
            </a:r>
          </a:p>
        </p:txBody>
      </p:sp>
      <p:sp>
        <p:nvSpPr>
          <p:cNvPr id="26627" name="Rectangle 3"/>
          <p:cNvSpPr>
            <a:spLocks noGrp="1" noChangeArrowheads="1"/>
          </p:cNvSpPr>
          <p:nvPr>
            <p:ph idx="1"/>
          </p:nvPr>
        </p:nvSpPr>
        <p:spPr/>
        <p:txBody>
          <a:bodyPr/>
          <a:lstStyle/>
          <a:p>
            <a:pPr eaLnBrk="1" hangingPunct="1">
              <a:defRPr/>
            </a:pPr>
            <a:r>
              <a:rPr lang="en-US" dirty="0" smtClean="0"/>
              <a:t>Approval Sample:</a:t>
            </a:r>
          </a:p>
          <a:p>
            <a:pPr lvl="2" eaLnBrk="1" hangingPunct="1">
              <a:defRPr/>
            </a:pPr>
            <a:r>
              <a:rPr lang="en-US" dirty="0" smtClean="0"/>
              <a:t>In any discrete period of time, whenever buyer revise any specification, a new sample is made (some time mock up is workable too) as per new specification. It is sent to the buyer for his approval to ensure that the revision is done correctly </a:t>
            </a:r>
          </a:p>
          <a:p>
            <a:pPr marL="630936" lvl="2" indent="0" eaLnBrk="1" hangingPunct="1">
              <a:buNone/>
              <a:defRPr/>
            </a:pPr>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568"/>
    </mc:Choice>
    <mc:Fallback xmlns="">
      <p:transition spd="slow" advTm="35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38400"/>
            <a:ext cx="7086600" cy="3124200"/>
          </a:xfrm>
        </p:spPr>
        <p:txBody>
          <a:bodyPr/>
          <a:lstStyle/>
          <a:p>
            <a:pPr>
              <a:lnSpc>
                <a:spcPct val="90000"/>
              </a:lnSpc>
            </a:pPr>
            <a:r>
              <a:rPr lang="en-US" dirty="0" smtClean="0"/>
              <a:t>Mock up sample:</a:t>
            </a:r>
            <a:endParaRPr lang="en-US" dirty="0"/>
          </a:p>
        </p:txBody>
      </p:sp>
      <p:sp>
        <p:nvSpPr>
          <p:cNvPr id="20484" name="Rectangle 3"/>
          <p:cNvSpPr>
            <a:spLocks noChangeArrowheads="1"/>
          </p:cNvSpPr>
          <p:nvPr/>
        </p:nvSpPr>
        <p:spPr bwMode="auto">
          <a:xfrm>
            <a:off x="951123" y="2971800"/>
            <a:ext cx="6821277" cy="1338828"/>
          </a:xfrm>
          <a:prstGeom prst="rect">
            <a:avLst/>
          </a:prstGeom>
          <a:noFill/>
          <a:ln w="9525">
            <a:noFill/>
            <a:miter lim="800000"/>
            <a:headEnd/>
            <a:tailEnd/>
          </a:ln>
        </p:spPr>
        <p:txBody>
          <a:bodyPr wrap="square">
            <a:spAutoFit/>
          </a:bodyPr>
          <a:lstStyle/>
          <a:p>
            <a:pPr lvl="2">
              <a:lnSpc>
                <a:spcPct val="90000"/>
              </a:lnSpc>
            </a:pPr>
            <a:r>
              <a:rPr lang="en-US" dirty="0" smtClean="0"/>
              <a:t>Mock up means not a total garment, it’s a fixed part of a garment.</a:t>
            </a:r>
          </a:p>
          <a:p>
            <a:pPr lvl="2">
              <a:lnSpc>
                <a:spcPct val="90000"/>
              </a:lnSpc>
            </a:pPr>
            <a:r>
              <a:rPr lang="en-US" dirty="0" smtClean="0"/>
              <a:t> If any  part contains fault, then buyers requires a fault free that parts to be confirmed that the supplier is capable and understood the requirement.</a:t>
            </a:r>
          </a:p>
        </p:txBody>
      </p:sp>
      <p:sp>
        <p:nvSpPr>
          <p:cNvPr id="4" name="Title 3"/>
          <p:cNvSpPr>
            <a:spLocks noGrp="1"/>
          </p:cNvSpPr>
          <p:nvPr>
            <p:ph type="title"/>
          </p:nvPr>
        </p:nvSpPr>
        <p:spPr/>
        <p:txBody>
          <a:bodyPr>
            <a:noAutofit/>
          </a:bodyPr>
          <a:lstStyle/>
          <a:p>
            <a:pPr algn="l"/>
            <a:r>
              <a:rPr lang="en-US" sz="2800" dirty="0" smtClean="0"/>
              <a:t>Sequence of Sampling (Approval / Mock up)</a:t>
            </a:r>
            <a:endParaRPr 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758"/>
    </mc:Choice>
    <mc:Fallback xmlns="">
      <p:transition spd="slow" advTm="44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Sequence of sampling (PP sample)</a:t>
            </a:r>
            <a:endParaRPr lang="en-US" sz="3600" dirty="0"/>
          </a:p>
        </p:txBody>
      </p:sp>
      <p:sp>
        <p:nvSpPr>
          <p:cNvPr id="3" name="Content Placeholder 2"/>
          <p:cNvSpPr>
            <a:spLocks noGrp="1"/>
          </p:cNvSpPr>
          <p:nvPr>
            <p:ph idx="1"/>
          </p:nvPr>
        </p:nvSpPr>
        <p:spPr/>
        <p:txBody>
          <a:bodyPr>
            <a:normAutofit/>
          </a:bodyPr>
          <a:lstStyle/>
          <a:p>
            <a:pPr>
              <a:lnSpc>
                <a:spcPct val="90000"/>
              </a:lnSpc>
            </a:pPr>
            <a:r>
              <a:rPr lang="en-US" dirty="0" smtClean="0"/>
              <a:t>Pre-production sample</a:t>
            </a:r>
          </a:p>
          <a:p>
            <a:pPr lvl="2">
              <a:lnSpc>
                <a:spcPct val="90000"/>
              </a:lnSpc>
            </a:pPr>
            <a:r>
              <a:rPr lang="en-US" sz="2400" dirty="0" smtClean="0"/>
              <a:t>When all the items/material for bulk production arrived,  factory makes a sample with the actual material and send it to buyer for approving the production</a:t>
            </a:r>
            <a:r>
              <a:rPr lang="en-US" dirty="0" smtClean="0"/>
              <a:t>. </a:t>
            </a:r>
          </a:p>
          <a:p>
            <a:pPr lvl="2">
              <a:lnSpc>
                <a:spcPct val="90000"/>
              </a:lnSpc>
            </a:pPr>
            <a:r>
              <a:rPr lang="en-GB" dirty="0" smtClean="0"/>
              <a:t>PP Sample is the standard for production and bulk production garments should be identical to PP sample.</a:t>
            </a:r>
            <a:endParaRPr lang="en-US" dirty="0" smtClean="0"/>
          </a:p>
          <a:p>
            <a:pPr lvl="2">
              <a:lnSpc>
                <a:spcPct val="90000"/>
              </a:lnSpc>
            </a:pPr>
            <a:r>
              <a:rPr lang="en-GB" dirty="0" smtClean="0"/>
              <a:t>The factory can start the production of bulk garment only after the approval of preproduction sample.</a:t>
            </a:r>
            <a:endParaRPr lang="en-US" dirty="0" smtClean="0"/>
          </a:p>
          <a:p>
            <a:pPr lvl="2">
              <a:lnSpc>
                <a:spcPct val="90000"/>
              </a:lnSpc>
            </a:pPr>
            <a:r>
              <a:rPr lang="en-GB" dirty="0" smtClean="0"/>
              <a:t>PP sample sends in only one size 1-2 samples or specified by buyer.</a:t>
            </a:r>
            <a:endParaRPr lang="en-US" dirty="0" smtClean="0"/>
          </a:p>
          <a:p>
            <a:pPr lvl="2">
              <a:lnSpc>
                <a:spcPct val="90000"/>
              </a:lnSpc>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067"/>
    </mc:Choice>
    <mc:Fallback xmlns="">
      <p:transition spd="slow" advTm="68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Sequence of sampling (TOP sample)</a:t>
            </a:r>
            <a:endParaRPr lang="en-US" sz="3600" dirty="0"/>
          </a:p>
        </p:txBody>
      </p:sp>
      <p:sp>
        <p:nvSpPr>
          <p:cNvPr id="3" name="Content Placeholder 2"/>
          <p:cNvSpPr>
            <a:spLocks noGrp="1"/>
          </p:cNvSpPr>
          <p:nvPr>
            <p:ph idx="1"/>
          </p:nvPr>
        </p:nvSpPr>
        <p:spPr/>
        <p:txBody>
          <a:bodyPr/>
          <a:lstStyle/>
          <a:p>
            <a:r>
              <a:rPr lang="en-US" sz="4000" dirty="0" smtClean="0"/>
              <a:t>Top of Production (TOP) Sample</a:t>
            </a:r>
          </a:p>
          <a:p>
            <a:pPr lvl="1"/>
            <a:r>
              <a:rPr lang="en-US" sz="3400" dirty="0" smtClean="0"/>
              <a:t> </a:t>
            </a:r>
            <a:r>
              <a:rPr lang="en-US" dirty="0" smtClean="0"/>
              <a:t>The top of production is sent to the buyer as soon initial pieces are come out of sewing line</a:t>
            </a:r>
          </a:p>
          <a:p>
            <a:pPr lvl="1"/>
            <a:r>
              <a:rPr lang="en-US" dirty="0" smtClean="0"/>
              <a:t>  The purpose of TOP sample is to see that the factory producing right designed and right quality garment</a:t>
            </a:r>
          </a:p>
          <a:p>
            <a:pPr lvl="1"/>
            <a:r>
              <a:rPr lang="en-US" dirty="0" smtClean="0"/>
              <a:t>The top of production is sent to the buyer as soon initial pieces are come out of sewing line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497"/>
    </mc:Choice>
    <mc:Fallback xmlns="">
      <p:transition spd="slow" advTm="36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381000"/>
            <a:ext cx="8229600" cy="762000"/>
          </a:xfrm>
        </p:spPr>
        <p:txBody>
          <a:bodyPr>
            <a:noAutofit/>
          </a:bodyPr>
          <a:lstStyle/>
          <a:p>
            <a:pPr eaLnBrk="1" hangingPunct="1">
              <a:defRPr/>
            </a:pPr>
            <a:r>
              <a:rPr lang="en-US" sz="3600" dirty="0" smtClean="0"/>
              <a:t>Sequence of sampling (Production)</a:t>
            </a:r>
          </a:p>
        </p:txBody>
      </p:sp>
      <p:sp>
        <p:nvSpPr>
          <p:cNvPr id="28675" name="Rectangle 3"/>
          <p:cNvSpPr>
            <a:spLocks noGrp="1" noChangeArrowheads="1"/>
          </p:cNvSpPr>
          <p:nvPr>
            <p:ph idx="1"/>
          </p:nvPr>
        </p:nvSpPr>
        <p:spPr>
          <a:xfrm>
            <a:off x="457200" y="1447800"/>
            <a:ext cx="8229600" cy="4648200"/>
          </a:xfrm>
        </p:spPr>
        <p:txBody>
          <a:bodyPr>
            <a:normAutofit/>
          </a:bodyPr>
          <a:lstStyle/>
          <a:p>
            <a:pPr eaLnBrk="1" hangingPunct="1">
              <a:defRPr/>
            </a:pPr>
            <a:r>
              <a:rPr lang="en-US" dirty="0" smtClean="0"/>
              <a:t>Production Sample:</a:t>
            </a:r>
          </a:p>
          <a:p>
            <a:pPr lvl="2" eaLnBrk="1" hangingPunct="1">
              <a:defRPr/>
            </a:pPr>
            <a:r>
              <a:rPr lang="en-US" dirty="0" smtClean="0"/>
              <a:t>It is reference to the buyer that the bulk is being produced as per specification. Buyer want to be sure that the correct material is sourced and line workmanship conformed with the quality level</a:t>
            </a:r>
          </a:p>
          <a:p>
            <a:pPr lvl="2">
              <a:defRPr/>
            </a:pPr>
            <a:r>
              <a:rPr lang="en-US" dirty="0" smtClean="0"/>
              <a:t>All the above samples are made in sampling department. Buyer wants pre-production sample (PP sample) to be made in actual production line, so that operators know what they are going to make. This sample is made with actual fabric, trims and accessories and made by sewing line tailors</a:t>
            </a:r>
            <a:r>
              <a:rPr lang="en-US" b="1" dirty="0" smtClean="0"/>
              <a:t>. </a:t>
            </a:r>
            <a:endParaRPr lang="en-US" dirty="0" smtClean="0"/>
          </a:p>
          <a:p>
            <a:pPr lvl="2" eaLnBrk="1" hangingPunct="1">
              <a:defRPr/>
            </a:pPr>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821"/>
    </mc:Choice>
    <mc:Fallback xmlns="">
      <p:transition spd="slow" advTm="47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Sequence of sampling (Shipping )</a:t>
            </a:r>
            <a:endParaRPr lang="en-US" sz="3200" dirty="0"/>
          </a:p>
        </p:txBody>
      </p:sp>
      <p:sp>
        <p:nvSpPr>
          <p:cNvPr id="3" name="Content Placeholder 2"/>
          <p:cNvSpPr>
            <a:spLocks noGrp="1"/>
          </p:cNvSpPr>
          <p:nvPr>
            <p:ph idx="1"/>
          </p:nvPr>
        </p:nvSpPr>
        <p:spPr/>
        <p:txBody>
          <a:bodyPr/>
          <a:lstStyle/>
          <a:p>
            <a:pPr>
              <a:defRPr/>
            </a:pPr>
            <a:r>
              <a:rPr lang="en-US" dirty="0" smtClean="0"/>
              <a:t>Shipping Sample:</a:t>
            </a:r>
          </a:p>
          <a:p>
            <a:pPr lvl="2">
              <a:defRPr/>
            </a:pPr>
            <a:r>
              <a:rPr lang="en-US" dirty="0" smtClean="0"/>
              <a:t>A sample is send to the buyer just after completion of final inspection so that buyer may know what types of garments he is going to receive. </a:t>
            </a:r>
          </a:p>
          <a:p>
            <a:pPr lvl="2">
              <a:defRPr/>
            </a:pPr>
            <a:r>
              <a:rPr lang="en-US" dirty="0" smtClean="0"/>
              <a:t>It also helps the buyer to settle the customs procedure earlier.  </a:t>
            </a:r>
          </a:p>
          <a:p>
            <a:pPr lvl="2">
              <a:defRPr/>
            </a:pPr>
            <a:r>
              <a:rPr lang="en-US" dirty="0" smtClean="0"/>
              <a:t>Supplier kept one pieces as well so that he may refer in case of any dispute/claim</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8155"/>
    </mc:Choice>
    <mc:Fallback xmlns="">
      <p:transition spd="slow" advTm="98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mtClean="0"/>
              <a:t>Sample Tag</a:t>
            </a:r>
          </a:p>
        </p:txBody>
      </p:sp>
      <p:sp>
        <p:nvSpPr>
          <p:cNvPr id="3" name="Content Placeholder 2"/>
          <p:cNvSpPr>
            <a:spLocks noGrp="1"/>
          </p:cNvSpPr>
          <p:nvPr>
            <p:ph idx="1"/>
          </p:nvPr>
        </p:nvSpPr>
        <p:spPr/>
        <p:txBody>
          <a:bodyPr/>
          <a:lstStyle/>
          <a:p>
            <a:pPr eaLnBrk="1" hangingPunct="1">
              <a:defRPr/>
            </a:pPr>
            <a:endParaRPr lang="en-US" dirty="0" smtClean="0"/>
          </a:p>
        </p:txBody>
      </p:sp>
      <p:pic>
        <p:nvPicPr>
          <p:cNvPr id="21508" name="Picture 4" descr="5454"/>
          <p:cNvPicPr>
            <a:picLocks noChangeAspect="1" noChangeArrowheads="1"/>
          </p:cNvPicPr>
          <p:nvPr/>
        </p:nvPicPr>
        <p:blipFill>
          <a:blip r:embed="rId4"/>
          <a:srcRect/>
          <a:stretch>
            <a:fillRect/>
          </a:stretch>
        </p:blipFill>
        <p:spPr bwMode="auto">
          <a:xfrm>
            <a:off x="457200" y="1676400"/>
            <a:ext cx="2971800" cy="4537494"/>
          </a:xfrm>
          <a:prstGeom prst="rect">
            <a:avLst/>
          </a:prstGeom>
          <a:noFill/>
          <a:ln w="9525">
            <a:noFill/>
            <a:miter lim="800000"/>
            <a:headEnd/>
            <a:tailEnd/>
          </a:ln>
        </p:spPr>
      </p:pic>
      <p:pic>
        <p:nvPicPr>
          <p:cNvPr id="21509" name="Picture 5" descr="564"/>
          <p:cNvPicPr>
            <a:picLocks noChangeAspect="1" noChangeArrowheads="1"/>
          </p:cNvPicPr>
          <p:nvPr/>
        </p:nvPicPr>
        <p:blipFill>
          <a:blip r:embed="rId5" cstate="print"/>
          <a:srcRect/>
          <a:stretch>
            <a:fillRect/>
          </a:stretch>
        </p:blipFill>
        <p:spPr bwMode="auto">
          <a:xfrm>
            <a:off x="5486400" y="1600200"/>
            <a:ext cx="3124200" cy="4733562"/>
          </a:xfrm>
          <a:prstGeom prst="rect">
            <a:avLst/>
          </a:prstGeom>
          <a:noFill/>
          <a:ln w="9525">
            <a:noFill/>
            <a:miter lim="800000"/>
            <a:headEnd/>
            <a:tailEnd/>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056"/>
    </mc:Choice>
    <mc:Fallback xmlns="">
      <p:transition spd="slow" advTm="60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effectLst/>
              </a:rPr>
              <a:t>Assessment of </a:t>
            </a:r>
            <a:r>
              <a:rPr lang="en-US" sz="4000" b="1" dirty="0" smtClean="0">
                <a:effectLst/>
              </a:rPr>
              <a:t>sample (Conti…)</a:t>
            </a:r>
            <a:endParaRPr lang="en-US" sz="4000" dirty="0"/>
          </a:p>
        </p:txBody>
      </p:sp>
      <p:sp>
        <p:nvSpPr>
          <p:cNvPr id="3" name="Content Placeholder 2"/>
          <p:cNvSpPr>
            <a:spLocks noGrp="1"/>
          </p:cNvSpPr>
          <p:nvPr>
            <p:ph idx="1"/>
          </p:nvPr>
        </p:nvSpPr>
        <p:spPr>
          <a:xfrm>
            <a:off x="457200" y="1646236"/>
            <a:ext cx="8991600" cy="5745163"/>
          </a:xfrm>
        </p:spPr>
        <p:txBody>
          <a:bodyPr>
            <a:normAutofit/>
          </a:bodyPr>
          <a:lstStyle/>
          <a:p>
            <a:r>
              <a:rPr lang="en-US" dirty="0" smtClean="0"/>
              <a:t> </a:t>
            </a:r>
            <a:r>
              <a:rPr lang="en-US" dirty="0"/>
              <a:t>Buyer assesses the sample and gives the feed back within 5 - 7 days to factory with respect to sample. </a:t>
            </a:r>
            <a:r>
              <a:rPr lang="en-US" dirty="0" smtClean="0"/>
              <a:t> </a:t>
            </a:r>
          </a:p>
          <a:p>
            <a:r>
              <a:rPr lang="en-US" dirty="0" smtClean="0"/>
              <a:t>Feedback </a:t>
            </a:r>
            <a:r>
              <a:rPr lang="en-US" dirty="0"/>
              <a:t>from the buyer is 3 types i.e. </a:t>
            </a:r>
            <a:endParaRPr lang="en-US" dirty="0" smtClean="0"/>
          </a:p>
          <a:p>
            <a:pPr marL="0" indent="0">
              <a:buNone/>
            </a:pPr>
            <a:r>
              <a:rPr lang="en-US" dirty="0" smtClean="0"/>
              <a:t>     </a:t>
            </a:r>
            <a:r>
              <a:rPr lang="en-US" dirty="0" err="1" smtClean="0"/>
              <a:t>i</a:t>
            </a:r>
            <a:r>
              <a:rPr lang="en-US" dirty="0" smtClean="0"/>
              <a:t>. </a:t>
            </a:r>
            <a:r>
              <a:rPr lang="en-US" dirty="0" smtClean="0"/>
              <a:t>Accepted</a:t>
            </a:r>
            <a:r>
              <a:rPr lang="en-US" dirty="0"/>
              <a:t>, </a:t>
            </a:r>
            <a:endParaRPr lang="en-US" dirty="0" smtClean="0"/>
          </a:p>
          <a:p>
            <a:pPr marL="0" indent="0">
              <a:buNone/>
            </a:pPr>
            <a:r>
              <a:rPr lang="en-US" dirty="0"/>
              <a:t> </a:t>
            </a:r>
            <a:r>
              <a:rPr lang="en-US" dirty="0" smtClean="0"/>
              <a:t> </a:t>
            </a:r>
            <a:r>
              <a:rPr lang="en-US" dirty="0" smtClean="0"/>
              <a:t>  </a:t>
            </a:r>
            <a:r>
              <a:rPr lang="en-US" dirty="0" smtClean="0"/>
              <a:t>ii. </a:t>
            </a:r>
            <a:r>
              <a:rPr lang="en-US" dirty="0" smtClean="0"/>
              <a:t>Accepted </a:t>
            </a:r>
            <a:r>
              <a:rPr lang="en-US" dirty="0"/>
              <a:t>with </a:t>
            </a:r>
            <a:r>
              <a:rPr lang="en-US" dirty="0" smtClean="0"/>
              <a:t>comments and </a:t>
            </a:r>
          </a:p>
          <a:p>
            <a:pPr marL="0" indent="0">
              <a:buNone/>
            </a:pPr>
            <a:r>
              <a:rPr lang="en-US" dirty="0"/>
              <a:t> </a:t>
            </a:r>
            <a:r>
              <a:rPr lang="en-US" dirty="0" smtClean="0"/>
              <a:t>  iii. </a:t>
            </a:r>
            <a:r>
              <a:rPr lang="en-US" smtClean="0"/>
              <a:t>Rejected</a:t>
            </a:r>
            <a:r>
              <a:rPr lang="en-US" dirty="0" smtClean="0"/>
              <a:t>.</a:t>
            </a:r>
            <a:r>
              <a:rPr lang="en-US" dirty="0"/>
              <a:t/>
            </a:r>
            <a:br>
              <a:rPr lang="en-US" dirty="0"/>
            </a:br>
            <a:r>
              <a:rPr lang="en-US" dirty="0"/>
              <a:t>The rejection of sample may be due to following reasons: </a:t>
            </a:r>
            <a:r>
              <a:rPr lang="en-US" dirty="0" smtClean="0"/>
              <a:t> </a:t>
            </a:r>
          </a:p>
          <a:p>
            <a:pPr marL="411480" lvl="1" indent="0">
              <a:buNone/>
            </a:pPr>
            <a:r>
              <a:rPr lang="en-US" dirty="0" smtClean="0"/>
              <a:t>.</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9193"/>
    </mc:Choice>
    <mc:Fallback xmlns="">
      <p:transition spd="slow" advTm="129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rPr>
              <a:t>Assessment of </a:t>
            </a:r>
            <a:r>
              <a:rPr lang="en-US" b="1" dirty="0" smtClean="0">
                <a:effectLst/>
              </a:rPr>
              <a:t>sample:</a:t>
            </a:r>
            <a:endParaRPr lang="en-US" dirty="0"/>
          </a:p>
        </p:txBody>
      </p:sp>
      <p:sp>
        <p:nvSpPr>
          <p:cNvPr id="3" name="Content Placeholder 2"/>
          <p:cNvSpPr>
            <a:spLocks noGrp="1"/>
          </p:cNvSpPr>
          <p:nvPr>
            <p:ph idx="1"/>
          </p:nvPr>
        </p:nvSpPr>
        <p:spPr/>
        <p:txBody>
          <a:bodyPr/>
          <a:lstStyle/>
          <a:p>
            <a:pPr marL="411480" lvl="1" indent="0">
              <a:buNone/>
            </a:pPr>
            <a:r>
              <a:rPr lang="en-US" dirty="0" smtClean="0"/>
              <a:t> </a:t>
            </a:r>
            <a:r>
              <a:rPr lang="en-US" dirty="0"/>
              <a:t>There could be one or more reasons for the sample rejection from buyer, these are: </a:t>
            </a:r>
          </a:p>
          <a:p>
            <a:pPr lvl="1"/>
            <a:r>
              <a:rPr lang="en-US" dirty="0" smtClean="0"/>
              <a:t>Sample </a:t>
            </a:r>
            <a:r>
              <a:rPr lang="en-US" dirty="0"/>
              <a:t>made out of tolerance of measurement, </a:t>
            </a:r>
          </a:p>
          <a:p>
            <a:pPr lvl="1"/>
            <a:r>
              <a:rPr lang="en-US" dirty="0" smtClean="0"/>
              <a:t>Fitting </a:t>
            </a:r>
            <a:r>
              <a:rPr lang="en-US" dirty="0"/>
              <a:t>problem, </a:t>
            </a:r>
          </a:p>
          <a:p>
            <a:pPr lvl="1"/>
            <a:r>
              <a:rPr lang="en-US" dirty="0" smtClean="0"/>
              <a:t>Fabric </a:t>
            </a:r>
            <a:r>
              <a:rPr lang="en-US" dirty="0"/>
              <a:t>quality may not up to mark, </a:t>
            </a:r>
            <a:endParaRPr lang="en-US" dirty="0" smtClean="0"/>
          </a:p>
          <a:p>
            <a:pPr lvl="1"/>
            <a:r>
              <a:rPr lang="en-US" dirty="0" smtClean="0"/>
              <a:t>Incorrect packaging</a:t>
            </a:r>
            <a:r>
              <a:rPr lang="en-US" dirty="0"/>
              <a:t>, </a:t>
            </a:r>
            <a:endParaRPr lang="en-US" dirty="0" smtClean="0"/>
          </a:p>
          <a:p>
            <a:pPr lvl="1"/>
            <a:r>
              <a:rPr lang="en-US" dirty="0" smtClean="0"/>
              <a:t>Incorrect size </a:t>
            </a:r>
            <a:r>
              <a:rPr lang="en-US" dirty="0"/>
              <a:t>submission, </a:t>
            </a:r>
            <a:endParaRPr lang="en-US" dirty="0" smtClean="0"/>
          </a:p>
          <a:p>
            <a:pPr lvl="1"/>
            <a:r>
              <a:rPr lang="en-US" dirty="0" smtClean="0"/>
              <a:t>Wrong style</a:t>
            </a:r>
            <a:r>
              <a:rPr lang="en-US" dirty="0"/>
              <a:t>, </a:t>
            </a:r>
            <a:endParaRPr lang="en-US" dirty="0" smtClean="0"/>
          </a:p>
          <a:p>
            <a:pPr lvl="1"/>
            <a:r>
              <a:rPr lang="en-US" dirty="0" smtClean="0"/>
              <a:t>Accessories, </a:t>
            </a:r>
          </a:p>
          <a:p>
            <a:pPr lvl="1"/>
            <a:r>
              <a:rPr lang="en-US" dirty="0" smtClean="0"/>
              <a:t>Workmanship, etc.</a:t>
            </a:r>
            <a:endParaRPr lang="en-US" dirty="0"/>
          </a:p>
        </p:txBody>
      </p:sp>
    </p:spTree>
    <p:extLst>
      <p:ext uri="{BB962C8B-B14F-4D97-AF65-F5344CB8AC3E}">
        <p14:creationId xmlns:p14="http://schemas.microsoft.com/office/powerpoint/2010/main" val="12703641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28600"/>
            <a:ext cx="8229600" cy="990600"/>
          </a:xfrm>
        </p:spPr>
        <p:txBody>
          <a:bodyPr>
            <a:normAutofit fontScale="90000"/>
          </a:bodyPr>
          <a:lstStyle/>
          <a:p>
            <a:pPr eaLnBrk="1" hangingPunct="1">
              <a:defRPr/>
            </a:pPr>
            <a:r>
              <a:rPr lang="en-US" sz="3200" dirty="0" smtClean="0"/>
              <a:t>Different sections in a garment industry and their functions</a:t>
            </a:r>
          </a:p>
        </p:txBody>
      </p:sp>
      <p:sp>
        <p:nvSpPr>
          <p:cNvPr id="12291" name="Rectangle 3"/>
          <p:cNvSpPr>
            <a:spLocks noGrp="1" noChangeArrowheads="1"/>
          </p:cNvSpPr>
          <p:nvPr>
            <p:ph idx="1"/>
          </p:nvPr>
        </p:nvSpPr>
        <p:spPr>
          <a:xfrm>
            <a:off x="381000" y="1752600"/>
            <a:ext cx="8229600" cy="4724400"/>
          </a:xfrm>
        </p:spPr>
        <p:txBody>
          <a:bodyPr/>
          <a:lstStyle/>
          <a:p>
            <a:pPr marL="609600" indent="-609600" eaLnBrk="1" hangingPunct="1">
              <a:lnSpc>
                <a:spcPct val="80000"/>
              </a:lnSpc>
              <a:defRPr/>
            </a:pPr>
            <a:r>
              <a:rPr lang="en-US" sz="2800" dirty="0" smtClean="0"/>
              <a:t>Sample Section: </a:t>
            </a:r>
          </a:p>
          <a:p>
            <a:pPr marL="609600" indent="-609600" eaLnBrk="1" hangingPunct="1">
              <a:lnSpc>
                <a:spcPct val="80000"/>
              </a:lnSpc>
              <a:buFont typeface="Wingdings" pitchFamily="2" charset="2"/>
              <a:buNone/>
              <a:defRPr/>
            </a:pPr>
            <a:r>
              <a:rPr lang="en-US" sz="2000" dirty="0" smtClean="0"/>
              <a:t>	</a:t>
            </a:r>
            <a:r>
              <a:rPr lang="en-US" sz="2000" dirty="0" err="1" smtClean="0"/>
              <a:t>i</a:t>
            </a:r>
            <a:r>
              <a:rPr lang="en-US" sz="2000" dirty="0" smtClean="0"/>
              <a:t>) Sample making</a:t>
            </a:r>
          </a:p>
          <a:p>
            <a:pPr marL="609600" indent="-609600" eaLnBrk="1" hangingPunct="1">
              <a:lnSpc>
                <a:spcPct val="80000"/>
              </a:lnSpc>
              <a:buFont typeface="Wingdings" pitchFamily="2" charset="2"/>
              <a:buNone/>
              <a:defRPr/>
            </a:pPr>
            <a:r>
              <a:rPr lang="en-US" sz="2000" dirty="0" smtClean="0"/>
              <a:t>	ii) Pattern making and grading </a:t>
            </a:r>
          </a:p>
          <a:p>
            <a:pPr marL="609600" indent="-609600" eaLnBrk="1" hangingPunct="1">
              <a:lnSpc>
                <a:spcPct val="80000"/>
              </a:lnSpc>
              <a:defRPr/>
            </a:pPr>
            <a:r>
              <a:rPr lang="en-US" sz="2800" dirty="0" smtClean="0"/>
              <a:t>Cutting Section: </a:t>
            </a:r>
          </a:p>
          <a:p>
            <a:pPr marL="609600" indent="-609600" eaLnBrk="1" hangingPunct="1">
              <a:lnSpc>
                <a:spcPct val="80000"/>
              </a:lnSpc>
              <a:buFont typeface="Wingdings" pitchFamily="2" charset="2"/>
              <a:buNone/>
              <a:defRPr/>
            </a:pPr>
            <a:r>
              <a:rPr lang="en-US" sz="2000" dirty="0" smtClean="0"/>
              <a:t>	</a:t>
            </a:r>
            <a:r>
              <a:rPr lang="en-US" sz="2000" dirty="0" err="1" smtClean="0"/>
              <a:t>i</a:t>
            </a:r>
            <a:r>
              <a:rPr lang="en-US" sz="2000" dirty="0" smtClean="0"/>
              <a:t>) Marker making </a:t>
            </a:r>
          </a:p>
          <a:p>
            <a:pPr marL="609600" indent="-609600" eaLnBrk="1" hangingPunct="1">
              <a:lnSpc>
                <a:spcPct val="80000"/>
              </a:lnSpc>
              <a:buFont typeface="Wingdings" pitchFamily="2" charset="2"/>
              <a:buNone/>
              <a:defRPr/>
            </a:pPr>
            <a:r>
              <a:rPr lang="en-US" sz="2000" dirty="0" smtClean="0"/>
              <a:t>	ii) Fabric spreading </a:t>
            </a:r>
          </a:p>
          <a:p>
            <a:pPr marL="609600" indent="-609600" eaLnBrk="1" hangingPunct="1">
              <a:lnSpc>
                <a:spcPct val="80000"/>
              </a:lnSpc>
              <a:buFont typeface="Wingdings" pitchFamily="2" charset="2"/>
              <a:buNone/>
              <a:defRPr/>
            </a:pPr>
            <a:r>
              <a:rPr lang="en-US" sz="2000" dirty="0" smtClean="0"/>
              <a:t>	iii) Fabric cutting</a:t>
            </a:r>
          </a:p>
          <a:p>
            <a:pPr marL="609600" indent="-609600" eaLnBrk="1" hangingPunct="1">
              <a:lnSpc>
                <a:spcPct val="80000"/>
              </a:lnSpc>
              <a:defRPr/>
            </a:pPr>
            <a:r>
              <a:rPr lang="en-US" sz="2800" dirty="0" smtClean="0"/>
              <a:t>Sewing Section: </a:t>
            </a:r>
          </a:p>
          <a:p>
            <a:pPr marL="609600" indent="-609600" eaLnBrk="1" hangingPunct="1">
              <a:lnSpc>
                <a:spcPct val="80000"/>
              </a:lnSpc>
              <a:buFont typeface="Wingdings" pitchFamily="2" charset="2"/>
              <a:buNone/>
              <a:defRPr/>
            </a:pPr>
            <a:r>
              <a:rPr lang="en-US" sz="2000" dirty="0" smtClean="0"/>
              <a:t>	</a:t>
            </a:r>
            <a:r>
              <a:rPr lang="en-US" sz="2000" dirty="0" err="1" smtClean="0"/>
              <a:t>i</a:t>
            </a:r>
            <a:r>
              <a:rPr lang="en-US" sz="2000" dirty="0" smtClean="0"/>
              <a:t>) Apparel assembling and checking </a:t>
            </a:r>
          </a:p>
          <a:p>
            <a:pPr marL="609600" indent="-609600" eaLnBrk="1" hangingPunct="1">
              <a:lnSpc>
                <a:spcPct val="80000"/>
              </a:lnSpc>
              <a:buFont typeface="Wingdings" pitchFamily="2" charset="2"/>
              <a:buNone/>
              <a:defRPr/>
            </a:pPr>
            <a:r>
              <a:rPr lang="en-US" sz="2000" dirty="0" smtClean="0"/>
              <a:t>	ii) In-line Inspection</a:t>
            </a:r>
          </a:p>
          <a:p>
            <a:pPr marL="609600" indent="-609600" eaLnBrk="1" hangingPunct="1">
              <a:lnSpc>
                <a:spcPct val="80000"/>
              </a:lnSpc>
              <a:buFont typeface="Wingdings" pitchFamily="2" charset="2"/>
              <a:buNone/>
              <a:defRPr/>
            </a:pPr>
            <a:r>
              <a:rPr lang="en-US" sz="2000" dirty="0" smtClean="0"/>
              <a:t>	iii) Repair the defective goods</a:t>
            </a:r>
          </a:p>
          <a:p>
            <a:pPr marL="609600" indent="-609600" eaLnBrk="1" hangingPunct="1">
              <a:lnSpc>
                <a:spcPct val="80000"/>
              </a:lnSpc>
              <a:defRPr/>
            </a:pPr>
            <a:r>
              <a:rPr lang="en-US" sz="2800" dirty="0" smtClean="0"/>
              <a:t>Finishing Section: </a:t>
            </a:r>
          </a:p>
          <a:p>
            <a:pPr marL="609600" indent="-609600" eaLnBrk="1" hangingPunct="1">
              <a:lnSpc>
                <a:spcPct val="80000"/>
              </a:lnSpc>
              <a:buFont typeface="Wingdings" pitchFamily="2" charset="2"/>
              <a:buNone/>
              <a:defRPr/>
            </a:pPr>
            <a:r>
              <a:rPr lang="en-US" sz="2000" dirty="0" smtClean="0"/>
              <a:t>	</a:t>
            </a:r>
            <a:r>
              <a:rPr lang="en-US" sz="2000" dirty="0" err="1" smtClean="0"/>
              <a:t>i</a:t>
            </a:r>
            <a:r>
              <a:rPr lang="en-US" sz="2000" dirty="0" smtClean="0"/>
              <a:t>) Ironing, measuring, folding, packing </a:t>
            </a:r>
          </a:p>
          <a:p>
            <a:pPr marL="609600" indent="-609600" eaLnBrk="1" hangingPunct="1">
              <a:lnSpc>
                <a:spcPct val="80000"/>
              </a:lnSpc>
              <a:buFont typeface="Wingdings" pitchFamily="2" charset="2"/>
              <a:buNone/>
              <a:defRPr/>
            </a:pPr>
            <a:r>
              <a:rPr lang="en-US" sz="2000" dirty="0" smtClean="0"/>
              <a:t>	ii) Final Inspection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8181"/>
    </mc:Choice>
    <mc:Fallback xmlns="">
      <p:transition spd="slow" advTm="148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pPr eaLnBrk="1" hangingPunct="1">
              <a:defRPr/>
            </a:pPr>
            <a:r>
              <a:rPr lang="en-US" sz="3600" smtClean="0"/>
              <a:t>Different sections in a garment industry</a:t>
            </a:r>
          </a:p>
        </p:txBody>
      </p:sp>
      <p:sp>
        <p:nvSpPr>
          <p:cNvPr id="13315" name="Rectangle 3"/>
          <p:cNvSpPr>
            <a:spLocks noGrp="1" noChangeArrowheads="1"/>
          </p:cNvSpPr>
          <p:nvPr>
            <p:ph idx="1"/>
          </p:nvPr>
        </p:nvSpPr>
        <p:spPr>
          <a:xfrm>
            <a:off x="190500" y="1676400"/>
            <a:ext cx="8763000" cy="4526280"/>
          </a:xfrm>
        </p:spPr>
        <p:txBody>
          <a:bodyPr/>
          <a:lstStyle/>
          <a:p>
            <a:pPr marL="609600" indent="-609600" eaLnBrk="1" hangingPunct="1">
              <a:lnSpc>
                <a:spcPct val="90000"/>
              </a:lnSpc>
              <a:defRPr/>
            </a:pPr>
            <a:r>
              <a:rPr lang="en-US" sz="2800" dirty="0" smtClean="0"/>
              <a:t>Store Section:</a:t>
            </a:r>
            <a:r>
              <a:rPr lang="en-US" dirty="0" smtClean="0"/>
              <a:t>	 </a:t>
            </a:r>
          </a:p>
          <a:p>
            <a:pPr marL="609600" indent="-609600" eaLnBrk="1" hangingPunct="1">
              <a:lnSpc>
                <a:spcPct val="90000"/>
              </a:lnSpc>
              <a:buFont typeface="Wingdings" pitchFamily="2" charset="2"/>
              <a:buNone/>
              <a:defRPr/>
            </a:pPr>
            <a:r>
              <a:rPr lang="en-US" sz="2400" dirty="0" smtClean="0"/>
              <a:t>	</a:t>
            </a:r>
            <a:r>
              <a:rPr lang="en-US" sz="2000" dirty="0" err="1" smtClean="0"/>
              <a:t>i</a:t>
            </a:r>
            <a:r>
              <a:rPr lang="en-US" sz="2000" dirty="0" smtClean="0"/>
              <a:t>) Store the materials for order </a:t>
            </a:r>
          </a:p>
          <a:p>
            <a:pPr marL="609600" indent="-609600" eaLnBrk="1" hangingPunct="1">
              <a:lnSpc>
                <a:spcPct val="90000"/>
              </a:lnSpc>
              <a:buFont typeface="Wingdings" pitchFamily="2" charset="2"/>
              <a:buNone/>
              <a:defRPr/>
            </a:pPr>
            <a:r>
              <a:rPr lang="en-US" sz="2000" dirty="0" smtClean="0"/>
              <a:t>	ii) Issue and supply the materials to production unit </a:t>
            </a:r>
          </a:p>
          <a:p>
            <a:pPr marL="609600" indent="-609600" eaLnBrk="1" hangingPunct="1">
              <a:lnSpc>
                <a:spcPct val="90000"/>
              </a:lnSpc>
              <a:buFont typeface="Wingdings" pitchFamily="2" charset="2"/>
              <a:buNone/>
              <a:defRPr/>
            </a:pPr>
            <a:r>
              <a:rPr lang="en-US" sz="2000" dirty="0" smtClean="0"/>
              <a:t>	iii) Prepare Inventory report</a:t>
            </a:r>
          </a:p>
          <a:p>
            <a:pPr marL="609600" indent="-609600" eaLnBrk="1" hangingPunct="1">
              <a:lnSpc>
                <a:spcPct val="90000"/>
              </a:lnSpc>
              <a:defRPr/>
            </a:pPr>
            <a:r>
              <a:rPr lang="en-US" sz="2800" dirty="0" smtClean="0"/>
              <a:t>Maintenance Section: </a:t>
            </a:r>
          </a:p>
          <a:p>
            <a:pPr marL="609600" indent="-609600" eaLnBrk="1" hangingPunct="1">
              <a:lnSpc>
                <a:spcPct val="90000"/>
              </a:lnSpc>
              <a:buFont typeface="Wingdings" pitchFamily="2" charset="2"/>
              <a:buNone/>
              <a:defRPr/>
            </a:pPr>
            <a:r>
              <a:rPr lang="en-US" sz="2400" dirty="0" smtClean="0"/>
              <a:t>	</a:t>
            </a:r>
            <a:r>
              <a:rPr lang="en-US" sz="2000" dirty="0" err="1" smtClean="0"/>
              <a:t>i</a:t>
            </a:r>
            <a:r>
              <a:rPr lang="en-US" sz="2000" dirty="0" smtClean="0"/>
              <a:t>) Store the spare and repair parts </a:t>
            </a:r>
          </a:p>
          <a:p>
            <a:pPr marL="609600" indent="-609600" eaLnBrk="1" hangingPunct="1">
              <a:lnSpc>
                <a:spcPct val="90000"/>
              </a:lnSpc>
              <a:buFont typeface="Wingdings" pitchFamily="2" charset="2"/>
              <a:buNone/>
              <a:defRPr/>
            </a:pPr>
            <a:r>
              <a:rPr lang="en-US" sz="2000" dirty="0" smtClean="0"/>
              <a:t>	ii) Supply and repair to the production unit as per requirements</a:t>
            </a:r>
          </a:p>
          <a:p>
            <a:pPr marL="609600" indent="-609600" eaLnBrk="1" hangingPunct="1">
              <a:lnSpc>
                <a:spcPct val="90000"/>
              </a:lnSpc>
              <a:buFont typeface="Wingdings" pitchFamily="2" charset="2"/>
              <a:buNone/>
              <a:defRPr/>
            </a:pPr>
            <a:r>
              <a:rPr lang="en-US" sz="2000" dirty="0" smtClean="0"/>
              <a:t>	iii) Routine maintenance to avoid break down.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929"/>
    </mc:Choice>
    <mc:Fallback xmlns="">
      <p:transition spd="slow" advTm="97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dirty="0" smtClean="0"/>
              <a:t>Sample </a:t>
            </a:r>
          </a:p>
        </p:txBody>
      </p:sp>
      <p:sp>
        <p:nvSpPr>
          <p:cNvPr id="19459" name="Rectangle 3"/>
          <p:cNvSpPr>
            <a:spLocks noGrp="1" noChangeArrowheads="1"/>
          </p:cNvSpPr>
          <p:nvPr>
            <p:ph idx="1"/>
          </p:nvPr>
        </p:nvSpPr>
        <p:spPr/>
        <p:txBody>
          <a:bodyPr/>
          <a:lstStyle/>
          <a:p>
            <a:pPr eaLnBrk="1" hangingPunct="1">
              <a:defRPr/>
            </a:pPr>
            <a:r>
              <a:rPr lang="en-US" dirty="0" smtClean="0"/>
              <a:t>Sample is the reference garments corresponds to</a:t>
            </a:r>
          </a:p>
          <a:p>
            <a:pPr lvl="2" eaLnBrk="1" hangingPunct="1">
              <a:defRPr/>
            </a:pPr>
            <a:r>
              <a:rPr lang="en-US" dirty="0" smtClean="0"/>
              <a:t>The artwork (styling) done by designer and/or developer</a:t>
            </a:r>
          </a:p>
          <a:p>
            <a:pPr lvl="2" eaLnBrk="1" hangingPunct="1">
              <a:defRPr/>
            </a:pPr>
            <a:r>
              <a:rPr lang="en-US" dirty="0" smtClean="0"/>
              <a:t>Particular purchase order</a:t>
            </a:r>
          </a:p>
          <a:p>
            <a:pPr lvl="2" eaLnBrk="1" hangingPunct="1">
              <a:defRPr/>
            </a:pPr>
            <a:r>
              <a:rPr lang="en-US" dirty="0" smtClean="0"/>
              <a:t>Any revision to the style work</a:t>
            </a:r>
          </a:p>
          <a:p>
            <a:pPr lvl="2" eaLnBrk="1" hangingPunct="1">
              <a:defRPr/>
            </a:pPr>
            <a:r>
              <a:rPr lang="en-US" dirty="0" smtClean="0"/>
              <a:t>Conform with any specific requirement, etc.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626"/>
    </mc:Choice>
    <mc:Fallback xmlns="">
      <p:transition spd="slow" advTm="125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660864"/>
          </a:xfrm>
        </p:spPr>
        <p:txBody>
          <a:bodyPr>
            <a:normAutofit fontScale="90000"/>
          </a:bodyPr>
          <a:lstStyle/>
          <a:p>
            <a:r>
              <a:rPr lang="en-US" dirty="0">
                <a:effectLst/>
              </a:rPr>
              <a:t>Flowchart of Sampling Process</a:t>
            </a:r>
            <a:endParaRPr lang="en-US" dirty="0"/>
          </a:p>
        </p:txBody>
      </p:sp>
      <p:sp>
        <p:nvSpPr>
          <p:cNvPr id="3" name="Content Placeholder 2"/>
          <p:cNvSpPr>
            <a:spLocks noGrp="1"/>
          </p:cNvSpPr>
          <p:nvPr>
            <p:ph idx="1"/>
          </p:nvPr>
        </p:nvSpPr>
        <p:spPr>
          <a:xfrm>
            <a:off x="457200" y="1524000"/>
            <a:ext cx="8229600" cy="4953000"/>
          </a:xfrm>
        </p:spPr>
        <p:txBody>
          <a:bodyPr>
            <a:normAutofit fontScale="70000" lnSpcReduction="20000"/>
          </a:bodyPr>
          <a:lstStyle/>
          <a:p>
            <a:pPr marL="0" indent="0" algn="ctr">
              <a:buNone/>
            </a:pPr>
            <a:r>
              <a:rPr lang="en-US" dirty="0"/>
              <a:t> </a:t>
            </a:r>
            <a:r>
              <a:rPr lang="en-US" dirty="0" smtClean="0"/>
              <a:t>Receive artwork/ Reference </a:t>
            </a:r>
            <a:r>
              <a:rPr lang="en-US" dirty="0"/>
              <a:t>g</a:t>
            </a:r>
            <a:r>
              <a:rPr lang="en-US" dirty="0" smtClean="0"/>
              <a:t>arment</a:t>
            </a:r>
          </a:p>
          <a:p>
            <a:pPr marL="0" indent="0" algn="ctr">
              <a:buNone/>
            </a:pPr>
            <a:endParaRPr lang="en-US" dirty="0" smtClean="0"/>
          </a:p>
          <a:p>
            <a:pPr marL="0" indent="0" algn="ctr">
              <a:buNone/>
            </a:pPr>
            <a:r>
              <a:rPr lang="en-US" dirty="0" smtClean="0"/>
              <a:t>Select size</a:t>
            </a:r>
          </a:p>
          <a:p>
            <a:pPr marL="0" indent="0" algn="ctr">
              <a:buNone/>
            </a:pPr>
            <a:endParaRPr lang="en-US" dirty="0" smtClean="0"/>
          </a:p>
          <a:p>
            <a:pPr marL="0" indent="0" algn="ctr">
              <a:buNone/>
            </a:pPr>
            <a:r>
              <a:rPr lang="en-US" dirty="0" smtClean="0"/>
              <a:t>Pattern making</a:t>
            </a:r>
          </a:p>
          <a:p>
            <a:pPr marL="0" indent="0" algn="ctr">
              <a:buNone/>
            </a:pPr>
            <a:endParaRPr lang="en-US" dirty="0" smtClean="0"/>
          </a:p>
          <a:p>
            <a:pPr marL="0" indent="0" algn="ctr">
              <a:buNone/>
            </a:pPr>
            <a:r>
              <a:rPr lang="en-US" dirty="0" smtClean="0"/>
              <a:t>Fabric cutting</a:t>
            </a:r>
          </a:p>
          <a:p>
            <a:pPr marL="0" indent="0" algn="ctr">
              <a:buNone/>
            </a:pPr>
            <a:endParaRPr lang="en-US" dirty="0" smtClean="0"/>
          </a:p>
          <a:p>
            <a:pPr marL="0" indent="0" algn="ctr">
              <a:buNone/>
            </a:pPr>
            <a:r>
              <a:rPr lang="en-US" dirty="0" smtClean="0"/>
              <a:t>Print/Embroidery (If any)</a:t>
            </a:r>
          </a:p>
          <a:p>
            <a:pPr marL="0" indent="0" algn="ctr">
              <a:buNone/>
            </a:pPr>
            <a:endParaRPr lang="en-US" dirty="0" smtClean="0"/>
          </a:p>
          <a:p>
            <a:pPr marL="0" indent="0" algn="ctr">
              <a:buNone/>
            </a:pPr>
            <a:r>
              <a:rPr lang="en-US" dirty="0" smtClean="0"/>
              <a:t>Sewing</a:t>
            </a:r>
          </a:p>
          <a:p>
            <a:pPr marL="0" indent="0" algn="ctr">
              <a:buNone/>
            </a:pPr>
            <a:endParaRPr lang="en-US" dirty="0" smtClean="0"/>
          </a:p>
          <a:p>
            <a:pPr marL="0" indent="0" algn="ctr">
              <a:buNone/>
            </a:pPr>
            <a:r>
              <a:rPr lang="en-US" dirty="0" smtClean="0"/>
              <a:t>Finishing</a:t>
            </a:r>
          </a:p>
          <a:p>
            <a:pPr marL="0" indent="0" algn="ctr">
              <a:buNone/>
            </a:pPr>
            <a:endParaRPr lang="en-US" dirty="0" smtClean="0"/>
          </a:p>
          <a:p>
            <a:pPr marL="0" indent="0" algn="ctr">
              <a:buNone/>
            </a:pPr>
            <a:r>
              <a:rPr lang="en-US" dirty="0" smtClean="0"/>
              <a:t>Packing</a:t>
            </a:r>
          </a:p>
          <a:p>
            <a:pPr marL="0" indent="0" algn="ctr">
              <a:buNone/>
            </a:pPr>
            <a:endParaRPr lang="en-US" dirty="0" smtClean="0"/>
          </a:p>
          <a:p>
            <a:pPr marL="0" indent="0" algn="ctr">
              <a:buNone/>
            </a:pPr>
            <a:r>
              <a:rPr lang="en-US" dirty="0" smtClean="0"/>
              <a:t>Send to buyer for approval/review</a:t>
            </a:r>
          </a:p>
          <a:p>
            <a:pPr marL="0" indent="0" algn="ctr">
              <a:buNone/>
            </a:pPr>
            <a:endParaRPr lang="en-US" dirty="0" smtClean="0"/>
          </a:p>
          <a:p>
            <a:pPr marL="0" indent="0" algn="ctr">
              <a:buNone/>
            </a:pPr>
            <a:endParaRPr lang="en-US" dirty="0"/>
          </a:p>
        </p:txBody>
      </p:sp>
      <p:cxnSp>
        <p:nvCxnSpPr>
          <p:cNvPr id="48" name="Straight Arrow Connector 47"/>
          <p:cNvCxnSpPr>
            <a:cxnSpLocks noChangeShapeType="1"/>
          </p:cNvCxnSpPr>
          <p:nvPr/>
        </p:nvCxnSpPr>
        <p:spPr bwMode="auto">
          <a:xfrm>
            <a:off x="4495800" y="5638800"/>
            <a:ext cx="0" cy="2508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56" name="Group 55"/>
          <p:cNvGrpSpPr/>
          <p:nvPr/>
        </p:nvGrpSpPr>
        <p:grpSpPr>
          <a:xfrm>
            <a:off x="4495800" y="1828800"/>
            <a:ext cx="6312" cy="3476625"/>
            <a:chOff x="4495800" y="1828800"/>
            <a:chExt cx="6312" cy="3476625"/>
          </a:xfrm>
        </p:grpSpPr>
        <p:cxnSp>
          <p:nvCxnSpPr>
            <p:cNvPr id="47" name="Straight Arrow Connector 46"/>
            <p:cNvCxnSpPr>
              <a:cxnSpLocks noChangeShapeType="1"/>
            </p:cNvCxnSpPr>
            <p:nvPr/>
          </p:nvCxnSpPr>
          <p:spPr bwMode="auto">
            <a:xfrm>
              <a:off x="4495800" y="1828800"/>
              <a:ext cx="0" cy="2508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0" name="Straight Arrow Connector 49"/>
            <p:cNvCxnSpPr>
              <a:cxnSpLocks noChangeShapeType="1"/>
            </p:cNvCxnSpPr>
            <p:nvPr/>
          </p:nvCxnSpPr>
          <p:spPr bwMode="auto">
            <a:xfrm>
              <a:off x="4495800" y="5054600"/>
              <a:ext cx="0" cy="2508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 name="Straight Arrow Connector 50"/>
            <p:cNvCxnSpPr>
              <a:cxnSpLocks noChangeShapeType="1"/>
            </p:cNvCxnSpPr>
            <p:nvPr/>
          </p:nvCxnSpPr>
          <p:spPr bwMode="auto">
            <a:xfrm>
              <a:off x="4495800" y="4495800"/>
              <a:ext cx="0" cy="2508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2" name="Straight Arrow Connector 51"/>
            <p:cNvCxnSpPr>
              <a:cxnSpLocks noChangeShapeType="1"/>
            </p:cNvCxnSpPr>
            <p:nvPr/>
          </p:nvCxnSpPr>
          <p:spPr bwMode="auto">
            <a:xfrm>
              <a:off x="4495800" y="3962400"/>
              <a:ext cx="0" cy="2508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3" name="Straight Arrow Connector 52"/>
            <p:cNvCxnSpPr>
              <a:cxnSpLocks noChangeShapeType="1"/>
            </p:cNvCxnSpPr>
            <p:nvPr/>
          </p:nvCxnSpPr>
          <p:spPr bwMode="auto">
            <a:xfrm>
              <a:off x="4502112" y="3429000"/>
              <a:ext cx="0" cy="2508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4" name="Straight Arrow Connector 53"/>
            <p:cNvCxnSpPr>
              <a:cxnSpLocks noChangeShapeType="1"/>
            </p:cNvCxnSpPr>
            <p:nvPr/>
          </p:nvCxnSpPr>
          <p:spPr bwMode="auto">
            <a:xfrm>
              <a:off x="4495800" y="2971800"/>
              <a:ext cx="0" cy="2508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5" name="Straight Arrow Connector 54"/>
            <p:cNvCxnSpPr>
              <a:cxnSpLocks noChangeShapeType="1"/>
            </p:cNvCxnSpPr>
            <p:nvPr/>
          </p:nvCxnSpPr>
          <p:spPr bwMode="auto">
            <a:xfrm>
              <a:off x="4495800" y="2362200"/>
              <a:ext cx="0" cy="2508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81423744"/>
      </p:ext>
    </p:extLst>
  </p:cSld>
  <p:clrMapOvr>
    <a:masterClrMapping/>
  </p:clrMapOvr>
  <mc:AlternateContent xmlns:mc="http://schemas.openxmlformats.org/markup-compatibility/2006" xmlns:p14="http://schemas.microsoft.com/office/powerpoint/2010/main">
    <mc:Choice Requires="p14">
      <p:transition spd="slow" p14:dur="2000" advTm="64864"/>
    </mc:Choice>
    <mc:Fallback xmlns="">
      <p:transition spd="slow" advTm="64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pPr eaLnBrk="1" hangingPunct="1">
              <a:defRPr/>
            </a:pPr>
            <a:r>
              <a:rPr lang="en-US" sz="4000" dirty="0" smtClean="0"/>
              <a:t>Responsibilities </a:t>
            </a:r>
            <a:r>
              <a:rPr lang="en-US" sz="4000" smtClean="0"/>
              <a:t>of Sample </a:t>
            </a:r>
            <a:r>
              <a:rPr lang="en-US" sz="4000" dirty="0" smtClean="0"/>
              <a:t>Section</a:t>
            </a:r>
          </a:p>
        </p:txBody>
      </p:sp>
      <p:sp>
        <p:nvSpPr>
          <p:cNvPr id="14339" name="Rectangle 3"/>
          <p:cNvSpPr>
            <a:spLocks noGrp="1" noChangeArrowheads="1"/>
          </p:cNvSpPr>
          <p:nvPr>
            <p:ph idx="1"/>
          </p:nvPr>
        </p:nvSpPr>
        <p:spPr>
          <a:xfrm>
            <a:off x="457200" y="1646237"/>
            <a:ext cx="8534400" cy="4526280"/>
          </a:xfrm>
        </p:spPr>
        <p:txBody>
          <a:bodyPr>
            <a:normAutofit/>
          </a:bodyPr>
          <a:lstStyle/>
          <a:p>
            <a:pPr>
              <a:defRPr/>
            </a:pPr>
            <a:r>
              <a:rPr lang="en-US" dirty="0" smtClean="0"/>
              <a:t>Sample department of apparel manufacturing industry has to maintain the below responsibilities:</a:t>
            </a:r>
          </a:p>
          <a:p>
            <a:pPr lvl="1">
              <a:defRPr/>
            </a:pPr>
            <a:r>
              <a:rPr lang="en-US" sz="2200" dirty="0" smtClean="0"/>
              <a:t>Getting clarifications about style details from the merchandiser,</a:t>
            </a:r>
            <a:endParaRPr lang="en-US" dirty="0" smtClean="0"/>
          </a:p>
          <a:p>
            <a:pPr lvl="1">
              <a:defRPr/>
            </a:pPr>
            <a:r>
              <a:rPr lang="en-US" sz="2200" dirty="0" smtClean="0"/>
              <a:t> Checking Pattern’s work-ability,</a:t>
            </a:r>
          </a:p>
          <a:p>
            <a:pPr lvl="1">
              <a:defRPr/>
            </a:pPr>
            <a:r>
              <a:rPr lang="en-US" sz="2200" dirty="0" smtClean="0"/>
              <a:t> Preparation of different samples and getting the buyer’s approval,</a:t>
            </a:r>
          </a:p>
          <a:p>
            <a:pPr lvl="1">
              <a:defRPr/>
            </a:pPr>
            <a:r>
              <a:rPr lang="en-US" sz="2200" dirty="0" smtClean="0"/>
              <a:t> Informing quality related problems, encountered during preparing samples to QC,</a:t>
            </a:r>
          </a:p>
          <a:p>
            <a:pPr lvl="1">
              <a:defRPr/>
            </a:pPr>
            <a:r>
              <a:rPr lang="en-US" sz="2200" dirty="0" smtClean="0"/>
              <a:t>Minimizing operations and consumption.</a:t>
            </a:r>
          </a:p>
          <a:p>
            <a:pPr lvl="1">
              <a:defRPr/>
            </a:pPr>
            <a:endParaRPr lang="en-US" dirty="0" smtClean="0"/>
          </a:p>
          <a:p>
            <a:pPr lvl="1">
              <a:defRPr/>
            </a:pPr>
            <a:endParaRPr lang="en-US" dirty="0" smtClean="0"/>
          </a:p>
          <a:p>
            <a:pPr lvl="1">
              <a:defRPr/>
            </a:pPr>
            <a:endParaRPr lang="en-US" dirty="0" smtClean="0"/>
          </a:p>
          <a:p>
            <a:pPr lvl="1">
              <a:defRPr/>
            </a:pPr>
            <a:endParaRPr lang="en-US" dirty="0" smtClean="0"/>
          </a:p>
          <a:p>
            <a:pPr lvl="1">
              <a:defRPr/>
            </a:pPr>
            <a:endParaRPr lang="en-US" dirty="0" smtClean="0"/>
          </a:p>
          <a:p>
            <a:pPr lvl="1">
              <a:defRPr/>
            </a:pPr>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9678"/>
    </mc:Choice>
    <mc:Fallback xmlns="">
      <p:transition spd="slow" advTm="119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737064"/>
          </a:xfrm>
        </p:spPr>
        <p:txBody>
          <a:bodyPr>
            <a:normAutofit fontScale="90000"/>
          </a:bodyPr>
          <a:lstStyle/>
          <a:p>
            <a:r>
              <a:rPr lang="en-US" dirty="0">
                <a:effectLst/>
              </a:rPr>
              <a:t>Different types of samples</a:t>
            </a:r>
            <a:endParaRPr lang="en-US" dirty="0"/>
          </a:p>
        </p:txBody>
      </p:sp>
      <p:sp>
        <p:nvSpPr>
          <p:cNvPr id="3" name="Content Placeholder 2"/>
          <p:cNvSpPr>
            <a:spLocks noGrp="1"/>
          </p:cNvSpPr>
          <p:nvPr>
            <p:ph idx="1"/>
          </p:nvPr>
        </p:nvSpPr>
        <p:spPr>
          <a:xfrm>
            <a:off x="457200" y="1295400"/>
            <a:ext cx="8229600" cy="4877117"/>
          </a:xfrm>
        </p:spPr>
        <p:txBody>
          <a:bodyPr/>
          <a:lstStyle/>
          <a:p>
            <a:r>
              <a:rPr lang="en-US" dirty="0" smtClean="0"/>
              <a:t> </a:t>
            </a:r>
            <a:r>
              <a:rPr lang="en-US" sz="2400" dirty="0"/>
              <a:t>Sampling process varies from buyer to buyer, </a:t>
            </a:r>
            <a:r>
              <a:rPr lang="en-US" sz="2400" dirty="0" smtClean="0"/>
              <a:t>and </a:t>
            </a:r>
            <a:r>
              <a:rPr lang="en-US" sz="2400" dirty="0"/>
              <a:t>type of style as well, but in industry there is particular order of sampling is followed, the stages and purpose of sample may be same but terminology used may be different and it totally depend upon buyer. </a:t>
            </a:r>
            <a:endParaRPr lang="en-US" sz="2400" dirty="0" smtClean="0"/>
          </a:p>
          <a:p>
            <a:r>
              <a:rPr lang="en-US" sz="2400" dirty="0" smtClean="0"/>
              <a:t>The </a:t>
            </a:r>
            <a:r>
              <a:rPr lang="en-US" sz="2400" dirty="0"/>
              <a:t>typical samples </a:t>
            </a:r>
            <a:r>
              <a:rPr lang="en-US" sz="2400" dirty="0" smtClean="0"/>
              <a:t>name and Chronology are </a:t>
            </a:r>
            <a:r>
              <a:rPr lang="en-US" sz="2400" dirty="0"/>
              <a:t>described </a:t>
            </a:r>
            <a:r>
              <a:rPr lang="en-US" sz="2400" dirty="0" smtClean="0"/>
              <a:t>as: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4304475"/>
      </p:ext>
    </p:extLst>
  </p:cSld>
  <p:clrMapOvr>
    <a:masterClrMapping/>
  </p:clrMapOvr>
  <mc:AlternateContent xmlns:mc="http://schemas.openxmlformats.org/markup-compatibility/2006" xmlns:p14="http://schemas.microsoft.com/office/powerpoint/2010/main">
    <mc:Choice Requires="p14">
      <p:transition spd="slow" p14:dur="2000" advTm="79912"/>
    </mc:Choice>
    <mc:Fallback xmlns="">
      <p:transition spd="slow" advTm="79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1831</TotalTime>
  <Words>1292</Words>
  <Application>Microsoft Office PowerPoint</Application>
  <PresentationFormat>On-screen Show (4:3)</PresentationFormat>
  <Paragraphs>238</Paragraphs>
  <Slides>29</Slides>
  <Notes>0</Notes>
  <HiddenSlides>0</HiddenSlides>
  <MMClips>27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Rockwell</vt:lpstr>
      <vt:lpstr>Wingdings</vt:lpstr>
      <vt:lpstr>Wingdings 2</vt:lpstr>
      <vt:lpstr>Foundry</vt:lpstr>
      <vt:lpstr>Hierarchy in garment industry</vt:lpstr>
      <vt:lpstr>Hierarchy in garment industry</vt:lpstr>
      <vt:lpstr>Different sections in a garment industry and their functions</vt:lpstr>
      <vt:lpstr>Different sections in a garment industry</vt:lpstr>
      <vt:lpstr>PowerPoint Presentation</vt:lpstr>
      <vt:lpstr>Sample </vt:lpstr>
      <vt:lpstr>Flowchart of Sampling Process</vt:lpstr>
      <vt:lpstr>Responsibilities of Sample Section</vt:lpstr>
      <vt:lpstr>Different types of samples</vt:lpstr>
      <vt:lpstr>Sequence of sampling</vt:lpstr>
      <vt:lpstr>Sequence of sampling</vt:lpstr>
      <vt:lpstr>Sequence of sampling (Proto Sample)</vt:lpstr>
      <vt:lpstr>Proto Sample (development sample/First Pattern):</vt:lpstr>
      <vt:lpstr>Sequence of sampling(Second Proto Sample)</vt:lpstr>
      <vt:lpstr>Sequence of sampling(Fit Sample)</vt:lpstr>
      <vt:lpstr>Sequence of sampling (Counter)</vt:lpstr>
      <vt:lpstr>Sequence of sampling(Salesman)</vt:lpstr>
      <vt:lpstr>Sequence of sampling (Ad/photo)</vt:lpstr>
      <vt:lpstr>Sequence of sampling (Test Sample)</vt:lpstr>
      <vt:lpstr>Sequence of sampling (Size Set)</vt:lpstr>
      <vt:lpstr>Sequence of sampling(Approval / Mock up)</vt:lpstr>
      <vt:lpstr>Sequence of Sampling (Approval / Mock up)</vt:lpstr>
      <vt:lpstr>Sequence of sampling (PP sample)</vt:lpstr>
      <vt:lpstr>Sequence of sampling (TOP sample)</vt:lpstr>
      <vt:lpstr>Sequence of sampling (Production)</vt:lpstr>
      <vt:lpstr>Sequence of sampling (Shipping )</vt:lpstr>
      <vt:lpstr>Sample Tag</vt:lpstr>
      <vt:lpstr>Assessment of sample (Conti…)</vt:lpstr>
      <vt:lpstr>Assessment of sample: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Hierarchy in garment industry</dc:title>
  <dc:creator>Administrator</dc:creator>
  <cp:lastModifiedBy>Abdullah Al Mamun</cp:lastModifiedBy>
  <cp:revision>102</cp:revision>
  <dcterms:created xsi:type="dcterms:W3CDTF">2006-08-16T00:00:00Z</dcterms:created>
  <dcterms:modified xsi:type="dcterms:W3CDTF">2022-07-18T04:55:54Z</dcterms:modified>
</cp:coreProperties>
</file>