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57" r:id="rId7"/>
    <p:sldId id="258" r:id="rId8"/>
    <p:sldId id="259" r:id="rId9"/>
    <p:sldId id="260" r:id="rId10"/>
    <p:sldId id="261" r:id="rId11"/>
    <p:sldId id="277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1368" y="112013"/>
            <a:ext cx="8386571" cy="11229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319745"/>
            <a:ext cx="10130790" cy="4243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7036" y="1371600"/>
            <a:ext cx="7796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/>
              <a:t>Basic</a:t>
            </a:r>
            <a:r>
              <a:rPr sz="4000" b="1" spc="-160" dirty="0"/>
              <a:t> </a:t>
            </a:r>
            <a:r>
              <a:rPr sz="4000" b="1" spc="-40" dirty="0"/>
              <a:t>Foundation</a:t>
            </a:r>
            <a:r>
              <a:rPr sz="4000" b="1" spc="-165" dirty="0"/>
              <a:t> </a:t>
            </a:r>
            <a:r>
              <a:rPr sz="4000" b="1" dirty="0"/>
              <a:t>of</a:t>
            </a:r>
            <a:r>
              <a:rPr sz="4000" b="1" spc="-135" dirty="0"/>
              <a:t> </a:t>
            </a:r>
            <a:r>
              <a:rPr sz="4000" b="1" spc="-30" dirty="0"/>
              <a:t>Scientific</a:t>
            </a:r>
            <a:r>
              <a:rPr sz="4000" b="1" spc="-165" dirty="0"/>
              <a:t> </a:t>
            </a:r>
            <a:r>
              <a:rPr sz="4000" b="1" spc="-10" dirty="0"/>
              <a:t>Research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420501" y="2362200"/>
            <a:ext cx="9601200" cy="354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55" dirty="0">
                <a:latin typeface="Calibri"/>
                <a:cs typeface="Calibri"/>
              </a:rPr>
              <a:t>Md. Fouad Hossain </a:t>
            </a:r>
            <a:r>
              <a:rPr lang="en-US" sz="2800" spc="-55" dirty="0" err="1">
                <a:latin typeface="Calibri"/>
                <a:cs typeface="Calibri"/>
              </a:rPr>
              <a:t>Sarker</a:t>
            </a:r>
            <a:r>
              <a:rPr lang="en-US" sz="2800" spc="-55" dirty="0">
                <a:latin typeface="Calibri"/>
                <a:cs typeface="Calibri"/>
              </a:rPr>
              <a:t> </a:t>
            </a: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55" dirty="0">
                <a:latin typeface="Calibri"/>
                <a:cs typeface="Calibri"/>
              </a:rPr>
              <a:t>Associate Professor and Head</a:t>
            </a:r>
            <a:r>
              <a:rPr sz="2800" spc="-20" dirty="0">
                <a:latin typeface="Calibri"/>
                <a:cs typeface="Calibri"/>
              </a:rPr>
              <a:t> </a:t>
            </a:r>
            <a:endParaRPr lang="en-US" sz="2800" spc="-20" dirty="0">
              <a:latin typeface="Calibri"/>
              <a:cs typeface="Calibri"/>
            </a:endParaRP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alibri"/>
                <a:cs typeface="Calibri"/>
              </a:rPr>
              <a:t>Department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Development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Studies</a:t>
            </a:r>
            <a:endParaRPr lang="en-US" sz="2800" spc="-10" dirty="0">
              <a:latin typeface="Calibri"/>
              <a:cs typeface="Calibri"/>
            </a:endParaRP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alibri"/>
                <a:cs typeface="Calibri"/>
              </a:rPr>
              <a:t>Daffodil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International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University</a:t>
            </a:r>
            <a:endParaRPr lang="en-US" sz="2800" spc="-10" dirty="0">
              <a:latin typeface="Calibri"/>
              <a:cs typeface="Calibri"/>
            </a:endParaRP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10" dirty="0">
                <a:latin typeface="Calibri"/>
                <a:cs typeface="Calibri"/>
              </a:rPr>
              <a:t>Dhaka-1216</a:t>
            </a: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10" dirty="0">
                <a:latin typeface="Calibri"/>
                <a:cs typeface="Calibri"/>
              </a:rPr>
              <a:t>&amp;</a:t>
            </a: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10" dirty="0">
                <a:latin typeface="Calibri"/>
                <a:cs typeface="Calibri"/>
              </a:rPr>
              <a:t>PhD Researcher, Dhaka University</a:t>
            </a:r>
          </a:p>
          <a:p>
            <a:pPr marL="12700" marR="5080" indent="97028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10" dirty="0">
                <a:latin typeface="Calibri"/>
                <a:cs typeface="Calibri"/>
              </a:rPr>
              <a:t>Dhaka-1000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251" y="363169"/>
            <a:ext cx="39725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5" dirty="0"/>
              <a:t>Types</a:t>
            </a:r>
            <a:r>
              <a:rPr sz="4400" spc="-155" dirty="0"/>
              <a:t> </a:t>
            </a:r>
            <a:r>
              <a:rPr sz="4400" dirty="0"/>
              <a:t>of</a:t>
            </a:r>
            <a:r>
              <a:rPr sz="4400" spc="-130" dirty="0"/>
              <a:t> </a:t>
            </a:r>
            <a:r>
              <a:rPr sz="4400" spc="-35" dirty="0"/>
              <a:t>Research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46784" y="1454911"/>
            <a:ext cx="10459416" cy="590738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39395" marR="478155" indent="-227329">
              <a:spcBef>
                <a:spcPts val="425"/>
              </a:spcBef>
              <a:buFont typeface="Arial"/>
              <a:buChar char="•"/>
              <a:tabLst>
                <a:tab pos="240665" algn="l"/>
                <a:tab pos="7811134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Quantitative</a:t>
            </a:r>
            <a:r>
              <a:rPr sz="24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research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quantities,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quantification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numbers, 	statistics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75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39395" marR="5080" indent="-227329">
              <a:spcBef>
                <a:spcPts val="5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Qualitative</a:t>
            </a:r>
            <a:r>
              <a:rPr sz="24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research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narratives,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explanations,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understandings,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dirty="0">
                <a:latin typeface="Calibri"/>
                <a:cs typeface="Calibri"/>
              </a:rPr>
              <a:t>tends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words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rather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numbers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spcBef>
                <a:spcPts val="267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Difference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between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primary</a:t>
            </a:r>
            <a:r>
              <a:rPr sz="2400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secondary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sources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spcBef>
                <a:spcPts val="271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Mixed</a:t>
            </a:r>
            <a:r>
              <a:rPr sz="24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method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combination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quantitative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qualitative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methods.</a:t>
            </a:r>
            <a:endParaRPr lang="en-US" sz="2400" spc="-10" dirty="0">
              <a:latin typeface="Calibri"/>
              <a:cs typeface="Calibri"/>
            </a:endParaRPr>
          </a:p>
          <a:p>
            <a:pPr marL="12700">
              <a:tabLst>
                <a:tab pos="240029" algn="l"/>
              </a:tabLst>
            </a:pPr>
            <a:endParaRPr lang="en-US" sz="2400" spc="-10" dirty="0">
              <a:latin typeface="Calibri"/>
              <a:cs typeface="Calibri"/>
            </a:endParaRPr>
          </a:p>
          <a:p>
            <a:pPr marL="12700">
              <a:tabLst>
                <a:tab pos="240029" algn="l"/>
              </a:tabLst>
            </a:pPr>
            <a:r>
              <a:rPr lang="en-US" sz="2400" spc="-10" dirty="0">
                <a:latin typeface="Calibri"/>
                <a:cs typeface="Calibri"/>
              </a:rPr>
              <a:t>Types of Mixed Method:</a:t>
            </a:r>
          </a:p>
          <a:p>
            <a:pPr marL="355600" indent="-342900">
              <a:buFont typeface="Arial" panose="020B0604020202020204" pitchFamily="34" charset="0"/>
              <a:buChar char="•"/>
              <a:tabLst>
                <a:tab pos="240029" algn="l"/>
              </a:tabLst>
            </a:pPr>
            <a:r>
              <a:rPr lang="en-US" sz="2400" spc="-10" dirty="0">
                <a:solidFill>
                  <a:srgbClr val="FF0000"/>
                </a:solidFill>
                <a:latin typeface="+mn-lt"/>
                <a:cs typeface="Calibri"/>
              </a:rPr>
              <a:t>Explanatory Design</a:t>
            </a:r>
          </a:p>
          <a:p>
            <a:pPr marL="355600" indent="-342900">
              <a:buFont typeface="Arial" panose="020B0604020202020204" pitchFamily="34" charset="0"/>
              <a:buChar char="•"/>
              <a:tabLst>
                <a:tab pos="240029" algn="l"/>
              </a:tabLst>
            </a:pPr>
            <a:r>
              <a:rPr lang="en-US" sz="2400" spc="-10" dirty="0">
                <a:solidFill>
                  <a:srgbClr val="FF0000"/>
                </a:solidFill>
                <a:latin typeface="+mn-lt"/>
                <a:cs typeface="Calibri"/>
              </a:rPr>
              <a:t>Explorative Design</a:t>
            </a:r>
          </a:p>
          <a:p>
            <a:pPr marL="355600" indent="-342900">
              <a:buFont typeface="Arial" panose="020B0604020202020204" pitchFamily="34" charset="0"/>
              <a:buChar char="•"/>
              <a:tabLst>
                <a:tab pos="240029" algn="l"/>
              </a:tabLst>
            </a:pPr>
            <a:r>
              <a:rPr lang="en-US" sz="2400" b="0" i="0" dirty="0">
                <a:solidFill>
                  <a:srgbClr val="FF0000"/>
                </a:solidFill>
                <a:effectLst/>
                <a:latin typeface="+mn-lt"/>
              </a:rPr>
              <a:t>Concurrent Triangulation Design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endParaRPr lang="en-US" sz="2400" spc="-10" dirty="0">
              <a:latin typeface="+mn-lt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15"/>
              </a:spcBef>
              <a:buFont typeface="Wingdings" panose="05000000000000000000" pitchFamily="2" charset="2"/>
              <a:buChar char="v"/>
              <a:tabLst>
                <a:tab pos="240029" algn="l"/>
              </a:tabLst>
            </a:pP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250" y="363169"/>
            <a:ext cx="855655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5" dirty="0"/>
              <a:t>Types</a:t>
            </a:r>
            <a:r>
              <a:rPr sz="4400" spc="-155" dirty="0"/>
              <a:t> </a:t>
            </a:r>
            <a:r>
              <a:rPr sz="4400" dirty="0"/>
              <a:t>of</a:t>
            </a:r>
            <a:r>
              <a:rPr sz="4400" spc="-130" dirty="0"/>
              <a:t> </a:t>
            </a:r>
            <a:r>
              <a:rPr lang="en-US" sz="4400" spc="-130" dirty="0"/>
              <a:t>Mixed Method</a:t>
            </a:r>
            <a:endParaRPr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1EF336-EB92-177F-1F45-02B7360B1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1139136"/>
            <a:ext cx="3973354" cy="25184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5B3A70-D78F-C6EF-7DB3-5964F8007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811" y="2993973"/>
            <a:ext cx="3899132" cy="35484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C1145C-DB49-29BF-A4C5-BF7450544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219765"/>
            <a:ext cx="4050847" cy="354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1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5512" y="346075"/>
            <a:ext cx="348487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Quantitative</a:t>
            </a:r>
            <a:r>
              <a:rPr spc="-90" dirty="0"/>
              <a:t> </a:t>
            </a:r>
            <a:r>
              <a:rPr spc="-2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5512" y="1133347"/>
            <a:ext cx="9358630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Explain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issue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collecting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analysing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numerical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Data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numerical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analysed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statistical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methods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39395" marR="5080" indent="-227329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</a:tabLst>
            </a:pPr>
            <a:r>
              <a:rPr sz="2400" spc="-20" dirty="0">
                <a:latin typeface="Calibri"/>
                <a:cs typeface="Calibri"/>
              </a:rPr>
              <a:t>Variables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controlled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much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possible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eliminate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interference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dirty="0">
                <a:latin typeface="Calibri"/>
                <a:cs typeface="Calibri"/>
              </a:rPr>
              <a:t>measure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effect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change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5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Reduce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any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subjective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bias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5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Some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demand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quantitative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approaches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others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4952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Quantitative</a:t>
            </a:r>
            <a:r>
              <a:rPr spc="-90" dirty="0"/>
              <a:t> </a:t>
            </a:r>
            <a:r>
              <a:rPr spc="-20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32305"/>
            <a:ext cx="9477375" cy="427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Data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sources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mostly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include: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710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Surveys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large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respondents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715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latin typeface="Calibri"/>
                <a:cs typeface="Calibri"/>
              </a:rPr>
              <a:t>Observations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(counts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and/or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coding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numbers)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715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Secondary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(government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data;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0" dirty="0">
                <a:latin typeface="Calibri"/>
                <a:cs typeface="Calibri"/>
              </a:rPr>
              <a:t>SATs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scores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etc)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710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Use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sets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ts val="2735"/>
              </a:lnSpc>
              <a:spcBef>
                <a:spcPts val="2715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Analysis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techniques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include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hypothesis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testing,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correlations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cluster</a:t>
            </a:r>
            <a:endParaRPr sz="2400" dirty="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sz="2400" spc="-10" dirty="0">
                <a:latin typeface="Calibri"/>
                <a:cs typeface="Calibri"/>
              </a:rPr>
              <a:t>analysis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2553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What</a:t>
            </a:r>
            <a:r>
              <a:rPr spc="-120" dirty="0"/>
              <a:t> </a:t>
            </a:r>
            <a:r>
              <a:rPr spc="-35" dirty="0"/>
              <a:t>quantitative</a:t>
            </a:r>
            <a:r>
              <a:rPr spc="-135" dirty="0"/>
              <a:t> </a:t>
            </a:r>
            <a:r>
              <a:rPr spc="-40" dirty="0"/>
              <a:t>researchers</a:t>
            </a:r>
            <a:r>
              <a:rPr spc="-130" dirty="0"/>
              <a:t> </a:t>
            </a:r>
            <a:r>
              <a:rPr spc="-10" dirty="0"/>
              <a:t>worry</a:t>
            </a:r>
            <a:r>
              <a:rPr spc="-114" dirty="0"/>
              <a:t> </a:t>
            </a:r>
            <a:r>
              <a:rPr spc="-10" dirty="0"/>
              <a:t>about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5636260" cy="297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Is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sample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size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enough?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2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Have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correct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statistical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test?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2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Are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results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generalizable?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2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Are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methods/results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reproducible?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2651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What</a:t>
            </a:r>
            <a:r>
              <a:rPr spc="-130" dirty="0"/>
              <a:t> </a:t>
            </a:r>
            <a:r>
              <a:rPr dirty="0"/>
              <a:t>are</a:t>
            </a:r>
            <a:r>
              <a:rPr spc="-125" dirty="0"/>
              <a:t> </a:t>
            </a:r>
            <a:r>
              <a:rPr dirty="0"/>
              <a:t>the</a:t>
            </a:r>
            <a:r>
              <a:rPr spc="-125" dirty="0"/>
              <a:t> </a:t>
            </a:r>
            <a:r>
              <a:rPr spc="-30" dirty="0"/>
              <a:t>limitations</a:t>
            </a:r>
            <a:r>
              <a:rPr spc="-125" dirty="0"/>
              <a:t> </a:t>
            </a:r>
            <a:r>
              <a:rPr dirty="0"/>
              <a:t>of</a:t>
            </a:r>
            <a:r>
              <a:rPr spc="-114" dirty="0"/>
              <a:t> </a:t>
            </a:r>
            <a:r>
              <a:rPr spc="-35" dirty="0"/>
              <a:t>quantitative</a:t>
            </a:r>
            <a:r>
              <a:rPr spc="-145" dirty="0"/>
              <a:t> </a:t>
            </a:r>
            <a:r>
              <a:rPr spc="-10" dirty="0"/>
              <a:t>research?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94205"/>
            <a:ext cx="9410065" cy="2519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Some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issue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measured/or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accurately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2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Does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answer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why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9"/>
              </a:spcBef>
              <a:buFont typeface="Arial"/>
              <a:buChar char="•"/>
            </a:pPr>
            <a:endParaRPr sz="2800">
              <a:latin typeface="Calibri"/>
              <a:cs typeface="Calibri"/>
            </a:endParaRPr>
          </a:p>
          <a:p>
            <a:pPr marL="240029" marR="5080" indent="-227965">
              <a:lnSpc>
                <a:spcPts val="3020"/>
              </a:lnSpc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Can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impersonal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engagement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human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behaviours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or 	</a:t>
            </a:r>
            <a:r>
              <a:rPr sz="2800" spc="-10" dirty="0">
                <a:latin typeface="Calibri"/>
                <a:cs typeface="Calibri"/>
              </a:rPr>
              <a:t>individuals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2553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Qualitative</a:t>
            </a:r>
            <a:r>
              <a:rPr spc="-120" dirty="0"/>
              <a:t> </a:t>
            </a:r>
            <a:r>
              <a:rPr spc="-20" dirty="0"/>
              <a:t>approaches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638"/>
            <a:ext cx="9377045" cy="2751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Any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involve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numerical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5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Use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narratives,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words,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pictures,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audio-</a:t>
            </a:r>
            <a:r>
              <a:rPr sz="2400" dirty="0">
                <a:latin typeface="Calibri"/>
                <a:cs typeface="Calibri"/>
              </a:rPr>
              <a:t>videos,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field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notes,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observations.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Mostly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starts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question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rather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specific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hypothesis.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5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400" spc="-25" dirty="0">
                <a:latin typeface="Calibri"/>
                <a:cs typeface="Calibri"/>
              </a:rPr>
              <a:t>People’s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behaviour,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attitude,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understanding,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explanation,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response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2651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Qualitative</a:t>
            </a:r>
            <a:r>
              <a:rPr spc="-120" dirty="0"/>
              <a:t> </a:t>
            </a:r>
            <a:r>
              <a:rPr spc="-20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99159"/>
            <a:ext cx="8866505" cy="3949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Mostly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explore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EF"/>
                </a:solidFill>
                <a:latin typeface="Calibri"/>
                <a:cs typeface="Calibri"/>
              </a:rPr>
              <a:t>how</a:t>
            </a:r>
            <a:r>
              <a:rPr sz="2400" spc="-4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EF"/>
                </a:solidFill>
                <a:latin typeface="Calibri"/>
                <a:cs typeface="Calibri"/>
              </a:rPr>
              <a:t>why</a:t>
            </a:r>
            <a:r>
              <a:rPr sz="2400" spc="-6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things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happened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85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May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necessarily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need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large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sample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sizes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90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Some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issues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arise,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090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latin typeface="Calibri"/>
                <a:cs typeface="Calibri"/>
              </a:rPr>
              <a:t>Inaccurate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false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information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provided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respondents</a:t>
            </a:r>
            <a:endParaRPr sz="2400">
              <a:latin typeface="Calibri"/>
              <a:cs typeface="Calibri"/>
            </a:endParaRPr>
          </a:p>
          <a:p>
            <a:pPr marL="697230" marR="5080" lvl="1" indent="-227329">
              <a:lnSpc>
                <a:spcPct val="110000"/>
              </a:lnSpc>
              <a:spcBef>
                <a:spcPts val="1800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Ethical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issues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arise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generally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closer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spc="-10" dirty="0">
                <a:latin typeface="Calibri"/>
                <a:cs typeface="Calibri"/>
              </a:rPr>
              <a:t>participants</a:t>
            </a:r>
            <a:endParaRPr sz="240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090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Objectivity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more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difficult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achieve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3220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Sources</a:t>
            </a:r>
            <a:r>
              <a:rPr spc="-110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spc="-35" dirty="0"/>
              <a:t>qualitative</a:t>
            </a:r>
            <a:r>
              <a:rPr spc="-120" dirty="0"/>
              <a:t> </a:t>
            </a:r>
            <a:r>
              <a:rPr spc="-20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51965"/>
            <a:ext cx="9283065" cy="4982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Interviews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(structured,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semi-</a:t>
            </a:r>
            <a:r>
              <a:rPr sz="2400" dirty="0">
                <a:latin typeface="Calibri"/>
                <a:cs typeface="Calibri"/>
              </a:rPr>
              <a:t>structured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unstructured)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715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Focus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groups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discussion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(FGD)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710"/>
              </a:spcBef>
              <a:buFont typeface="Arial"/>
              <a:buChar char="•"/>
              <a:tabLst>
                <a:tab pos="240665" algn="l"/>
              </a:tabLst>
            </a:pPr>
            <a:r>
              <a:rPr sz="2400" spc="-10" dirty="0">
                <a:latin typeface="Calibri"/>
                <a:cs typeface="Calibri"/>
              </a:rPr>
              <a:t>Questionnaires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surveys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715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Key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Informant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Interview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(KII)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710"/>
              </a:spcBef>
              <a:buFont typeface="Arial"/>
              <a:buChar char="•"/>
              <a:tabLst>
                <a:tab pos="240665" algn="l"/>
              </a:tabLst>
            </a:pPr>
            <a:r>
              <a:rPr sz="2400" spc="-10" dirty="0">
                <a:latin typeface="Calibri"/>
                <a:cs typeface="Calibri"/>
              </a:rPr>
              <a:t>Participant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observations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recorded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(video/audio)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715"/>
              </a:spcBef>
              <a:buFont typeface="Arial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Case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study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0029" marR="5080" indent="-227965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Secondary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including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diaries,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self-</a:t>
            </a:r>
            <a:r>
              <a:rPr sz="2400" dirty="0">
                <a:latin typeface="Calibri"/>
                <a:cs typeface="Calibri"/>
              </a:rPr>
              <a:t>reporting,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written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accounts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past 	</a:t>
            </a:r>
            <a:r>
              <a:rPr sz="2400" spc="-10" dirty="0">
                <a:latin typeface="Calibri"/>
                <a:cs typeface="Calibri"/>
              </a:rPr>
              <a:t>events/archive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company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reports;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024" y="339597"/>
            <a:ext cx="41490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Data</a:t>
            </a:r>
            <a:r>
              <a:rPr spc="-140" dirty="0"/>
              <a:t> </a:t>
            </a:r>
            <a:r>
              <a:rPr spc="-25" dirty="0"/>
              <a:t>analysis</a:t>
            </a:r>
            <a:r>
              <a:rPr spc="-140" dirty="0"/>
              <a:t> </a:t>
            </a:r>
            <a:r>
              <a:rPr dirty="0"/>
              <a:t>and</a:t>
            </a:r>
            <a:r>
              <a:rPr spc="-110" dirty="0"/>
              <a:t> </a:t>
            </a:r>
            <a:r>
              <a:rPr spc="-10" dirty="0"/>
              <a:t>findings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7024" y="1029681"/>
            <a:ext cx="5742940" cy="52793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27329" marR="3310254" indent="-227329" algn="r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27329" algn="l"/>
              </a:tabLst>
            </a:pPr>
            <a:r>
              <a:rPr sz="2400" dirty="0">
                <a:latin typeface="Calibri"/>
                <a:cs typeface="Calibri"/>
              </a:rPr>
              <a:t>Thematic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analysis</a:t>
            </a:r>
            <a:endParaRPr sz="2400" dirty="0">
              <a:latin typeface="Calibri"/>
              <a:cs typeface="Calibri"/>
            </a:endParaRPr>
          </a:p>
          <a:p>
            <a:pPr marL="227965" marR="3280410" lvl="1" indent="-227965" algn="r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227965" algn="l"/>
              </a:tabLst>
            </a:pPr>
            <a:r>
              <a:rPr sz="2000" dirty="0">
                <a:latin typeface="Calibri"/>
                <a:cs typeface="Calibri"/>
              </a:rPr>
              <a:t>Mode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delivery</a:t>
            </a:r>
            <a:endParaRPr sz="2000" dirty="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7865" algn="l"/>
              </a:tabLst>
            </a:pP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participants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social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interactions</a:t>
            </a:r>
            <a:endParaRPr sz="2000" dirty="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697865" algn="l"/>
              </a:tabLst>
            </a:pPr>
            <a:r>
              <a:rPr sz="2000" spc="-10" dirty="0">
                <a:latin typeface="Calibri"/>
                <a:cs typeface="Calibri"/>
              </a:rPr>
              <a:t>Geographical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affordances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places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locations</a:t>
            </a:r>
            <a:endParaRPr sz="2000" dirty="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697865" algn="l"/>
              </a:tabLst>
            </a:pPr>
            <a:r>
              <a:rPr sz="2000" dirty="0">
                <a:latin typeface="Calibri"/>
                <a:cs typeface="Calibri"/>
              </a:rPr>
              <a:t>User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experience</a:t>
            </a:r>
            <a:endParaRPr sz="2000" dirty="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697865" algn="l"/>
              </a:tabLst>
            </a:pPr>
            <a:r>
              <a:rPr sz="2000" dirty="0">
                <a:latin typeface="Calibri"/>
                <a:cs typeface="Calibri"/>
              </a:rPr>
              <a:t>Opportunities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learning</a:t>
            </a:r>
            <a:endParaRPr sz="2000" dirty="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697865" algn="l"/>
              </a:tabLst>
            </a:pP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factors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98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Content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analysis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Narrative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analysis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Ethnography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99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Findings,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lessons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learned,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recommendations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685800"/>
            <a:ext cx="7796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dirty="0">
                <a:latin typeface="+mn-lt"/>
              </a:rPr>
              <a:t>Learning Objectives and Outcomes </a:t>
            </a:r>
            <a:endParaRPr sz="4000" b="1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4C07B-B3C7-8F55-6191-BCBA35B9F37B}"/>
              </a:ext>
            </a:extLst>
          </p:cNvPr>
          <p:cNvSpPr txBox="1"/>
          <p:nvPr/>
        </p:nvSpPr>
        <p:spPr>
          <a:xfrm>
            <a:off x="1123071" y="1565811"/>
            <a:ext cx="10439400" cy="4606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2155"/>
              </a:spcBef>
              <a:spcAft>
                <a:spcPts val="0"/>
              </a:spcAft>
              <a:buSzPts val="1650"/>
              <a:tabLst>
                <a:tab pos="506730" algn="l"/>
              </a:tabLst>
            </a:pP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After</a:t>
            </a:r>
            <a:r>
              <a:rPr lang="en-US" sz="2400" b="1" spc="-8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attending</a:t>
            </a:r>
            <a:r>
              <a:rPr lang="en-US" sz="2400" b="1" spc="-7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this</a:t>
            </a:r>
            <a:r>
              <a:rPr lang="en-US" sz="2400" b="1" spc="-6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class</a:t>
            </a:r>
            <a:r>
              <a:rPr lang="en-US" sz="2400" b="1" spc="-7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students</a:t>
            </a:r>
            <a:r>
              <a:rPr lang="en-US" sz="2400" b="1" spc="-6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will</a:t>
            </a:r>
            <a:r>
              <a:rPr lang="en-US" sz="2400" b="1" spc="-7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be</a:t>
            </a:r>
            <a:r>
              <a:rPr lang="en-US" sz="2400" b="1" spc="-6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able</a:t>
            </a:r>
            <a:r>
              <a:rPr lang="en-US" sz="2400" b="1" spc="-5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b="1" spc="-25" dirty="0">
                <a:effectLst/>
                <a:latin typeface="+mn-lt"/>
                <a:ea typeface="Arial" panose="020B0604020202020204" pitchFamily="34" charset="0"/>
                <a:cs typeface="Carlito"/>
              </a:rPr>
              <a:t>to:</a:t>
            </a:r>
            <a:endParaRPr lang="en-US" sz="2400" b="1" spc="0" dirty="0">
              <a:effectLst/>
              <a:latin typeface="+mn-lt"/>
              <a:ea typeface="Arial" panose="020B0604020202020204" pitchFamily="34" charset="0"/>
              <a:cs typeface="Carlito"/>
            </a:endParaRPr>
          </a:p>
          <a:p>
            <a:pPr marL="342900" marR="1351915" lvl="0" indent="-342900" algn="just">
              <a:spcBef>
                <a:spcPts val="1965"/>
              </a:spcBef>
              <a:spcAft>
                <a:spcPts val="0"/>
              </a:spcAft>
              <a:buSzPts val="1650"/>
              <a:buFont typeface="Wingdings" panose="05000000000000000000" pitchFamily="2" charset="2"/>
              <a:buChar char="q"/>
              <a:tabLst>
                <a:tab pos="506730" algn="l"/>
              </a:tabLst>
            </a:pP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Develop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scientific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outlook,</a:t>
            </a:r>
            <a:r>
              <a:rPr lang="en-US" sz="2400" spc="-9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approach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and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attitude</a:t>
            </a:r>
            <a:r>
              <a:rPr lang="en-US" sz="2400" spc="-9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to understand social research.</a:t>
            </a:r>
          </a:p>
          <a:p>
            <a:pPr marL="342900" marR="0" lvl="0" indent="-342900" algn="just">
              <a:spcBef>
                <a:spcPts val="1720"/>
              </a:spcBef>
              <a:spcAft>
                <a:spcPts val="0"/>
              </a:spcAft>
              <a:buSzPts val="1650"/>
              <a:buFont typeface="Wingdings" panose="05000000000000000000" pitchFamily="2" charset="2"/>
              <a:buChar char="q"/>
              <a:tabLst>
                <a:tab pos="506730" algn="l"/>
              </a:tabLst>
            </a:pP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Identify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different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stages</a:t>
            </a:r>
            <a:r>
              <a:rPr lang="en-US" sz="2400" spc="-10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of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scientific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research</a:t>
            </a:r>
            <a:r>
              <a:rPr lang="en-US" sz="2400" spc="-10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10" dirty="0">
                <a:effectLst/>
                <a:latin typeface="+mn-lt"/>
                <a:ea typeface="Arial" panose="020B0604020202020204" pitchFamily="34" charset="0"/>
                <a:cs typeface="Carlito"/>
              </a:rPr>
              <a:t>method.</a:t>
            </a:r>
            <a:endParaRPr lang="en-US" sz="2400" dirty="0">
              <a:latin typeface="+mn-lt"/>
              <a:ea typeface="Arial" panose="020B0604020202020204" pitchFamily="34" charset="0"/>
              <a:cs typeface="Carlito"/>
            </a:endParaRPr>
          </a:p>
          <a:p>
            <a:pPr marL="342900" marR="0" lvl="0" indent="-342900" algn="just">
              <a:spcBef>
                <a:spcPts val="1720"/>
              </a:spcBef>
              <a:spcAft>
                <a:spcPts val="0"/>
              </a:spcAft>
              <a:buSzPts val="1650"/>
              <a:buFont typeface="Wingdings" panose="05000000000000000000" pitchFamily="2" charset="2"/>
              <a:buChar char="q"/>
              <a:tabLst>
                <a:tab pos="506730" algn="l"/>
              </a:tabLst>
            </a:pP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Distinguish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between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research</a:t>
            </a:r>
            <a:r>
              <a:rPr lang="en-US" sz="2400" spc="-10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method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and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methodology, approach and perspectives to conduct research.</a:t>
            </a:r>
            <a:endParaRPr lang="en-US" sz="2400" dirty="0">
              <a:latin typeface="+mn-lt"/>
              <a:ea typeface="Arial" panose="020B0604020202020204" pitchFamily="34" charset="0"/>
              <a:cs typeface="Carlito"/>
            </a:endParaRPr>
          </a:p>
          <a:p>
            <a:pPr marL="342900" marR="0" lvl="0" indent="-342900" algn="just">
              <a:spcBef>
                <a:spcPts val="1720"/>
              </a:spcBef>
              <a:spcAft>
                <a:spcPts val="0"/>
              </a:spcAft>
              <a:buSzPts val="1650"/>
              <a:buFont typeface="Wingdings" panose="05000000000000000000" pitchFamily="2" charset="2"/>
              <a:buChar char="q"/>
              <a:tabLst>
                <a:tab pos="506730" algn="l"/>
              </a:tabLst>
            </a:pP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Use</a:t>
            </a:r>
            <a:r>
              <a:rPr lang="en-US" sz="2400" spc="-7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various</a:t>
            </a:r>
            <a:r>
              <a:rPr lang="en-US" sz="2400" spc="-7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methods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and</a:t>
            </a:r>
            <a:r>
              <a:rPr lang="en-US" sz="2400" spc="-7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techniques</a:t>
            </a:r>
            <a:r>
              <a:rPr lang="en-US" sz="2400" spc="-6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of</a:t>
            </a:r>
            <a:r>
              <a:rPr lang="en-US" sz="2400" spc="-7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data</a:t>
            </a:r>
            <a:r>
              <a:rPr lang="en-US" sz="2400" spc="-8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collection</a:t>
            </a:r>
            <a:r>
              <a:rPr lang="en-US" sz="2400" spc="-8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in</a:t>
            </a:r>
            <a:r>
              <a:rPr lang="en-US" sz="2400" spc="-7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field </a:t>
            </a:r>
            <a:r>
              <a:rPr lang="en-US" sz="2400" spc="-10" dirty="0">
                <a:effectLst/>
                <a:latin typeface="+mn-lt"/>
                <a:ea typeface="Arial" panose="020B0604020202020204" pitchFamily="34" charset="0"/>
                <a:cs typeface="Carlito"/>
              </a:rPr>
              <a:t>research.</a:t>
            </a:r>
            <a:endParaRPr lang="en-US" sz="2400" dirty="0">
              <a:latin typeface="+mn-lt"/>
              <a:ea typeface="Arial" panose="020B0604020202020204" pitchFamily="34" charset="0"/>
              <a:cs typeface="Carlito"/>
            </a:endParaRPr>
          </a:p>
          <a:p>
            <a:pPr marL="342900" marR="0" lvl="0" indent="-342900" algn="just">
              <a:spcBef>
                <a:spcPts val="1720"/>
              </a:spcBef>
              <a:spcAft>
                <a:spcPts val="0"/>
              </a:spcAft>
              <a:buSzPts val="1650"/>
              <a:buFont typeface="Wingdings" panose="05000000000000000000" pitchFamily="2" charset="2"/>
              <a:buChar char="q"/>
              <a:tabLst>
                <a:tab pos="506730" algn="l"/>
              </a:tabLst>
            </a:pP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Design suitable research tools and plan the entire process in conducting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research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study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and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prepare</a:t>
            </a:r>
            <a:r>
              <a:rPr lang="en-US" sz="2400" spc="-8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</a:t>
            </a:r>
            <a:r>
              <a:rPr lang="en-US" sz="2400" spc="-8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research</a:t>
            </a:r>
            <a:r>
              <a:rPr lang="en-US" sz="2400" spc="-9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proposal</a:t>
            </a:r>
            <a:r>
              <a:rPr lang="en-US" sz="2400" b="1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22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6742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What</a:t>
            </a:r>
            <a:r>
              <a:rPr spc="-125" dirty="0"/>
              <a:t> </a:t>
            </a:r>
            <a:r>
              <a:rPr dirty="0"/>
              <a:t>are</a:t>
            </a:r>
            <a:r>
              <a:rPr spc="-125" dirty="0"/>
              <a:t> </a:t>
            </a:r>
            <a:r>
              <a:rPr dirty="0"/>
              <a:t>the</a:t>
            </a:r>
            <a:r>
              <a:rPr spc="-120" dirty="0"/>
              <a:t> </a:t>
            </a:r>
            <a:r>
              <a:rPr spc="-30" dirty="0"/>
              <a:t>limitations</a:t>
            </a:r>
            <a:r>
              <a:rPr spc="-130" dirty="0"/>
              <a:t> </a:t>
            </a:r>
            <a:r>
              <a:rPr spc="-35" dirty="0"/>
              <a:t>qualitative</a:t>
            </a:r>
            <a:r>
              <a:rPr spc="-145" dirty="0"/>
              <a:t> </a:t>
            </a:r>
            <a:r>
              <a:rPr spc="-10" dirty="0"/>
              <a:t>research?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55598"/>
            <a:ext cx="8336280" cy="274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It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subjective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6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It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always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repeated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6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It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always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generalizable</a:t>
            </a:r>
            <a:endParaRPr sz="28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665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Not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really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focus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definite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answers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more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analysis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3917" y="358901"/>
            <a:ext cx="46755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Credibility</a:t>
            </a:r>
            <a:r>
              <a:rPr spc="-114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30" dirty="0"/>
              <a:t>research</a:t>
            </a:r>
            <a:r>
              <a:rPr spc="-110" dirty="0"/>
              <a:t> </a:t>
            </a:r>
            <a:r>
              <a:rPr spc="-10"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917" y="1213866"/>
            <a:ext cx="10325735" cy="5028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Validity</a:t>
            </a:r>
            <a:endParaRPr sz="28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65"/>
              </a:spcBef>
              <a:buFont typeface="Arial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Reliability</a:t>
            </a:r>
            <a:endParaRPr sz="28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065"/>
              </a:spcBef>
              <a:buFont typeface="Arial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Trustworthiness:</a:t>
            </a:r>
            <a:endParaRPr sz="2800" dirty="0">
              <a:latin typeface="Calibri"/>
              <a:cs typeface="Calibri"/>
            </a:endParaRPr>
          </a:p>
          <a:p>
            <a:pPr marL="697230" marR="1145540" lvl="1" indent="-227329">
              <a:lnSpc>
                <a:spcPts val="2590"/>
              </a:lnSpc>
              <a:spcBef>
                <a:spcPts val="2470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solidFill>
                  <a:srgbClr val="00AFEF"/>
                </a:solidFill>
                <a:latin typeface="Calibri"/>
                <a:cs typeface="Calibri"/>
              </a:rPr>
              <a:t>Dependability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showing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findings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consistent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could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be 	</a:t>
            </a:r>
            <a:r>
              <a:rPr sz="2400" spc="-10" dirty="0">
                <a:latin typeface="Calibri"/>
                <a:cs typeface="Calibri"/>
              </a:rPr>
              <a:t>repeated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ts val="2740"/>
              </a:lnSpc>
              <a:spcBef>
                <a:spcPts val="2075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solidFill>
                  <a:srgbClr val="00AFEF"/>
                </a:solidFill>
                <a:latin typeface="Calibri"/>
                <a:cs typeface="Calibri"/>
              </a:rPr>
              <a:t>Confirmability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degree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neutrality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findings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study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based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on</a:t>
            </a:r>
            <a:endParaRPr sz="2400" dirty="0">
              <a:latin typeface="Calibri"/>
              <a:cs typeface="Calibri"/>
            </a:endParaRPr>
          </a:p>
          <a:p>
            <a:pPr marL="698500">
              <a:lnSpc>
                <a:spcPts val="2740"/>
              </a:lnSpc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respondents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bias,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motivation,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interest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110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solidFill>
                  <a:srgbClr val="00AFEF"/>
                </a:solidFill>
                <a:latin typeface="Calibri"/>
                <a:cs typeface="Calibri"/>
              </a:rPr>
              <a:t>Credibility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establishing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findings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'truth'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2115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25" dirty="0">
                <a:solidFill>
                  <a:srgbClr val="00AFEF"/>
                </a:solidFill>
                <a:latin typeface="Calibri"/>
                <a:cs typeface="Calibri"/>
              </a:rPr>
              <a:t>Transferability</a:t>
            </a:r>
            <a:r>
              <a:rPr sz="2400" spc="-25" dirty="0">
                <a:latin typeface="Calibri"/>
                <a:cs typeface="Calibri"/>
              </a:rPr>
              <a:t>: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showing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findings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have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applicability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other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contexts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58901"/>
            <a:ext cx="15576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Summary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marR="278130" indent="-227329">
              <a:lnSpc>
                <a:spcPct val="1201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Research</a:t>
            </a:r>
            <a:r>
              <a:rPr spc="-105" dirty="0"/>
              <a:t> </a:t>
            </a:r>
            <a:r>
              <a:rPr dirty="0"/>
              <a:t>method</a:t>
            </a:r>
            <a:r>
              <a:rPr spc="-85" dirty="0"/>
              <a:t> </a:t>
            </a:r>
            <a:r>
              <a:rPr dirty="0"/>
              <a:t>depends</a:t>
            </a:r>
            <a:r>
              <a:rPr spc="-60" dirty="0"/>
              <a:t> </a:t>
            </a:r>
            <a:r>
              <a:rPr dirty="0"/>
              <a:t>of</a:t>
            </a:r>
            <a:r>
              <a:rPr spc="-100" dirty="0"/>
              <a:t> </a:t>
            </a:r>
            <a:r>
              <a:rPr dirty="0"/>
              <a:t>your</a:t>
            </a:r>
            <a:r>
              <a:rPr spc="-95" dirty="0"/>
              <a:t> </a:t>
            </a:r>
            <a:r>
              <a:rPr dirty="0"/>
              <a:t>research</a:t>
            </a:r>
            <a:r>
              <a:rPr spc="-90" dirty="0"/>
              <a:t> </a:t>
            </a:r>
            <a:r>
              <a:rPr dirty="0"/>
              <a:t>question,</a:t>
            </a:r>
            <a:r>
              <a:rPr spc="-65" dirty="0"/>
              <a:t> </a:t>
            </a:r>
            <a:r>
              <a:rPr dirty="0"/>
              <a:t>your</a:t>
            </a:r>
            <a:r>
              <a:rPr spc="-95" dirty="0"/>
              <a:t> </a:t>
            </a:r>
            <a:r>
              <a:rPr dirty="0"/>
              <a:t>skills</a:t>
            </a:r>
            <a:r>
              <a:rPr spc="-80" dirty="0"/>
              <a:t> </a:t>
            </a:r>
            <a:r>
              <a:rPr spc="-25" dirty="0"/>
              <a:t>or 	</a:t>
            </a:r>
            <a:r>
              <a:rPr dirty="0"/>
              <a:t>ability</a:t>
            </a:r>
            <a:r>
              <a:rPr spc="-5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dirty="0"/>
              <a:t>utilise</a:t>
            </a:r>
            <a:r>
              <a:rPr spc="-25" dirty="0"/>
              <a:t> </a:t>
            </a:r>
            <a:r>
              <a:rPr dirty="0"/>
              <a:t>a</a:t>
            </a:r>
            <a:r>
              <a:rPr spc="-40" dirty="0"/>
              <a:t> </a:t>
            </a:r>
            <a:r>
              <a:rPr dirty="0"/>
              <a:t>certain</a:t>
            </a:r>
            <a:r>
              <a:rPr spc="-55" dirty="0"/>
              <a:t> </a:t>
            </a:r>
            <a:r>
              <a:rPr spc="-10" dirty="0"/>
              <a:t>approach</a:t>
            </a:r>
          </a:p>
          <a:p>
            <a:pPr>
              <a:lnSpc>
                <a:spcPct val="100000"/>
              </a:lnSpc>
              <a:spcBef>
                <a:spcPts val="254"/>
              </a:spcBef>
              <a:buFont typeface="Arial"/>
              <a:buChar char="•"/>
            </a:pPr>
            <a:endParaRPr spc="-10" dirty="0"/>
          </a:p>
          <a:p>
            <a:pPr marL="240029" indent="-227329">
              <a:lnSpc>
                <a:spcPct val="100000"/>
              </a:lnSpc>
              <a:buFont typeface="Arial"/>
              <a:buChar char="•"/>
              <a:tabLst>
                <a:tab pos="240029" algn="l"/>
              </a:tabLst>
            </a:pPr>
            <a:r>
              <a:rPr dirty="0"/>
              <a:t>Many</a:t>
            </a:r>
            <a:r>
              <a:rPr spc="-70" dirty="0"/>
              <a:t> </a:t>
            </a:r>
            <a:r>
              <a:rPr dirty="0"/>
              <a:t>people</a:t>
            </a:r>
            <a:r>
              <a:rPr spc="-50" dirty="0"/>
              <a:t> </a:t>
            </a:r>
            <a:r>
              <a:rPr dirty="0"/>
              <a:t>use</a:t>
            </a:r>
            <a:r>
              <a:rPr spc="-60" dirty="0"/>
              <a:t> </a:t>
            </a:r>
            <a:r>
              <a:rPr dirty="0"/>
              <a:t>mixed</a:t>
            </a:r>
            <a:r>
              <a:rPr spc="-65" dirty="0"/>
              <a:t> </a:t>
            </a:r>
            <a:r>
              <a:rPr spc="-10" dirty="0"/>
              <a:t>methods</a:t>
            </a:r>
          </a:p>
          <a:p>
            <a:pPr>
              <a:lnSpc>
                <a:spcPct val="100000"/>
              </a:lnSpc>
              <a:spcBef>
                <a:spcPts val="254"/>
              </a:spcBef>
              <a:buFont typeface="Arial"/>
              <a:buChar char="•"/>
            </a:pPr>
            <a:endParaRPr spc="-10" dirty="0"/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dirty="0"/>
              <a:t>As</a:t>
            </a:r>
            <a:r>
              <a:rPr spc="-55" dirty="0"/>
              <a:t> </a:t>
            </a:r>
            <a:r>
              <a:rPr dirty="0"/>
              <a:t>long</a:t>
            </a:r>
            <a:r>
              <a:rPr spc="-45" dirty="0"/>
              <a:t> </a:t>
            </a:r>
            <a:r>
              <a:rPr dirty="0"/>
              <a:t>as</a:t>
            </a:r>
            <a:r>
              <a:rPr spc="-65" dirty="0"/>
              <a:t> </a:t>
            </a:r>
            <a:r>
              <a:rPr dirty="0"/>
              <a:t>you</a:t>
            </a:r>
            <a:r>
              <a:rPr spc="-60" dirty="0"/>
              <a:t> </a:t>
            </a:r>
            <a:r>
              <a:rPr dirty="0"/>
              <a:t>can</a:t>
            </a:r>
            <a:r>
              <a:rPr spc="-50" dirty="0"/>
              <a:t> </a:t>
            </a:r>
            <a:r>
              <a:rPr dirty="0"/>
              <a:t>justify</a:t>
            </a:r>
            <a:r>
              <a:rPr spc="-35" dirty="0"/>
              <a:t> </a:t>
            </a:r>
            <a:r>
              <a:rPr dirty="0"/>
              <a:t>your</a:t>
            </a:r>
            <a:r>
              <a:rPr spc="-55" dirty="0"/>
              <a:t> </a:t>
            </a:r>
            <a:r>
              <a:rPr dirty="0"/>
              <a:t>method,</a:t>
            </a:r>
            <a:r>
              <a:rPr spc="-45" dirty="0"/>
              <a:t> </a:t>
            </a:r>
            <a:r>
              <a:rPr dirty="0"/>
              <a:t>should</a:t>
            </a:r>
            <a:r>
              <a:rPr spc="-25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spc="-20" dirty="0"/>
              <a:t>fine</a:t>
            </a:r>
          </a:p>
          <a:p>
            <a:pPr marL="240029" marR="5080" indent="-227965">
              <a:lnSpc>
                <a:spcPct val="120000"/>
              </a:lnSpc>
              <a:spcBef>
                <a:spcPts val="3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Make</a:t>
            </a:r>
            <a:r>
              <a:rPr spc="-80" dirty="0"/>
              <a:t> </a:t>
            </a:r>
            <a:r>
              <a:rPr dirty="0"/>
              <a:t>sure</a:t>
            </a:r>
            <a:r>
              <a:rPr spc="-65" dirty="0"/>
              <a:t> </a:t>
            </a:r>
            <a:r>
              <a:rPr dirty="0"/>
              <a:t>you</a:t>
            </a:r>
            <a:r>
              <a:rPr spc="-60" dirty="0"/>
              <a:t> </a:t>
            </a:r>
            <a:r>
              <a:rPr dirty="0"/>
              <a:t>are</a:t>
            </a:r>
            <a:r>
              <a:rPr spc="-80" dirty="0"/>
              <a:t> </a:t>
            </a:r>
            <a:r>
              <a:rPr dirty="0"/>
              <a:t>aware</a:t>
            </a:r>
            <a:r>
              <a:rPr spc="-75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dirty="0"/>
              <a:t>the</a:t>
            </a:r>
            <a:r>
              <a:rPr spc="-75" dirty="0"/>
              <a:t> </a:t>
            </a:r>
            <a:r>
              <a:rPr dirty="0"/>
              <a:t>limitations</a:t>
            </a:r>
            <a:r>
              <a:rPr spc="-50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dirty="0"/>
              <a:t>your</a:t>
            </a:r>
            <a:r>
              <a:rPr spc="-65" dirty="0"/>
              <a:t> </a:t>
            </a:r>
            <a:r>
              <a:rPr spc="-10" dirty="0"/>
              <a:t>approach(es)</a:t>
            </a:r>
            <a:r>
              <a:rPr spc="-55" dirty="0"/>
              <a:t> </a:t>
            </a:r>
            <a:r>
              <a:rPr spc="-25" dirty="0"/>
              <a:t>and 	</a:t>
            </a:r>
            <a:r>
              <a:rPr dirty="0"/>
              <a:t>try</a:t>
            </a:r>
            <a:r>
              <a:rPr spc="-60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adjust</a:t>
            </a:r>
            <a:r>
              <a:rPr spc="-30" dirty="0"/>
              <a:t> </a:t>
            </a:r>
            <a:r>
              <a:rPr dirty="0"/>
              <a:t>where</a:t>
            </a:r>
            <a:r>
              <a:rPr spc="-65" dirty="0"/>
              <a:t> </a:t>
            </a:r>
            <a:r>
              <a:rPr spc="-10" dirty="0"/>
              <a:t>necessary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685800"/>
            <a:ext cx="7796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dirty="0">
                <a:latin typeface="+mn-lt"/>
              </a:rPr>
              <a:t>What is all about research?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54CC84D-834A-9516-772A-D2F50EEC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65" y="27482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01492" tIns="130134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F336A180-FC86-ECB0-09AF-D52318756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47800"/>
            <a:ext cx="10820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A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search,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re-search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or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re-examination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of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questions: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Carlito" charset="0"/>
              </a:rPr>
              <a:t>What?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Carlito" charset="0"/>
              </a:rPr>
              <a:t>Why?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Carlito" charset="0"/>
              </a:rPr>
              <a:t>When?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Carlito" charset="0"/>
              </a:rPr>
              <a:t>Where?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4309E7"/>
                </a:solidFill>
                <a:effectLst/>
                <a:latin typeface="+mn-lt"/>
                <a:ea typeface="Carlito" charset="0"/>
                <a:cs typeface="Carlito" charset="0"/>
              </a:rPr>
              <a:t>How?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endParaRPr kumimoji="0" lang="en-US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Sir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Isaac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Newton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asked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question:</a:t>
            </a:r>
            <a:endParaRPr lang="en-US" altLang="en-US" sz="2400" dirty="0">
              <a:latin typeface="+mn-lt"/>
              <a:ea typeface="Carlito" charset="0"/>
              <a:cs typeface="Carlito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‘Why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do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apples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regularly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fall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to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ground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instead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of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floating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off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into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space?’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endParaRPr kumimoji="0" lang="en-US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Charles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Darwin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asked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question:</a:t>
            </a:r>
            <a:endParaRPr kumimoji="0" lang="en-US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‘How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did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humans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evolve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from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pre-human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forms?’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endParaRPr kumimoji="0" lang="en-US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EB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Tylor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asked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question:</a:t>
            </a:r>
            <a:endParaRPr kumimoji="0" lang="en-US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What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makes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all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human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beings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to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develop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similar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institutions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and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culture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throughout,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in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spite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of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several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differences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across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space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rlito" charset="0"/>
                <a:cs typeface="Carlito" charset="0"/>
              </a:rPr>
              <a:t>and time?’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endParaRPr kumimoji="0" lang="en-US" alt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19113" algn="l"/>
              </a:tabLst>
            </a:pP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Research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is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an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organized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and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systematic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enquiry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to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discover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new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or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to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verify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the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existing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rlito" charset="0"/>
                <a:cs typeface="Carlito" charset="0"/>
              </a:rPr>
              <a:t>knowledge.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8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685800"/>
            <a:ext cx="7796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dirty="0">
                <a:latin typeface="+mn-lt"/>
              </a:rPr>
              <a:t>Science and Scientific Methods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AA965C-09D3-EEC7-3792-986611BC9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0149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212E67-53B4-AF76-46E6-2C803AACD008}"/>
              </a:ext>
            </a:extLst>
          </p:cNvPr>
          <p:cNvSpPr txBox="1"/>
          <p:nvPr/>
        </p:nvSpPr>
        <p:spPr>
          <a:xfrm>
            <a:off x="838200" y="1572846"/>
            <a:ext cx="9220200" cy="4644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751205" lvl="1" indent="-285750" algn="just">
              <a:spcBef>
                <a:spcPts val="1580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619760" algn="l"/>
                <a:tab pos="667385" algn="l"/>
              </a:tabLst>
            </a:pP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Science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is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empirical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400" b="1" spc="-1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Scientific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methods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involve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direct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observation</a:t>
            </a:r>
            <a:r>
              <a:rPr lang="en-US" sz="2400" b="1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b="1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collection</a:t>
            </a:r>
            <a:r>
              <a:rPr lang="en-US" sz="2400" b="1" spc="-10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b="1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data</a:t>
            </a:r>
            <a:r>
              <a:rPr lang="en-US" sz="2400" b="1" spc="-9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through</a:t>
            </a:r>
            <a:r>
              <a:rPr lang="en-US" sz="2400" b="1" spc="-10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field</a:t>
            </a:r>
            <a:r>
              <a:rPr lang="en-US" sz="2400" b="1" spc="-8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interaction.</a:t>
            </a:r>
          </a:p>
          <a:p>
            <a:pPr marL="742950" marR="542925" lvl="1" indent="-285750" algn="just">
              <a:spcBef>
                <a:spcPts val="1645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619760" algn="l"/>
                <a:tab pos="667385" algn="l"/>
              </a:tabLst>
            </a:pP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Science</a:t>
            </a:r>
            <a:r>
              <a:rPr lang="en-US" sz="2400" b="1" spc="-8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is</a:t>
            </a:r>
            <a:r>
              <a:rPr lang="en-US" sz="2400" b="1" spc="-5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systematic</a:t>
            </a:r>
            <a:r>
              <a:rPr lang="en-US" sz="2400" b="1" spc="-5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400" b="1" spc="-125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requires</a:t>
            </a:r>
            <a:r>
              <a:rPr lang="en-US" sz="2400" b="1" spc="-5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careful</a:t>
            </a:r>
            <a:r>
              <a:rPr lang="en-US" sz="2400" b="1" spc="-5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planning</a:t>
            </a:r>
            <a:r>
              <a:rPr lang="en-US" sz="2400" b="1" spc="-5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than</a:t>
            </a:r>
            <a:r>
              <a:rPr lang="en-US" sz="2400" b="1" spc="-5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random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-1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observation.</a:t>
            </a:r>
            <a:endParaRPr lang="en-US" sz="2400" b="1" spc="0" dirty="0">
              <a:effectLst/>
              <a:latin typeface="+mn-lt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394970" lvl="1" indent="-285750" algn="just">
              <a:spcBef>
                <a:spcPts val="1675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619760" algn="l"/>
                <a:tab pos="666750" algn="l"/>
              </a:tabLst>
            </a:pP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Science</a:t>
            </a:r>
            <a:r>
              <a:rPr lang="en-US" sz="2400" b="1" spc="-4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is</a:t>
            </a:r>
            <a:r>
              <a:rPr lang="en-US" sz="2400" b="1" spc="-4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replicable</a:t>
            </a:r>
            <a:r>
              <a:rPr lang="en-US" sz="2400" b="1" spc="-4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400" b="1" spc="-125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Scientific</a:t>
            </a:r>
            <a:r>
              <a:rPr lang="en-US" sz="2400" b="1" spc="-6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experiments</a:t>
            </a:r>
            <a:r>
              <a:rPr lang="en-US" sz="2400" b="1" spc="-5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can</a:t>
            </a:r>
            <a:r>
              <a:rPr lang="en-US" sz="2400" b="1" spc="-5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be</a:t>
            </a:r>
            <a:r>
              <a:rPr lang="en-US" sz="2400" b="1" spc="-4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repeated</a:t>
            </a:r>
            <a:r>
              <a:rPr lang="en-US" sz="2400" b="1" spc="-3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in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similar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conditions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produce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similar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results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everywhere.</a:t>
            </a:r>
          </a:p>
          <a:p>
            <a:pPr marL="742950" marR="923290" lvl="1" indent="-285750" algn="just">
              <a:spcBef>
                <a:spcPts val="1670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619760" algn="l"/>
                <a:tab pos="667385" algn="l"/>
              </a:tabLst>
            </a:pP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Science</a:t>
            </a:r>
            <a:r>
              <a:rPr lang="en-US" sz="2400" b="1" spc="-4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is</a:t>
            </a:r>
            <a:r>
              <a:rPr lang="en-US" sz="2400" b="1" spc="-4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searching</a:t>
            </a:r>
            <a:r>
              <a:rPr lang="en-US" sz="2400" b="1" spc="-4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causes</a:t>
            </a:r>
            <a:r>
              <a:rPr lang="en-US" sz="2400" b="1" spc="-3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–there</a:t>
            </a:r>
            <a:r>
              <a:rPr lang="en-US" sz="2400" b="1" spc="-5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exists</a:t>
            </a:r>
            <a:r>
              <a:rPr lang="en-US" sz="2400" b="1" spc="-6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cause</a:t>
            </a:r>
            <a:r>
              <a:rPr lang="en-US" sz="2400" b="1" spc="-4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b="1" spc="-5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effect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relationship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factors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in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every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phenomenon.</a:t>
            </a:r>
          </a:p>
          <a:p>
            <a:pPr marL="742950" marR="664210" lvl="1" indent="-285750" algn="just">
              <a:spcBef>
                <a:spcPts val="1670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619760" algn="l"/>
                <a:tab pos="667385" algn="l"/>
              </a:tabLst>
            </a:pP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Science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is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i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provisional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400" b="1" spc="-45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Results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are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open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question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debate</a:t>
            </a:r>
            <a:r>
              <a:rPr lang="en-US" sz="2400" b="1" spc="-7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b="1" spc="-8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are</a:t>
            </a:r>
            <a:r>
              <a:rPr lang="en-US" sz="2400" b="1" spc="-7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subject</a:t>
            </a:r>
            <a:r>
              <a:rPr lang="en-US" sz="2400" b="1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2400" b="1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modification</a:t>
            </a:r>
            <a:r>
              <a:rPr lang="en-US" sz="2400" b="1" spc="-9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with</a:t>
            </a:r>
            <a:r>
              <a:rPr lang="en-US" sz="2400" b="1" spc="-9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new</a:t>
            </a:r>
            <a:r>
              <a:rPr lang="en-US" sz="2400" b="1" spc="-7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knowledge.</a:t>
            </a:r>
          </a:p>
        </p:txBody>
      </p:sp>
    </p:spTree>
    <p:extLst>
      <p:ext uri="{BB962C8B-B14F-4D97-AF65-F5344CB8AC3E}">
        <p14:creationId xmlns:p14="http://schemas.microsoft.com/office/powerpoint/2010/main" val="240688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E54CC84D-834A-9516-772A-D2F50EEC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165" y="27482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01492" tIns="130134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848AA4-DDCF-FFF4-156B-80A5A58F5B0E}"/>
              </a:ext>
            </a:extLst>
          </p:cNvPr>
          <p:cNvSpPr txBox="1"/>
          <p:nvPr/>
        </p:nvSpPr>
        <p:spPr>
          <a:xfrm>
            <a:off x="1219200" y="1219200"/>
            <a:ext cx="9110002" cy="4248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1007745" lvl="0" indent="-34290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650"/>
              <a:buFont typeface="Arial" panose="020B0604020202020204" pitchFamily="34" charset="0"/>
              <a:buChar char="•"/>
              <a:tabLst>
                <a:tab pos="474980" algn="l"/>
              </a:tabLst>
            </a:pPr>
            <a:r>
              <a:rPr lang="en-US" sz="2400" spc="-30" dirty="0">
                <a:effectLst/>
                <a:latin typeface="+mn-lt"/>
                <a:ea typeface="Arial" panose="020B0604020202020204" pitchFamily="34" charset="0"/>
                <a:cs typeface="Carlito"/>
              </a:rPr>
              <a:t>‘Science</a:t>
            </a:r>
            <a:r>
              <a:rPr lang="en-US" sz="2400" spc="-12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30" dirty="0">
                <a:effectLst/>
                <a:latin typeface="+mn-lt"/>
                <a:ea typeface="Arial" panose="020B0604020202020204" pitchFamily="34" charset="0"/>
                <a:cs typeface="Carlito"/>
              </a:rPr>
              <a:t>is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30" dirty="0">
                <a:effectLst/>
                <a:latin typeface="+mn-lt"/>
                <a:ea typeface="Arial" panose="020B0604020202020204" pitchFamily="34" charset="0"/>
                <a:cs typeface="Carlito"/>
              </a:rPr>
              <a:t>the</a:t>
            </a:r>
            <a:r>
              <a:rPr lang="en-US" sz="2400" spc="-10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30" dirty="0">
                <a:solidFill>
                  <a:srgbClr val="4309E7"/>
                </a:solidFill>
                <a:effectLst/>
                <a:latin typeface="+mn-lt"/>
                <a:ea typeface="Arial" panose="020B0604020202020204" pitchFamily="34" charset="0"/>
                <a:cs typeface="Carlito"/>
              </a:rPr>
              <a:t>method</a:t>
            </a:r>
            <a:r>
              <a:rPr lang="en-US" sz="2400" spc="-35" dirty="0">
                <a:solidFill>
                  <a:srgbClr val="4309E7"/>
                </a:solidFill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30" dirty="0">
                <a:effectLst/>
                <a:latin typeface="+mn-lt"/>
                <a:ea typeface="Arial" panose="020B0604020202020204" pitchFamily="34" charset="0"/>
                <a:cs typeface="Carlito"/>
              </a:rPr>
              <a:t>of obtaining</a:t>
            </a:r>
            <a:r>
              <a:rPr lang="en-US" sz="2400" spc="-3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30" dirty="0">
                <a:solidFill>
                  <a:srgbClr val="4309E7"/>
                </a:solidFill>
                <a:effectLst/>
                <a:latin typeface="+mn-lt"/>
                <a:ea typeface="Arial" panose="020B0604020202020204" pitchFamily="34" charset="0"/>
                <a:cs typeface="Carlito"/>
              </a:rPr>
              <a:t>objective knowledge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about the world through </a:t>
            </a:r>
            <a:r>
              <a:rPr lang="en-US" sz="2400" spc="0" dirty="0">
                <a:solidFill>
                  <a:srgbClr val="4309E7"/>
                </a:solidFill>
                <a:effectLst/>
                <a:latin typeface="+mn-lt"/>
                <a:ea typeface="Arial" panose="020B0604020202020204" pitchFamily="34" charset="0"/>
                <a:cs typeface="Carlito"/>
              </a:rPr>
              <a:t>systematic observation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’</a:t>
            </a:r>
          </a:p>
          <a:p>
            <a:pPr marL="342900" marR="0" lvl="0" indent="-342900">
              <a:spcBef>
                <a:spcPts val="1895"/>
              </a:spcBef>
              <a:spcAft>
                <a:spcPts val="0"/>
              </a:spcAft>
              <a:buSzPts val="1650"/>
              <a:buFont typeface="Arial" panose="020B0604020202020204" pitchFamily="34" charset="0"/>
              <a:buChar char="•"/>
              <a:tabLst>
                <a:tab pos="474980" algn="l"/>
              </a:tabLst>
            </a:pP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Science</a:t>
            </a:r>
            <a:r>
              <a:rPr lang="en-US" sz="2400" spc="-7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includes</a:t>
            </a:r>
            <a:r>
              <a:rPr lang="en-US" sz="2400" spc="-55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Arial" panose="020B0604020202020204" pitchFamily="34" charset="0"/>
                <a:cs typeface="Carlito"/>
              </a:rPr>
              <a:t>two</a:t>
            </a:r>
            <a:r>
              <a:rPr lang="en-US" sz="2400" spc="-60" dirty="0">
                <a:effectLst/>
                <a:latin typeface="+mn-lt"/>
                <a:ea typeface="Arial" panose="020B0604020202020204" pitchFamily="34" charset="0"/>
                <a:cs typeface="Carlito"/>
              </a:rPr>
              <a:t> </a:t>
            </a:r>
            <a:r>
              <a:rPr lang="en-US" sz="2400" spc="-10" dirty="0">
                <a:effectLst/>
                <a:latin typeface="+mn-lt"/>
                <a:ea typeface="Arial" panose="020B0604020202020204" pitchFamily="34" charset="0"/>
                <a:cs typeface="Carlito"/>
              </a:rPr>
              <a:t>aspects:</a:t>
            </a:r>
            <a:endParaRPr lang="en-US" sz="2400" spc="0" dirty="0">
              <a:effectLst/>
              <a:latin typeface="+mn-lt"/>
              <a:ea typeface="Arial" panose="020B0604020202020204" pitchFamily="34" charset="0"/>
              <a:cs typeface="Carlito"/>
            </a:endParaRPr>
          </a:p>
          <a:p>
            <a:pPr marL="742950" marR="469265" lvl="1" indent="-285750">
              <a:lnSpc>
                <a:spcPct val="88000"/>
              </a:lnSpc>
              <a:spcBef>
                <a:spcPts val="2005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711200" algn="l"/>
                <a:tab pos="758825" algn="l"/>
              </a:tabLst>
            </a:pP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Scientific</a:t>
            </a:r>
            <a:r>
              <a:rPr lang="en-US" sz="2400" spc="-7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Process</a:t>
            </a:r>
            <a:r>
              <a:rPr lang="en-US" sz="2400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:</a:t>
            </a:r>
            <a:r>
              <a:rPr lang="en-US" sz="2400" spc="-8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identification</a:t>
            </a:r>
            <a:r>
              <a:rPr lang="en-US" sz="2400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-7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problem,</a:t>
            </a:r>
            <a:r>
              <a:rPr lang="en-US" sz="2400" spc="-8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formulation</a:t>
            </a:r>
            <a:r>
              <a:rPr lang="en-US" sz="2400" spc="-8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hypothesis,</a:t>
            </a:r>
            <a:r>
              <a:rPr lang="en-US" sz="2400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choosing</a:t>
            </a:r>
            <a:r>
              <a:rPr lang="en-US" sz="2400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spc="-9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employing</a:t>
            </a:r>
            <a:r>
              <a:rPr lang="en-US" sz="2400" spc="-9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methods</a:t>
            </a:r>
            <a:r>
              <a:rPr lang="en-US" sz="2400" spc="-9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or</a:t>
            </a:r>
            <a:r>
              <a:rPr lang="en-US" sz="2400" spc="-8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techniques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data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collection,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analysis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interpretation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data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logical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inference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generalization.</a:t>
            </a:r>
          </a:p>
          <a:p>
            <a:pPr marL="0" marR="0">
              <a:spcBef>
                <a:spcPts val="10"/>
              </a:spcBef>
              <a:spcAft>
                <a:spcPts val="0"/>
              </a:spcAft>
            </a:pPr>
            <a:r>
              <a:rPr lang="en-US" sz="2400" dirty="0">
                <a:effectLst/>
                <a:latin typeface="+mn-lt"/>
                <a:ea typeface="Carlito"/>
                <a:cs typeface="Carlito"/>
              </a:rPr>
              <a:t> </a:t>
            </a:r>
          </a:p>
          <a:p>
            <a:pPr marL="742950" marR="517525" lvl="1" indent="-285750" algn="just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4309E7"/>
              </a:buClr>
              <a:buSzPts val="1550"/>
              <a:buFont typeface="Wingdings" panose="05000000000000000000" pitchFamily="2" charset="2"/>
              <a:buChar char=""/>
              <a:tabLst>
                <a:tab pos="711200" algn="l"/>
                <a:tab pos="758825" algn="l"/>
              </a:tabLst>
            </a:pP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Scientific</a:t>
            </a:r>
            <a:r>
              <a:rPr lang="en-US" sz="2400" spc="-2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b="1" spc="0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Products:</a:t>
            </a:r>
            <a:r>
              <a:rPr lang="en-US" sz="2400" spc="-15" dirty="0">
                <a:solidFill>
                  <a:srgbClr val="4309E7"/>
                </a:solidFill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400" spc="-1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end</a:t>
            </a:r>
            <a:r>
              <a:rPr lang="en-US" sz="2400" spc="-1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result</a:t>
            </a:r>
            <a:r>
              <a:rPr lang="en-US" sz="2400" spc="-1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-2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scientific</a:t>
            </a:r>
            <a:r>
              <a:rPr lang="en-US" sz="2400" spc="-2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process</a:t>
            </a:r>
            <a:r>
              <a:rPr lang="en-US" sz="2400" spc="-3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i.e.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400" spc="-9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facts,</a:t>
            </a:r>
            <a:r>
              <a:rPr lang="en-US" sz="2400" spc="-10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figures,</a:t>
            </a:r>
            <a:r>
              <a:rPr lang="en-US" sz="2400" spc="-8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equations,</a:t>
            </a:r>
            <a:r>
              <a:rPr lang="en-US" sz="2400" spc="-10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theories,</a:t>
            </a:r>
            <a:r>
              <a:rPr lang="en-US" sz="2400" spc="-105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laws,</a:t>
            </a:r>
            <a:r>
              <a:rPr lang="en-US" sz="2400" spc="-10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generalizations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conclusions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Carlito"/>
              </a:rPr>
              <a:t> </a:t>
            </a:r>
            <a:r>
              <a:rPr lang="en-US" sz="2400" spc="0" dirty="0">
                <a:effectLst/>
                <a:latin typeface="+mn-lt"/>
                <a:ea typeface="Wingdings" panose="05000000000000000000" pitchFamily="2" charset="2"/>
                <a:cs typeface="Wingdings" panose="05000000000000000000" pitchFamily="2" charset="2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14360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319" y="136905"/>
            <a:ext cx="81921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Basic</a:t>
            </a:r>
            <a:r>
              <a:rPr sz="4000" spc="-165" dirty="0"/>
              <a:t> </a:t>
            </a:r>
            <a:r>
              <a:rPr sz="4000" spc="-35" dirty="0"/>
              <a:t>philosophical</a:t>
            </a:r>
            <a:r>
              <a:rPr sz="4000" spc="-155" dirty="0"/>
              <a:t> </a:t>
            </a:r>
            <a:r>
              <a:rPr sz="4000" spc="-25" dirty="0"/>
              <a:t>principles</a:t>
            </a:r>
            <a:r>
              <a:rPr sz="4000" spc="-155" dirty="0"/>
              <a:t> </a:t>
            </a:r>
            <a:r>
              <a:rPr sz="4000" dirty="0"/>
              <a:t>of</a:t>
            </a:r>
            <a:r>
              <a:rPr sz="4000" spc="-135" dirty="0"/>
              <a:t> </a:t>
            </a:r>
            <a:r>
              <a:rPr sz="4000" spc="-10" dirty="0"/>
              <a:t>research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74319" y="1043685"/>
            <a:ext cx="10826115" cy="5046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40385" indent="-22732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Ontology:</a:t>
            </a:r>
            <a:r>
              <a:rPr sz="2400" spc="-5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How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view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world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assumptions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make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dirty="0">
                <a:latin typeface="Calibri"/>
                <a:cs typeface="Calibri"/>
              </a:rPr>
              <a:t>nature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world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reality</a:t>
            </a:r>
            <a:endParaRPr sz="2400" dirty="0">
              <a:latin typeface="Calibri"/>
              <a:cs typeface="Calibri"/>
            </a:endParaRPr>
          </a:p>
          <a:p>
            <a:pPr marL="240029" marR="194945" indent="-227329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4309E7"/>
                </a:solidFill>
                <a:latin typeface="Calibri"/>
                <a:cs typeface="Calibri"/>
              </a:rPr>
              <a:t>Epistemology:</a:t>
            </a:r>
            <a:r>
              <a:rPr sz="2400" spc="-7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assumptions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make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best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investigate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dirty="0">
                <a:latin typeface="Calibri"/>
                <a:cs typeface="Calibri"/>
              </a:rPr>
              <a:t>world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reality</a:t>
            </a:r>
            <a:endParaRPr sz="2400" dirty="0">
              <a:latin typeface="Calibri"/>
              <a:cs typeface="Calibri"/>
            </a:endParaRPr>
          </a:p>
          <a:p>
            <a:pPr marL="240029" marR="238125" indent="-227329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Methodology:</a:t>
            </a:r>
            <a:r>
              <a:rPr sz="2400" spc="-6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group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together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techniques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make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	</a:t>
            </a:r>
            <a:r>
              <a:rPr sz="2400" spc="-10" dirty="0">
                <a:latin typeface="Calibri"/>
                <a:cs typeface="Calibri"/>
              </a:rPr>
              <a:t>coherent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picture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Methods</a:t>
            </a:r>
            <a:r>
              <a:rPr sz="2400" spc="-4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and</a:t>
            </a:r>
            <a:r>
              <a:rPr sz="2400" spc="-3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techniques:</a:t>
            </a:r>
            <a:r>
              <a:rPr sz="2400" spc="-5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What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actually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order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collect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carry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out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investigations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2400" dirty="0">
              <a:latin typeface="Calibri"/>
              <a:cs typeface="Calibri"/>
            </a:endParaRPr>
          </a:p>
          <a:p>
            <a:pPr marL="240029" marR="1266825" indent="-227329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These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principles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inform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methods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choose,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how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choose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to 	</a:t>
            </a:r>
            <a:r>
              <a:rPr sz="2400" spc="-20" dirty="0">
                <a:latin typeface="Calibri"/>
                <a:cs typeface="Calibri"/>
              </a:rPr>
              <a:t>investigate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ensure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work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coherent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effective.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368" y="112013"/>
            <a:ext cx="27133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/>
              <a:t>Epistemology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1368" y="1130046"/>
            <a:ext cx="10492740" cy="465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schools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positivism</a:t>
            </a:r>
            <a:r>
              <a:rPr sz="2400" spc="-5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social</a:t>
            </a:r>
            <a:r>
              <a:rPr sz="2400" spc="-6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309E7"/>
                </a:solidFill>
                <a:latin typeface="Calibri"/>
                <a:cs typeface="Calibri"/>
              </a:rPr>
              <a:t>constructionism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5"/>
              </a:spcBef>
            </a:pPr>
            <a:endParaRPr sz="2400" dirty="0">
              <a:latin typeface="Calibri"/>
              <a:cs typeface="Calibri"/>
            </a:endParaRPr>
          </a:p>
          <a:p>
            <a:pPr marL="240029" marR="347345" indent="-227329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4309E7"/>
                </a:solidFill>
                <a:latin typeface="Calibri"/>
                <a:cs typeface="Calibri"/>
              </a:rPr>
              <a:t>Positivists</a:t>
            </a:r>
            <a:r>
              <a:rPr sz="2400" spc="-5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believe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best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investigate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world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through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objective 	</a:t>
            </a:r>
            <a:r>
              <a:rPr sz="2400" dirty="0">
                <a:latin typeface="Calibri"/>
                <a:cs typeface="Calibri"/>
              </a:rPr>
              <a:t>methods,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science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scientific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research.</a:t>
            </a:r>
            <a:endParaRPr sz="2400" dirty="0">
              <a:latin typeface="Calibri"/>
              <a:cs typeface="Calibri"/>
            </a:endParaRPr>
          </a:p>
          <a:p>
            <a:pPr marL="1169035" lvl="1" indent="-255904">
              <a:lnSpc>
                <a:spcPct val="100000"/>
              </a:lnSpc>
              <a:spcBef>
                <a:spcPts val="180"/>
              </a:spcBef>
              <a:buSzPct val="95833"/>
              <a:buFont typeface="Wingdings"/>
              <a:buChar char=""/>
              <a:tabLst>
                <a:tab pos="1169035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Realists/objective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287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Social</a:t>
            </a:r>
            <a:r>
              <a:rPr sz="2400" spc="-4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309E7"/>
                </a:solidFill>
                <a:latin typeface="Calibri"/>
                <a:cs typeface="Calibri"/>
              </a:rPr>
              <a:t>constructionists:</a:t>
            </a:r>
            <a:r>
              <a:rPr sz="2400" spc="-7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reality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exist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itself.</a:t>
            </a:r>
            <a:endParaRPr sz="2400" dirty="0">
              <a:latin typeface="Calibri"/>
              <a:cs typeface="Calibri"/>
            </a:endParaRPr>
          </a:p>
          <a:p>
            <a:pPr marL="711835" lvl="1" indent="-255904">
              <a:lnSpc>
                <a:spcPct val="100000"/>
              </a:lnSpc>
              <a:spcBef>
                <a:spcPts val="219"/>
              </a:spcBef>
              <a:buSzPct val="95833"/>
              <a:buFont typeface="Wingdings"/>
              <a:buChar char=""/>
              <a:tabLst>
                <a:tab pos="711835" algn="l"/>
              </a:tabLst>
            </a:pPr>
            <a:r>
              <a:rPr sz="2400" dirty="0">
                <a:latin typeface="Calibri"/>
                <a:cs typeface="Calibri"/>
              </a:rPr>
              <a:t>It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socio-</a:t>
            </a:r>
            <a:r>
              <a:rPr sz="2400" dirty="0">
                <a:latin typeface="Calibri"/>
                <a:cs typeface="Calibri"/>
              </a:rPr>
              <a:t>culturally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constructed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given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meaning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people.</a:t>
            </a:r>
            <a:endParaRPr sz="2400" dirty="0">
              <a:latin typeface="Calibri"/>
              <a:cs typeface="Calibri"/>
            </a:endParaRPr>
          </a:p>
          <a:p>
            <a:pPr marL="711835" lvl="1" indent="-255904">
              <a:lnSpc>
                <a:spcPct val="100000"/>
              </a:lnSpc>
              <a:spcBef>
                <a:spcPts val="200"/>
              </a:spcBef>
              <a:buSzPct val="95833"/>
              <a:buFont typeface="Wingdings"/>
              <a:buChar char=""/>
              <a:tabLst>
                <a:tab pos="711835" algn="l"/>
              </a:tabLst>
            </a:pPr>
            <a:r>
              <a:rPr sz="2400" dirty="0">
                <a:latin typeface="Calibri"/>
                <a:cs typeface="Calibri"/>
              </a:rPr>
              <a:t>Mostly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social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scientists</a:t>
            </a:r>
            <a:endParaRPr sz="2400" dirty="0">
              <a:latin typeface="Calibri"/>
              <a:cs typeface="Calibri"/>
            </a:endParaRPr>
          </a:p>
          <a:p>
            <a:pPr marL="711835" lvl="1" indent="-255270">
              <a:lnSpc>
                <a:spcPts val="2735"/>
              </a:lnSpc>
              <a:spcBef>
                <a:spcPts val="219"/>
              </a:spcBef>
              <a:buSzPct val="95833"/>
              <a:buFont typeface="Wingdings"/>
              <a:buChar char=""/>
              <a:tabLst>
                <a:tab pos="711835" algn="l"/>
              </a:tabLst>
            </a:pPr>
            <a:r>
              <a:rPr sz="2400" dirty="0">
                <a:latin typeface="Calibri"/>
                <a:cs typeface="Calibri"/>
              </a:rPr>
              <a:t>Suitable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research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people’s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feelings,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beliefs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thoughts,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how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people</a:t>
            </a:r>
            <a:endParaRPr sz="2400" dirty="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sz="2400" spc="-10" dirty="0">
                <a:latin typeface="Calibri"/>
                <a:cs typeface="Calibri"/>
              </a:rPr>
              <a:t>communicate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these.</a:t>
            </a:r>
            <a:endParaRPr sz="2400" dirty="0">
              <a:latin typeface="Calibri"/>
              <a:cs typeface="Calibri"/>
            </a:endParaRPr>
          </a:p>
          <a:p>
            <a:pPr marL="711835" lvl="1" indent="-255904">
              <a:lnSpc>
                <a:spcPct val="100000"/>
              </a:lnSpc>
              <a:spcBef>
                <a:spcPts val="215"/>
              </a:spcBef>
              <a:buSzPct val="95833"/>
              <a:buFont typeface="Wingdings"/>
              <a:buChar char=""/>
              <a:tabLst>
                <a:tab pos="711835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Relativists/subjective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8075" y="157734"/>
            <a:ext cx="27235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Methodology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08075" y="985392"/>
            <a:ext cx="8776335" cy="4260850"/>
          </a:xfrm>
          <a:prstGeom prst="rect">
            <a:avLst/>
          </a:prstGeom>
        </p:spPr>
        <p:txBody>
          <a:bodyPr vert="horz" wrap="square" lIns="0" tIns="205104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614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Epistemology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ontology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direct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methodology</a:t>
            </a:r>
            <a:endParaRPr sz="2400" dirty="0">
              <a:latin typeface="Calibri"/>
              <a:cs typeface="Calibri"/>
            </a:endParaRPr>
          </a:p>
          <a:p>
            <a:pPr marL="254635" indent="-244475">
              <a:lnSpc>
                <a:spcPct val="100000"/>
              </a:lnSpc>
              <a:spcBef>
                <a:spcPts val="1515"/>
              </a:spcBef>
              <a:buSzPct val="95833"/>
              <a:buFont typeface="Wingdings"/>
              <a:buChar char=""/>
              <a:tabLst>
                <a:tab pos="25463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Realists</a:t>
            </a:r>
            <a:r>
              <a:rPr sz="240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mostly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positivist/objective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approach</a:t>
            </a:r>
            <a:endParaRPr sz="2400" dirty="0">
              <a:latin typeface="Calibri"/>
              <a:cs typeface="Calibri"/>
            </a:endParaRPr>
          </a:p>
          <a:p>
            <a:pPr marL="1237615" lvl="1" indent="-310515">
              <a:lnSpc>
                <a:spcPct val="100000"/>
              </a:lnSpc>
              <a:spcBef>
                <a:spcPts val="1510"/>
              </a:spcBef>
              <a:buFont typeface="Wingdings"/>
              <a:buChar char=""/>
              <a:tabLst>
                <a:tab pos="1237615" algn="l"/>
              </a:tabLst>
            </a:pPr>
            <a:r>
              <a:rPr sz="2400" spc="-20" dirty="0">
                <a:latin typeface="Calibri"/>
                <a:cs typeface="Calibri"/>
              </a:rPr>
              <a:t>prefers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quantitative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sources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 marL="254000" indent="-244475">
              <a:lnSpc>
                <a:spcPct val="100000"/>
              </a:lnSpc>
              <a:spcBef>
                <a:spcPts val="1515"/>
              </a:spcBef>
              <a:buSzPct val="95833"/>
              <a:buFont typeface="Wingdings"/>
              <a:buChar char=""/>
              <a:tabLst>
                <a:tab pos="254000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Relativists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focus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social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constructionist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approach:</a:t>
            </a:r>
            <a:endParaRPr sz="2400" dirty="0">
              <a:latin typeface="Calibri"/>
              <a:cs typeface="Calibri"/>
            </a:endParaRPr>
          </a:p>
          <a:p>
            <a:pPr marL="1169035" lvl="1" indent="-255904">
              <a:lnSpc>
                <a:spcPct val="100000"/>
              </a:lnSpc>
              <a:spcBef>
                <a:spcPts val="1510"/>
              </a:spcBef>
              <a:buFont typeface="Wingdings"/>
              <a:buChar char=""/>
              <a:tabLst>
                <a:tab pos="1169035" algn="l"/>
              </a:tabLst>
            </a:pPr>
            <a:r>
              <a:rPr sz="2400" spc="-20" dirty="0">
                <a:latin typeface="Calibri"/>
                <a:cs typeface="Calibri"/>
              </a:rPr>
              <a:t>prefers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qualitative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sources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 marL="240029" marR="5080" indent="-227329">
              <a:lnSpc>
                <a:spcPts val="2590"/>
              </a:lnSpc>
              <a:spcBef>
                <a:spcPts val="1839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35" dirty="0">
                <a:latin typeface="Calibri"/>
                <a:cs typeface="Calibri"/>
              </a:rPr>
              <a:t>However,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absolutes!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researchers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often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work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	</a:t>
            </a:r>
            <a:r>
              <a:rPr sz="2400" spc="-10" dirty="0">
                <a:latin typeface="Calibri"/>
                <a:cs typeface="Calibri"/>
              </a:rPr>
              <a:t>continuum:</a:t>
            </a:r>
            <a:endParaRPr sz="2400" dirty="0">
              <a:latin typeface="Calibri"/>
              <a:cs typeface="Calibri"/>
            </a:endParaRPr>
          </a:p>
          <a:p>
            <a:pPr marL="1154430" lvl="1" indent="-227329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1154430" algn="l"/>
              </a:tabLst>
            </a:pPr>
            <a:r>
              <a:rPr sz="2400" dirty="0">
                <a:latin typeface="Calibri"/>
                <a:cs typeface="Calibri"/>
              </a:rPr>
              <a:t>mixed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methods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approaches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648" y="281127"/>
            <a:ext cx="36836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Choosing</a:t>
            </a:r>
            <a:r>
              <a:rPr spc="-145" dirty="0"/>
              <a:t> </a:t>
            </a:r>
            <a:r>
              <a:rPr spc="-10" dirty="0"/>
              <a:t>your</a:t>
            </a:r>
            <a:r>
              <a:rPr spc="-130" dirty="0"/>
              <a:t> </a:t>
            </a:r>
            <a:r>
              <a:rPr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0648" y="845058"/>
            <a:ext cx="10726420" cy="515937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Research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method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depends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factors:</a:t>
            </a:r>
            <a:endParaRPr sz="2400" dirty="0">
              <a:latin typeface="Calibri"/>
              <a:cs typeface="Calibri"/>
            </a:endParaRPr>
          </a:p>
          <a:p>
            <a:pPr marL="697230" lvl="1" indent="-227329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What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unit</a:t>
            </a:r>
            <a:r>
              <a:rPr sz="2400" spc="-5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of</a:t>
            </a:r>
            <a:r>
              <a:rPr sz="2400" spc="-5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analysis</a:t>
            </a:r>
            <a:r>
              <a:rPr sz="2400" dirty="0">
                <a:latin typeface="Calibri"/>
                <a:cs typeface="Calibri"/>
              </a:rPr>
              <a:t>?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example,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country,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company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individual.</a:t>
            </a:r>
            <a:endParaRPr sz="2400" dirty="0">
              <a:latin typeface="Calibri"/>
              <a:cs typeface="Calibri"/>
            </a:endParaRPr>
          </a:p>
          <a:p>
            <a:pPr marL="696595" marR="323215" lvl="1" indent="-227329">
              <a:lnSpc>
                <a:spcPct val="110000"/>
              </a:lnSpc>
              <a:spcBef>
                <a:spcPts val="409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Calibri"/>
                <a:cs typeface="Calibri"/>
              </a:rPr>
              <a:t>Are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relying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309E7"/>
                </a:solidFill>
                <a:latin typeface="Calibri"/>
                <a:cs typeface="Calibri"/>
              </a:rPr>
              <a:t>universal</a:t>
            </a:r>
            <a:r>
              <a:rPr sz="2400" spc="-4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theory</a:t>
            </a:r>
            <a:r>
              <a:rPr sz="2400" spc="-3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or</a:t>
            </a:r>
            <a:r>
              <a:rPr sz="2400" spc="-5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local</a:t>
            </a:r>
            <a:r>
              <a:rPr sz="2400" spc="-3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knowledge</a:t>
            </a:r>
            <a:r>
              <a:rPr sz="2400" dirty="0">
                <a:latin typeface="Calibri"/>
                <a:cs typeface="Calibri"/>
              </a:rPr>
              <a:t>?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i.e.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results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be 	</a:t>
            </a:r>
            <a:r>
              <a:rPr sz="2400" spc="-10" dirty="0">
                <a:latin typeface="Calibri"/>
                <a:cs typeface="Calibri"/>
              </a:rPr>
              <a:t>generalizable,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produce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universally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applicable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results,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local 	factors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affect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results?</a:t>
            </a:r>
            <a:endParaRPr sz="2400" dirty="0">
              <a:latin typeface="Calibri"/>
              <a:cs typeface="Calibri"/>
            </a:endParaRPr>
          </a:p>
          <a:p>
            <a:pPr marL="696595" marR="207645" lvl="1" indent="-227329">
              <a:lnSpc>
                <a:spcPct val="110000"/>
              </a:lnSpc>
              <a:spcBef>
                <a:spcPts val="395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Calibri"/>
                <a:cs typeface="Calibri"/>
              </a:rPr>
              <a:t>Will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theory</a:t>
            </a:r>
            <a:r>
              <a:rPr sz="2400" spc="-5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or</a:t>
            </a:r>
            <a:r>
              <a:rPr sz="2400" spc="-6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data</a:t>
            </a:r>
            <a:r>
              <a:rPr sz="2400" spc="-6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come</a:t>
            </a:r>
            <a:r>
              <a:rPr sz="2400" spc="-5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first</a:t>
            </a:r>
            <a:r>
              <a:rPr sz="2400" dirty="0">
                <a:latin typeface="Calibri"/>
                <a:cs typeface="Calibri"/>
              </a:rPr>
              <a:t>?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Should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read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literature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first,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then 	</a:t>
            </a:r>
            <a:r>
              <a:rPr sz="2400" dirty="0">
                <a:latin typeface="Calibri"/>
                <a:cs typeface="Calibri"/>
              </a:rPr>
              <a:t>develop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theory,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gather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develop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theory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from 	that?</a:t>
            </a:r>
            <a:endParaRPr sz="2400" dirty="0">
              <a:latin typeface="Calibri"/>
              <a:cs typeface="Calibri"/>
            </a:endParaRPr>
          </a:p>
          <a:p>
            <a:pPr marL="696595" marR="5080" lvl="1" indent="-227329">
              <a:lnSpc>
                <a:spcPct val="110000"/>
              </a:lnSpc>
              <a:spcBef>
                <a:spcPts val="395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Calibri"/>
                <a:cs typeface="Calibri"/>
              </a:rPr>
              <a:t>Will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study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309E7"/>
                </a:solidFill>
                <a:latin typeface="Calibri"/>
                <a:cs typeface="Calibri"/>
              </a:rPr>
              <a:t>cross-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sectional</a:t>
            </a:r>
            <a:r>
              <a:rPr sz="2400" spc="-3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or</a:t>
            </a:r>
            <a:r>
              <a:rPr sz="2400" spc="-3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longitudinal</a:t>
            </a:r>
            <a:r>
              <a:rPr sz="2400" dirty="0">
                <a:latin typeface="Calibri"/>
                <a:cs typeface="Calibri"/>
              </a:rPr>
              <a:t>?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looking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point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	</a:t>
            </a:r>
            <a:r>
              <a:rPr sz="2400" dirty="0">
                <a:latin typeface="Calibri"/>
                <a:cs typeface="Calibri"/>
              </a:rPr>
              <a:t>time,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changes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over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time?</a:t>
            </a:r>
            <a:endParaRPr sz="2400" dirty="0">
              <a:latin typeface="Calibri"/>
              <a:cs typeface="Calibri"/>
            </a:endParaRPr>
          </a:p>
          <a:p>
            <a:pPr marL="696595" marR="143510" lvl="1" indent="-227329">
              <a:lnSpc>
                <a:spcPct val="110000"/>
              </a:lnSpc>
              <a:spcBef>
                <a:spcPts val="409"/>
              </a:spcBef>
              <a:buFont typeface="Arial"/>
              <a:buChar char="•"/>
              <a:tabLst>
                <a:tab pos="697865" algn="l"/>
              </a:tabLst>
            </a:pPr>
            <a:r>
              <a:rPr sz="2400" dirty="0">
                <a:latin typeface="Calibri"/>
                <a:cs typeface="Calibri"/>
              </a:rPr>
              <a:t>Will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verify</a:t>
            </a:r>
            <a:r>
              <a:rPr sz="2400" spc="-5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or</a:t>
            </a:r>
            <a:r>
              <a:rPr sz="2400" spc="-6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falsify</a:t>
            </a:r>
            <a:r>
              <a:rPr sz="2400" spc="-55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a</a:t>
            </a:r>
            <a:r>
              <a:rPr sz="2400" spc="-70" dirty="0">
                <a:solidFill>
                  <a:srgbClr val="4309E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309E7"/>
                </a:solidFill>
                <a:latin typeface="Calibri"/>
                <a:cs typeface="Calibri"/>
              </a:rPr>
              <a:t>theory</a:t>
            </a:r>
            <a:r>
              <a:rPr sz="2400" dirty="0">
                <a:latin typeface="Calibri"/>
                <a:cs typeface="Calibri"/>
              </a:rPr>
              <a:t>?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You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cannot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conclusively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theory;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dirty="0">
                <a:latin typeface="Calibri"/>
                <a:cs typeface="Calibri"/>
              </a:rPr>
              <a:t>best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gap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theory.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1377</Words>
  <Application>Microsoft Office PowerPoint</Application>
  <PresentationFormat>Widescreen</PresentationFormat>
  <Paragraphs>171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Basic Foundation of Scientific Research</vt:lpstr>
      <vt:lpstr>Learning Objectives and Outcomes </vt:lpstr>
      <vt:lpstr>What is all about research?</vt:lpstr>
      <vt:lpstr>Science and Scientific Methods</vt:lpstr>
      <vt:lpstr>PowerPoint Presentation</vt:lpstr>
      <vt:lpstr>Basic philosophical principles of research</vt:lpstr>
      <vt:lpstr>Epistemology</vt:lpstr>
      <vt:lpstr>Methodology</vt:lpstr>
      <vt:lpstr>Choosing your method</vt:lpstr>
      <vt:lpstr>Types of Research</vt:lpstr>
      <vt:lpstr>Types of Mixed Method</vt:lpstr>
      <vt:lpstr>Quantitative research</vt:lpstr>
      <vt:lpstr>Quantitative data</vt:lpstr>
      <vt:lpstr>What quantitative researchers worry about</vt:lpstr>
      <vt:lpstr>What are the limitations of quantitative research?</vt:lpstr>
      <vt:lpstr>Qualitative approaches</vt:lpstr>
      <vt:lpstr>Qualitative data</vt:lpstr>
      <vt:lpstr>Sources of qualitative data</vt:lpstr>
      <vt:lpstr>Data analysis and findings</vt:lpstr>
      <vt:lpstr>What are the limitations qualitative research?</vt:lpstr>
      <vt:lpstr>Credibility of research design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Foundation of Scientific Research</dc:title>
  <dc:creator>Dr. Saiful</dc:creator>
  <cp:lastModifiedBy>FHS</cp:lastModifiedBy>
  <cp:revision>4</cp:revision>
  <dcterms:created xsi:type="dcterms:W3CDTF">2024-02-02T09:43:24Z</dcterms:created>
  <dcterms:modified xsi:type="dcterms:W3CDTF">2024-02-10T06:15:56Z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2024-02-02T00:00:00Z</vt:filetime>
  </property>
  <property fmtid="{D5CDD505-2E9C-101B-9397-08002B2CF9AE}" pid="5" name="Producer">
    <vt:lpwstr>Microsoft® PowerPoint® 2013</vt:lpwstr>
  </property>
</Properties>
</file>