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4EA"/>
          </a:solidFill>
        </a:fill>
      </a:tcStyle>
    </a:wholeTbl>
    <a:band2H>
      <a:tcTxStyle b="def" i="def"/>
      <a:tcStyle>
        <a:tcBdr/>
        <a:fill>
          <a:solidFill>
            <a:srgbClr val="E6EBF5"/>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b="def" i="def"/>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AEA"/>
          </a:solidFill>
        </a:fill>
      </a:tcStyle>
    </a:wholeTbl>
    <a:band2H>
      <a:tcTxStyle b="def" i="def"/>
      <a:tcStyle>
        <a:tcBdr/>
        <a:fill>
          <a:solidFill>
            <a:srgbClr val="E6EDF5"/>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8EC5"/>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F6FC6"/>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F6FC6"/>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lvl="0"/>
          </a:p>
        </p:txBody>
      </p:sp>
      <p:sp>
        <p:nvSpPr>
          <p:cNvPr id="61" name="Shape 6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lvl="0"/>
          </a:p>
        </p:txBody>
      </p:sp>
      <p:sp>
        <p:nvSpPr>
          <p:cNvPr id="73" name="Shape 73"/>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Check this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lvl="0"/>
          </a:p>
        </p:txBody>
      </p:sp>
      <p:sp>
        <p:nvSpPr>
          <p:cNvPr id="231" name="Shape 231"/>
          <p:cNvSpPr/>
          <p:nvPr>
            <p:ph type="body" sz="quarter" idx="1"/>
          </p:nvPr>
        </p:nvSpPr>
        <p:spPr>
          <a:prstGeom prst="rect">
            <a:avLst/>
          </a:prstGeom>
        </p:spPr>
        <p:txBody>
          <a:bodyPr/>
          <a:lstStyle/>
          <a:p>
            <a:pPr lvl="0" marL="533400" indent="-533400" defTabSz="914400">
              <a:lnSpc>
                <a:spcPct val="8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marL="237066" indent="-237066" defTabSz="914400">
              <a:lnSpc>
                <a:spcPct val="80000"/>
              </a:lnSpc>
              <a:spcBef>
                <a:spcPts val="400"/>
              </a:spcBef>
              <a:buSzPct val="100000"/>
              <a:buFont typeface="Trebuchet MS"/>
              <a:buChar char="•"/>
              <a:defRPr sz="1800"/>
            </a:pPr>
            <a:r>
              <a:rPr b="1" sz="1200">
                <a:latin typeface="Calibri"/>
                <a:ea typeface="Calibri"/>
                <a:cs typeface="Calibri"/>
                <a:sym typeface="Calibri"/>
              </a:rPr>
              <a:t>Loss leaders</a:t>
            </a:r>
            <a:r>
              <a:rPr sz="1200">
                <a:latin typeface="Calibri"/>
                <a:ea typeface="Calibri"/>
                <a:cs typeface="Calibri"/>
                <a:sym typeface="Calibri"/>
              </a:rPr>
              <a:t> are products sold below cost to attract customers in the hope they will buy other items at normal markups.</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Char char="•"/>
              <a:defRPr sz="1800"/>
            </a:pPr>
            <a:r>
              <a:rPr b="1" sz="1200">
                <a:latin typeface="Calibri"/>
                <a:ea typeface="Calibri"/>
                <a:cs typeface="Calibri"/>
                <a:sym typeface="Calibri"/>
              </a:rPr>
              <a:t>Special event pricing</a:t>
            </a:r>
            <a:r>
              <a:rPr sz="1200">
                <a:latin typeface="Calibri"/>
                <a:ea typeface="Calibri"/>
                <a:cs typeface="Calibri"/>
                <a:sym typeface="Calibri"/>
              </a:rPr>
              <a:t> is used to attract customers during certain seasons or periods.</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Char char="•"/>
              <a:defRPr sz="1800"/>
            </a:pPr>
            <a:r>
              <a:rPr b="1" sz="1200">
                <a:latin typeface="Calibri"/>
                <a:ea typeface="Calibri"/>
                <a:cs typeface="Calibri"/>
                <a:sym typeface="Calibri"/>
              </a:rPr>
              <a:t>Cash rebates</a:t>
            </a:r>
            <a:r>
              <a:rPr sz="1200">
                <a:latin typeface="Calibri"/>
                <a:ea typeface="Calibri"/>
                <a:cs typeface="Calibri"/>
                <a:sym typeface="Calibri"/>
              </a:rPr>
              <a:t> are given to consumers who buy products within a specified time.</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Char char="•"/>
              <a:defRPr sz="1800"/>
            </a:pPr>
            <a:r>
              <a:rPr b="1" sz="1200">
                <a:latin typeface="Calibri"/>
                <a:ea typeface="Calibri"/>
                <a:cs typeface="Calibri"/>
                <a:sym typeface="Calibri"/>
              </a:rPr>
              <a:t>Low-interest financing, longer warrantees, </a:t>
            </a:r>
            <a:r>
              <a:rPr sz="1200">
                <a:latin typeface="Calibri"/>
                <a:ea typeface="Calibri"/>
                <a:cs typeface="Calibri"/>
                <a:sym typeface="Calibri"/>
              </a:rPr>
              <a:t>and </a:t>
            </a:r>
            <a:r>
              <a:rPr b="1" sz="1200">
                <a:latin typeface="Calibri"/>
                <a:ea typeface="Calibri"/>
                <a:cs typeface="Calibri"/>
                <a:sym typeface="Calibri"/>
              </a:rPr>
              <a:t>free maintenance</a:t>
            </a:r>
            <a:r>
              <a:rPr sz="1200">
                <a:latin typeface="Calibri"/>
                <a:ea typeface="Calibri"/>
                <a:cs typeface="Calibri"/>
                <a:sym typeface="Calibri"/>
              </a:rPr>
              <a:t> lower the consumer’s “total price.”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lvl="0"/>
          </a:p>
        </p:txBody>
      </p:sp>
      <p:sp>
        <p:nvSpPr>
          <p:cNvPr id="124" name="Shape 124"/>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The text gives an excellent example of IKEA in China:</a:t>
            </a:r>
            <a:endParaRPr sz="1200">
              <a:latin typeface="Calibri"/>
              <a:ea typeface="Calibri"/>
              <a:cs typeface="Calibri"/>
              <a:sym typeface="Calibri"/>
            </a:endParaRPr>
          </a:p>
          <a:p>
            <a:pPr lvl="1" marL="560916" indent="-103716" defTabSz="914400">
              <a:lnSpc>
                <a:spcPct val="100000"/>
              </a:lnSpc>
              <a:buSzPct val="100000"/>
              <a:buFont typeface="Arial"/>
              <a:buChar char="•"/>
              <a:defRPr sz="1800"/>
            </a:pPr>
            <a:r>
              <a:rPr sz="1200">
                <a:latin typeface="Calibri"/>
                <a:ea typeface="Calibri"/>
                <a:cs typeface="Calibri"/>
                <a:sym typeface="Calibri"/>
              </a:rPr>
              <a:t>When IKEA first opened stores in China in 2002, people crowded to take advantage of the freebies—air conditioning, clean toilets, and even decorating ideas. </a:t>
            </a:r>
            <a:endParaRPr sz="1200">
              <a:latin typeface="Calibri"/>
              <a:ea typeface="Calibri"/>
              <a:cs typeface="Calibri"/>
              <a:sym typeface="Calibri"/>
            </a:endParaRPr>
          </a:p>
          <a:p>
            <a:pPr lvl="1" marL="560916" indent="-103716" defTabSz="914400">
              <a:lnSpc>
                <a:spcPct val="100000"/>
              </a:lnSpc>
              <a:buSzPct val="100000"/>
              <a:buFont typeface="Arial"/>
              <a:buChar char="•"/>
              <a:defRPr sz="1800"/>
            </a:pPr>
            <a:r>
              <a:rPr sz="1200">
                <a:latin typeface="Calibri"/>
                <a:ea typeface="Calibri"/>
                <a:cs typeface="Calibri"/>
                <a:sym typeface="Calibri"/>
              </a:rPr>
              <a:t>Chinese consumers are famously frugal. When it came time to actually buy, they shopped instead at local stores just down the street that offered knockoffs of IKEA’s designs at a fraction of the price. </a:t>
            </a:r>
            <a:endParaRPr sz="1200">
              <a:latin typeface="Calibri"/>
              <a:ea typeface="Calibri"/>
              <a:cs typeface="Calibri"/>
              <a:sym typeface="Calibri"/>
            </a:endParaRPr>
          </a:p>
          <a:p>
            <a:pPr lvl="1" marL="560916" indent="-103716" defTabSz="914400">
              <a:lnSpc>
                <a:spcPct val="100000"/>
              </a:lnSpc>
              <a:buSzPct val="100000"/>
              <a:buFont typeface="Arial"/>
              <a:buChar char="•"/>
              <a:defRPr sz="1800"/>
            </a:pPr>
            <a:r>
              <a:rPr sz="1200">
                <a:latin typeface="Calibri"/>
                <a:ea typeface="Calibri"/>
                <a:cs typeface="Calibri"/>
                <a:sym typeface="Calibri"/>
              </a:rPr>
              <a:t> So IKEA slashed its prices in China to the lowest in the world.</a:t>
            </a:r>
            <a:endParaRPr sz="1200">
              <a:latin typeface="Calibri"/>
              <a:ea typeface="Calibri"/>
              <a:cs typeface="Calibri"/>
              <a:sym typeface="Calibri"/>
            </a:endParaRPr>
          </a:p>
          <a:p>
            <a:pPr lvl="1" marL="560916" indent="-103716" defTabSz="914400">
              <a:lnSpc>
                <a:spcPct val="100000"/>
              </a:lnSpc>
              <a:buSzPct val="100000"/>
              <a:buFont typeface="Arial"/>
              <a:buChar char="•"/>
              <a:defRPr sz="1800"/>
            </a:pPr>
            <a:r>
              <a:rPr sz="1200">
                <a:latin typeface="Calibri"/>
                <a:ea typeface="Calibri"/>
                <a:cs typeface="Calibri"/>
                <a:sym typeface="Calibri"/>
              </a:rPr>
              <a:t>The penetration pricing strategy worked. IKEA now captures a 43 percent market share of China’s fast-growing home wares market.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lvl="0"/>
          </a:p>
        </p:txBody>
      </p:sp>
      <p:sp>
        <p:nvSpPr>
          <p:cNvPr id="147" name="Shape 147"/>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This Web link brings you to Bluemountain.com. Many students may know this site for its free greeting cards. Notice how they have product line pricing—you can get some basic cards for free but need to join to be able to use more advanced features.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lvl="0"/>
          </a:p>
        </p:txBody>
      </p:sp>
      <p:sp>
        <p:nvSpPr>
          <p:cNvPr id="160" name="Shape 160"/>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Students will quickly realize this is what their cell phone bill might be. Ask them how they feel about this pricing. This Web link goes to an ad for AT&amp;T’s campaign for rollover minutes.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lvl="0"/>
          </a:p>
        </p:txBody>
      </p:sp>
      <p:sp>
        <p:nvSpPr>
          <p:cNvPr id="182" name="Shape 182"/>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In slideshow view, click on movie icon to launch General Electric video snippet.  See accompanying DVD for full video segment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lvl="0"/>
          </a:p>
        </p:txBody>
      </p:sp>
      <p:sp>
        <p:nvSpPr>
          <p:cNvPr id="189" name="Shape 189"/>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r>
              <a:rPr b="1" sz="1200">
                <a:latin typeface="Calibri"/>
                <a:ea typeface="Calibri"/>
                <a:cs typeface="Calibri"/>
                <a:sym typeface="Calibri"/>
              </a:rPr>
              <a:t>Discounts </a:t>
            </a:r>
            <a:r>
              <a:rPr sz="1200">
                <a:latin typeface="Calibri"/>
                <a:ea typeface="Calibri"/>
                <a:cs typeface="Calibri"/>
                <a:sym typeface="Calibri"/>
              </a:rPr>
              <a:t>are either cash discount for paying promptly, quantity discount for buying in large volume, or functional (trade) discount for selling, storing, distribution, and record keeping.</a:t>
            </a:r>
            <a:endParaRPr sz="1200">
              <a:latin typeface="Calibri"/>
              <a:ea typeface="Calibri"/>
              <a:cs typeface="Calibri"/>
              <a:sym typeface="Calibri"/>
            </a:endParaRPr>
          </a:p>
          <a:p>
            <a:pPr lvl="0" defTabSz="914400">
              <a:lnSpc>
                <a:spcPct val="100000"/>
              </a:lnSpc>
              <a:spcBef>
                <a:spcPts val="400"/>
              </a:spcBef>
              <a:defRPr sz="1800"/>
            </a:pPr>
            <a:r>
              <a:rPr b="1" sz="1200">
                <a:latin typeface="Calibri"/>
                <a:ea typeface="Calibri"/>
                <a:cs typeface="Calibri"/>
                <a:sym typeface="Calibri"/>
              </a:rPr>
              <a:t>Allowances</a:t>
            </a:r>
            <a:r>
              <a:rPr sz="1200">
                <a:latin typeface="Calibri"/>
                <a:ea typeface="Calibri"/>
                <a:cs typeface="Calibri"/>
                <a:sym typeface="Calibri"/>
              </a:rPr>
              <a:t> include trade-in allowance for turning in an old item when buying a new one and promotional allowance to reward dealers for participating in advertising or sales support programs.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lvl="0"/>
          </a:p>
        </p:txBody>
      </p:sp>
      <p:sp>
        <p:nvSpPr>
          <p:cNvPr id="205" name="Shape 205"/>
          <p:cNvSpPr/>
          <p:nvPr>
            <p:ph type="body" sz="quarter" idx="1"/>
          </p:nvPr>
        </p:nvSpPr>
        <p:spPr>
          <a:prstGeom prst="rect">
            <a:avLst/>
          </a:prstGeom>
        </p:spPr>
        <p:txBody>
          <a:bodyPr/>
          <a:lstStyle/>
          <a:p>
            <a:pPr lvl="0" marL="533400" indent="-533400" defTabSz="914400">
              <a:lnSpc>
                <a:spcPct val="8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marL="533400" indent="-533400" defTabSz="914400">
              <a:lnSpc>
                <a:spcPct val="80000"/>
              </a:lnSpc>
              <a:spcBef>
                <a:spcPts val="400"/>
              </a:spcBef>
              <a:defRPr sz="1800"/>
            </a:pPr>
            <a:r>
              <a:rPr sz="1200">
                <a:latin typeface="Calibri"/>
                <a:ea typeface="Calibri"/>
                <a:cs typeface="Calibri"/>
                <a:sym typeface="Calibri"/>
              </a:rPr>
              <a:t>The three types of segmented pricing are:</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AutoNum type="arabicPeriod" startAt="1"/>
              <a:defRPr sz="1800"/>
            </a:pPr>
            <a:r>
              <a:rPr sz="1200">
                <a:latin typeface="Calibri"/>
                <a:ea typeface="Calibri"/>
                <a:cs typeface="Calibri"/>
                <a:sym typeface="Calibri"/>
              </a:rPr>
              <a:t> Customer segment pricing is when different customers pay different prices for the same product or service.</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AutoNum type="arabicPeriod" startAt="1"/>
              <a:defRPr sz="1800"/>
            </a:pPr>
            <a:r>
              <a:rPr sz="1200">
                <a:latin typeface="Calibri"/>
                <a:ea typeface="Calibri"/>
                <a:cs typeface="Calibri"/>
                <a:sym typeface="Calibri"/>
              </a:rPr>
              <a:t> Product form segment pricing is when different versions of the product are priced differently but not according to differences in cost.</a:t>
            </a:r>
            <a:endParaRPr sz="1200">
              <a:latin typeface="Calibri"/>
              <a:ea typeface="Calibri"/>
              <a:cs typeface="Calibri"/>
              <a:sym typeface="Calibri"/>
            </a:endParaRPr>
          </a:p>
          <a:p>
            <a:pPr lvl="0" marL="237066" indent="-237066" defTabSz="914400">
              <a:lnSpc>
                <a:spcPct val="80000"/>
              </a:lnSpc>
              <a:spcBef>
                <a:spcPts val="400"/>
              </a:spcBef>
              <a:buSzPct val="100000"/>
              <a:buFont typeface="Trebuchet MS"/>
              <a:buAutoNum type="arabicPeriod" startAt="1"/>
              <a:defRPr sz="1800"/>
            </a:pPr>
            <a:r>
              <a:rPr sz="1200">
                <a:latin typeface="Calibri"/>
                <a:ea typeface="Calibri"/>
                <a:cs typeface="Calibri"/>
                <a:sym typeface="Calibri"/>
              </a:rPr>
              <a:t> Location pricing is when the product sold in different geographic areas is priced differently even though the cost is the same.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lvl="0"/>
          </a:p>
        </p:txBody>
      </p:sp>
      <p:sp>
        <p:nvSpPr>
          <p:cNvPr id="216" name="Shape 216"/>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endParaRPr b="1" sz="1200">
              <a:latin typeface="Calibri"/>
              <a:ea typeface="Calibri"/>
              <a:cs typeface="Calibri"/>
              <a:sym typeface="Calibri"/>
            </a:endParaRPr>
          </a:p>
          <a:p>
            <a:pPr lvl="0" defTabSz="914400">
              <a:lnSpc>
                <a:spcPct val="100000"/>
              </a:lnSpc>
              <a:spcBef>
                <a:spcPts val="400"/>
              </a:spcBef>
              <a:defRPr sz="1800"/>
            </a:pPr>
            <a:r>
              <a:rPr b="1" sz="1200">
                <a:latin typeface="Calibri"/>
                <a:ea typeface="Calibri"/>
                <a:cs typeface="Calibri"/>
                <a:sym typeface="Calibri"/>
              </a:rPr>
              <a:t>Discussion Question</a:t>
            </a:r>
            <a:endParaRPr b="1" sz="1200">
              <a:latin typeface="Calibri"/>
              <a:ea typeface="Calibri"/>
              <a:cs typeface="Calibri"/>
              <a:sym typeface="Calibri"/>
            </a:endParaRPr>
          </a:p>
          <a:p>
            <a:pPr lvl="0" defTabSz="914400">
              <a:lnSpc>
                <a:spcPct val="100000"/>
              </a:lnSpc>
              <a:spcBef>
                <a:spcPts val="400"/>
              </a:spcBef>
              <a:defRPr sz="1800"/>
            </a:pPr>
            <a:r>
              <a:rPr i="1" sz="1200">
                <a:latin typeface="Calibri"/>
                <a:ea typeface="Calibri"/>
                <a:cs typeface="Calibri"/>
                <a:sym typeface="Calibri"/>
              </a:rPr>
              <a:t>How have you benefited from price segmentation?</a:t>
            </a:r>
            <a:r>
              <a:rPr b="1" sz="1200">
                <a:latin typeface="Calibri"/>
                <a:ea typeface="Calibri"/>
                <a:cs typeface="Calibri"/>
                <a:sym typeface="Calibri"/>
              </a:rPr>
              <a:t> </a:t>
            </a:r>
            <a:endParaRPr b="1"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Most likely they have had student discounts. Ask them why that is effective given the criteria above.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lvl="0"/>
          </a:p>
        </p:txBody>
      </p:sp>
      <p:sp>
        <p:nvSpPr>
          <p:cNvPr id="223" name="Shape 223"/>
          <p:cNvSpPr/>
          <p:nvPr>
            <p:ph type="body" sz="quarter" idx="1"/>
          </p:nvPr>
        </p:nvSpPr>
        <p:spPr>
          <a:prstGeom prst="rect">
            <a:avLst/>
          </a:prstGeom>
        </p:spPr>
        <p:txBody>
          <a:bodyPr/>
          <a:lstStyle/>
          <a:p>
            <a:pPr lvl="0" defTabSz="914400">
              <a:lnSpc>
                <a:spcPct val="100000"/>
              </a:lnSpc>
              <a:spcBef>
                <a:spcPts val="400"/>
              </a:spcBef>
              <a:defRPr sz="1800"/>
            </a:pPr>
            <a:r>
              <a:rPr b="1" sz="1200">
                <a:latin typeface="Calibri"/>
                <a:ea typeface="Calibri"/>
                <a:cs typeface="Calibri"/>
                <a:sym typeface="Calibri"/>
              </a:rPr>
              <a:t>Note to Instructor</a:t>
            </a:r>
            <a:endParaRPr b="1" sz="1200">
              <a:latin typeface="Calibri"/>
              <a:ea typeface="Calibri"/>
              <a:cs typeface="Calibri"/>
              <a:sym typeface="Calibri"/>
            </a:endParaRPr>
          </a:p>
          <a:p>
            <a:pPr lvl="0" defTabSz="914400">
              <a:lnSpc>
                <a:spcPct val="100000"/>
              </a:lnSpc>
              <a:spcBef>
                <a:spcPts val="400"/>
              </a:spcBef>
              <a:defRPr sz="1800"/>
            </a:pPr>
            <a:endParaRPr b="1" sz="1200">
              <a:latin typeface="Calibri"/>
              <a:ea typeface="Calibri"/>
              <a:cs typeface="Calibri"/>
              <a:sym typeface="Calibri"/>
            </a:endParaRPr>
          </a:p>
          <a:p>
            <a:pPr lvl="0" defTabSz="914400">
              <a:lnSpc>
                <a:spcPct val="100000"/>
              </a:lnSpc>
              <a:spcBef>
                <a:spcPts val="400"/>
              </a:spcBef>
              <a:defRPr sz="1800"/>
            </a:pPr>
            <a:r>
              <a:rPr b="1" sz="1200">
                <a:latin typeface="Calibri"/>
                <a:ea typeface="Calibri"/>
                <a:cs typeface="Calibri"/>
                <a:sym typeface="Calibri"/>
              </a:rPr>
              <a:t>Discussion Question</a:t>
            </a:r>
            <a:endParaRPr b="1" sz="1200">
              <a:latin typeface="Calibri"/>
              <a:ea typeface="Calibri"/>
              <a:cs typeface="Calibri"/>
              <a:sym typeface="Calibri"/>
            </a:endParaRPr>
          </a:p>
          <a:p>
            <a:pPr lvl="0" defTabSz="914400">
              <a:lnSpc>
                <a:spcPct val="100000"/>
              </a:lnSpc>
              <a:spcBef>
                <a:spcPts val="400"/>
              </a:spcBef>
              <a:defRPr sz="1800"/>
            </a:pPr>
            <a:r>
              <a:rPr i="1" sz="1200">
                <a:latin typeface="Calibri"/>
                <a:ea typeface="Calibri"/>
                <a:cs typeface="Calibri"/>
                <a:sym typeface="Calibri"/>
              </a:rPr>
              <a:t>How well do you carry prices of coffee, pizza, and milk in your head?</a:t>
            </a:r>
            <a:endParaRPr i="1"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It might be interesting to collect the prices of items sold near or on campus including coffee, pizza, and sandwiches. Ask them how well they know these prices, have them write down the price of these items and then check themselves. You will often find that people do </a:t>
            </a:r>
            <a:r>
              <a:rPr i="1" sz="1200">
                <a:latin typeface="Calibri"/>
                <a:ea typeface="Calibri"/>
                <a:cs typeface="Calibri"/>
                <a:sym typeface="Calibri"/>
              </a:rPr>
              <a:t>NOT</a:t>
            </a:r>
            <a:r>
              <a:rPr sz="1200">
                <a:latin typeface="Calibri"/>
                <a:ea typeface="Calibri"/>
                <a:cs typeface="Calibri"/>
                <a:sym typeface="Calibri"/>
              </a:rPr>
              <a:t> know prices as well as they think they do.</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3" name="image1.jpeg" descr="Small Title 1"/>
          <p:cNvPicPr/>
          <p:nvPr/>
        </p:nvPicPr>
        <p:blipFill>
          <a:blip r:embed="rId2">
            <a:extLst/>
          </a:blip>
          <a:stretch>
            <a:fillRect/>
          </a:stretch>
        </p:blipFill>
        <p:spPr>
          <a:xfrm>
            <a:off x="8286750" y="3276600"/>
            <a:ext cx="857250" cy="3581400"/>
          </a:xfrm>
          <a:prstGeom prst="rect">
            <a:avLst/>
          </a:prstGeom>
          <a:ln w="12700">
            <a:miter lim="400000"/>
          </a:ln>
        </p:spPr>
      </p:pic>
      <p:sp>
        <p:nvSpPr>
          <p:cNvPr id="44" name="Shape 44"/>
          <p:cNvSpPr/>
          <p:nvPr/>
        </p:nvSpPr>
        <p:spPr>
          <a:xfrm>
            <a:off x="6248400" y="6477000"/>
            <a:ext cx="196532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02000"/>
              </a:lnSpc>
              <a:tabLst>
                <a:tab pos="723900" algn="l"/>
                <a:tab pos="1447800" algn="l"/>
                <a:tab pos="2171700" algn="l"/>
              </a:tabLst>
              <a:defRPr sz="1600">
                <a:solidFill>
                  <a:srgbClr val="C00000"/>
                </a:solidFill>
                <a:latin typeface="Arial Bold"/>
                <a:ea typeface="Arial Bold"/>
                <a:cs typeface="Arial Bold"/>
                <a:sym typeface="Arial Bold"/>
              </a:defRPr>
            </a:lvl1pPr>
          </a:lstStyle>
          <a:p>
            <a:pPr lvl="0">
              <a:defRPr sz="1800">
                <a:solidFill>
                  <a:srgbClr val="000000"/>
                </a:solidFill>
              </a:defRPr>
            </a:pPr>
            <a:r>
              <a:rPr sz="1600">
                <a:solidFill>
                  <a:srgbClr val="C00000"/>
                </a:solidFill>
              </a:rPr>
              <a:t>Chapter 11- slide </a:t>
            </a:r>
          </a:p>
        </p:txBody>
      </p:sp>
      <p:sp>
        <p:nvSpPr>
          <p:cNvPr id="45" name="Shape 45"/>
          <p:cNvSpPr/>
          <p:nvPr/>
        </p:nvSpPr>
        <p:spPr>
          <a:xfrm>
            <a:off x="76200" y="6400800"/>
            <a:ext cx="4495800" cy="404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Copyright © 2010 Pearson Education, Inc.  </a:t>
            </a:r>
            <a:endParaRPr b="1" sz="1400">
              <a:solidFill>
                <a:srgbClr val="A6A6A6"/>
              </a:solidFill>
              <a:latin typeface="Calibri"/>
              <a:ea typeface="Calibri"/>
              <a:cs typeface="Calibri"/>
              <a:sym typeface="Calibri"/>
            </a:endParaRPr>
          </a:p>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Publishing as Prentice Hall</a:t>
            </a:r>
          </a:p>
        </p:txBody>
      </p:sp>
      <p:sp>
        <p:nvSpPr>
          <p:cNvPr id="46" name="Shape 46"/>
          <p:cNvSpPr/>
          <p:nvPr>
            <p:ph type="title"/>
          </p:nvPr>
        </p:nvSpPr>
        <p:spPr>
          <a:prstGeom prst="rect">
            <a:avLst/>
          </a:prstGeom>
        </p:spPr>
        <p:txBody>
          <a:bodyPr/>
          <a:lstStyle/>
          <a:p>
            <a:pPr lvl="0">
              <a:defRPr sz="1800"/>
            </a:pPr>
            <a:r>
              <a:rPr sz="3600"/>
              <a:t>Title Text</a:t>
            </a:r>
          </a:p>
        </p:txBody>
      </p:sp>
      <p:sp>
        <p:nvSpPr>
          <p:cNvPr id="47" name="Shape 47"/>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8" name="Shape 48"/>
          <p:cNvSpPr/>
          <p:nvPr>
            <p:ph type="sldNum" sz="quarter" idx="2"/>
          </p:nvPr>
        </p:nvSpPr>
        <p:spPr>
          <a:xfrm>
            <a:off x="3352800" y="6324600"/>
            <a:ext cx="2133600" cy="350658"/>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50" name="Shape 50"/>
          <p:cNvSpPr/>
          <p:nvPr>
            <p:ph type="sldNum" sz="quarter" idx="2"/>
          </p:nvPr>
        </p:nvSpPr>
        <p:spPr>
          <a:prstGeom prst="rect">
            <a:avLst/>
          </a:prstGeom>
        </p:spPr>
        <p:txBody>
          <a:bodyPr/>
          <a:lstStyle/>
          <a:p>
            <a:pPr lvl="0"/>
            <a:fld id="{86CB4B4D-7CA3-9044-876B-883B54F8677D}" type="slidenum"/>
          </a:p>
        </p:txBody>
      </p:sp>
      <p:sp>
        <p:nvSpPr>
          <p:cNvPr id="51" name="Shape 51"/>
          <p:cNvSpPr/>
          <p:nvPr>
            <p:ph type="title"/>
          </p:nvPr>
        </p:nvSpPr>
        <p:spPr>
          <a:prstGeom prst="rect">
            <a:avLst/>
          </a:prstGeom>
        </p:spPr>
        <p:txBody>
          <a:bodyPr/>
          <a:lstStyle/>
          <a:p>
            <a:pPr lvl="0">
              <a:defRPr sz="1800"/>
            </a:pPr>
            <a:r>
              <a:rPr sz="3600"/>
              <a:t>Title Text</a:t>
            </a:r>
          </a:p>
        </p:txBody>
      </p:sp>
      <p:sp>
        <p:nvSpPr>
          <p:cNvPr id="52" name="Shape 52"/>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4" name="image1.jpeg" descr="Small Title 1"/>
          <p:cNvPicPr/>
          <p:nvPr/>
        </p:nvPicPr>
        <p:blipFill>
          <a:blip r:embed="rId2">
            <a:extLst/>
          </a:blip>
          <a:stretch>
            <a:fillRect/>
          </a:stretch>
        </p:blipFill>
        <p:spPr>
          <a:xfrm>
            <a:off x="8286750" y="3276600"/>
            <a:ext cx="857250" cy="3581400"/>
          </a:xfrm>
          <a:prstGeom prst="rect">
            <a:avLst/>
          </a:prstGeom>
          <a:ln w="12700">
            <a:miter lim="400000"/>
          </a:ln>
        </p:spPr>
      </p:pic>
      <p:sp>
        <p:nvSpPr>
          <p:cNvPr id="55" name="Shape 55"/>
          <p:cNvSpPr/>
          <p:nvPr/>
        </p:nvSpPr>
        <p:spPr>
          <a:xfrm>
            <a:off x="6248400" y="6477000"/>
            <a:ext cx="196532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02000"/>
              </a:lnSpc>
              <a:tabLst>
                <a:tab pos="723900" algn="l"/>
                <a:tab pos="1447800" algn="l"/>
                <a:tab pos="2171700" algn="l"/>
              </a:tabLst>
              <a:defRPr sz="1600">
                <a:solidFill>
                  <a:srgbClr val="C00000"/>
                </a:solidFill>
                <a:latin typeface="Arial Bold"/>
                <a:ea typeface="Arial Bold"/>
                <a:cs typeface="Arial Bold"/>
                <a:sym typeface="Arial Bold"/>
              </a:defRPr>
            </a:lvl1pPr>
          </a:lstStyle>
          <a:p>
            <a:pPr lvl="0">
              <a:defRPr sz="1800">
                <a:solidFill>
                  <a:srgbClr val="000000"/>
                </a:solidFill>
              </a:defRPr>
            </a:pPr>
            <a:r>
              <a:rPr sz="1600">
                <a:solidFill>
                  <a:srgbClr val="C00000"/>
                </a:solidFill>
              </a:rPr>
              <a:t>Chapter 11- slide </a:t>
            </a:r>
          </a:p>
        </p:txBody>
      </p:sp>
      <p:sp>
        <p:nvSpPr>
          <p:cNvPr id="56" name="Shape 56"/>
          <p:cNvSpPr/>
          <p:nvPr/>
        </p:nvSpPr>
        <p:spPr>
          <a:xfrm>
            <a:off x="76200" y="6400800"/>
            <a:ext cx="4495800" cy="404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Copyright © 2010 Pearson Education, Inc.  </a:t>
            </a:r>
            <a:endParaRPr b="1" sz="1400">
              <a:solidFill>
                <a:srgbClr val="A6A6A6"/>
              </a:solidFill>
              <a:latin typeface="Calibri"/>
              <a:ea typeface="Calibri"/>
              <a:cs typeface="Calibri"/>
              <a:sym typeface="Calibri"/>
            </a:endParaRPr>
          </a:p>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Publishing as Prentice Hall</a:t>
            </a:r>
          </a:p>
        </p:txBody>
      </p:sp>
      <p:sp>
        <p:nvSpPr>
          <p:cNvPr id="57" name="Shape 57"/>
          <p:cNvSpPr/>
          <p:nvPr>
            <p:ph type="title"/>
          </p:nvPr>
        </p:nvSpPr>
        <p:spPr>
          <a:prstGeom prst="rect">
            <a:avLst/>
          </a:prstGeom>
        </p:spPr>
        <p:txBody>
          <a:bodyPr/>
          <a:lstStyle/>
          <a:p>
            <a:pPr lvl="0">
              <a:defRPr sz="1800"/>
            </a:pPr>
            <a:r>
              <a:rPr sz="3600"/>
              <a:t>Title Text</a:t>
            </a:r>
          </a:p>
        </p:txBody>
      </p:sp>
      <p:sp>
        <p:nvSpPr>
          <p:cNvPr id="58" name="Shape 58"/>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9" name="Shape 59"/>
          <p:cNvSpPr/>
          <p:nvPr>
            <p:ph type="sldNum" sz="quarter" idx="2"/>
          </p:nvPr>
        </p:nvSpPr>
        <p:spPr>
          <a:xfrm>
            <a:off x="3352800" y="6324600"/>
            <a:ext cx="2133600" cy="350658"/>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pic>
        <p:nvPicPr>
          <p:cNvPr id="11" name="image2.jpeg" descr="Title 2"/>
          <p:cNvPicPr/>
          <p:nvPr/>
        </p:nvPicPr>
        <p:blipFill>
          <a:blip r:embed="rId2">
            <a:extLst/>
          </a:blip>
          <a:stretch>
            <a:fillRect/>
          </a:stretch>
        </p:blipFill>
        <p:spPr>
          <a:xfrm>
            <a:off x="0" y="0"/>
            <a:ext cx="9145590" cy="6859590"/>
          </a:xfrm>
          <a:prstGeom prst="rect">
            <a:avLst/>
          </a:prstGeom>
          <a:ln w="12700">
            <a:miter lim="400000"/>
          </a:ln>
        </p:spPr>
      </p:pic>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3" name="Shape 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 name="Shape 15"/>
          <p:cNvSpPr/>
          <p:nvPr>
            <p:ph type="sldNum" sz="quarter" idx="2"/>
          </p:nvPr>
        </p:nvSpPr>
        <p:spPr>
          <a:prstGeom prst="rect">
            <a:avLst/>
          </a:prstGeom>
        </p:spPr>
        <p:txBody>
          <a:bodyPr/>
          <a:lstStyle/>
          <a:p>
            <a:pPr lvl="0"/>
            <a:fld id="{86CB4B4D-7CA3-9044-876B-883B54F8677D}" type="slidenum"/>
          </a:p>
        </p:txBody>
      </p:sp>
      <p:sp>
        <p:nvSpPr>
          <p:cNvPr id="16" name="Shape 16"/>
          <p:cNvSpPr/>
          <p:nvPr>
            <p:ph type="title"/>
          </p:nvPr>
        </p:nvSpPr>
        <p:spPr>
          <a:prstGeom prst="rect">
            <a:avLst/>
          </a:prstGeom>
        </p:spPr>
        <p:txBody>
          <a:bodyPr/>
          <a:lstStyle/>
          <a:p>
            <a:pPr lvl="0">
              <a:defRPr sz="1800"/>
            </a:pPr>
            <a:r>
              <a:rPr sz="3600"/>
              <a:t>Title Text</a:t>
            </a:r>
          </a:p>
        </p:txBody>
      </p:sp>
      <p:sp>
        <p:nvSpPr>
          <p:cNvPr id="17" name="Shape 17"/>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1" name="Shape 21"/>
          <p:cNvSpPr/>
          <p:nvPr>
            <p:ph type="sldNum" sz="quarter" idx="2"/>
          </p:nvPr>
        </p:nvSpPr>
        <p:spPr>
          <a:prstGeom prst="rect">
            <a:avLst/>
          </a:prstGeom>
        </p:spPr>
        <p:txBody>
          <a:bodyPr/>
          <a:lstStyle/>
          <a:p>
            <a:pPr lvl="0"/>
            <a:fld id="{86CB4B4D-7CA3-9044-876B-883B54F8677D}" type="slidenum"/>
          </a:p>
        </p:txBody>
      </p:sp>
      <p:sp>
        <p:nvSpPr>
          <p:cNvPr id="22" name="Shape 22"/>
          <p:cNvSpPr/>
          <p:nvPr>
            <p:ph type="title"/>
          </p:nvPr>
        </p:nvSpPr>
        <p:spPr>
          <a:prstGeom prst="rect">
            <a:avLst/>
          </a:prstGeom>
        </p:spPr>
        <p:txBody>
          <a:bodyPr/>
          <a:lstStyle/>
          <a:p>
            <a:pPr lvl="0">
              <a:defRPr sz="1800"/>
            </a:pPr>
            <a:r>
              <a:rPr sz="3600"/>
              <a:t>Title Text</a:t>
            </a:r>
          </a:p>
        </p:txBody>
      </p:sp>
      <p:sp>
        <p:nvSpPr>
          <p:cNvPr id="23" name="Shape 23"/>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5" name="Shape 25"/>
          <p:cNvSpPr/>
          <p:nvPr>
            <p:ph type="sldNum" sz="quarter" idx="2"/>
          </p:nvPr>
        </p:nvSpPr>
        <p:spPr>
          <a:prstGeom prst="rect">
            <a:avLst/>
          </a:prstGeom>
        </p:spPr>
        <p:txBody>
          <a:bodyPr/>
          <a:lstStyle/>
          <a:p>
            <a:pPr lvl="0"/>
            <a:fld id="{86CB4B4D-7CA3-9044-876B-883B54F8677D}" type="slidenum"/>
          </a:p>
        </p:txBody>
      </p:sp>
      <p:sp>
        <p:nvSpPr>
          <p:cNvPr id="26" name="Shape 26"/>
          <p:cNvSpPr/>
          <p:nvPr>
            <p:ph type="title"/>
          </p:nvPr>
        </p:nvSpPr>
        <p:spPr>
          <a:prstGeom prst="rect">
            <a:avLst/>
          </a:prstGeom>
        </p:spPr>
        <p:txBody>
          <a:bodyPr/>
          <a:lstStyle/>
          <a:p>
            <a:pPr lvl="0">
              <a:defRPr sz="1800"/>
            </a:pPr>
            <a:r>
              <a:rPr sz="3600"/>
              <a:t>Title Text</a:t>
            </a:r>
          </a:p>
        </p:txBody>
      </p:sp>
      <p:sp>
        <p:nvSpPr>
          <p:cNvPr id="27" name="Shape 27"/>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9" name="image1.jpeg" descr="Small Title 1"/>
          <p:cNvPicPr/>
          <p:nvPr/>
        </p:nvPicPr>
        <p:blipFill>
          <a:blip r:embed="rId2">
            <a:extLst/>
          </a:blip>
          <a:stretch>
            <a:fillRect/>
          </a:stretch>
        </p:blipFill>
        <p:spPr>
          <a:xfrm>
            <a:off x="8286750" y="3276600"/>
            <a:ext cx="857250" cy="3581400"/>
          </a:xfrm>
          <a:prstGeom prst="rect">
            <a:avLst/>
          </a:prstGeom>
          <a:ln w="12700">
            <a:miter lim="400000"/>
          </a:ln>
        </p:spPr>
      </p:pic>
      <p:sp>
        <p:nvSpPr>
          <p:cNvPr id="30" name="Shape 30"/>
          <p:cNvSpPr/>
          <p:nvPr/>
        </p:nvSpPr>
        <p:spPr>
          <a:xfrm>
            <a:off x="6248400" y="6477000"/>
            <a:ext cx="196532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02000"/>
              </a:lnSpc>
              <a:tabLst>
                <a:tab pos="723900" algn="l"/>
                <a:tab pos="1447800" algn="l"/>
                <a:tab pos="2171700" algn="l"/>
              </a:tabLst>
              <a:defRPr sz="1600">
                <a:solidFill>
                  <a:srgbClr val="C00000"/>
                </a:solidFill>
                <a:latin typeface="Arial Bold"/>
                <a:ea typeface="Arial Bold"/>
                <a:cs typeface="Arial Bold"/>
                <a:sym typeface="Arial Bold"/>
              </a:defRPr>
            </a:lvl1pPr>
          </a:lstStyle>
          <a:p>
            <a:pPr lvl="0">
              <a:defRPr sz="1800">
                <a:solidFill>
                  <a:srgbClr val="000000"/>
                </a:solidFill>
              </a:defRPr>
            </a:pPr>
            <a:r>
              <a:rPr sz="1600">
                <a:solidFill>
                  <a:srgbClr val="C00000"/>
                </a:solidFill>
              </a:rPr>
              <a:t>Chapter 11- slide </a:t>
            </a:r>
          </a:p>
        </p:txBody>
      </p:sp>
      <p:sp>
        <p:nvSpPr>
          <p:cNvPr id="31" name="Shape 31"/>
          <p:cNvSpPr/>
          <p:nvPr/>
        </p:nvSpPr>
        <p:spPr>
          <a:xfrm>
            <a:off x="76200" y="6400800"/>
            <a:ext cx="4495800" cy="404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Copyright © 2010 Pearson Education, Inc.  </a:t>
            </a:r>
            <a:endParaRPr b="1" sz="1400">
              <a:solidFill>
                <a:srgbClr val="A6A6A6"/>
              </a:solidFill>
              <a:latin typeface="Calibri"/>
              <a:ea typeface="Calibri"/>
              <a:cs typeface="Calibri"/>
              <a:sym typeface="Calibri"/>
            </a:endParaRPr>
          </a:p>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Publishing as Prentice Hall</a:t>
            </a:r>
          </a:p>
        </p:txBody>
      </p:sp>
      <p:sp>
        <p:nvSpPr>
          <p:cNvPr id="32" name="Shape 32"/>
          <p:cNvSpPr/>
          <p:nvPr>
            <p:ph type="title"/>
          </p:nvPr>
        </p:nvSpPr>
        <p:spPr>
          <a:prstGeom prst="rect">
            <a:avLst/>
          </a:prstGeom>
        </p:spPr>
        <p:txBody>
          <a:bodyPr/>
          <a:lstStyle/>
          <a:p>
            <a:pPr lvl="0">
              <a:defRPr sz="1800"/>
            </a:pPr>
            <a:r>
              <a:rPr sz="3600"/>
              <a:t>Title Text</a:t>
            </a:r>
          </a:p>
        </p:txBody>
      </p:sp>
      <p:sp>
        <p:nvSpPr>
          <p:cNvPr id="33" name="Shape 33"/>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4" name="Shape 34"/>
          <p:cNvSpPr/>
          <p:nvPr>
            <p:ph type="sldNum" sz="quarter" idx="2"/>
          </p:nvPr>
        </p:nvSpPr>
        <p:spPr>
          <a:xfrm>
            <a:off x="3352800" y="6324600"/>
            <a:ext cx="2133600" cy="350658"/>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6" name="image1.jpeg" descr="Small Title 1"/>
          <p:cNvPicPr/>
          <p:nvPr/>
        </p:nvPicPr>
        <p:blipFill>
          <a:blip r:embed="rId2">
            <a:extLst/>
          </a:blip>
          <a:stretch>
            <a:fillRect/>
          </a:stretch>
        </p:blipFill>
        <p:spPr>
          <a:xfrm>
            <a:off x="8286750" y="3276600"/>
            <a:ext cx="857250" cy="3581400"/>
          </a:xfrm>
          <a:prstGeom prst="rect">
            <a:avLst/>
          </a:prstGeom>
          <a:ln w="12700">
            <a:miter lim="400000"/>
          </a:ln>
        </p:spPr>
      </p:pic>
      <p:sp>
        <p:nvSpPr>
          <p:cNvPr id="37" name="Shape 37"/>
          <p:cNvSpPr/>
          <p:nvPr/>
        </p:nvSpPr>
        <p:spPr>
          <a:xfrm>
            <a:off x="6248400" y="6477000"/>
            <a:ext cx="196532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02000"/>
              </a:lnSpc>
              <a:tabLst>
                <a:tab pos="723900" algn="l"/>
                <a:tab pos="1447800" algn="l"/>
                <a:tab pos="2171700" algn="l"/>
              </a:tabLst>
              <a:defRPr sz="1600">
                <a:solidFill>
                  <a:srgbClr val="C00000"/>
                </a:solidFill>
                <a:latin typeface="Arial Bold"/>
                <a:ea typeface="Arial Bold"/>
                <a:cs typeface="Arial Bold"/>
                <a:sym typeface="Arial Bold"/>
              </a:defRPr>
            </a:lvl1pPr>
          </a:lstStyle>
          <a:p>
            <a:pPr lvl="0">
              <a:defRPr sz="1800">
                <a:solidFill>
                  <a:srgbClr val="000000"/>
                </a:solidFill>
              </a:defRPr>
            </a:pPr>
            <a:r>
              <a:rPr sz="1600">
                <a:solidFill>
                  <a:srgbClr val="C00000"/>
                </a:solidFill>
              </a:rPr>
              <a:t>Chapter 11- slide </a:t>
            </a:r>
          </a:p>
        </p:txBody>
      </p:sp>
      <p:sp>
        <p:nvSpPr>
          <p:cNvPr id="38" name="Shape 38"/>
          <p:cNvSpPr/>
          <p:nvPr/>
        </p:nvSpPr>
        <p:spPr>
          <a:xfrm>
            <a:off x="76200" y="6400800"/>
            <a:ext cx="4495800" cy="404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Copyright © 2010 Pearson Education, Inc.  </a:t>
            </a:r>
            <a:endParaRPr b="1" sz="1400">
              <a:solidFill>
                <a:srgbClr val="A6A6A6"/>
              </a:solidFill>
              <a:latin typeface="Calibri"/>
              <a:ea typeface="Calibri"/>
              <a:cs typeface="Calibri"/>
              <a:sym typeface="Calibri"/>
            </a:endParaRPr>
          </a:p>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Publishing as Prentice Hall</a:t>
            </a:r>
          </a:p>
        </p:txBody>
      </p:sp>
      <p:sp>
        <p:nvSpPr>
          <p:cNvPr id="39" name="Shape 39"/>
          <p:cNvSpPr/>
          <p:nvPr>
            <p:ph type="title"/>
          </p:nvPr>
        </p:nvSpPr>
        <p:spPr>
          <a:prstGeom prst="rect">
            <a:avLst/>
          </a:prstGeom>
        </p:spPr>
        <p:txBody>
          <a:bodyPr/>
          <a:lstStyle/>
          <a:p>
            <a:pPr lvl="0">
              <a:defRPr sz="1800"/>
            </a:pPr>
            <a:r>
              <a:rPr sz="36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xfrm>
            <a:off x="3352800" y="6324600"/>
            <a:ext cx="2133600" cy="350658"/>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jpeg" descr="Small Title 1"/>
          <p:cNvPicPr/>
          <p:nvPr/>
        </p:nvPicPr>
        <p:blipFill>
          <a:blip r:embed="rId2">
            <a:extLst/>
          </a:blip>
          <a:stretch>
            <a:fillRect/>
          </a:stretch>
        </p:blipFill>
        <p:spPr>
          <a:xfrm>
            <a:off x="8286750" y="3276600"/>
            <a:ext cx="857250" cy="3581400"/>
          </a:xfrm>
          <a:prstGeom prst="rect">
            <a:avLst/>
          </a:prstGeom>
          <a:ln w="12700">
            <a:miter lim="400000"/>
          </a:ln>
        </p:spPr>
      </p:pic>
      <p:sp>
        <p:nvSpPr>
          <p:cNvPr id="3" name="Shape 3"/>
          <p:cNvSpPr/>
          <p:nvPr/>
        </p:nvSpPr>
        <p:spPr>
          <a:xfrm>
            <a:off x="76200" y="6400800"/>
            <a:ext cx="4495800" cy="404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Copyright © 2010 Pearson Education, Inc.  </a:t>
            </a:r>
            <a:endParaRPr b="1" sz="1400">
              <a:solidFill>
                <a:srgbClr val="A6A6A6"/>
              </a:solidFill>
              <a:latin typeface="Calibri"/>
              <a:ea typeface="Calibri"/>
              <a:cs typeface="Calibri"/>
              <a:sym typeface="Calibri"/>
            </a:endParaRPr>
          </a:p>
          <a:p>
            <a:pPr lvl="0">
              <a:lnSpc>
                <a:spcPct val="102000"/>
              </a:lnSpc>
              <a:tabLst>
                <a:tab pos="723900" algn="l"/>
                <a:tab pos="1447800" algn="l"/>
                <a:tab pos="2171700" algn="l"/>
              </a:tabLst>
            </a:pPr>
            <a:r>
              <a:rPr sz="1400">
                <a:solidFill>
                  <a:srgbClr val="A6A6A6"/>
                </a:solidFill>
                <a:latin typeface="Arial Bold"/>
                <a:ea typeface="Arial Bold"/>
                <a:cs typeface="Arial Bold"/>
                <a:sym typeface="Arial Bold"/>
              </a:rPr>
              <a:t>Publishing as Prentice Hall</a:t>
            </a:r>
          </a:p>
        </p:txBody>
      </p:sp>
      <p:sp>
        <p:nvSpPr>
          <p:cNvPr id="4" name="Shape 4"/>
          <p:cNvSpPr/>
          <p:nvPr>
            <p:ph type="sldNum" sz="quarter" idx="2"/>
          </p:nvPr>
        </p:nvSpPr>
        <p:spPr>
          <a:xfrm>
            <a:off x="6248400" y="6477000"/>
            <a:ext cx="1965325" cy="259222"/>
          </a:xfrm>
          <a:prstGeom prst="rect">
            <a:avLst/>
          </a:prstGeom>
          <a:ln w="12700">
            <a:miter lim="400000"/>
          </a:ln>
        </p:spPr>
        <p:txBody>
          <a:bodyPr lIns="0" tIns="0" rIns="0" bIns="0">
            <a:spAutoFit/>
          </a:bodyPr>
          <a:lstStyle>
            <a:lvl1pPr>
              <a:defRPr>
                <a:latin typeface="Arial"/>
                <a:ea typeface="Arial"/>
                <a:cs typeface="Arial"/>
                <a:sym typeface="Arial"/>
              </a:defRPr>
            </a:lvl1pPr>
          </a:lstStyle>
          <a:p>
            <a:pPr lvl="0"/>
            <a:fld id="{86CB4B4D-7CA3-9044-876B-883B54F8677D}" type="slidenum"/>
          </a:p>
        </p:txBody>
      </p:sp>
      <p:sp>
        <p:nvSpPr>
          <p:cNvPr id="5" name="Shape 5"/>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lvl="0">
              <a:defRPr sz="1800"/>
            </a:pPr>
            <a:r>
              <a:rPr sz="3600"/>
              <a:t>Title Text</a:t>
            </a:r>
          </a:p>
        </p:txBody>
      </p:sp>
      <p:sp>
        <p:nvSpPr>
          <p:cNvPr id="6" name="Shape 6"/>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a:defRPr sz="3600">
          <a:latin typeface="Arial Bold"/>
          <a:ea typeface="Arial Bold"/>
          <a:cs typeface="Arial Bold"/>
          <a:sym typeface="Arial Bold"/>
        </a:defRPr>
      </a:lvl1pPr>
      <a:lvl2pPr algn="ctr">
        <a:defRPr sz="3600">
          <a:latin typeface="Arial Bold"/>
          <a:ea typeface="Arial Bold"/>
          <a:cs typeface="Arial Bold"/>
          <a:sym typeface="Arial Bold"/>
        </a:defRPr>
      </a:lvl2pPr>
      <a:lvl3pPr algn="ctr">
        <a:defRPr sz="3600">
          <a:latin typeface="Arial Bold"/>
          <a:ea typeface="Arial Bold"/>
          <a:cs typeface="Arial Bold"/>
          <a:sym typeface="Arial Bold"/>
        </a:defRPr>
      </a:lvl3pPr>
      <a:lvl4pPr algn="ctr">
        <a:defRPr sz="3600">
          <a:latin typeface="Arial Bold"/>
          <a:ea typeface="Arial Bold"/>
          <a:cs typeface="Arial Bold"/>
          <a:sym typeface="Arial Bold"/>
        </a:defRPr>
      </a:lvl4pPr>
      <a:lvl5pPr algn="ctr">
        <a:defRPr sz="3600">
          <a:latin typeface="Arial Bold"/>
          <a:ea typeface="Arial Bold"/>
          <a:cs typeface="Arial Bold"/>
          <a:sym typeface="Arial Bold"/>
        </a:defRPr>
      </a:lvl5pPr>
      <a:lvl6pPr algn="ctr">
        <a:defRPr sz="3600">
          <a:latin typeface="Arial Bold"/>
          <a:ea typeface="Arial Bold"/>
          <a:cs typeface="Arial Bold"/>
          <a:sym typeface="Arial Bold"/>
        </a:defRPr>
      </a:lvl6pPr>
      <a:lvl7pPr algn="ctr">
        <a:defRPr sz="3600">
          <a:latin typeface="Arial Bold"/>
          <a:ea typeface="Arial Bold"/>
          <a:cs typeface="Arial Bold"/>
          <a:sym typeface="Arial Bold"/>
        </a:defRPr>
      </a:lvl7pPr>
      <a:lvl8pPr algn="ctr">
        <a:defRPr sz="3600">
          <a:latin typeface="Arial Bold"/>
          <a:ea typeface="Arial Bold"/>
          <a:cs typeface="Arial Bold"/>
          <a:sym typeface="Arial Bold"/>
        </a:defRPr>
      </a:lvl8pPr>
      <a:lvl9pPr algn="ctr">
        <a:defRPr sz="3600">
          <a:latin typeface="Arial Bold"/>
          <a:ea typeface="Arial Bold"/>
          <a:cs typeface="Arial Bold"/>
          <a:sym typeface="Arial Bold"/>
        </a:defRPr>
      </a:lvl9pPr>
    </p:titleStyle>
    <p:bodyStyle>
      <a:lvl1pPr marL="342900" indent="-342900">
        <a:spcBef>
          <a:spcPts val="700"/>
        </a:spcBef>
        <a:buSzPct val="100000"/>
        <a:buChar char="»"/>
        <a:defRPr sz="3200">
          <a:latin typeface="Calibri"/>
          <a:ea typeface="Calibri"/>
          <a:cs typeface="Calibri"/>
          <a:sym typeface="Calibri"/>
        </a:defRPr>
      </a:lvl1pPr>
      <a:lvl2pPr marL="783771" indent="-326571">
        <a:spcBef>
          <a:spcPts val="700"/>
        </a:spcBef>
        <a:buSzPct val="100000"/>
        <a:buChar char="–"/>
        <a:defRPr sz="3200">
          <a:latin typeface="Calibri"/>
          <a:ea typeface="Calibri"/>
          <a:cs typeface="Calibri"/>
          <a:sym typeface="Calibri"/>
        </a:defRPr>
      </a:lvl2pPr>
      <a:lvl3pPr marL="1219200" indent="-304800">
        <a:spcBef>
          <a:spcPts val="700"/>
        </a:spcBef>
        <a:buSzPct val="100000"/>
        <a:buChar char="•"/>
        <a:defRPr sz="3200">
          <a:latin typeface="Calibri"/>
          <a:ea typeface="Calibri"/>
          <a:cs typeface="Calibri"/>
          <a:sym typeface="Calibri"/>
        </a:defRPr>
      </a:lvl3pPr>
      <a:lvl4pPr marL="1737360" indent="-365760">
        <a:spcBef>
          <a:spcPts val="700"/>
        </a:spcBef>
        <a:buSzPct val="100000"/>
        <a:buChar char="–"/>
        <a:defRPr sz="3200">
          <a:latin typeface="Calibri"/>
          <a:ea typeface="Calibri"/>
          <a:cs typeface="Calibri"/>
          <a:sym typeface="Calibri"/>
        </a:defRPr>
      </a:lvl4pPr>
      <a:lvl5pPr marL="2235200" indent="-406400">
        <a:spcBef>
          <a:spcPts val="700"/>
        </a:spcBef>
        <a:buSzPct val="100000"/>
        <a:buChar char="»"/>
        <a:defRPr sz="3200">
          <a:latin typeface="Calibri"/>
          <a:ea typeface="Calibri"/>
          <a:cs typeface="Calibri"/>
          <a:sym typeface="Calibri"/>
        </a:defRPr>
      </a:lvl5pPr>
      <a:lvl6pPr marL="2692400" indent="-406400">
        <a:spcBef>
          <a:spcPts val="700"/>
        </a:spcBef>
        <a:buSzPct val="100000"/>
        <a:buChar char="•"/>
        <a:defRPr sz="3200">
          <a:latin typeface="Calibri"/>
          <a:ea typeface="Calibri"/>
          <a:cs typeface="Calibri"/>
          <a:sym typeface="Calibri"/>
        </a:defRPr>
      </a:lvl6pPr>
      <a:lvl7pPr marL="3149600" indent="-406400">
        <a:spcBef>
          <a:spcPts val="700"/>
        </a:spcBef>
        <a:buSzPct val="100000"/>
        <a:buChar char="•"/>
        <a:defRPr sz="3200">
          <a:latin typeface="Calibri"/>
          <a:ea typeface="Calibri"/>
          <a:cs typeface="Calibri"/>
          <a:sym typeface="Calibri"/>
        </a:defRPr>
      </a:lvl7pPr>
      <a:lvl8pPr marL="3606800" indent="-406400">
        <a:spcBef>
          <a:spcPts val="700"/>
        </a:spcBef>
        <a:buSzPct val="100000"/>
        <a:buChar char="•"/>
        <a:defRPr sz="3200">
          <a:latin typeface="Calibri"/>
          <a:ea typeface="Calibri"/>
          <a:cs typeface="Calibri"/>
          <a:sym typeface="Calibri"/>
        </a:defRPr>
      </a:lvl8pPr>
      <a:lvl9pPr marL="4064000" indent="-406400">
        <a:spcBef>
          <a:spcPts val="700"/>
        </a:spcBef>
        <a:buSzPct val="100000"/>
        <a:buChar char="•"/>
        <a:defRPr sz="3200">
          <a:latin typeface="Calibri"/>
          <a:ea typeface="Calibri"/>
          <a:cs typeface="Calibri"/>
          <a:sym typeface="Calibri"/>
        </a:defRPr>
      </a:lvl9pPr>
    </p:bodyStyle>
    <p:otherStyle>
      <a:lvl1pPr>
        <a:defRPr>
          <a:solidFill>
            <a:schemeClr val="tx1"/>
          </a:solidFill>
          <a:latin typeface="+mn-lt"/>
          <a:ea typeface="+mn-ea"/>
          <a:cs typeface="+mn-cs"/>
          <a:sym typeface="Arial"/>
        </a:defRPr>
      </a:lvl1pPr>
      <a:lvl2pPr>
        <a:defRPr>
          <a:solidFill>
            <a:schemeClr val="tx1"/>
          </a:solidFill>
          <a:latin typeface="+mn-lt"/>
          <a:ea typeface="+mn-ea"/>
          <a:cs typeface="+mn-cs"/>
          <a:sym typeface="Arial"/>
        </a:defRPr>
      </a:lvl2pPr>
      <a:lvl3pPr>
        <a:defRPr>
          <a:solidFill>
            <a:schemeClr val="tx1"/>
          </a:solidFill>
          <a:latin typeface="+mn-lt"/>
          <a:ea typeface="+mn-ea"/>
          <a:cs typeface="+mn-cs"/>
          <a:sym typeface="Arial"/>
        </a:defRPr>
      </a:lvl3pPr>
      <a:lvl4pPr>
        <a:defRPr>
          <a:solidFill>
            <a:schemeClr val="tx1"/>
          </a:solidFill>
          <a:latin typeface="+mn-lt"/>
          <a:ea typeface="+mn-ea"/>
          <a:cs typeface="+mn-cs"/>
          <a:sym typeface="Arial"/>
        </a:defRPr>
      </a:lvl4pPr>
      <a:lvl5pPr>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64" name="Shape 64"/>
          <p:cNvSpPr/>
          <p:nvPr>
            <p:ph type="title" idx="4294967295"/>
          </p:nvPr>
        </p:nvSpPr>
        <p:spPr>
          <a:xfrm>
            <a:off x="304800" y="2797175"/>
            <a:ext cx="7162800" cy="1470025"/>
          </a:xfrm>
          <a:prstGeom prst="rect">
            <a:avLst/>
          </a:prstGeom>
        </p:spPr>
        <p:txBody>
          <a:bodyPr lIns="0" tIns="0" rIns="0" bIns="0">
            <a:normAutofit fontScale="100000" lnSpcReduction="0"/>
          </a:bodyPr>
          <a:lstStyle/>
          <a:p>
            <a:pPr lvl="0">
              <a:defRPr sz="1800"/>
            </a:pPr>
            <a:br/>
            <a:r>
              <a:rPr sz="3600"/>
              <a:t>Chapter Eleven</a:t>
            </a:r>
          </a:p>
        </p:txBody>
      </p:sp>
      <p:sp>
        <p:nvSpPr>
          <p:cNvPr id="65" name="Shape 65"/>
          <p:cNvSpPr/>
          <p:nvPr>
            <p:ph type="body" idx="4294967295"/>
          </p:nvPr>
        </p:nvSpPr>
        <p:spPr>
          <a:xfrm>
            <a:off x="609600" y="4648200"/>
            <a:ext cx="6400800" cy="1752600"/>
          </a:xfrm>
          <a:prstGeom prst="rect">
            <a:avLst/>
          </a:prstGeom>
        </p:spPr>
        <p:txBody>
          <a:bodyPr lIns="0" tIns="0" rIns="0" bIns="0">
            <a:normAutofit fontScale="100000" lnSpcReduction="0"/>
          </a:bodyPr>
          <a:lstStyle>
            <a:lvl1pPr marL="0" indent="0" algn="ctr">
              <a:buSzTx/>
              <a:buNone/>
              <a:defRPr b="1"/>
            </a:lvl1pPr>
          </a:lstStyle>
          <a:p>
            <a:pPr lvl="0">
              <a:defRPr b="0" sz="1800"/>
            </a:pPr>
            <a:r>
              <a:rPr b="1" sz="3200"/>
              <a:t>Pricing Strategies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12" name="Shape 112"/>
          <p:cNvSpPr/>
          <p:nvPr>
            <p:ph type="title" idx="4294967295"/>
          </p:nvPr>
        </p:nvSpPr>
        <p:spPr>
          <a:xfrm>
            <a:off x="685800" y="228598"/>
            <a:ext cx="7772400" cy="1143004"/>
          </a:xfrm>
          <a:prstGeom prst="rect">
            <a:avLst/>
          </a:prstGeom>
        </p:spPr>
        <p:txBody>
          <a:bodyPr lIns="0" tIns="0" rIns="0" bIns="0">
            <a:normAutofit fontScale="100000" lnSpcReduction="0"/>
          </a:bodyPr>
          <a:lstStyle/>
          <a:p>
            <a:pPr lvl="0">
              <a:lnSpc>
                <a:spcPts val="3600"/>
              </a:lnSpc>
              <a:defRPr sz="1800"/>
            </a:pPr>
            <a:br/>
            <a:r>
              <a:rPr sz="4000"/>
              <a:t>New-Product Pricing Strategies</a:t>
            </a:r>
          </a:p>
        </p:txBody>
      </p:sp>
      <p:sp>
        <p:nvSpPr>
          <p:cNvPr id="113" name="Shape 113"/>
          <p:cNvSpPr/>
          <p:nvPr>
            <p:ph type="body" idx="4294967295"/>
          </p:nvPr>
        </p:nvSpPr>
        <p:spPr>
          <a:xfrm>
            <a:off x="152400" y="1752600"/>
            <a:ext cx="8458200" cy="4495800"/>
          </a:xfrm>
          <a:prstGeom prst="rect">
            <a:avLst/>
          </a:prstGeom>
        </p:spPr>
        <p:txBody>
          <a:bodyPr lIns="0" tIns="0" rIns="0" bIns="0">
            <a:normAutofit fontScale="100000" lnSpcReduction="0"/>
          </a:bodyPr>
          <a:lstStyle/>
          <a:p>
            <a:pPr lvl="0" marL="325754" indent="-325754" defTabSz="868680">
              <a:spcBef>
                <a:spcPts val="600"/>
              </a:spcBef>
              <a:buSzTx/>
              <a:buNone/>
              <a:defRPr sz="1800"/>
            </a:pPr>
            <a:r>
              <a:rPr b="1" sz="2600"/>
              <a:t>Market-skimming pricing </a:t>
            </a:r>
            <a:r>
              <a:rPr sz="2600"/>
              <a:t>is a strategy for setting a high price for a new product to skim maximum revenues layer by layer from the segments willing to pay the high price, the company make fewer but more profitable sales.</a:t>
            </a:r>
            <a:endParaRPr sz="2600"/>
          </a:p>
          <a:p>
            <a:pPr lvl="0" marL="470533" indent="-470533" defTabSz="868680">
              <a:spcBef>
                <a:spcPts val="500"/>
              </a:spcBef>
              <a:buChar char="•"/>
              <a:defRPr sz="1800"/>
            </a:pPr>
            <a:r>
              <a:rPr sz="2400"/>
              <a:t>Product quality and image must support the price</a:t>
            </a:r>
            <a:endParaRPr sz="2400"/>
          </a:p>
          <a:p>
            <a:pPr lvl="0" marL="470533" indent="-470533" defTabSz="868680">
              <a:spcBef>
                <a:spcPts val="500"/>
              </a:spcBef>
              <a:buChar char="•"/>
              <a:defRPr sz="1800"/>
            </a:pPr>
            <a:r>
              <a:rPr sz="2400"/>
              <a:t>Buyers must want the product at the price</a:t>
            </a:r>
            <a:endParaRPr sz="2400"/>
          </a:p>
          <a:p>
            <a:pPr lvl="0" marL="470533" indent="-470533" defTabSz="868680">
              <a:spcBef>
                <a:spcPts val="500"/>
              </a:spcBef>
              <a:buChar char="•"/>
              <a:defRPr sz="1800"/>
            </a:pPr>
            <a:r>
              <a:rPr sz="2400"/>
              <a:t>Costs of producing the product in small volume should not cancel the advantage of higher prices</a:t>
            </a:r>
            <a:endParaRPr sz="2400"/>
          </a:p>
          <a:p>
            <a:pPr lvl="0" marL="470533" indent="-470533" defTabSz="868680">
              <a:spcBef>
                <a:spcPts val="500"/>
              </a:spcBef>
              <a:buChar char="•"/>
              <a:defRPr sz="1800"/>
            </a:pPr>
            <a:r>
              <a:rPr sz="2400"/>
              <a:t>Competitors should not be able to enter the market easily</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16" name="Shape 116"/>
          <p:cNvSpPr/>
          <p:nvPr>
            <p:ph type="body" idx="4294967295"/>
          </p:nvPr>
        </p:nvSpPr>
        <p:spPr>
          <a:xfrm>
            <a:off x="685800" y="1981200"/>
            <a:ext cx="7772400" cy="4114800"/>
          </a:xfrm>
          <a:prstGeom prst="rect">
            <a:avLst/>
          </a:prstGeom>
        </p:spPr>
        <p:txBody>
          <a:bodyPr lIns="0" tIns="0" rIns="0" bIns="0">
            <a:normAutofit fontScale="100000" lnSpcReduction="0"/>
          </a:bodyPr>
          <a:lstStyle>
            <a:lvl1pPr marL="1083733" indent="-1083733">
              <a:buChar char="•"/>
            </a:lvl1pPr>
          </a:lstStyle>
          <a:p>
            <a:pPr lvl="0">
              <a:defRPr sz="1800"/>
            </a:pPr>
            <a:r>
              <a:rPr sz="3200"/>
              <a:t>For example when Sony introduced the  world first high definition television (HDTV) to the Japanese market , the high tech sets cost 43,000$ . These televisions were purchased only by customers who really wanted the new technology and afford to pay high prices.</a:t>
            </a:r>
          </a:p>
        </p:txBody>
      </p:sp>
      <p:sp>
        <p:nvSpPr>
          <p:cNvPr id="117" name="Shape 117"/>
          <p:cNvSpPr/>
          <p:nvPr>
            <p:ph type="title" idx="4294967295"/>
          </p:nvPr>
        </p:nvSpPr>
        <p:spPr>
          <a:xfrm>
            <a:off x="685800" y="609598"/>
            <a:ext cx="7772400" cy="1143004"/>
          </a:xfrm>
          <a:prstGeom prst="rect">
            <a:avLst/>
          </a:prstGeom>
        </p:spPr>
        <p:txBody>
          <a:bodyPr lIns="0" tIns="0" rIns="0" bIns="0">
            <a:normAutofit fontScale="100000" lnSpcReduction="0"/>
          </a:bodyPr>
          <a:lstStyle>
            <a:lvl1pPr>
              <a:defRPr b="1">
                <a:latin typeface="Calibri"/>
                <a:ea typeface="Calibri"/>
                <a:cs typeface="Calibri"/>
                <a:sym typeface="Calibri"/>
              </a:defRPr>
            </a:lvl1pPr>
          </a:lstStyle>
          <a:p>
            <a:pPr lvl="0">
              <a:defRPr b="0" sz="1800"/>
            </a:pPr>
            <a:r>
              <a:rPr b="1" sz="3600"/>
              <a:t>Market-skimming pricing</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20" name="Shape 120"/>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New-Product Pricing Strategies</a:t>
            </a:r>
          </a:p>
        </p:txBody>
      </p:sp>
      <p:sp>
        <p:nvSpPr>
          <p:cNvPr id="121" name="Shape 121"/>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325754" indent="-325754" defTabSz="868680">
              <a:lnSpc>
                <a:spcPct val="90000"/>
              </a:lnSpc>
              <a:spcBef>
                <a:spcPts val="600"/>
              </a:spcBef>
              <a:buSzTx/>
              <a:buNone/>
              <a:defRPr sz="1800"/>
            </a:pPr>
            <a:r>
              <a:rPr b="1" sz="2800"/>
              <a:t>Market-penetration pricing </a:t>
            </a:r>
            <a:r>
              <a:rPr sz="2800"/>
              <a:t>sets a low initial price in order to penetrate the market quickly and deeply to attract a large number of buyers quickly to gain market share</a:t>
            </a:r>
            <a:endParaRPr sz="2800"/>
          </a:p>
          <a:p>
            <a:pPr lvl="0" marL="738979" indent="-738979" defTabSz="868680">
              <a:lnSpc>
                <a:spcPct val="90000"/>
              </a:lnSpc>
              <a:spcBef>
                <a:spcPts val="600"/>
              </a:spcBef>
              <a:buChar char="•"/>
              <a:defRPr sz="1800"/>
            </a:pPr>
            <a:r>
              <a:rPr sz="2800"/>
              <a:t>Price sensitive market</a:t>
            </a:r>
            <a:endParaRPr sz="2800"/>
          </a:p>
          <a:p>
            <a:pPr lvl="0" marL="738979" indent="-738979" defTabSz="868680">
              <a:lnSpc>
                <a:spcPct val="90000"/>
              </a:lnSpc>
              <a:spcBef>
                <a:spcPts val="600"/>
              </a:spcBef>
              <a:buChar char="•"/>
              <a:defRPr sz="1800"/>
            </a:pPr>
            <a:r>
              <a:rPr sz="2800"/>
              <a:t>Production and distribution costs must fail as sales volume increases.</a:t>
            </a:r>
            <a:endParaRPr sz="2800"/>
          </a:p>
          <a:p>
            <a:pPr lvl="0" marL="738979" indent="-738979" defTabSz="868680">
              <a:lnSpc>
                <a:spcPct val="90000"/>
              </a:lnSpc>
              <a:spcBef>
                <a:spcPts val="600"/>
              </a:spcBef>
              <a:buChar char="•"/>
              <a:defRPr sz="1800"/>
            </a:pPr>
            <a:r>
              <a:rPr sz="2800"/>
              <a:t>Low prices must keep competition out of the market</a:t>
            </a:r>
          </a:p>
        </p:txBody>
      </p:sp>
      <p:sp>
        <p:nvSpPr>
          <p:cNvPr id="122" name="Shape 122"/>
          <p:cNvSpPr/>
          <p:nvPr/>
        </p:nvSpPr>
        <p:spPr>
          <a:xfrm>
            <a:off x="914400" y="13716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Pricing Strategies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27" name="Shape 127"/>
          <p:cNvSpPr/>
          <p:nvPr>
            <p:ph type="body" idx="4294967295"/>
          </p:nvPr>
        </p:nvSpPr>
        <p:spPr>
          <a:xfrm>
            <a:off x="685800" y="1981200"/>
            <a:ext cx="7772400" cy="4114800"/>
          </a:xfrm>
          <a:prstGeom prst="rect">
            <a:avLst/>
          </a:prstGeom>
        </p:spPr>
        <p:txBody>
          <a:bodyPr lIns="0" tIns="0" rIns="0" bIns="0">
            <a:normAutofit fontScale="100000" lnSpcReduction="0"/>
          </a:bodyPr>
          <a:lstStyle>
            <a:lvl1pPr marL="1083733" indent="-1083733">
              <a:buChar char="•"/>
            </a:lvl1pPr>
          </a:lstStyle>
          <a:p>
            <a:pPr lvl="0">
              <a:defRPr sz="1800"/>
            </a:pPr>
            <a:r>
              <a:rPr sz="3200"/>
              <a:t>For example , Dell used penetration pricing to enter the personal computer market, selling high quality computer products through lower cost direct channels.</a:t>
            </a:r>
          </a:p>
        </p:txBody>
      </p:sp>
      <p:sp>
        <p:nvSpPr>
          <p:cNvPr id="128" name="Shape 128"/>
          <p:cNvSpPr/>
          <p:nvPr>
            <p:ph type="title" idx="4294967295"/>
          </p:nvPr>
        </p:nvSpPr>
        <p:spPr>
          <a:xfrm>
            <a:off x="685800" y="609598"/>
            <a:ext cx="7772400" cy="1143004"/>
          </a:xfrm>
          <a:prstGeom prst="rect">
            <a:avLst/>
          </a:prstGeom>
        </p:spPr>
        <p:txBody>
          <a:bodyPr lIns="0" tIns="0" rIns="0" bIns="0">
            <a:normAutofit fontScale="100000" lnSpcReduction="0"/>
          </a:bodyPr>
          <a:lstStyle>
            <a:lvl1pPr>
              <a:defRPr b="1">
                <a:latin typeface="Calibri"/>
                <a:ea typeface="Calibri"/>
                <a:cs typeface="Calibri"/>
                <a:sym typeface="Calibri"/>
              </a:defRPr>
            </a:lvl1pPr>
          </a:lstStyle>
          <a:p>
            <a:pPr lvl="0">
              <a:defRPr b="0" sz="1800"/>
            </a:pPr>
            <a:r>
              <a:rPr b="1" sz="3600"/>
              <a:t>Market-penetration pricing</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pic>
        <p:nvPicPr>
          <p:cNvPr id="131" name="pasted-image.png"/>
          <p:cNvPicPr/>
          <p:nvPr/>
        </p:nvPicPr>
        <p:blipFill>
          <a:blip r:embed="rId2">
            <a:extLst/>
          </a:blip>
          <a:stretch>
            <a:fillRect/>
          </a:stretch>
        </p:blipFill>
        <p:spPr>
          <a:xfrm>
            <a:off x="356679" y="627342"/>
            <a:ext cx="7855988" cy="5891992"/>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pic>
        <p:nvPicPr>
          <p:cNvPr id="134" name="pasted-image.png"/>
          <p:cNvPicPr/>
          <p:nvPr/>
        </p:nvPicPr>
        <p:blipFill>
          <a:blip r:embed="rId2">
            <a:extLst/>
          </a:blip>
          <a:stretch>
            <a:fillRect/>
          </a:stretch>
        </p:blipFill>
        <p:spPr>
          <a:xfrm>
            <a:off x="373495" y="968325"/>
            <a:ext cx="8086786" cy="4548817"/>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37" name="Shape 137"/>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Product Mix Pricing Strategies</a:t>
            </a:r>
          </a:p>
        </p:txBody>
      </p:sp>
      <p:sp>
        <p:nvSpPr>
          <p:cNvPr id="138" name="Shape 138"/>
          <p:cNvSpPr/>
          <p:nvPr>
            <p:ph type="body" idx="4294967295"/>
          </p:nvPr>
        </p:nvSpPr>
        <p:spPr>
          <a:xfrm>
            <a:off x="914400" y="1219200"/>
            <a:ext cx="7162800" cy="381000"/>
          </a:xfrm>
          <a:prstGeom prst="rect">
            <a:avLst/>
          </a:prstGeom>
        </p:spPr>
        <p:txBody>
          <a:bodyPr lIns="0" tIns="0" rIns="0" bIns="0">
            <a:normAutofit fontScale="100000" lnSpcReduction="0"/>
          </a:bodyPr>
          <a:lstStyle>
            <a:lvl1pPr marL="277749" indent="-277749" algn="ctr" defTabSz="740662">
              <a:lnSpc>
                <a:spcPts val="2200"/>
              </a:lnSpc>
              <a:spcBef>
                <a:spcPts val="0"/>
              </a:spcBef>
              <a:buSzTx/>
              <a:buNone/>
              <a:defRPr b="1" sz="2200">
                <a:solidFill>
                  <a:srgbClr val="04617B"/>
                </a:solidFill>
              </a:defRPr>
            </a:lvl1pPr>
          </a:lstStyle>
          <a:p>
            <a:pPr lvl="0">
              <a:defRPr b="0" sz="1800">
                <a:solidFill>
                  <a:srgbClr val="000000"/>
                </a:solidFill>
              </a:defRPr>
            </a:pPr>
            <a:r>
              <a:rPr b="1" sz="2200">
                <a:solidFill>
                  <a:srgbClr val="04617B"/>
                </a:solidFill>
              </a:rPr>
              <a:t>Pricing Strategies</a:t>
            </a:r>
          </a:p>
        </p:txBody>
      </p:sp>
      <p:pic>
        <p:nvPicPr>
          <p:cNvPr id="139" name="image3.png"/>
          <p:cNvPicPr/>
          <p:nvPr/>
        </p:nvPicPr>
        <p:blipFill>
          <a:blip r:embed="rId2">
            <a:extLst/>
          </a:blip>
          <a:stretch>
            <a:fillRect/>
          </a:stretch>
        </p:blipFill>
        <p:spPr>
          <a:xfrm>
            <a:off x="347660" y="1828800"/>
            <a:ext cx="8278816" cy="3998913"/>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42" name="Shape 142"/>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Product Mix Pricing Strategies</a:t>
            </a:r>
          </a:p>
        </p:txBody>
      </p:sp>
      <p:sp>
        <p:nvSpPr>
          <p:cNvPr id="143" name="Shape 143"/>
          <p:cNvSpPr/>
          <p:nvPr>
            <p:ph type="body" idx="4294967295"/>
          </p:nvPr>
        </p:nvSpPr>
        <p:spPr>
          <a:xfrm>
            <a:off x="685800" y="2133600"/>
            <a:ext cx="7772400" cy="4114800"/>
          </a:xfrm>
          <a:prstGeom prst="rect">
            <a:avLst/>
          </a:prstGeom>
        </p:spPr>
        <p:txBody>
          <a:bodyPr lIns="0" tIns="0" rIns="0" bIns="0">
            <a:normAutofit fontScale="100000" lnSpcReduction="0"/>
          </a:bodyPr>
          <a:lstStyle/>
          <a:p>
            <a:pPr lvl="0" marL="533400" indent="-533400">
              <a:buSzTx/>
              <a:buNone/>
              <a:defRPr sz="1800"/>
            </a:pPr>
            <a:r>
              <a:rPr b="1" sz="3200" u="sng"/>
              <a:t>Product line pricing</a:t>
            </a:r>
            <a:r>
              <a:rPr sz="3200" u="sng"/>
              <a:t> </a:t>
            </a:r>
            <a:r>
              <a:rPr sz="3200"/>
              <a:t>takes into account the cost differences between products in the line, customer evaluation of their features, and competitors’ prices</a:t>
            </a:r>
            <a:endParaRPr sz="3200"/>
          </a:p>
          <a:p>
            <a:pPr lvl="0" marL="533400" indent="-533400">
              <a:buSzTx/>
              <a:buNone/>
              <a:defRPr sz="1800"/>
            </a:pPr>
            <a:r>
              <a:rPr sz="3200"/>
              <a:t>* For example channel offers 20 different collections of bags of all shapes and sizes at price that range from under $50 to more than $1,250.</a:t>
            </a:r>
          </a:p>
        </p:txBody>
      </p:sp>
      <p:sp>
        <p:nvSpPr>
          <p:cNvPr id="144" name="Shape 144"/>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pic>
        <p:nvPicPr>
          <p:cNvPr id="145" name="image4.png" descr="http://upload.wikimedia.org/wikipedia/commons/thumb/f/fa/Globe.svg/600px-Globe.svg.png"/>
          <p:cNvPicPr/>
          <p:nvPr/>
        </p:nvPicPr>
        <p:blipFill>
          <a:blip r:embed="rId3">
            <a:extLst/>
          </a:blip>
          <a:stretch>
            <a:fillRect/>
          </a:stretch>
        </p:blipFill>
        <p:spPr>
          <a:xfrm>
            <a:off x="7543800" y="5794375"/>
            <a:ext cx="530225" cy="530225"/>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50" name="Shape 150"/>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Product Mix Pricing Strategies</a:t>
            </a:r>
          </a:p>
        </p:txBody>
      </p:sp>
      <p:sp>
        <p:nvSpPr>
          <p:cNvPr id="151" name="Shape 151"/>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1083733" indent="-1083733">
              <a:buChar char="•"/>
              <a:defRPr sz="1800"/>
            </a:pPr>
            <a:r>
              <a:rPr b="1" sz="3200" u="sng"/>
              <a:t>Optional-product</a:t>
            </a:r>
            <a:r>
              <a:rPr sz="3200" u="sng"/>
              <a:t> </a:t>
            </a:r>
            <a:r>
              <a:rPr b="1" sz="3200" u="sng"/>
              <a:t>pricing</a:t>
            </a:r>
            <a:r>
              <a:rPr sz="3200" u="sng"/>
              <a:t> </a:t>
            </a:r>
            <a:r>
              <a:rPr sz="3200"/>
              <a:t>takes into account optional or accessory products along with the main product</a:t>
            </a:r>
            <a:endParaRPr sz="3200"/>
          </a:p>
          <a:p>
            <a:pPr lvl="0" marL="1083733" indent="-1083733">
              <a:buChar char="•"/>
              <a:defRPr sz="1800"/>
            </a:pPr>
            <a:r>
              <a:rPr sz="3200"/>
              <a:t>For example : a car buyer may choose to order a GPS navigation system &amp; Bluetooth wireless communication.</a:t>
            </a:r>
            <a:endParaRPr sz="3200"/>
          </a:p>
          <a:p>
            <a:pPr lvl="0" marL="1083733" indent="-1083733">
              <a:buChar char="•"/>
              <a:defRPr sz="1800"/>
            </a:pPr>
            <a:r>
              <a:rPr sz="3200"/>
              <a:t>Refrigerators come with optional ice maker</a:t>
            </a:r>
          </a:p>
        </p:txBody>
      </p:sp>
      <p:sp>
        <p:nvSpPr>
          <p:cNvPr id="152" name="Shape 152"/>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55" name="Shape 155"/>
          <p:cNvSpPr/>
          <p:nvPr>
            <p:ph type="title" idx="4294967295"/>
          </p:nvPr>
        </p:nvSpPr>
        <p:spPr>
          <a:xfrm>
            <a:off x="685800" y="228598"/>
            <a:ext cx="7772400" cy="1143004"/>
          </a:xfrm>
          <a:prstGeom prst="rect">
            <a:avLst/>
          </a:prstGeom>
        </p:spPr>
        <p:txBody>
          <a:bodyPr lIns="0" tIns="0" rIns="0" bIns="0">
            <a:normAutofit fontScale="100000" lnSpcReduction="0"/>
          </a:bodyPr>
          <a:lstStyle/>
          <a:p>
            <a:pPr lvl="0">
              <a:lnSpc>
                <a:spcPts val="3600"/>
              </a:lnSpc>
              <a:defRPr sz="1800"/>
            </a:pPr>
            <a:br/>
            <a:r>
              <a:rPr sz="3200"/>
              <a:t>Product Mix Pricing Strategies</a:t>
            </a:r>
          </a:p>
        </p:txBody>
      </p:sp>
      <p:sp>
        <p:nvSpPr>
          <p:cNvPr id="156" name="Shape 156"/>
          <p:cNvSpPr/>
          <p:nvPr>
            <p:ph type="body" idx="4294967295"/>
          </p:nvPr>
        </p:nvSpPr>
        <p:spPr>
          <a:xfrm>
            <a:off x="4267200" y="1905000"/>
            <a:ext cx="4343400" cy="4648200"/>
          </a:xfrm>
          <a:prstGeom prst="rect">
            <a:avLst/>
          </a:prstGeom>
        </p:spPr>
        <p:txBody>
          <a:bodyPr lIns="0" tIns="0" rIns="0" bIns="0">
            <a:normAutofit fontScale="100000" lnSpcReduction="0"/>
          </a:bodyPr>
          <a:lstStyle/>
          <a:p>
            <a:pPr lvl="0" marL="925092" indent="-925092" defTabSz="868680">
              <a:lnSpc>
                <a:spcPct val="90000"/>
              </a:lnSpc>
              <a:spcBef>
                <a:spcPts val="600"/>
              </a:spcBef>
              <a:buChar char="•"/>
              <a:defRPr sz="1800"/>
            </a:pPr>
            <a:r>
              <a:rPr b="1" sz="2600"/>
              <a:t>Captive-product pricing</a:t>
            </a:r>
            <a:r>
              <a:rPr sz="2600"/>
              <a:t> involves products that must be used along with the main product</a:t>
            </a:r>
            <a:endParaRPr sz="2600"/>
          </a:p>
          <a:p>
            <a:pPr lvl="0" marL="925092" indent="-925092" defTabSz="868680">
              <a:lnSpc>
                <a:spcPct val="90000"/>
              </a:lnSpc>
              <a:spcBef>
                <a:spcPts val="600"/>
              </a:spcBef>
              <a:buChar char="•"/>
              <a:defRPr sz="1800"/>
            </a:pPr>
            <a:r>
              <a:rPr sz="2600"/>
              <a:t>Examples of Captive products are razor blade cartridges , Gillette once you bought the razor, you are committed to buying replacement cartridges at $25 an eight pack</a:t>
            </a:r>
          </a:p>
        </p:txBody>
      </p:sp>
      <p:sp>
        <p:nvSpPr>
          <p:cNvPr id="157" name="Shape 157"/>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pic>
        <p:nvPicPr>
          <p:cNvPr id="158" name="image7.jpeg" descr="ph11_05"/>
          <p:cNvPicPr/>
          <p:nvPr/>
        </p:nvPicPr>
        <p:blipFill>
          <a:blip r:embed="rId3">
            <a:extLst/>
          </a:blip>
          <a:stretch>
            <a:fillRect/>
          </a:stretch>
        </p:blipFill>
        <p:spPr>
          <a:xfrm>
            <a:off x="0" y="2057400"/>
            <a:ext cx="4306888" cy="42672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pic>
        <p:nvPicPr>
          <p:cNvPr id="68" name="image3.jpeg" descr="ph11_02"/>
          <p:cNvPicPr/>
          <p:nvPr/>
        </p:nvPicPr>
        <p:blipFill>
          <a:blip r:embed="rId3">
            <a:extLst/>
          </a:blip>
          <a:stretch>
            <a:fillRect/>
          </a:stretch>
        </p:blipFill>
        <p:spPr>
          <a:xfrm>
            <a:off x="5875337" y="2438400"/>
            <a:ext cx="2582865" cy="3733800"/>
          </a:xfrm>
          <a:prstGeom prst="rect">
            <a:avLst/>
          </a:prstGeom>
          <a:ln w="12700">
            <a:miter lim="400000"/>
          </a:ln>
        </p:spPr>
      </p:pic>
      <p:sp>
        <p:nvSpPr>
          <p:cNvPr id="69" name="Shape 69"/>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Pricing Products</a:t>
            </a:r>
          </a:p>
        </p:txBody>
      </p:sp>
      <p:sp>
        <p:nvSpPr>
          <p:cNvPr id="70" name="Shape 70"/>
          <p:cNvSpPr/>
          <p:nvPr>
            <p:ph type="body" idx="4294967295"/>
          </p:nvPr>
        </p:nvSpPr>
        <p:spPr>
          <a:xfrm>
            <a:off x="304800" y="2438400"/>
            <a:ext cx="6019800" cy="4114800"/>
          </a:xfrm>
          <a:prstGeom prst="rect">
            <a:avLst/>
          </a:prstGeom>
        </p:spPr>
        <p:txBody>
          <a:bodyPr lIns="0" tIns="0" rIns="0" bIns="0">
            <a:normAutofit fontScale="100000" lnSpcReduction="0"/>
          </a:bodyPr>
          <a:lstStyle/>
          <a:p>
            <a:pPr lvl="0" marL="1083733" indent="-1083733">
              <a:buChar char="•"/>
              <a:defRPr sz="1800"/>
            </a:pPr>
            <a:r>
              <a:rPr sz="3200"/>
              <a:t>New-Product Pricing Strategies</a:t>
            </a:r>
            <a:endParaRPr sz="3200"/>
          </a:p>
          <a:p>
            <a:pPr lvl="0" marL="1083733" indent="-1083733">
              <a:buChar char="•"/>
              <a:defRPr sz="1800"/>
            </a:pPr>
            <a:r>
              <a:rPr sz="3200"/>
              <a:t>Product Mix Pricing Strategies</a:t>
            </a:r>
            <a:endParaRPr sz="3200"/>
          </a:p>
          <a:p>
            <a:pPr lvl="0" marL="1083733" indent="-1083733">
              <a:buChar char="•"/>
              <a:defRPr sz="1800"/>
            </a:pPr>
            <a:r>
              <a:rPr sz="3200"/>
              <a:t>Price Adjustment Strategies</a:t>
            </a:r>
            <a:endParaRPr sz="3200"/>
          </a:p>
          <a:p>
            <a:pPr lvl="0" marL="1083733" indent="-1083733">
              <a:buChar char="•"/>
              <a:defRPr sz="1800"/>
            </a:pPr>
            <a:r>
              <a:rPr sz="3200"/>
              <a:t>Price Changes</a:t>
            </a:r>
          </a:p>
        </p:txBody>
      </p:sp>
      <p:sp>
        <p:nvSpPr>
          <p:cNvPr id="71" name="Shape 71"/>
          <p:cNvSpPr/>
          <p:nvPr/>
        </p:nvSpPr>
        <p:spPr>
          <a:xfrm>
            <a:off x="914400" y="14478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Topic Outline</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63" name="Shape 163"/>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Product Mix Pricing Strategies</a:t>
            </a:r>
          </a:p>
        </p:txBody>
      </p:sp>
      <p:sp>
        <p:nvSpPr>
          <p:cNvPr id="164" name="Shape 164"/>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819287" indent="-819287" defTabSz="832102">
              <a:lnSpc>
                <a:spcPct val="90000"/>
              </a:lnSpc>
              <a:spcBef>
                <a:spcPts val="600"/>
              </a:spcBef>
              <a:buChar char="•"/>
              <a:defRPr sz="1800"/>
            </a:pPr>
            <a:r>
              <a:rPr b="1" sz="2500"/>
              <a:t>Two-part pricing</a:t>
            </a:r>
            <a:r>
              <a:rPr sz="2500"/>
              <a:t> involves breaking the price into: </a:t>
            </a:r>
            <a:endParaRPr sz="2500"/>
          </a:p>
          <a:p>
            <a:pPr lvl="1" marL="901445" indent="-485393" defTabSz="832102">
              <a:lnSpc>
                <a:spcPct val="90000"/>
              </a:lnSpc>
              <a:spcBef>
                <a:spcPts val="500"/>
              </a:spcBef>
              <a:defRPr sz="1800"/>
            </a:pPr>
            <a:r>
              <a:rPr sz="2100"/>
              <a:t>Fixed fee</a:t>
            </a:r>
            <a:endParaRPr sz="2100"/>
          </a:p>
          <a:p>
            <a:pPr lvl="1" marL="901445" indent="-485393" defTabSz="832102">
              <a:lnSpc>
                <a:spcPct val="90000"/>
              </a:lnSpc>
              <a:spcBef>
                <a:spcPts val="500"/>
              </a:spcBef>
              <a:defRPr sz="1800"/>
            </a:pPr>
            <a:r>
              <a:rPr sz="2100"/>
              <a:t>Variable usage fee</a:t>
            </a:r>
            <a:endParaRPr sz="2100"/>
          </a:p>
          <a:p>
            <a:pPr lvl="1" marL="901445" indent="-485393" defTabSz="832102">
              <a:lnSpc>
                <a:spcPct val="90000"/>
              </a:lnSpc>
              <a:spcBef>
                <a:spcPts val="500"/>
              </a:spcBef>
              <a:defRPr sz="1800"/>
            </a:pPr>
            <a:r>
              <a:rPr sz="2100"/>
              <a:t>For example : Jawwal company charge a flat rate for a basic calling plan, then charge for minutes over what the plan allows.</a:t>
            </a:r>
            <a:endParaRPr sz="2100"/>
          </a:p>
          <a:p>
            <a:pPr lvl="1" marL="0" indent="416051" defTabSz="832102">
              <a:lnSpc>
                <a:spcPct val="90000"/>
              </a:lnSpc>
              <a:spcBef>
                <a:spcPts val="500"/>
              </a:spcBef>
              <a:buSzTx/>
              <a:buNone/>
              <a:defRPr sz="1800"/>
            </a:pPr>
            <a:r>
              <a:rPr sz="2100"/>
              <a:t>The service firm must decide how much to charge for the basic service and how much for the variable usage.</a:t>
            </a:r>
            <a:endParaRPr sz="2100"/>
          </a:p>
          <a:p>
            <a:pPr lvl="1" marL="901445" indent="-485393" defTabSz="832102">
              <a:lnSpc>
                <a:spcPct val="90000"/>
              </a:lnSpc>
              <a:spcBef>
                <a:spcPts val="500"/>
              </a:spcBef>
              <a:defRPr sz="1800"/>
            </a:pPr>
            <a:r>
              <a:rPr sz="2100"/>
              <a:t>Another example is when you visit a park , you pay a ticket charge + fee for food and additional features</a:t>
            </a:r>
          </a:p>
        </p:txBody>
      </p:sp>
      <p:sp>
        <p:nvSpPr>
          <p:cNvPr id="165" name="Shape 165"/>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68" name="Shape 168"/>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 Mix Pricing Strategies</a:t>
            </a:r>
          </a:p>
        </p:txBody>
      </p:sp>
      <p:sp>
        <p:nvSpPr>
          <p:cNvPr id="169" name="Shape 169"/>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522731" indent="-522731" algn="ctr" defTabSz="896111">
              <a:spcBef>
                <a:spcPts val="600"/>
              </a:spcBef>
              <a:buSzTx/>
              <a:buNone/>
              <a:defRPr sz="1800"/>
            </a:pPr>
            <a:endParaRPr b="1" i="1" sz="1764">
              <a:latin typeface="Times New Roman"/>
              <a:ea typeface="Times New Roman"/>
              <a:cs typeface="Times New Roman"/>
              <a:sym typeface="Times New Roman"/>
            </a:endParaRPr>
          </a:p>
          <a:p>
            <a:pPr lvl="0" marL="1652090" indent="-1652090" defTabSz="896111">
              <a:spcBef>
                <a:spcPts val="600"/>
              </a:spcBef>
              <a:buChar char="•"/>
              <a:defRPr sz="1800"/>
            </a:pPr>
            <a:r>
              <a:rPr b="1" sz="3136"/>
              <a:t>By-product pricing</a:t>
            </a:r>
            <a:r>
              <a:rPr sz="3136"/>
              <a:t> refers to products with little or no value produced as a result of the main product. Producers will seek little or no profit other than the cost to cover storage and delivery.</a:t>
            </a:r>
            <a:endParaRPr sz="3136"/>
          </a:p>
          <a:p>
            <a:pPr lvl="0" marL="1652090" indent="-1652090" defTabSz="896111">
              <a:spcBef>
                <a:spcPts val="600"/>
              </a:spcBef>
              <a:buChar char="•"/>
              <a:defRPr sz="1800"/>
            </a:pPr>
            <a:r>
              <a:rPr sz="3136"/>
              <a:t>petroleum products often results in by-products. </a:t>
            </a:r>
            <a:r>
              <a:rPr sz="2450">
                <a:solidFill>
                  <a:srgbClr val="40B6E3"/>
                </a:solidFill>
              </a:rPr>
              <a:t>*bread Cramps  </a:t>
            </a:r>
          </a:p>
        </p:txBody>
      </p:sp>
      <p:sp>
        <p:nvSpPr>
          <p:cNvPr id="170" name="Shape 170"/>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73" name="Shape 173"/>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 Mix Pricing Strategies</a:t>
            </a:r>
          </a:p>
        </p:txBody>
      </p:sp>
      <p:sp>
        <p:nvSpPr>
          <p:cNvPr id="174" name="Shape 174"/>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533400" indent="-533400" algn="ctr">
              <a:buSzTx/>
              <a:buNone/>
              <a:defRPr sz="1800"/>
            </a:pPr>
            <a:endParaRPr b="1" i="1">
              <a:latin typeface="Times New Roman"/>
              <a:ea typeface="Times New Roman"/>
              <a:cs typeface="Times New Roman"/>
              <a:sym typeface="Times New Roman"/>
            </a:endParaRPr>
          </a:p>
          <a:p>
            <a:pPr lvl="0" marL="533400" indent="-533400">
              <a:buSzTx/>
              <a:buNone/>
              <a:defRPr sz="1800"/>
            </a:pPr>
            <a:r>
              <a:rPr b="1" sz="3200"/>
              <a:t>Product bundle pricing</a:t>
            </a:r>
            <a:r>
              <a:rPr sz="3200"/>
              <a:t> combines several products at a reduced price</a:t>
            </a:r>
            <a:endParaRPr sz="3200"/>
          </a:p>
          <a:p>
            <a:pPr lvl="0" marL="533400" indent="-533400">
              <a:buSzTx/>
              <a:buNone/>
              <a:defRPr sz="1800"/>
            </a:pPr>
            <a:r>
              <a:rPr sz="3200"/>
              <a:t>For example : fast food restaurants bundle a burger, fries and a soft drink at a combo price </a:t>
            </a:r>
          </a:p>
        </p:txBody>
      </p:sp>
      <p:sp>
        <p:nvSpPr>
          <p:cNvPr id="175" name="Shape 175"/>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78" name="Shape 178"/>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Price-Adjustment Strategies</a:t>
            </a:r>
          </a:p>
        </p:txBody>
      </p:sp>
      <p:pic>
        <p:nvPicPr>
          <p:cNvPr id="179" name="image5.png"/>
          <p:cNvPicPr/>
          <p:nvPr/>
        </p:nvPicPr>
        <p:blipFill>
          <a:blip r:embed="rId3">
            <a:extLst/>
          </a:blip>
          <a:stretch>
            <a:fillRect/>
          </a:stretch>
        </p:blipFill>
        <p:spPr>
          <a:xfrm>
            <a:off x="530225" y="1431925"/>
            <a:ext cx="8162925" cy="4713288"/>
          </a:xfrm>
          <a:prstGeom prst="rect">
            <a:avLst/>
          </a:prstGeom>
          <a:ln w="12700">
            <a:miter lim="400000"/>
          </a:ln>
        </p:spPr>
      </p:pic>
      <p:pic>
        <p:nvPicPr>
          <p:cNvPr id="180" name="image6.png" descr="Movie%20icon"/>
          <p:cNvPicPr/>
          <p:nvPr/>
        </p:nvPicPr>
        <p:blipFill>
          <a:blip r:embed="rId4">
            <a:extLst/>
          </a:blip>
          <a:stretch>
            <a:fillRect/>
          </a:stretch>
        </p:blipFill>
        <p:spPr>
          <a:xfrm>
            <a:off x="7924800" y="914400"/>
            <a:ext cx="785813" cy="885825"/>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85" name="Shape 185"/>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Price-Adjustment Strategies</a:t>
            </a:r>
          </a:p>
        </p:txBody>
      </p:sp>
      <p:sp>
        <p:nvSpPr>
          <p:cNvPr id="186" name="Shape 186"/>
          <p:cNvSpPr/>
          <p:nvPr>
            <p:ph type="body" idx="4294967295"/>
          </p:nvPr>
        </p:nvSpPr>
        <p:spPr>
          <a:xfrm>
            <a:off x="685800" y="1981200"/>
            <a:ext cx="7772400" cy="4114800"/>
          </a:xfrm>
          <a:prstGeom prst="rect">
            <a:avLst/>
          </a:prstGeom>
        </p:spPr>
        <p:txBody>
          <a:bodyPr lIns="0" tIns="0" rIns="0" bIns="0">
            <a:normAutofit fontScale="100000" lnSpcReduction="0"/>
          </a:bodyPr>
          <a:lstStyle/>
          <a:p>
            <a:pPr lvl="0" marL="533400" indent="-533400" algn="ctr">
              <a:buSzTx/>
              <a:buNone/>
              <a:defRPr sz="1800"/>
            </a:pPr>
            <a:endParaRPr b="1" i="1">
              <a:latin typeface="Times New Roman"/>
              <a:ea typeface="Times New Roman"/>
              <a:cs typeface="Times New Roman"/>
              <a:sym typeface="Times New Roman"/>
            </a:endParaRPr>
          </a:p>
          <a:p>
            <a:pPr lvl="0" marL="533400" indent="-533400">
              <a:buSzTx/>
              <a:buNone/>
              <a:defRPr sz="1800"/>
            </a:pPr>
            <a:r>
              <a:rPr b="1" sz="3200"/>
              <a:t>Discount and allowance pricing</a:t>
            </a:r>
            <a:r>
              <a:rPr sz="3200"/>
              <a:t> reduces prices to reward customer responses such as paying early or promoting the product</a:t>
            </a:r>
            <a:endParaRPr sz="3200"/>
          </a:p>
          <a:p>
            <a:pPr lvl="0" marL="1685806" indent="-1685806">
              <a:buChar char="•"/>
              <a:defRPr sz="1800"/>
            </a:pPr>
            <a:r>
              <a:rPr sz="3200"/>
              <a:t>Discounts</a:t>
            </a:r>
            <a:endParaRPr sz="3200"/>
          </a:p>
          <a:p>
            <a:pPr lvl="0" marL="1685806" indent="-1685806">
              <a:buChar char="•"/>
              <a:defRPr sz="1800"/>
            </a:pPr>
            <a:r>
              <a:rPr sz="3200"/>
              <a:t>Allowances</a:t>
            </a:r>
          </a:p>
        </p:txBody>
      </p:sp>
      <p:sp>
        <p:nvSpPr>
          <p:cNvPr id="187" name="Shape 187"/>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92" name="Shape 192"/>
          <p:cNvSpPr/>
          <p:nvPr>
            <p:ph type="title" idx="4294967295"/>
          </p:nvPr>
        </p:nvSpPr>
        <p:spPr>
          <a:xfrm>
            <a:off x="228600" y="304800"/>
            <a:ext cx="8686800" cy="762000"/>
          </a:xfrm>
          <a:prstGeom prst="rect">
            <a:avLst/>
          </a:prstGeom>
        </p:spPr>
        <p:txBody>
          <a:bodyPr lIns="0" tIns="0" rIns="0" bIns="0">
            <a:normAutofit fontScale="100000" lnSpcReduction="0"/>
          </a:bodyPr>
          <a:lstStyle/>
          <a:p>
            <a:pPr lvl="0">
              <a:defRPr sz="1800"/>
            </a:pPr>
            <a:r>
              <a:rPr sz="3600">
                <a:solidFill>
                  <a:srgbClr val="000099"/>
                </a:solidFill>
              </a:rPr>
              <a:t> </a:t>
            </a:r>
            <a:r>
              <a:rPr sz="4000"/>
              <a:t>Price-Adjustment Strategies</a:t>
            </a:r>
          </a:p>
        </p:txBody>
      </p:sp>
      <p:sp>
        <p:nvSpPr>
          <p:cNvPr id="193" name="Shape 193"/>
          <p:cNvSpPr/>
          <p:nvPr/>
        </p:nvSpPr>
        <p:spPr>
          <a:xfrm>
            <a:off x="304800" y="1676400"/>
            <a:ext cx="8534400" cy="33834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sz="2800">
                <a:latin typeface="Arial Bold"/>
                <a:ea typeface="Arial Bold"/>
                <a:cs typeface="Arial Bold"/>
                <a:sym typeface="Arial Bold"/>
              </a:rPr>
              <a:t>Price Discounts and Allowances</a:t>
            </a:r>
            <a:endParaRPr b="1" sz="2800">
              <a:latin typeface="Calibri"/>
              <a:ea typeface="Calibri"/>
              <a:cs typeface="Calibri"/>
              <a:sym typeface="Calibri"/>
            </a:endParaRPr>
          </a:p>
          <a:p>
            <a:pPr lvl="0"/>
            <a:endParaRPr b="1" sz="2800">
              <a:latin typeface="Calibri"/>
              <a:ea typeface="Calibri"/>
              <a:cs typeface="Calibri"/>
              <a:sym typeface="Calibri"/>
            </a:endParaRPr>
          </a:p>
          <a:p>
            <a:pPr lvl="0"/>
            <a:r>
              <a:rPr sz="2400" u="sng">
                <a:effectLst>
                  <a:outerShdw sx="100000" sy="100000" kx="0" ky="0" algn="b" rotWithShape="0" blurRad="12700" dist="25400" dir="2700000">
                    <a:srgbClr val="DDDDDD"/>
                  </a:outerShdw>
                </a:effectLst>
                <a:latin typeface="Arial Bold"/>
                <a:ea typeface="Arial Bold"/>
                <a:cs typeface="Arial Bold"/>
                <a:sym typeface="Arial Bold"/>
              </a:rPr>
              <a:t>Quantity discount</a:t>
            </a:r>
            <a:r>
              <a:rPr sz="2400">
                <a:effectLst>
                  <a:outerShdw sx="100000" sy="100000" kx="0" ky="0" algn="b" rotWithShape="0" blurRad="12700" dist="25400" dir="2700000">
                    <a:srgbClr val="DDDDDD"/>
                  </a:outerShdw>
                </a:effectLst>
                <a:latin typeface="Arial Bold"/>
                <a:ea typeface="Arial Bold"/>
                <a:cs typeface="Arial Bold"/>
                <a:sym typeface="Arial Bold"/>
              </a:rPr>
              <a:t>:</a:t>
            </a:r>
            <a:r>
              <a:rPr sz="2400">
                <a:latin typeface="Arial"/>
                <a:ea typeface="Arial"/>
                <a:cs typeface="Arial"/>
                <a:sym typeface="Arial"/>
              </a:rPr>
              <a:t> The more you buy, the cheaper it becomes-- cumulative and non-cumulative.</a:t>
            </a:r>
            <a:endParaRPr sz="2400">
              <a:latin typeface="Calibri"/>
              <a:ea typeface="Calibri"/>
              <a:cs typeface="Calibri"/>
              <a:sym typeface="Calibri"/>
            </a:endParaRPr>
          </a:p>
          <a:p>
            <a:pPr lvl="0"/>
            <a:r>
              <a:rPr sz="2400" u="sng">
                <a:effectLst>
                  <a:outerShdw sx="100000" sy="100000" kx="0" ky="0" algn="b" rotWithShape="0" blurRad="12700" dist="25400" dir="2700000">
                    <a:srgbClr val="DDDDDD"/>
                  </a:outerShdw>
                </a:effectLst>
                <a:latin typeface="Arial Bold"/>
                <a:ea typeface="Arial Bold"/>
                <a:cs typeface="Arial Bold"/>
                <a:sym typeface="Arial Bold"/>
              </a:rPr>
              <a:t>Trade discounts” functional”</a:t>
            </a:r>
            <a:r>
              <a:rPr sz="2400" u="sng">
                <a:effectLst>
                  <a:outerShdw sx="100000" sy="100000" kx="0" ky="0" algn="b" rotWithShape="0" blurRad="12700" dist="25400" dir="2700000">
                    <a:srgbClr val="DDDDDD"/>
                  </a:outerShdw>
                </a:effectLst>
                <a:latin typeface="Arial"/>
                <a:ea typeface="Arial"/>
                <a:cs typeface="Arial"/>
                <a:sym typeface="Arial"/>
              </a:rPr>
              <a:t>:</a:t>
            </a:r>
            <a:r>
              <a:rPr sz="2400" u="sng">
                <a:latin typeface="Arial"/>
                <a:ea typeface="Arial"/>
                <a:cs typeface="Arial"/>
                <a:sym typeface="Arial"/>
              </a:rPr>
              <a:t> </a:t>
            </a:r>
            <a:r>
              <a:rPr sz="2400">
                <a:latin typeface="Arial"/>
                <a:ea typeface="Arial"/>
                <a:cs typeface="Arial"/>
                <a:sym typeface="Arial"/>
              </a:rPr>
              <a:t>Reductions from list for functions performed-- storage, promotion.</a:t>
            </a:r>
            <a:endParaRPr sz="2400">
              <a:latin typeface="Calibri"/>
              <a:ea typeface="Calibri"/>
              <a:cs typeface="Calibri"/>
              <a:sym typeface="Calibri"/>
            </a:endParaRPr>
          </a:p>
          <a:p>
            <a:pPr lvl="0"/>
            <a:r>
              <a:rPr sz="2400" u="sng">
                <a:effectLst>
                  <a:outerShdw sx="100000" sy="100000" kx="0" ky="0" algn="b" rotWithShape="0" blurRad="12700" dist="25400" dir="2700000">
                    <a:srgbClr val="DDDDDD"/>
                  </a:outerShdw>
                </a:effectLst>
                <a:latin typeface="Arial Bold"/>
                <a:ea typeface="Arial Bold"/>
                <a:cs typeface="Arial Bold"/>
                <a:sym typeface="Arial Bold"/>
              </a:rPr>
              <a:t>Cash discount</a:t>
            </a:r>
            <a:r>
              <a:rPr sz="2400" u="sng">
                <a:effectLst>
                  <a:outerShdw sx="100000" sy="100000" kx="0" ky="0" algn="b" rotWithShape="0" blurRad="12700" dist="25400" dir="2700000">
                    <a:srgbClr val="DDDDDD"/>
                  </a:outerShdw>
                </a:effectLst>
                <a:latin typeface="Arial"/>
                <a:ea typeface="Arial"/>
                <a:cs typeface="Arial"/>
                <a:sym typeface="Arial"/>
              </a:rPr>
              <a:t>:</a:t>
            </a:r>
            <a:r>
              <a:rPr sz="2400" u="sng">
                <a:latin typeface="Arial"/>
                <a:ea typeface="Arial"/>
                <a:cs typeface="Arial"/>
                <a:sym typeface="Arial"/>
              </a:rPr>
              <a:t>  </a:t>
            </a:r>
            <a:r>
              <a:rPr sz="2400">
                <a:latin typeface="Arial"/>
                <a:ea typeface="Arial"/>
                <a:cs typeface="Arial"/>
                <a:sym typeface="Arial"/>
              </a:rPr>
              <a:t>A deduction granted to buyers for paying their bills within a specified period of time, (after first deducting trade and quantity discounts from the base price)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 calcmode="lin" valueType="num">
                                      <p:cBhvr>
                                        <p:cTn id="7" dur="500" fill="hold"/>
                                        <p:tgtEl>
                                          <p:spTgt spid="193">
                                            <p:bg/>
                                          </p:spTgt>
                                        </p:tgtEl>
                                        <p:attrNameLst>
                                          <p:attrName>ppt_x</p:attrName>
                                        </p:attrNameLst>
                                      </p:cBhvr>
                                      <p:tavLst>
                                        <p:tav tm="0">
                                          <p:val>
                                            <p:strVal val="#ppt_x"/>
                                          </p:val>
                                        </p:tav>
                                        <p:tav tm="100000">
                                          <p:val>
                                            <p:strVal val="#ppt_x"/>
                                          </p:val>
                                        </p:tav>
                                      </p:tavLst>
                                    </p:anim>
                                    <p:anim calcmode="lin" valueType="num">
                                      <p:cBhvr>
                                        <p:cTn id="8" dur="500" fill="hold"/>
                                        <p:tgtEl>
                                          <p:spTgt spid="193">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93">
                                            <p:txEl>
                                              <p:pRg st="0" end="0"/>
                                            </p:txEl>
                                          </p:spTgt>
                                        </p:tgtEl>
                                        <p:attrNameLst>
                                          <p:attrName>style.visibility</p:attrName>
                                        </p:attrNameLst>
                                      </p:cBhvr>
                                      <p:to>
                                        <p:strVal val="visible"/>
                                      </p:to>
                                    </p:set>
                                    <p:anim calcmode="lin" valueType="num">
                                      <p:cBhvr>
                                        <p:cTn id="11"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193">
                                            <p:txEl>
                                              <p:pRg st="1" end="1"/>
                                            </p:txEl>
                                          </p:spTgt>
                                        </p:tgtEl>
                                        <p:attrNameLst>
                                          <p:attrName>style.visibility</p:attrName>
                                        </p:attrNameLst>
                                      </p:cBhvr>
                                      <p:to>
                                        <p:strVal val="visible"/>
                                      </p:to>
                                    </p:set>
                                    <p:anim calcmode="lin" valueType="num">
                                      <p:cBhvr>
                                        <p:cTn id="16"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nodeType="afterEffect" presetClass="entr" presetSubtype="4" presetID="2" grpId="1" fill="hold">
                                  <p:stCondLst>
                                    <p:cond delay="0"/>
                                  </p:stCondLst>
                                  <p:iterate type="el" backwards="0">
                                    <p:tmAbs val="0"/>
                                  </p:iterate>
                                  <p:childTnLst>
                                    <p:set>
                                      <p:cBhvr>
                                        <p:cTn id="20" fill="hold"/>
                                        <p:tgtEl>
                                          <p:spTgt spid="193">
                                            <p:txEl>
                                              <p:pRg st="2" end="2"/>
                                            </p:txEl>
                                          </p:spTgt>
                                        </p:tgtEl>
                                        <p:attrNameLst>
                                          <p:attrName>style.visibility</p:attrName>
                                        </p:attrNameLst>
                                      </p:cBhvr>
                                      <p:to>
                                        <p:strVal val="visible"/>
                                      </p:to>
                                    </p:set>
                                    <p:anim calcmode="lin" valueType="num">
                                      <p:cBhvr>
                                        <p:cTn id="21"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nodeType="afterEffect" presetClass="entr" presetSubtype="4" presetID="2" grpId="1" fill="hold">
                                  <p:stCondLst>
                                    <p:cond delay="0"/>
                                  </p:stCondLst>
                                  <p:iterate type="el" backwards="0">
                                    <p:tmAbs val="0"/>
                                  </p:iterate>
                                  <p:childTnLst>
                                    <p:set>
                                      <p:cBhvr>
                                        <p:cTn id="25" fill="hold"/>
                                        <p:tgtEl>
                                          <p:spTgt spid="193">
                                            <p:txEl>
                                              <p:pRg st="3" end="3"/>
                                            </p:txEl>
                                          </p:spTgt>
                                        </p:tgtEl>
                                        <p:attrNameLst>
                                          <p:attrName>style.visibility</p:attrName>
                                        </p:attrNameLst>
                                      </p:cBhvr>
                                      <p:to>
                                        <p:strVal val="visible"/>
                                      </p:to>
                                    </p:set>
                                    <p:anim calcmode="lin" valueType="num">
                                      <p:cBhvr>
                                        <p:cTn id="26"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nodeType="afterEffect" presetClass="entr" presetSubtype="4" presetID="2" grpId="1" fill="hold">
                                  <p:stCondLst>
                                    <p:cond delay="0"/>
                                  </p:stCondLst>
                                  <p:iterate type="el" backwards="0">
                                    <p:tmAbs val="0"/>
                                  </p:iterate>
                                  <p:childTnLst>
                                    <p:set>
                                      <p:cBhvr>
                                        <p:cTn id="30" fill="hold"/>
                                        <p:tgtEl>
                                          <p:spTgt spid="193">
                                            <p:txEl>
                                              <p:pRg st="4" end="4"/>
                                            </p:txEl>
                                          </p:spTgt>
                                        </p:tgtEl>
                                        <p:attrNameLst>
                                          <p:attrName>style.visibility</p:attrName>
                                        </p:attrNameLst>
                                      </p:cBhvr>
                                      <p:to>
                                        <p:strVal val="visible"/>
                                      </p:to>
                                    </p:set>
                                    <p:anim calcmode="lin" valueType="num">
                                      <p:cBhvr>
                                        <p:cTn id="31"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196" name="Shape 196"/>
          <p:cNvSpPr/>
          <p:nvPr>
            <p:ph type="title" idx="4294967295"/>
          </p:nvPr>
        </p:nvSpPr>
        <p:spPr>
          <a:xfrm>
            <a:off x="228600" y="304800"/>
            <a:ext cx="8686800" cy="762000"/>
          </a:xfrm>
          <a:prstGeom prst="rect">
            <a:avLst/>
          </a:prstGeom>
        </p:spPr>
        <p:txBody>
          <a:bodyPr lIns="0" tIns="0" rIns="0" bIns="0">
            <a:normAutofit fontScale="100000" lnSpcReduction="0"/>
          </a:bodyPr>
          <a:lstStyle/>
          <a:p>
            <a:pPr lvl="0">
              <a:defRPr sz="1800"/>
            </a:pPr>
            <a:r>
              <a:rPr sz="3600">
                <a:solidFill>
                  <a:srgbClr val="000099"/>
                </a:solidFill>
              </a:rPr>
              <a:t> </a:t>
            </a:r>
            <a:r>
              <a:rPr sz="4000"/>
              <a:t>Price-Adjustment Strategies</a:t>
            </a:r>
          </a:p>
        </p:txBody>
      </p:sp>
      <p:sp>
        <p:nvSpPr>
          <p:cNvPr id="197" name="Shape 197"/>
          <p:cNvSpPr/>
          <p:nvPr/>
        </p:nvSpPr>
        <p:spPr>
          <a:xfrm>
            <a:off x="304800" y="1828800"/>
            <a:ext cx="8534400" cy="39930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sz="2400" u="sng">
                <a:latin typeface="Arial Bold"/>
                <a:ea typeface="Arial Bold"/>
                <a:cs typeface="Arial Bold"/>
                <a:sym typeface="Arial Bold"/>
              </a:rPr>
              <a:t>Functional discount</a:t>
            </a:r>
            <a:r>
              <a:rPr sz="2400" u="sng">
                <a:latin typeface="Arial"/>
                <a:ea typeface="Arial"/>
                <a:cs typeface="Arial"/>
                <a:sym typeface="Arial"/>
              </a:rPr>
              <a:t>: </a:t>
            </a:r>
            <a:r>
              <a:rPr sz="2400">
                <a:latin typeface="Arial"/>
                <a:ea typeface="Arial"/>
                <a:cs typeface="Arial"/>
                <a:sym typeface="Arial"/>
              </a:rPr>
              <a:t>discount offered by a manufacturer to trade-channel members if they will perform certain functions.</a:t>
            </a:r>
            <a:endParaRPr sz="2400">
              <a:latin typeface="Calibri"/>
              <a:ea typeface="Calibri"/>
              <a:cs typeface="Calibri"/>
              <a:sym typeface="Calibri"/>
            </a:endParaRPr>
          </a:p>
          <a:p>
            <a:pPr lvl="0"/>
            <a:r>
              <a:rPr sz="2400" u="sng">
                <a:latin typeface="Arial Bold"/>
                <a:ea typeface="Arial Bold"/>
                <a:cs typeface="Arial Bold"/>
                <a:sym typeface="Arial Bold"/>
              </a:rPr>
              <a:t>Seasonal discount</a:t>
            </a:r>
            <a:r>
              <a:rPr sz="2400" u="sng">
                <a:latin typeface="Arial"/>
                <a:ea typeface="Arial"/>
                <a:cs typeface="Arial"/>
                <a:sym typeface="Arial"/>
              </a:rPr>
              <a:t>: </a:t>
            </a:r>
            <a:r>
              <a:rPr sz="2400">
                <a:latin typeface="Arial"/>
                <a:ea typeface="Arial"/>
                <a:cs typeface="Arial"/>
                <a:sym typeface="Arial"/>
              </a:rPr>
              <a:t>a price reduction to those who buy out of season.</a:t>
            </a:r>
            <a:endParaRPr sz="2400">
              <a:latin typeface="Calibri"/>
              <a:ea typeface="Calibri"/>
              <a:cs typeface="Calibri"/>
              <a:sym typeface="Calibri"/>
            </a:endParaRPr>
          </a:p>
          <a:p>
            <a:pPr lvl="0"/>
            <a:r>
              <a:rPr sz="2400" u="sng">
                <a:latin typeface="Arial Bold"/>
                <a:ea typeface="Arial Bold"/>
                <a:cs typeface="Arial Bold"/>
                <a:sym typeface="Arial Bold"/>
              </a:rPr>
              <a:t>Allowance</a:t>
            </a:r>
            <a:r>
              <a:rPr sz="2400" u="sng">
                <a:latin typeface="Arial"/>
                <a:ea typeface="Arial"/>
                <a:cs typeface="Arial"/>
                <a:sym typeface="Arial"/>
              </a:rPr>
              <a:t>:</a:t>
            </a:r>
            <a:r>
              <a:rPr sz="2400">
                <a:latin typeface="Arial"/>
                <a:ea typeface="Arial"/>
                <a:cs typeface="Arial"/>
                <a:sym typeface="Arial"/>
              </a:rPr>
              <a:t> an extra payment designed to gain reseller participation in special programs. </a:t>
            </a:r>
            <a:endParaRPr sz="2400">
              <a:latin typeface="Calibri"/>
              <a:ea typeface="Calibri"/>
              <a:cs typeface="Calibri"/>
              <a:sym typeface="Calibri"/>
            </a:endParaRPr>
          </a:p>
          <a:p>
            <a:pPr lvl="0">
              <a:buSzPct val="100000"/>
              <a:buFont typeface="Arial"/>
              <a:buAutoNum type="alphaLcParenR" startAt="1"/>
            </a:pPr>
            <a:r>
              <a:rPr sz="2400">
                <a:latin typeface="Arial"/>
                <a:ea typeface="Arial"/>
                <a:cs typeface="Arial"/>
                <a:sym typeface="Arial"/>
              </a:rPr>
              <a:t>Trade in allowances: are price reductions given for turning in an old item when buying a new one ( Automobiles industry)</a:t>
            </a:r>
            <a:endParaRPr sz="2400">
              <a:latin typeface="Calibri"/>
              <a:ea typeface="Calibri"/>
              <a:cs typeface="Calibri"/>
              <a:sym typeface="Calibri"/>
            </a:endParaRPr>
          </a:p>
          <a:p>
            <a:pPr lvl="0">
              <a:buSzPct val="100000"/>
              <a:buFont typeface="Arial"/>
              <a:buAutoNum type="alphaLcParenR" startAt="1"/>
            </a:pPr>
            <a:r>
              <a:rPr sz="2400">
                <a:latin typeface="Arial"/>
                <a:ea typeface="Arial"/>
                <a:cs typeface="Arial"/>
                <a:sym typeface="Arial"/>
              </a:rPr>
              <a:t>Promotional allowances: are payments or price reductions to reward dealer for participating in advertising and sales support program</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anim calcmode="lin" valueType="num">
                                      <p:cBhvr>
                                        <p:cTn id="7" dur="500" fill="hold"/>
                                        <p:tgtEl>
                                          <p:spTgt spid="197">
                                            <p:bg/>
                                          </p:spTgt>
                                        </p:tgtEl>
                                        <p:attrNameLst>
                                          <p:attrName>ppt_x</p:attrName>
                                        </p:attrNameLst>
                                      </p:cBhvr>
                                      <p:tavLst>
                                        <p:tav tm="0">
                                          <p:val>
                                            <p:strVal val="#ppt_x"/>
                                          </p:val>
                                        </p:tav>
                                        <p:tav tm="100000">
                                          <p:val>
                                            <p:strVal val="#ppt_x"/>
                                          </p:val>
                                        </p:tav>
                                      </p:tavLst>
                                    </p:anim>
                                    <p:anim calcmode="lin" valueType="num">
                                      <p:cBhvr>
                                        <p:cTn id="8" dur="500" fill="hold"/>
                                        <p:tgtEl>
                                          <p:spTgt spid="197">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97">
                                            <p:txEl>
                                              <p:pRg st="0" end="0"/>
                                            </p:txEl>
                                          </p:spTgt>
                                        </p:tgtEl>
                                        <p:attrNameLst>
                                          <p:attrName>style.visibility</p:attrName>
                                        </p:attrNameLst>
                                      </p:cBhvr>
                                      <p:to>
                                        <p:strVal val="visible"/>
                                      </p:to>
                                    </p:set>
                                    <p:anim calcmode="lin" valueType="num">
                                      <p:cBhvr>
                                        <p:cTn id="11" dur="5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197">
                                            <p:txEl>
                                              <p:pRg st="1" end="1"/>
                                            </p:txEl>
                                          </p:spTgt>
                                        </p:tgtEl>
                                        <p:attrNameLst>
                                          <p:attrName>style.visibility</p:attrName>
                                        </p:attrNameLst>
                                      </p:cBhvr>
                                      <p:to>
                                        <p:strVal val="visible"/>
                                      </p:to>
                                    </p:set>
                                    <p:anim calcmode="lin" valueType="num">
                                      <p:cBhvr>
                                        <p:cTn id="16"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nodeType="afterEffect" presetClass="entr" presetSubtype="4" presetID="2" grpId="1" fill="hold">
                                  <p:stCondLst>
                                    <p:cond delay="0"/>
                                  </p:stCondLst>
                                  <p:iterate type="el" backwards="0">
                                    <p:tmAbs val="0"/>
                                  </p:iterate>
                                  <p:childTnLst>
                                    <p:set>
                                      <p:cBhvr>
                                        <p:cTn id="20" fill="hold"/>
                                        <p:tgtEl>
                                          <p:spTgt spid="197">
                                            <p:txEl>
                                              <p:pRg st="2" end="2"/>
                                            </p:txEl>
                                          </p:spTgt>
                                        </p:tgtEl>
                                        <p:attrNameLst>
                                          <p:attrName>style.visibility</p:attrName>
                                        </p:attrNameLst>
                                      </p:cBhvr>
                                      <p:to>
                                        <p:strVal val="visible"/>
                                      </p:to>
                                    </p:set>
                                    <p:anim calcmode="lin" valueType="num">
                                      <p:cBhvr>
                                        <p:cTn id="21"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nodeType="afterEffect" presetClass="entr" presetSubtype="4" presetID="2" grpId="1" fill="hold">
                                  <p:stCondLst>
                                    <p:cond delay="0"/>
                                  </p:stCondLst>
                                  <p:iterate type="el" backwards="0">
                                    <p:tmAbs val="0"/>
                                  </p:iterate>
                                  <p:childTnLst>
                                    <p:set>
                                      <p:cBhvr>
                                        <p:cTn id="25" fill="hold"/>
                                        <p:tgtEl>
                                          <p:spTgt spid="197">
                                            <p:txEl>
                                              <p:pRg st="3" end="3"/>
                                            </p:txEl>
                                          </p:spTgt>
                                        </p:tgtEl>
                                        <p:attrNameLst>
                                          <p:attrName>style.visibility</p:attrName>
                                        </p:attrNameLst>
                                      </p:cBhvr>
                                      <p:to>
                                        <p:strVal val="visible"/>
                                      </p:to>
                                    </p:set>
                                    <p:anim calcmode="lin" valueType="num">
                                      <p:cBhvr>
                                        <p:cTn id="26"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nodeType="afterEffect" presetClass="entr" presetSubtype="4" presetID="2" grpId="1" fill="hold">
                                  <p:stCondLst>
                                    <p:cond delay="0"/>
                                  </p:stCondLst>
                                  <p:iterate type="el" backwards="0">
                                    <p:tmAbs val="0"/>
                                  </p:iterate>
                                  <p:childTnLst>
                                    <p:set>
                                      <p:cBhvr>
                                        <p:cTn id="30" fill="hold"/>
                                        <p:tgtEl>
                                          <p:spTgt spid="197">
                                            <p:txEl>
                                              <p:pRg st="4" end="4"/>
                                            </p:txEl>
                                          </p:spTgt>
                                        </p:tgtEl>
                                        <p:attrNameLst>
                                          <p:attrName>style.visibility</p:attrName>
                                        </p:attrNameLst>
                                      </p:cBhvr>
                                      <p:to>
                                        <p:strVal val="visible"/>
                                      </p:to>
                                    </p:set>
                                    <p:anim calcmode="lin" valueType="num">
                                      <p:cBhvr>
                                        <p:cTn id="31" dur="500" fill="hold"/>
                                        <p:tgtEl>
                                          <p:spTgt spid="197">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00" name="Shape 200"/>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Price-Adjustment Strategies</a:t>
            </a:r>
          </a:p>
        </p:txBody>
      </p:sp>
      <p:sp>
        <p:nvSpPr>
          <p:cNvPr id="201" name="Shape 201"/>
          <p:cNvSpPr/>
          <p:nvPr>
            <p:ph type="body" idx="4294967295"/>
          </p:nvPr>
        </p:nvSpPr>
        <p:spPr>
          <a:xfrm>
            <a:off x="3733800" y="1981200"/>
            <a:ext cx="4724400" cy="4114800"/>
          </a:xfrm>
          <a:prstGeom prst="rect">
            <a:avLst/>
          </a:prstGeom>
        </p:spPr>
        <p:txBody>
          <a:bodyPr lIns="0" tIns="0" rIns="0" bIns="0">
            <a:normAutofit fontScale="100000" lnSpcReduction="0"/>
          </a:bodyPr>
          <a:lstStyle/>
          <a:p>
            <a:pPr lvl="0" marL="533400" indent="-533400" algn="ctr">
              <a:buSzTx/>
              <a:buNone/>
              <a:defRPr sz="1800"/>
            </a:pPr>
            <a:endParaRPr>
              <a:solidFill>
                <a:srgbClr val="1A643E"/>
              </a:solidFill>
            </a:endParaRPr>
          </a:p>
          <a:p>
            <a:pPr lvl="0" marL="533400" indent="-533400">
              <a:buSzTx/>
              <a:buNone/>
              <a:defRPr sz="1800"/>
            </a:pPr>
            <a:r>
              <a:rPr b="1" sz="3200"/>
              <a:t>Segmented pricing</a:t>
            </a:r>
            <a:r>
              <a:rPr sz="3200"/>
              <a:t> is used when a company sells a product at two or more prices even though the difference is not based on cost</a:t>
            </a:r>
          </a:p>
        </p:txBody>
      </p:sp>
      <p:sp>
        <p:nvSpPr>
          <p:cNvPr id="202" name="Shape 202"/>
          <p:cNvSpPr/>
          <p:nvPr/>
        </p:nvSpPr>
        <p:spPr>
          <a:xfrm>
            <a:off x="914400" y="14478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pic>
        <p:nvPicPr>
          <p:cNvPr id="203" name="image8.jpeg" descr="ph11_06"/>
          <p:cNvPicPr/>
          <p:nvPr/>
        </p:nvPicPr>
        <p:blipFill>
          <a:blip r:embed="rId3">
            <a:extLst/>
          </a:blip>
          <a:stretch>
            <a:fillRect/>
          </a:stretch>
        </p:blipFill>
        <p:spPr>
          <a:xfrm>
            <a:off x="457200" y="2057400"/>
            <a:ext cx="2873375" cy="4267200"/>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08" name="Shape 208"/>
          <p:cNvSpPr/>
          <p:nvPr>
            <p:ph type="body" idx="4294967295"/>
          </p:nvPr>
        </p:nvSpPr>
        <p:spPr>
          <a:xfrm>
            <a:off x="0" y="1447800"/>
            <a:ext cx="8610600" cy="4648200"/>
          </a:xfrm>
          <a:prstGeom prst="rect">
            <a:avLst/>
          </a:prstGeom>
        </p:spPr>
        <p:txBody>
          <a:bodyPr lIns="0" tIns="0" rIns="0" bIns="0">
            <a:normAutofit fontScale="100000" lnSpcReduction="0"/>
          </a:bodyPr>
          <a:lstStyle/>
          <a:p>
            <a:pPr lvl="0" marL="871933" indent="-871933">
              <a:spcBef>
                <a:spcPts val="600"/>
              </a:spcBef>
              <a:buAutoNum type="alphaLcParenR" startAt="1"/>
              <a:defRPr sz="1800"/>
            </a:pPr>
            <a:r>
              <a:rPr sz="2600"/>
              <a:t>Customer segment pricing: different customers pay different prices for the same product or service . For ex. Museums charge a lower admission for students .</a:t>
            </a:r>
            <a:endParaRPr sz="2600"/>
          </a:p>
          <a:p>
            <a:pPr lvl="0" marL="871933" indent="-871933">
              <a:spcBef>
                <a:spcPts val="600"/>
              </a:spcBef>
              <a:buAutoNum type="alphaLcParenR" startAt="1"/>
              <a:defRPr sz="1800"/>
            </a:pPr>
            <a:r>
              <a:rPr sz="2600"/>
              <a:t>Product from pricing: different versions of the product are priced differently but not according to differences in their costs</a:t>
            </a:r>
            <a:endParaRPr sz="2600"/>
          </a:p>
          <a:p>
            <a:pPr lvl="0" marL="871933" indent="-871933">
              <a:spcBef>
                <a:spcPts val="600"/>
              </a:spcBef>
              <a:buAutoNum type="alphaLcParenR" startAt="1"/>
              <a:defRPr sz="1800"/>
            </a:pPr>
            <a:r>
              <a:rPr sz="2600"/>
              <a:t>Location pricing: company charges different prices for different locations</a:t>
            </a:r>
            <a:endParaRPr sz="2600"/>
          </a:p>
          <a:p>
            <a:pPr lvl="0" marL="871933" indent="-871933">
              <a:spcBef>
                <a:spcPts val="600"/>
              </a:spcBef>
              <a:buAutoNum type="alphaLcParenR" startAt="1"/>
              <a:defRPr sz="1800"/>
            </a:pPr>
            <a:r>
              <a:rPr sz="2600"/>
              <a:t>Time pricing : a firm varies it prices by the season , the month , the day and even the hour</a:t>
            </a:r>
          </a:p>
        </p:txBody>
      </p:sp>
      <p:sp>
        <p:nvSpPr>
          <p:cNvPr id="209" name="Shape 209"/>
          <p:cNvSpPr/>
          <p:nvPr>
            <p:ph type="title" idx="4294967295"/>
          </p:nvPr>
        </p:nvSpPr>
        <p:spPr>
          <a:xfrm>
            <a:off x="685800" y="609598"/>
            <a:ext cx="7772400" cy="1143004"/>
          </a:xfrm>
          <a:prstGeom prst="rect">
            <a:avLst/>
          </a:prstGeom>
        </p:spPr>
        <p:txBody>
          <a:bodyPr lIns="0" tIns="0" rIns="0" bIns="0">
            <a:normAutofit fontScale="100000" lnSpcReduction="0"/>
          </a:bodyPr>
          <a:lstStyle>
            <a:lvl1pPr>
              <a:defRPr b="1">
                <a:latin typeface="Calibri"/>
                <a:ea typeface="Calibri"/>
                <a:cs typeface="Calibri"/>
                <a:sym typeface="Calibri"/>
              </a:defRPr>
            </a:lvl1pPr>
          </a:lstStyle>
          <a:p>
            <a:pPr lvl="0">
              <a:defRPr b="0" sz="1800"/>
            </a:pPr>
            <a:r>
              <a:rPr b="1" sz="3600"/>
              <a:t>Segmented pricing</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12" name="Shape 212"/>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Price-Adjustment Strategies</a:t>
            </a:r>
          </a:p>
        </p:txBody>
      </p:sp>
      <p:sp>
        <p:nvSpPr>
          <p:cNvPr id="213" name="Shape 213"/>
          <p:cNvSpPr/>
          <p:nvPr>
            <p:ph type="body" idx="4294967295"/>
          </p:nvPr>
        </p:nvSpPr>
        <p:spPr>
          <a:xfrm>
            <a:off x="457200" y="1905000"/>
            <a:ext cx="8153400" cy="3810000"/>
          </a:xfrm>
          <a:prstGeom prst="rect">
            <a:avLst/>
          </a:prstGeom>
        </p:spPr>
        <p:txBody>
          <a:bodyPr lIns="0" tIns="0" rIns="0" bIns="0">
            <a:normAutofit fontScale="100000" lnSpcReduction="0"/>
          </a:bodyPr>
          <a:lstStyle/>
          <a:p>
            <a:pPr lvl="0" marL="315468" indent="-315468" defTabSz="841247">
              <a:buSzTx/>
              <a:buNone/>
              <a:defRPr sz="1800"/>
            </a:pPr>
            <a:r>
              <a:rPr sz="2900"/>
              <a:t>To be effective:</a:t>
            </a:r>
            <a:endParaRPr sz="2900"/>
          </a:p>
          <a:p>
            <a:pPr lvl="0" marL="818853" indent="-818853" defTabSz="841247">
              <a:buChar char="•"/>
              <a:defRPr sz="1800"/>
            </a:pPr>
            <a:r>
              <a:rPr sz="2900"/>
              <a:t>Market must be segmentable</a:t>
            </a:r>
            <a:endParaRPr sz="2900"/>
          </a:p>
          <a:p>
            <a:pPr lvl="0" marL="818853" indent="-818853" defTabSz="841247">
              <a:buChar char="•"/>
              <a:defRPr sz="1800"/>
            </a:pPr>
            <a:r>
              <a:rPr sz="2900"/>
              <a:t>Segments must show different degrees of demand</a:t>
            </a:r>
            <a:endParaRPr sz="2900"/>
          </a:p>
          <a:p>
            <a:pPr lvl="0" marL="818853" indent="-818853" defTabSz="841247">
              <a:buChar char="•"/>
              <a:defRPr sz="1800"/>
            </a:pPr>
            <a:r>
              <a:rPr sz="2900"/>
              <a:t>Watching the market cannot exceed the extra revenue obtained from the price difference</a:t>
            </a:r>
            <a:endParaRPr sz="2900"/>
          </a:p>
          <a:p>
            <a:pPr lvl="0" marL="818853" indent="-818853" defTabSz="841247">
              <a:buChar char="•"/>
              <a:defRPr sz="1800"/>
            </a:pPr>
            <a:r>
              <a:rPr sz="2900"/>
              <a:t>Must be legal</a:t>
            </a:r>
          </a:p>
        </p:txBody>
      </p:sp>
      <p:sp>
        <p:nvSpPr>
          <p:cNvPr id="214" name="Shape 214"/>
          <p:cNvSpPr/>
          <p:nvPr/>
        </p:nvSpPr>
        <p:spPr>
          <a:xfrm>
            <a:off x="914400" y="1219200"/>
            <a:ext cx="7162800" cy="810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42900" indent="-342900" algn="ctr">
              <a:lnSpc>
                <a:spcPts val="2800"/>
              </a:lnSpc>
            </a:pPr>
            <a:r>
              <a:rPr b="1" sz="2800">
                <a:solidFill>
                  <a:srgbClr val="04617B"/>
                </a:solidFill>
                <a:latin typeface="Calibri"/>
                <a:ea typeface="Calibri"/>
                <a:cs typeface="Calibri"/>
                <a:sym typeface="Calibri"/>
              </a:rPr>
              <a:t>Pricing Strategies</a:t>
            </a:r>
            <a:endParaRPr b="1" sz="2800">
              <a:solidFill>
                <a:srgbClr val="04617B"/>
              </a:solidFill>
              <a:latin typeface="Calibri"/>
              <a:ea typeface="Calibri"/>
              <a:cs typeface="Calibri"/>
              <a:sym typeface="Calibri"/>
            </a:endParaRPr>
          </a:p>
          <a:p>
            <a:pPr lvl="0" marL="342900" indent="-342900" algn="ctr">
              <a:lnSpc>
                <a:spcPts val="2800"/>
              </a:lnSpc>
            </a:pPr>
            <a:r>
              <a:rPr b="1" sz="2800">
                <a:solidFill>
                  <a:srgbClr val="04617B"/>
                </a:solidFill>
                <a:latin typeface="Calibri"/>
                <a:ea typeface="Calibri"/>
                <a:cs typeface="Calibri"/>
                <a:sym typeface="Calibri"/>
              </a:rPr>
              <a:t>Segmented Pricing</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76" name="Shape 76"/>
          <p:cNvSpPr/>
          <p:nvPr>
            <p:ph type="body" idx="4294967295"/>
          </p:nvPr>
        </p:nvSpPr>
        <p:spPr>
          <a:xfrm>
            <a:off x="228600" y="2286000"/>
            <a:ext cx="3733800" cy="4419600"/>
          </a:xfrm>
          <a:prstGeom prst="rect">
            <a:avLst/>
          </a:prstGeom>
        </p:spPr>
        <p:txBody>
          <a:bodyPr lIns="0" tIns="0" rIns="0" bIns="0">
            <a:normAutofit fontScale="100000" lnSpcReduction="0"/>
          </a:bodyPr>
          <a:lstStyle/>
          <a:p>
            <a:pPr lvl="0" marL="533400" indent="-533400">
              <a:lnSpc>
                <a:spcPct val="80000"/>
              </a:lnSpc>
              <a:buSzTx/>
              <a:buNone/>
              <a:defRPr sz="1800"/>
            </a:pPr>
            <a:r>
              <a:rPr b="1" sz="3200"/>
              <a:t>      Price</a:t>
            </a:r>
            <a:r>
              <a:rPr sz="3200"/>
              <a:t> is the only element in the marketing mix that produces revenue; all other elements represent costs</a:t>
            </a:r>
          </a:p>
        </p:txBody>
      </p:sp>
      <p:sp>
        <p:nvSpPr>
          <p:cNvPr id="77" name="Shape 77"/>
          <p:cNvSpPr/>
          <p:nvPr>
            <p:ph type="title" idx="4294967295"/>
          </p:nvPr>
        </p:nvSpPr>
        <p:spPr>
          <a:xfrm>
            <a:off x="685800" y="609598"/>
            <a:ext cx="7772400" cy="1143004"/>
          </a:xfrm>
          <a:prstGeom prst="rect">
            <a:avLst/>
          </a:prstGeom>
        </p:spPr>
        <p:txBody>
          <a:bodyPr lIns="0" tIns="0" rIns="0" bIns="0">
            <a:normAutofit fontScale="100000" lnSpcReduction="0"/>
          </a:bodyPr>
          <a:lstStyle>
            <a:lvl1pPr>
              <a:defRPr sz="3200"/>
            </a:lvl1pPr>
          </a:lstStyle>
          <a:p>
            <a:pPr lvl="0">
              <a:defRPr sz="1800"/>
            </a:pPr>
            <a:r>
              <a:rPr sz="3200"/>
              <a:t>What Is a Price?</a:t>
            </a:r>
          </a:p>
        </p:txBody>
      </p:sp>
      <p:pic>
        <p:nvPicPr>
          <p:cNvPr id="78" name="image4.jpeg" descr="ph10_03"/>
          <p:cNvPicPr/>
          <p:nvPr/>
        </p:nvPicPr>
        <p:blipFill>
          <a:blip r:embed="rId2">
            <a:extLst/>
          </a:blip>
          <a:stretch>
            <a:fillRect/>
          </a:stretch>
        </p:blipFill>
        <p:spPr>
          <a:xfrm>
            <a:off x="4191000" y="2362200"/>
            <a:ext cx="4114800" cy="2994025"/>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19" name="Shape 219"/>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3200"/>
            </a:lvl1pPr>
          </a:lstStyle>
          <a:p>
            <a:pPr lvl="0">
              <a:defRPr sz="1800"/>
            </a:pPr>
            <a:r>
              <a:rPr sz="3200"/>
              <a:t>Price-Adjustment Strategies</a:t>
            </a:r>
          </a:p>
        </p:txBody>
      </p:sp>
      <p:sp>
        <p:nvSpPr>
          <p:cNvPr id="220" name="Shape 220"/>
          <p:cNvSpPr/>
          <p:nvPr>
            <p:ph type="body" idx="4294967295"/>
          </p:nvPr>
        </p:nvSpPr>
        <p:spPr>
          <a:xfrm>
            <a:off x="0" y="1752600"/>
            <a:ext cx="8839200" cy="4724400"/>
          </a:xfrm>
          <a:prstGeom prst="rect">
            <a:avLst/>
          </a:prstGeom>
        </p:spPr>
        <p:txBody>
          <a:bodyPr lIns="0" tIns="0" rIns="0" bIns="0">
            <a:normAutofit fontScale="100000" lnSpcReduction="0"/>
          </a:bodyPr>
          <a:lstStyle/>
          <a:p>
            <a:pPr lvl="0" marL="904226" indent="-904226">
              <a:spcBef>
                <a:spcPts val="600"/>
              </a:spcBef>
              <a:buChar char="•"/>
              <a:defRPr sz="1800"/>
            </a:pPr>
            <a:r>
              <a:rPr b="1" sz="2600"/>
              <a:t>Psychological pricing</a:t>
            </a:r>
            <a:r>
              <a:rPr sz="2600"/>
              <a:t> occurs when sellers consider the psychology of prices and not simply the economics” the price is used to say something about the product”</a:t>
            </a:r>
            <a:endParaRPr sz="2600"/>
          </a:p>
          <a:p>
            <a:pPr lvl="0" marL="904226" indent="-904226">
              <a:spcBef>
                <a:spcPts val="600"/>
              </a:spcBef>
              <a:buChar char="•"/>
              <a:defRPr sz="1800"/>
            </a:pPr>
            <a:r>
              <a:rPr b="1" sz="2600"/>
              <a:t>Reference prices </a:t>
            </a:r>
            <a:r>
              <a:rPr sz="2600"/>
              <a:t>are prices that buyers carry in their minds and refer to when looking at a given product</a:t>
            </a:r>
            <a:endParaRPr sz="2600"/>
          </a:p>
          <a:p>
            <a:pPr lvl="1" marL="1342972" indent="-885772">
              <a:spcBef>
                <a:spcPts val="600"/>
              </a:spcBef>
              <a:defRPr sz="1800"/>
            </a:pPr>
            <a:r>
              <a:rPr sz="2600"/>
              <a:t>Noting current prices</a:t>
            </a:r>
            <a:endParaRPr sz="2600"/>
          </a:p>
          <a:p>
            <a:pPr lvl="1" marL="1342972" indent="-885772">
              <a:spcBef>
                <a:spcPts val="600"/>
              </a:spcBef>
              <a:defRPr sz="1800"/>
            </a:pPr>
            <a:r>
              <a:rPr sz="2600"/>
              <a:t>Remembering past prices</a:t>
            </a:r>
            <a:endParaRPr sz="2600"/>
          </a:p>
          <a:p>
            <a:pPr lvl="1" marL="1342972" indent="-885772">
              <a:spcBef>
                <a:spcPts val="600"/>
              </a:spcBef>
              <a:defRPr sz="1800"/>
            </a:pPr>
            <a:r>
              <a:rPr sz="2600"/>
              <a:t>Assessing the buying situations</a:t>
            </a:r>
            <a:endParaRPr sz="2600"/>
          </a:p>
          <a:p>
            <a:pPr lvl="1" marL="1342972" indent="-885772">
              <a:spcBef>
                <a:spcPts val="600"/>
              </a:spcBef>
              <a:defRPr sz="1800"/>
            </a:pPr>
            <a:r>
              <a:rPr sz="2600"/>
              <a:t>For example : a company could display its product next to more expensive ones in order to imply that it belongs in the same class</a:t>
            </a:r>
          </a:p>
        </p:txBody>
      </p:sp>
      <p:sp>
        <p:nvSpPr>
          <p:cNvPr id="221" name="Shape 221"/>
          <p:cNvSpPr/>
          <p:nvPr/>
        </p:nvSpPr>
        <p:spPr>
          <a:xfrm>
            <a:off x="914400" y="1219200"/>
            <a:ext cx="7162800" cy="451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sz="2800">
                <a:solidFill>
                  <a:srgbClr val="04617B"/>
                </a:solidFill>
                <a:latin typeface="Arial Bold"/>
                <a:ea typeface="Arial Bold"/>
                <a:cs typeface="Arial Bold"/>
                <a:sym typeface="Arial Bold"/>
              </a:defRPr>
            </a:lvl1pPr>
          </a:lstStyle>
          <a:p>
            <a:pPr lvl="0">
              <a:defRPr sz="1800">
                <a:solidFill>
                  <a:srgbClr val="000000"/>
                </a:solidFill>
              </a:defRPr>
            </a:pPr>
            <a:r>
              <a:rPr sz="2800">
                <a:solidFill>
                  <a:srgbClr val="04617B"/>
                </a:solidFill>
              </a:rPr>
              <a:t>Pricing Strategies</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26" name="Shape 226"/>
          <p:cNvSpPr/>
          <p:nvPr>
            <p:ph type="title" idx="4294967295"/>
          </p:nvPr>
        </p:nvSpPr>
        <p:spPr>
          <a:xfrm>
            <a:off x="685800" y="228598"/>
            <a:ext cx="7772400" cy="1143004"/>
          </a:xfrm>
          <a:prstGeom prst="rect">
            <a:avLst/>
          </a:prstGeom>
        </p:spPr>
        <p:txBody>
          <a:bodyPr lIns="0" tIns="0" rIns="0" bIns="0">
            <a:normAutofit fontScale="100000" lnSpcReduction="0"/>
          </a:bodyPr>
          <a:lstStyle/>
          <a:p>
            <a:pPr lvl="0">
              <a:lnSpc>
                <a:spcPts val="3600"/>
              </a:lnSpc>
              <a:defRPr sz="1800"/>
            </a:pPr>
            <a:br/>
            <a:r>
              <a:rPr sz="4000"/>
              <a:t>Price-Adjustment Strategies</a:t>
            </a:r>
          </a:p>
        </p:txBody>
      </p:sp>
      <p:sp>
        <p:nvSpPr>
          <p:cNvPr id="227" name="Shape 227"/>
          <p:cNvSpPr/>
          <p:nvPr>
            <p:ph type="body" idx="4294967295"/>
          </p:nvPr>
        </p:nvSpPr>
        <p:spPr>
          <a:xfrm>
            <a:off x="457200" y="2057400"/>
            <a:ext cx="7772400" cy="4114800"/>
          </a:xfrm>
          <a:prstGeom prst="rect">
            <a:avLst/>
          </a:prstGeom>
        </p:spPr>
        <p:txBody>
          <a:bodyPr lIns="0" tIns="0" rIns="0" bIns="0">
            <a:normAutofit fontScale="100000" lnSpcReduction="0"/>
          </a:bodyPr>
          <a:lstStyle/>
          <a:p>
            <a:pPr lvl="0" marL="318897" indent="-318897" defTabSz="850391">
              <a:spcBef>
                <a:spcPts val="600"/>
              </a:spcBef>
              <a:buSzTx/>
              <a:buNone/>
              <a:defRPr sz="1800"/>
            </a:pPr>
            <a:r>
              <a:rPr b="1" sz="2600"/>
              <a:t>Promotional pricing </a:t>
            </a:r>
            <a:r>
              <a:rPr sz="2600"/>
              <a:t>is when prices are temporarily priced below list price or cost to increase demand</a:t>
            </a:r>
            <a:endParaRPr sz="2600"/>
          </a:p>
          <a:p>
            <a:pPr lvl="0" marL="582181" indent="-582181" defTabSz="850391">
              <a:spcBef>
                <a:spcPts val="600"/>
              </a:spcBef>
              <a:buChar char="•"/>
              <a:defRPr sz="1800"/>
            </a:pPr>
            <a:r>
              <a:rPr sz="2600"/>
              <a:t>Loss leaders</a:t>
            </a:r>
            <a:endParaRPr sz="2600"/>
          </a:p>
          <a:p>
            <a:pPr lvl="0" marL="582181" indent="-582181" defTabSz="850391">
              <a:spcBef>
                <a:spcPts val="600"/>
              </a:spcBef>
              <a:buChar char="•"/>
              <a:defRPr sz="1800"/>
            </a:pPr>
            <a:r>
              <a:rPr sz="2600"/>
              <a:t>Special event pricing</a:t>
            </a:r>
            <a:endParaRPr sz="2600"/>
          </a:p>
          <a:p>
            <a:pPr lvl="0" marL="582181" indent="-582181" defTabSz="850391">
              <a:spcBef>
                <a:spcPts val="600"/>
              </a:spcBef>
              <a:buChar char="•"/>
              <a:defRPr sz="1800"/>
            </a:pPr>
            <a:r>
              <a:rPr sz="2600"/>
              <a:t>Cash rebates</a:t>
            </a:r>
            <a:endParaRPr sz="2600"/>
          </a:p>
          <a:p>
            <a:pPr lvl="0" marL="582181" indent="-582181" defTabSz="850391">
              <a:spcBef>
                <a:spcPts val="600"/>
              </a:spcBef>
              <a:buChar char="•"/>
              <a:defRPr sz="1800"/>
            </a:pPr>
            <a:r>
              <a:rPr sz="2600"/>
              <a:t>Low-interest financing</a:t>
            </a:r>
            <a:endParaRPr sz="2600"/>
          </a:p>
          <a:p>
            <a:pPr lvl="0" marL="582181" indent="-582181" defTabSz="850391">
              <a:spcBef>
                <a:spcPts val="600"/>
              </a:spcBef>
              <a:buChar char="•"/>
              <a:defRPr sz="1800"/>
            </a:pPr>
            <a:r>
              <a:rPr sz="2600"/>
              <a:t>Longer warrantees</a:t>
            </a:r>
            <a:endParaRPr sz="2600"/>
          </a:p>
          <a:p>
            <a:pPr lvl="0" marL="582181" indent="-582181" defTabSz="850391">
              <a:spcBef>
                <a:spcPts val="600"/>
              </a:spcBef>
              <a:buChar char="•"/>
              <a:defRPr sz="1800"/>
            </a:pPr>
            <a:r>
              <a:rPr sz="2600"/>
              <a:t>Free maintenance</a:t>
            </a:r>
          </a:p>
        </p:txBody>
      </p:sp>
      <p:sp>
        <p:nvSpPr>
          <p:cNvPr id="228" name="Shape 228"/>
          <p:cNvSpPr/>
          <p:nvPr/>
        </p:nvSpPr>
        <p:spPr>
          <a:xfrm>
            <a:off x="914400" y="14478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Pricing Strategies</a:t>
            </a:r>
          </a:p>
        </p:txBody>
      </p:sp>
      <p:pic>
        <p:nvPicPr>
          <p:cNvPr id="229" name="image9.jpeg" descr="ph11_09"/>
          <p:cNvPicPr/>
          <p:nvPr/>
        </p:nvPicPr>
        <p:blipFill>
          <a:blip r:embed="rId3">
            <a:extLst/>
          </a:blip>
          <a:stretch>
            <a:fillRect/>
          </a:stretch>
        </p:blipFill>
        <p:spPr>
          <a:xfrm>
            <a:off x="5097462" y="3048000"/>
            <a:ext cx="3167065" cy="32766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34" name="Shape 234"/>
          <p:cNvSpPr/>
          <p:nvPr>
            <p:ph type="title" idx="4294967295"/>
          </p:nvPr>
        </p:nvSpPr>
        <p:spPr>
          <a:xfrm>
            <a:off x="533400" y="457198"/>
            <a:ext cx="7315200" cy="712791"/>
          </a:xfrm>
          <a:prstGeom prst="rect">
            <a:avLst/>
          </a:prstGeom>
        </p:spPr>
        <p:txBody>
          <a:bodyPr lIns="0" tIns="0" rIns="0" bIns="0">
            <a:normAutofit fontScale="100000" lnSpcReduction="0"/>
          </a:bodyPr>
          <a:lstStyle>
            <a:lvl1pPr>
              <a:defRPr sz="4000"/>
            </a:lvl1pPr>
          </a:lstStyle>
          <a:p>
            <a:pPr lvl="0">
              <a:defRPr sz="1800"/>
            </a:pPr>
            <a:r>
              <a:rPr sz="4000"/>
              <a:t>Price-Adjustment strategies</a:t>
            </a:r>
          </a:p>
        </p:txBody>
      </p:sp>
      <p:sp>
        <p:nvSpPr>
          <p:cNvPr id="235" name="Shape 235"/>
          <p:cNvSpPr/>
          <p:nvPr>
            <p:ph type="body" idx="4294967295"/>
          </p:nvPr>
        </p:nvSpPr>
        <p:spPr>
          <a:xfrm>
            <a:off x="457200" y="1600200"/>
            <a:ext cx="8229600" cy="4759325"/>
          </a:xfrm>
          <a:prstGeom prst="rect">
            <a:avLst/>
          </a:prstGeom>
        </p:spPr>
        <p:txBody>
          <a:bodyPr lIns="0" tIns="0" rIns="0" bIns="0">
            <a:normAutofit fontScale="100000" lnSpcReduction="0"/>
          </a:bodyPr>
          <a:lstStyle/>
          <a:p>
            <a:pPr lvl="0">
              <a:spcBef>
                <a:spcPts val="600"/>
              </a:spcBef>
              <a:buSzTx/>
              <a:buNone/>
              <a:defRPr sz="1800"/>
            </a:pPr>
            <a:r>
              <a:rPr b="1" sz="2800"/>
              <a:t>Promotional Pricing</a:t>
            </a:r>
            <a:endParaRPr b="1" sz="2800"/>
          </a:p>
          <a:p>
            <a:pPr lvl="0" marL="522513" indent="-522513">
              <a:spcBef>
                <a:spcPts val="500"/>
              </a:spcBef>
              <a:buChar char="•"/>
              <a:defRPr sz="1800"/>
            </a:pPr>
            <a:r>
              <a:rPr b="1" sz="2400"/>
              <a:t>Loss-leader pricing</a:t>
            </a:r>
            <a:r>
              <a:rPr sz="2400"/>
              <a:t>: supermarkets and department stores often drop the price on  well known brands to stimulate additional store traffic </a:t>
            </a:r>
            <a:endParaRPr sz="2400"/>
          </a:p>
          <a:p>
            <a:pPr lvl="0" marL="522513" indent="-522513">
              <a:spcBef>
                <a:spcPts val="500"/>
              </a:spcBef>
              <a:buChar char="•"/>
              <a:defRPr sz="1800"/>
            </a:pPr>
            <a:r>
              <a:rPr b="1" sz="2400"/>
              <a:t>Special-event pricing</a:t>
            </a:r>
            <a:r>
              <a:rPr sz="2400"/>
              <a:t>: sellers well establish special pricing in certain seasons to draw in more customers </a:t>
            </a:r>
            <a:endParaRPr sz="2400"/>
          </a:p>
          <a:p>
            <a:pPr lvl="0" marL="522513" indent="-522513">
              <a:spcBef>
                <a:spcPts val="500"/>
              </a:spcBef>
              <a:buChar char="•"/>
              <a:defRPr sz="1800"/>
            </a:pPr>
            <a:r>
              <a:rPr b="1" sz="2400"/>
              <a:t>Cash rebates</a:t>
            </a:r>
            <a:r>
              <a:rPr sz="2400"/>
              <a:t>: companies offer cash rebates to encourage purchase of the manufacturers products within a specified time period</a:t>
            </a:r>
            <a:endParaRPr sz="2400"/>
          </a:p>
          <a:p>
            <a:pPr lvl="0" marL="522513" indent="-522513">
              <a:spcBef>
                <a:spcPts val="500"/>
              </a:spcBef>
              <a:buChar char="•"/>
              <a:defRPr sz="1800"/>
            </a:pPr>
            <a:r>
              <a:rPr b="1" sz="2400"/>
              <a:t>Low-interest financing</a:t>
            </a:r>
            <a:r>
              <a:rPr sz="2400"/>
              <a:t>: the company can offer customers low-interest financing</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38" name="Shape 238"/>
          <p:cNvSpPr/>
          <p:nvPr>
            <p:ph type="title" idx="4294967295"/>
          </p:nvPr>
        </p:nvSpPr>
        <p:spPr>
          <a:xfrm>
            <a:off x="381000" y="277810"/>
            <a:ext cx="7315200" cy="712792"/>
          </a:xfrm>
          <a:prstGeom prst="rect">
            <a:avLst/>
          </a:prstGeom>
        </p:spPr>
        <p:txBody>
          <a:bodyPr lIns="0" tIns="0" rIns="0" bIns="0">
            <a:normAutofit fontScale="100000" lnSpcReduction="0"/>
          </a:bodyPr>
          <a:lstStyle>
            <a:lvl1pPr>
              <a:defRPr sz="4000"/>
            </a:lvl1pPr>
          </a:lstStyle>
          <a:p>
            <a:pPr lvl="0">
              <a:defRPr sz="1800"/>
            </a:pPr>
            <a:r>
              <a:rPr sz="4000"/>
              <a:t>Price-Adjustment strategies</a:t>
            </a:r>
          </a:p>
        </p:txBody>
      </p:sp>
      <p:sp>
        <p:nvSpPr>
          <p:cNvPr id="239" name="Shape 239"/>
          <p:cNvSpPr/>
          <p:nvPr>
            <p:ph type="body" idx="4294967295"/>
          </p:nvPr>
        </p:nvSpPr>
        <p:spPr>
          <a:xfrm>
            <a:off x="457200" y="1904999"/>
            <a:ext cx="8229600" cy="4454527"/>
          </a:xfrm>
          <a:prstGeom prst="rect">
            <a:avLst/>
          </a:prstGeom>
        </p:spPr>
        <p:txBody>
          <a:bodyPr lIns="0" tIns="0" rIns="0" bIns="0">
            <a:normAutofit fontScale="100000" lnSpcReduction="0"/>
          </a:bodyPr>
          <a:lstStyle/>
          <a:p>
            <a:pPr lvl="0">
              <a:spcBef>
                <a:spcPts val="600"/>
              </a:spcBef>
              <a:buChar char="•"/>
              <a:defRPr sz="1800"/>
            </a:pPr>
            <a:endParaRPr b="1" sz="2400"/>
          </a:p>
          <a:p>
            <a:pPr lvl="0" marL="522513" indent="-522513">
              <a:spcBef>
                <a:spcPts val="500"/>
              </a:spcBef>
              <a:buChar char="•"/>
              <a:defRPr sz="1800"/>
            </a:pPr>
            <a:r>
              <a:rPr b="1" sz="2400"/>
              <a:t>Longer payment terms</a:t>
            </a:r>
            <a:r>
              <a:rPr sz="2400"/>
              <a:t>: sellers especially mortgage banks and auto companies stretch loans over longer periods and thus lower the monthly payment</a:t>
            </a:r>
            <a:endParaRPr sz="2400"/>
          </a:p>
          <a:p>
            <a:pPr lvl="0" marL="522513" indent="-522513">
              <a:spcBef>
                <a:spcPts val="500"/>
              </a:spcBef>
              <a:buChar char="•"/>
              <a:defRPr sz="1800"/>
            </a:pPr>
            <a:r>
              <a:rPr b="1" sz="2400"/>
              <a:t>Warranties and service contracts</a:t>
            </a:r>
            <a:r>
              <a:rPr sz="2400"/>
              <a:t>: companies can promote sales by adding a free or low cost warranty or service contract </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242" name="Shape 242"/>
          <p:cNvSpPr/>
          <p:nvPr>
            <p:ph type="title" idx="4294967295"/>
          </p:nvPr>
        </p:nvSpPr>
        <p:spPr>
          <a:xfrm>
            <a:off x="685800" y="228598"/>
            <a:ext cx="7772400" cy="1143004"/>
          </a:xfrm>
          <a:prstGeom prst="rect">
            <a:avLst/>
          </a:prstGeom>
        </p:spPr>
        <p:txBody>
          <a:bodyPr lIns="0" tIns="0" rIns="0" bIns="0">
            <a:normAutofit fontScale="100000" lnSpcReduction="0"/>
          </a:bodyPr>
          <a:lstStyle>
            <a:lvl1pPr>
              <a:lnSpc>
                <a:spcPts val="3600"/>
              </a:lnSpc>
              <a:defRPr sz="4000"/>
            </a:lvl1pPr>
          </a:lstStyle>
          <a:p>
            <a:pPr lvl="0">
              <a:defRPr sz="1800"/>
            </a:pPr>
            <a:r>
              <a:rPr sz="4000"/>
              <a:t>Price-Adjustment Strategies</a:t>
            </a:r>
          </a:p>
        </p:txBody>
      </p:sp>
      <p:sp>
        <p:nvSpPr>
          <p:cNvPr id="243" name="Shape 243"/>
          <p:cNvSpPr/>
          <p:nvPr>
            <p:ph type="body" idx="4294967295"/>
          </p:nvPr>
        </p:nvSpPr>
        <p:spPr>
          <a:xfrm>
            <a:off x="685800" y="2286000"/>
            <a:ext cx="7772400" cy="4114800"/>
          </a:xfrm>
          <a:prstGeom prst="rect">
            <a:avLst/>
          </a:prstGeom>
        </p:spPr>
        <p:txBody>
          <a:bodyPr lIns="0" tIns="0" rIns="0" bIns="0">
            <a:normAutofit fontScale="100000" lnSpcReduction="0"/>
          </a:bodyPr>
          <a:lstStyle/>
          <a:p>
            <a:pPr lvl="0">
              <a:buSzTx/>
              <a:buNone/>
              <a:defRPr sz="1800"/>
            </a:pPr>
            <a:r>
              <a:rPr sz="3200"/>
              <a:t>Risks of promotional pricing</a:t>
            </a:r>
            <a:endParaRPr sz="3200"/>
          </a:p>
          <a:p>
            <a:pPr lvl="0" marL="1083733" indent="-1083733">
              <a:buChar char="•"/>
              <a:defRPr sz="1800"/>
            </a:pPr>
            <a:r>
              <a:rPr sz="3200"/>
              <a:t>Used too frequently, and copies by competitors can create “deal-prone” customers who will wait for promotions and avoid buying at regular price</a:t>
            </a:r>
            <a:endParaRPr sz="3200"/>
          </a:p>
          <a:p>
            <a:pPr lvl="0" marL="1083733" indent="-1083733">
              <a:buChar char="•"/>
              <a:defRPr sz="1800"/>
            </a:pPr>
            <a:r>
              <a:rPr sz="3200"/>
              <a:t>Creates price wars</a:t>
            </a:r>
          </a:p>
        </p:txBody>
      </p:sp>
      <p:sp>
        <p:nvSpPr>
          <p:cNvPr id="244" name="Shape 244"/>
          <p:cNvSpPr/>
          <p:nvPr/>
        </p:nvSpPr>
        <p:spPr>
          <a:xfrm>
            <a:off x="914400" y="14478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Pricing Strategies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81" name="Shape 81"/>
          <p:cNvSpPr/>
          <p:nvPr>
            <p:ph type="title" idx="4294967295"/>
          </p:nvPr>
        </p:nvSpPr>
        <p:spPr>
          <a:xfrm>
            <a:off x="685800" y="228598"/>
            <a:ext cx="7772400" cy="1143004"/>
          </a:xfrm>
          <a:prstGeom prst="rect">
            <a:avLst/>
          </a:prstGeom>
        </p:spPr>
        <p:txBody>
          <a:bodyPr lIns="0" tIns="0" rIns="0" bIns="0">
            <a:normAutofit fontScale="100000" lnSpcReduction="0"/>
          </a:bodyPr>
          <a:lstStyle/>
          <a:p>
            <a:pPr lvl="0" defTabSz="411479">
              <a:lnSpc>
                <a:spcPts val="1600"/>
              </a:lnSpc>
              <a:defRPr sz="1800"/>
            </a:pPr>
            <a:br/>
            <a:br/>
            <a:r>
              <a:rPr b="1" sz="1600">
                <a:latin typeface="Calibri"/>
                <a:ea typeface="Calibri"/>
                <a:cs typeface="Calibri"/>
                <a:sym typeface="Calibri"/>
              </a:rPr>
              <a:t>Customer Perceptions of Value</a:t>
            </a:r>
            <a:br>
              <a:rPr b="1" sz="1600">
                <a:latin typeface="Calibri"/>
                <a:ea typeface="Calibri"/>
                <a:cs typeface="Calibri"/>
                <a:sym typeface="Calibri"/>
              </a:rPr>
            </a:br>
            <a:br>
              <a:rPr b="1" sz="1600">
                <a:latin typeface="Calibri"/>
                <a:ea typeface="Calibri"/>
                <a:cs typeface="Calibri"/>
                <a:sym typeface="Calibri"/>
              </a:rPr>
            </a:br>
          </a:p>
        </p:txBody>
      </p:sp>
      <p:sp>
        <p:nvSpPr>
          <p:cNvPr id="82" name="Shape 82"/>
          <p:cNvSpPr/>
          <p:nvPr>
            <p:ph type="body" idx="4294967295"/>
          </p:nvPr>
        </p:nvSpPr>
        <p:spPr>
          <a:xfrm>
            <a:off x="0" y="2743200"/>
            <a:ext cx="4114800" cy="4114800"/>
          </a:xfrm>
          <a:prstGeom prst="rect">
            <a:avLst/>
          </a:prstGeom>
        </p:spPr>
        <p:txBody>
          <a:bodyPr lIns="0" tIns="0" rIns="0" bIns="0">
            <a:normAutofit fontScale="100000" lnSpcReduction="0"/>
          </a:bodyPr>
          <a:lstStyle>
            <a:lvl1pPr>
              <a:spcBef>
                <a:spcPts val="600"/>
              </a:spcBef>
              <a:buSzTx/>
              <a:buNone/>
              <a:defRPr sz="2800"/>
            </a:lvl1pPr>
          </a:lstStyle>
          <a:p>
            <a:pPr lvl="0">
              <a:defRPr sz="1800"/>
            </a:pPr>
            <a:r>
              <a:rPr sz="2800"/>
              <a:t>    Understanding how much value consumers place on the benefits they receive from the product and setting a price that captures that value</a:t>
            </a:r>
          </a:p>
        </p:txBody>
      </p:sp>
      <p:sp>
        <p:nvSpPr>
          <p:cNvPr id="83" name="Shape 83"/>
          <p:cNvSpPr/>
          <p:nvPr/>
        </p:nvSpPr>
        <p:spPr>
          <a:xfrm>
            <a:off x="914400" y="14478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A price</a:t>
            </a:r>
          </a:p>
        </p:txBody>
      </p:sp>
      <p:pic>
        <p:nvPicPr>
          <p:cNvPr id="84" name="image5.jpeg" descr="ph10_02"/>
          <p:cNvPicPr/>
          <p:nvPr/>
        </p:nvPicPr>
        <p:blipFill>
          <a:blip r:embed="rId2">
            <a:extLst/>
          </a:blip>
          <a:stretch>
            <a:fillRect/>
          </a:stretch>
        </p:blipFill>
        <p:spPr>
          <a:xfrm>
            <a:off x="4267200" y="2743200"/>
            <a:ext cx="4038600" cy="272574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87" name="Shape 87"/>
          <p:cNvSpPr/>
          <p:nvPr/>
        </p:nvSpPr>
        <p:spPr>
          <a:xfrm>
            <a:off x="6553200" y="6248400"/>
            <a:ext cx="2133600"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pPr lvl="0"/>
            <a:r>
              <a:t>14-5</a:t>
            </a:r>
          </a:p>
        </p:txBody>
      </p:sp>
      <p:sp>
        <p:nvSpPr>
          <p:cNvPr id="88" name="Shape 88"/>
          <p:cNvSpPr/>
          <p:nvPr>
            <p:ph type="title" idx="4294967295"/>
          </p:nvPr>
        </p:nvSpPr>
        <p:spPr>
          <a:xfrm>
            <a:off x="609600" y="-2"/>
            <a:ext cx="7772400" cy="1143004"/>
          </a:xfrm>
          <a:prstGeom prst="rect">
            <a:avLst/>
          </a:prstGeom>
        </p:spPr>
        <p:txBody>
          <a:bodyPr lIns="0" tIns="0" rIns="0" bIns="0">
            <a:normAutofit fontScale="100000" lnSpcReduction="0"/>
          </a:bodyPr>
          <a:lstStyle>
            <a:lvl1pPr>
              <a:defRPr sz="4000"/>
            </a:lvl1pPr>
          </a:lstStyle>
          <a:p>
            <a:pPr lvl="0">
              <a:defRPr sz="1800"/>
            </a:pPr>
            <a:r>
              <a:rPr sz="4000"/>
              <a:t>Price has many names:</a:t>
            </a:r>
          </a:p>
        </p:txBody>
      </p:sp>
      <p:sp>
        <p:nvSpPr>
          <p:cNvPr id="89" name="Shape 89"/>
          <p:cNvSpPr/>
          <p:nvPr>
            <p:ph type="body" idx="4294967295"/>
          </p:nvPr>
        </p:nvSpPr>
        <p:spPr>
          <a:xfrm>
            <a:off x="990600" y="2133600"/>
            <a:ext cx="3048000" cy="3276600"/>
          </a:xfrm>
          <a:prstGeom prst="rect">
            <a:avLst/>
          </a:prstGeom>
        </p:spPr>
        <p:txBody>
          <a:bodyPr lIns="0" tIns="0" rIns="0" bIns="0">
            <a:normAutofit fontScale="100000" lnSpcReduction="0"/>
          </a:bodyPr>
          <a:lstStyle/>
          <a:p>
            <a:pPr lvl="0" marL="1238549" indent="-1238549">
              <a:lnSpc>
                <a:spcPct val="90000"/>
              </a:lnSpc>
              <a:buChar char="•"/>
              <a:defRPr sz="1800"/>
            </a:pPr>
            <a:r>
              <a:rPr sz="3200"/>
              <a:t>Rent</a:t>
            </a:r>
            <a:endParaRPr sz="3200"/>
          </a:p>
          <a:p>
            <a:pPr lvl="0" marL="1238549" indent="-1238549">
              <a:lnSpc>
                <a:spcPct val="90000"/>
              </a:lnSpc>
              <a:buChar char="•"/>
              <a:defRPr sz="1800"/>
            </a:pPr>
            <a:r>
              <a:rPr sz="3200"/>
              <a:t>Tuition</a:t>
            </a:r>
            <a:endParaRPr sz="3200"/>
          </a:p>
          <a:p>
            <a:pPr lvl="0" marL="1238549" indent="-1238549">
              <a:lnSpc>
                <a:spcPct val="90000"/>
              </a:lnSpc>
              <a:buChar char="•"/>
              <a:defRPr sz="1800"/>
            </a:pPr>
            <a:r>
              <a:rPr sz="3200"/>
              <a:t>Fare</a:t>
            </a:r>
            <a:endParaRPr sz="3200"/>
          </a:p>
          <a:p>
            <a:pPr lvl="0" marL="1238549" indent="-1238549">
              <a:lnSpc>
                <a:spcPct val="90000"/>
              </a:lnSpc>
              <a:buChar char="•"/>
              <a:defRPr sz="1800"/>
            </a:pPr>
            <a:r>
              <a:rPr sz="3200"/>
              <a:t>Rate</a:t>
            </a:r>
            <a:endParaRPr sz="3200"/>
          </a:p>
          <a:p>
            <a:pPr lvl="0" marL="1238549" indent="-1238549">
              <a:lnSpc>
                <a:spcPct val="90000"/>
              </a:lnSpc>
              <a:buChar char="•"/>
              <a:defRPr sz="1800"/>
            </a:pPr>
            <a:r>
              <a:rPr sz="3200"/>
              <a:t>Commission</a:t>
            </a:r>
            <a:endParaRPr sz="3200"/>
          </a:p>
          <a:p>
            <a:pPr lvl="0" marL="1238549" indent="-1238549">
              <a:lnSpc>
                <a:spcPct val="90000"/>
              </a:lnSpc>
              <a:buChar char="•"/>
              <a:defRPr sz="1800"/>
            </a:pPr>
            <a:r>
              <a:rPr sz="3200"/>
              <a:t>Wage</a:t>
            </a:r>
          </a:p>
        </p:txBody>
      </p:sp>
      <p:sp>
        <p:nvSpPr>
          <p:cNvPr id="90" name="Shape 90"/>
          <p:cNvSpPr/>
          <p:nvPr/>
        </p:nvSpPr>
        <p:spPr>
          <a:xfrm>
            <a:off x="4986883" y="1981200"/>
            <a:ext cx="2709317" cy="317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42900" indent="-342900">
              <a:buSzPct val="100000"/>
              <a:buFont typeface="Arial"/>
              <a:buChar char="•"/>
            </a:pPr>
            <a:endParaRPr>
              <a:latin typeface="Calibri"/>
              <a:ea typeface="Calibri"/>
              <a:cs typeface="Calibri"/>
              <a:sym typeface="Calibri"/>
            </a:endParaRPr>
          </a:p>
          <a:p>
            <a:pPr lvl="0" marL="1926636" indent="-1926636">
              <a:buSzPct val="100000"/>
              <a:buFont typeface="Arial"/>
              <a:buChar char="•"/>
            </a:pPr>
            <a:r>
              <a:rPr sz="3200">
                <a:latin typeface="Calibri"/>
                <a:ea typeface="Calibri"/>
                <a:cs typeface="Calibri"/>
                <a:sym typeface="Calibri"/>
              </a:rPr>
              <a:t>Fee</a:t>
            </a:r>
            <a:endParaRPr sz="3200">
              <a:latin typeface="Calibri"/>
              <a:ea typeface="Calibri"/>
              <a:cs typeface="Calibri"/>
              <a:sym typeface="Calibri"/>
            </a:endParaRPr>
          </a:p>
          <a:p>
            <a:pPr lvl="0" marL="1926636" indent="-1926636">
              <a:buSzPct val="100000"/>
              <a:buFont typeface="Arial"/>
              <a:buChar char="•"/>
            </a:pPr>
            <a:r>
              <a:rPr sz="3200">
                <a:latin typeface="Calibri"/>
                <a:ea typeface="Calibri"/>
                <a:cs typeface="Calibri"/>
                <a:sym typeface="Calibri"/>
              </a:rPr>
              <a:t>Dues</a:t>
            </a:r>
            <a:endParaRPr sz="3200">
              <a:latin typeface="Calibri"/>
              <a:ea typeface="Calibri"/>
              <a:cs typeface="Calibri"/>
              <a:sym typeface="Calibri"/>
            </a:endParaRPr>
          </a:p>
          <a:p>
            <a:pPr lvl="0" marL="1926636" indent="-1926636">
              <a:buSzPct val="100000"/>
              <a:buFont typeface="Arial"/>
              <a:buChar char="•"/>
            </a:pPr>
            <a:r>
              <a:rPr sz="3200">
                <a:latin typeface="Calibri"/>
                <a:ea typeface="Calibri"/>
                <a:cs typeface="Calibri"/>
                <a:sym typeface="Calibri"/>
              </a:rPr>
              <a:t>Interest</a:t>
            </a:r>
            <a:endParaRPr sz="3200">
              <a:latin typeface="Calibri"/>
              <a:ea typeface="Calibri"/>
              <a:cs typeface="Calibri"/>
              <a:sym typeface="Calibri"/>
            </a:endParaRPr>
          </a:p>
          <a:p>
            <a:pPr lvl="0" marL="1926636" indent="-1926636">
              <a:buSzPct val="100000"/>
              <a:buFont typeface="Arial"/>
              <a:buChar char="•"/>
            </a:pPr>
            <a:r>
              <a:rPr sz="3200">
                <a:latin typeface="Calibri"/>
                <a:ea typeface="Calibri"/>
                <a:cs typeface="Calibri"/>
                <a:sym typeface="Calibri"/>
              </a:rPr>
              <a:t>Donation</a:t>
            </a:r>
            <a:endParaRPr sz="3200">
              <a:latin typeface="Calibri"/>
              <a:ea typeface="Calibri"/>
              <a:cs typeface="Calibri"/>
              <a:sym typeface="Calibri"/>
            </a:endParaRPr>
          </a:p>
          <a:p>
            <a:pPr lvl="0" marL="1926636" indent="-1926636">
              <a:buSzPct val="100000"/>
              <a:buFont typeface="Arial"/>
              <a:buChar char="•"/>
            </a:pPr>
            <a:r>
              <a:rPr sz="3200">
                <a:latin typeface="Calibri"/>
                <a:ea typeface="Calibri"/>
                <a:cs typeface="Calibri"/>
                <a:sym typeface="Calibri"/>
              </a:rPr>
              <a:t>Salary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8"/>
                                        </p:tgtEl>
                                        <p:attrNameLst>
                                          <p:attrName>style.visibility</p:attrName>
                                        </p:attrNameLst>
                                      </p:cBhvr>
                                      <p:to>
                                        <p:strVal val="visible"/>
                                      </p:to>
                                    </p:set>
                                    <p:anim calcmode="lin" valueType="num">
                                      <p:cBhvr>
                                        <p:cTn id="7" dur="500" fill="hold"/>
                                        <p:tgtEl>
                                          <p:spTgt spid="88"/>
                                        </p:tgtEl>
                                        <p:attrNameLst>
                                          <p:attrName>ppt_x</p:attrName>
                                        </p:attrNameLst>
                                      </p:cBhvr>
                                      <p:tavLst>
                                        <p:tav tm="0">
                                          <p:val>
                                            <p:strVal val="0-#ppt_w/2"/>
                                          </p:val>
                                        </p:tav>
                                        <p:tav tm="100000">
                                          <p:val>
                                            <p:strVal val="#ppt_x"/>
                                          </p:val>
                                        </p:tav>
                                      </p:tavLst>
                                    </p:anim>
                                    <p:anim calcmode="lin" valueType="num">
                                      <p:cBhvr>
                                        <p:cTn id="8" dur="500" fill="hold"/>
                                        <p:tgtEl>
                                          <p:spTgt spid="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nodeType="afterEffect" presetClass="entr" presetSubtype="16" presetID="4" grpId="2" fill="hold">
                                  <p:stCondLst>
                                    <p:cond delay="0"/>
                                  </p:stCondLst>
                                  <p:iterate type="el" backwards="0">
                                    <p:tmAbs val="0"/>
                                  </p:iterate>
                                  <p:childTnLst>
                                    <p:set>
                                      <p:cBhvr>
                                        <p:cTn id="11" fill="hold"/>
                                        <p:tgtEl>
                                          <p:spTgt spid="90">
                                            <p:txEl>
                                              <p:pRg st="1" end="1"/>
                                            </p:txEl>
                                          </p:spTgt>
                                        </p:tgtEl>
                                        <p:attrNameLst>
                                          <p:attrName>style.visibility</p:attrName>
                                        </p:attrNameLst>
                                      </p:cBhvr>
                                      <p:to>
                                        <p:strVal val="visible"/>
                                      </p:to>
                                    </p:set>
                                    <p:animEffect filter="box(in)" transition="in">
                                      <p:cBhvr>
                                        <p:cTn id="12" dur="2000"/>
                                        <p:tgtEl>
                                          <p:spTgt spid="90">
                                            <p:txEl>
                                              <p:pRg st="1" end="1"/>
                                            </p:txEl>
                                          </p:spTgt>
                                        </p:tgtEl>
                                      </p:cBhvr>
                                    </p:animEffect>
                                  </p:childTnLst>
                                </p:cTn>
                              </p:par>
                            </p:childTnLst>
                          </p:cTn>
                        </p:par>
                        <p:par>
                          <p:cTn id="13" fill="hold">
                            <p:stCondLst>
                              <p:cond delay="2500"/>
                            </p:stCondLst>
                            <p:childTnLst>
                              <p:par>
                                <p:cTn id="14" nodeType="afterEffect" presetClass="entr" presetSubtype="16" presetID="4" grpId="2" fill="hold">
                                  <p:stCondLst>
                                    <p:cond delay="0"/>
                                  </p:stCondLst>
                                  <p:iterate type="el" backwards="0">
                                    <p:tmAbs val="0"/>
                                  </p:iterate>
                                  <p:childTnLst>
                                    <p:set>
                                      <p:cBhvr>
                                        <p:cTn id="15" fill="hold"/>
                                        <p:tgtEl>
                                          <p:spTgt spid="90">
                                            <p:txEl>
                                              <p:pRg st="2" end="2"/>
                                            </p:txEl>
                                          </p:spTgt>
                                        </p:tgtEl>
                                        <p:attrNameLst>
                                          <p:attrName>style.visibility</p:attrName>
                                        </p:attrNameLst>
                                      </p:cBhvr>
                                      <p:to>
                                        <p:strVal val="visible"/>
                                      </p:to>
                                    </p:set>
                                    <p:animEffect filter="box(in)" transition="in">
                                      <p:cBhvr>
                                        <p:cTn id="16" dur="2000"/>
                                        <p:tgtEl>
                                          <p:spTgt spid="90">
                                            <p:txEl>
                                              <p:pRg st="2" end="2"/>
                                            </p:txEl>
                                          </p:spTgt>
                                        </p:tgtEl>
                                      </p:cBhvr>
                                    </p:animEffect>
                                  </p:childTnLst>
                                </p:cTn>
                              </p:par>
                            </p:childTnLst>
                          </p:cTn>
                        </p:par>
                        <p:par>
                          <p:cTn id="17" fill="hold">
                            <p:stCondLst>
                              <p:cond delay="4500"/>
                            </p:stCondLst>
                            <p:childTnLst>
                              <p:par>
                                <p:cTn id="18" nodeType="afterEffect" presetClass="entr" presetSubtype="16" presetID="4" grpId="2" fill="hold">
                                  <p:stCondLst>
                                    <p:cond delay="0"/>
                                  </p:stCondLst>
                                  <p:iterate type="el" backwards="0">
                                    <p:tmAbs val="0"/>
                                  </p:iterate>
                                  <p:childTnLst>
                                    <p:set>
                                      <p:cBhvr>
                                        <p:cTn id="19" fill="hold"/>
                                        <p:tgtEl>
                                          <p:spTgt spid="90">
                                            <p:txEl>
                                              <p:pRg st="3" end="3"/>
                                            </p:txEl>
                                          </p:spTgt>
                                        </p:tgtEl>
                                        <p:attrNameLst>
                                          <p:attrName>style.visibility</p:attrName>
                                        </p:attrNameLst>
                                      </p:cBhvr>
                                      <p:to>
                                        <p:strVal val="visible"/>
                                      </p:to>
                                    </p:set>
                                    <p:animEffect filter="box(in)" transition="in">
                                      <p:cBhvr>
                                        <p:cTn id="20" dur="2000"/>
                                        <p:tgtEl>
                                          <p:spTgt spid="90">
                                            <p:txEl>
                                              <p:pRg st="3" end="3"/>
                                            </p:txEl>
                                          </p:spTgt>
                                        </p:tgtEl>
                                      </p:cBhvr>
                                    </p:animEffect>
                                  </p:childTnLst>
                                </p:cTn>
                              </p:par>
                            </p:childTnLst>
                          </p:cTn>
                        </p:par>
                        <p:par>
                          <p:cTn id="21" fill="hold">
                            <p:stCondLst>
                              <p:cond delay="6500"/>
                            </p:stCondLst>
                            <p:childTnLst>
                              <p:par>
                                <p:cTn id="22" nodeType="afterEffect" presetClass="entr" presetSubtype="16" presetID="4" grpId="2" fill="hold">
                                  <p:stCondLst>
                                    <p:cond delay="0"/>
                                  </p:stCondLst>
                                  <p:iterate type="el" backwards="0">
                                    <p:tmAbs val="0"/>
                                  </p:iterate>
                                  <p:childTnLst>
                                    <p:set>
                                      <p:cBhvr>
                                        <p:cTn id="23" fill="hold"/>
                                        <p:tgtEl>
                                          <p:spTgt spid="90">
                                            <p:txEl>
                                              <p:pRg st="4" end="4"/>
                                            </p:txEl>
                                          </p:spTgt>
                                        </p:tgtEl>
                                        <p:attrNameLst>
                                          <p:attrName>style.visibility</p:attrName>
                                        </p:attrNameLst>
                                      </p:cBhvr>
                                      <p:to>
                                        <p:strVal val="visible"/>
                                      </p:to>
                                    </p:set>
                                    <p:animEffect filter="box(in)" transition="in">
                                      <p:cBhvr>
                                        <p:cTn id="24" dur="2000"/>
                                        <p:tgtEl>
                                          <p:spTgt spid="90">
                                            <p:txEl>
                                              <p:pRg st="4" end="4"/>
                                            </p:txEl>
                                          </p:spTgt>
                                        </p:tgtEl>
                                      </p:cBhvr>
                                    </p:animEffect>
                                  </p:childTnLst>
                                </p:cTn>
                              </p:par>
                            </p:childTnLst>
                          </p:cTn>
                        </p:par>
                        <p:par>
                          <p:cTn id="25" fill="hold">
                            <p:stCondLst>
                              <p:cond delay="8500"/>
                            </p:stCondLst>
                            <p:childTnLst>
                              <p:par>
                                <p:cTn id="26" nodeType="afterEffect" presetClass="entr" presetSubtype="16" presetID="4" grpId="2" fill="hold">
                                  <p:stCondLst>
                                    <p:cond delay="0"/>
                                  </p:stCondLst>
                                  <p:iterate type="el" backwards="0">
                                    <p:tmAbs val="0"/>
                                  </p:iterate>
                                  <p:childTnLst>
                                    <p:set>
                                      <p:cBhvr>
                                        <p:cTn id="27" fill="hold"/>
                                        <p:tgtEl>
                                          <p:spTgt spid="90">
                                            <p:txEl>
                                              <p:pRg st="5" end="5"/>
                                            </p:txEl>
                                          </p:spTgt>
                                        </p:tgtEl>
                                        <p:attrNameLst>
                                          <p:attrName>style.visibility</p:attrName>
                                        </p:attrNameLst>
                                      </p:cBhvr>
                                      <p:to>
                                        <p:strVal val="visible"/>
                                      </p:to>
                                    </p:set>
                                    <p:animEffect filter="box(in)" transition="in">
                                      <p:cBhvr>
                                        <p:cTn id="28" dur="2000"/>
                                        <p:tgtEl>
                                          <p:spTgt spid="90">
                                            <p:txEl>
                                              <p:pRg st="5" end="5"/>
                                            </p:txEl>
                                          </p:spTgt>
                                        </p:tgtEl>
                                      </p:cBhvr>
                                    </p:animEffect>
                                  </p:childTnLst>
                                </p:cTn>
                              </p:par>
                            </p:childTnLst>
                          </p:cTn>
                        </p:par>
                        <p:par>
                          <p:cTn id="29" fill="hold">
                            <p:stCondLst>
                              <p:cond delay="10500"/>
                            </p:stCondLst>
                            <p:childTnLst>
                              <p:par>
                                <p:cTn id="30" nodeType="afterEffect" presetClass="entr" presetSubtype="16" presetID="4" grpId="3" fill="hold">
                                  <p:stCondLst>
                                    <p:cond delay="0"/>
                                  </p:stCondLst>
                                  <p:iterate type="el" backwards="0">
                                    <p:tmAbs val="0"/>
                                  </p:iterate>
                                  <p:childTnLst>
                                    <p:set>
                                      <p:cBhvr>
                                        <p:cTn id="31" fill="hold"/>
                                        <p:tgtEl>
                                          <p:spTgt spid="89">
                                            <p:bg/>
                                          </p:spTgt>
                                        </p:tgtEl>
                                        <p:attrNameLst>
                                          <p:attrName>style.visibility</p:attrName>
                                        </p:attrNameLst>
                                      </p:cBhvr>
                                      <p:to>
                                        <p:strVal val="visible"/>
                                      </p:to>
                                    </p:set>
                                    <p:animEffect filter="box(in)" transition="in">
                                      <p:cBhvr>
                                        <p:cTn id="32" dur="2000"/>
                                        <p:tgtEl>
                                          <p:spTgt spid="89">
                                            <p:bg/>
                                          </p:spTgt>
                                        </p:tgtEl>
                                      </p:cBhvr>
                                    </p:animEffect>
                                  </p:childTnLst>
                                </p:cTn>
                              </p:par>
                              <p:par>
                                <p:cTn id="33" presetClass="entr" presetSubtype="16" presetID="4" grpId="3" fill="hold">
                                  <p:stCondLst>
                                    <p:cond delay="0"/>
                                  </p:stCondLst>
                                  <p:iterate type="el" backwards="0">
                                    <p:tmAbs val="0"/>
                                  </p:iterate>
                                  <p:childTnLst>
                                    <p:set>
                                      <p:cBhvr>
                                        <p:cTn id="34" fill="hold"/>
                                        <p:tgtEl>
                                          <p:spTgt spid="89">
                                            <p:txEl>
                                              <p:pRg st="0" end="0"/>
                                            </p:txEl>
                                          </p:spTgt>
                                        </p:tgtEl>
                                        <p:attrNameLst>
                                          <p:attrName>style.visibility</p:attrName>
                                        </p:attrNameLst>
                                      </p:cBhvr>
                                      <p:to>
                                        <p:strVal val="visible"/>
                                      </p:to>
                                    </p:set>
                                    <p:animEffect filter="box(in)" transition="in">
                                      <p:cBhvr>
                                        <p:cTn id="35" dur="2000"/>
                                        <p:tgtEl>
                                          <p:spTgt spid="89">
                                            <p:txEl>
                                              <p:pRg st="0" end="0"/>
                                            </p:txEl>
                                          </p:spTgt>
                                        </p:tgtEl>
                                      </p:cBhvr>
                                    </p:animEffect>
                                  </p:childTnLst>
                                </p:cTn>
                              </p:par>
                            </p:childTnLst>
                          </p:cTn>
                        </p:par>
                        <p:par>
                          <p:cTn id="36" fill="hold">
                            <p:stCondLst>
                              <p:cond delay="12500"/>
                            </p:stCondLst>
                            <p:childTnLst>
                              <p:par>
                                <p:cTn id="37" nodeType="afterEffect" presetClass="entr" presetSubtype="16" presetID="4" grpId="3" fill="hold">
                                  <p:stCondLst>
                                    <p:cond delay="0"/>
                                  </p:stCondLst>
                                  <p:iterate type="el" backwards="0">
                                    <p:tmAbs val="0"/>
                                  </p:iterate>
                                  <p:childTnLst>
                                    <p:set>
                                      <p:cBhvr>
                                        <p:cTn id="38" fill="hold"/>
                                        <p:tgtEl>
                                          <p:spTgt spid="89">
                                            <p:txEl>
                                              <p:pRg st="1" end="1"/>
                                            </p:txEl>
                                          </p:spTgt>
                                        </p:tgtEl>
                                        <p:attrNameLst>
                                          <p:attrName>style.visibility</p:attrName>
                                        </p:attrNameLst>
                                      </p:cBhvr>
                                      <p:to>
                                        <p:strVal val="visible"/>
                                      </p:to>
                                    </p:set>
                                    <p:animEffect filter="box(in)" transition="in">
                                      <p:cBhvr>
                                        <p:cTn id="39" dur="2000"/>
                                        <p:tgtEl>
                                          <p:spTgt spid="89">
                                            <p:txEl>
                                              <p:pRg st="1" end="1"/>
                                            </p:txEl>
                                          </p:spTgt>
                                        </p:tgtEl>
                                      </p:cBhvr>
                                    </p:animEffect>
                                  </p:childTnLst>
                                </p:cTn>
                              </p:par>
                            </p:childTnLst>
                          </p:cTn>
                        </p:par>
                        <p:par>
                          <p:cTn id="40" fill="hold">
                            <p:stCondLst>
                              <p:cond delay="14500"/>
                            </p:stCondLst>
                            <p:childTnLst>
                              <p:par>
                                <p:cTn id="41" nodeType="afterEffect" presetClass="entr" presetSubtype="16" presetID="4" grpId="3" fill="hold">
                                  <p:stCondLst>
                                    <p:cond delay="0"/>
                                  </p:stCondLst>
                                  <p:iterate type="el" backwards="0">
                                    <p:tmAbs val="0"/>
                                  </p:iterate>
                                  <p:childTnLst>
                                    <p:set>
                                      <p:cBhvr>
                                        <p:cTn id="42" fill="hold"/>
                                        <p:tgtEl>
                                          <p:spTgt spid="89">
                                            <p:txEl>
                                              <p:pRg st="2" end="2"/>
                                            </p:txEl>
                                          </p:spTgt>
                                        </p:tgtEl>
                                        <p:attrNameLst>
                                          <p:attrName>style.visibility</p:attrName>
                                        </p:attrNameLst>
                                      </p:cBhvr>
                                      <p:to>
                                        <p:strVal val="visible"/>
                                      </p:to>
                                    </p:set>
                                    <p:animEffect filter="box(in)" transition="in">
                                      <p:cBhvr>
                                        <p:cTn id="43" dur="2000"/>
                                        <p:tgtEl>
                                          <p:spTgt spid="89">
                                            <p:txEl>
                                              <p:pRg st="2" end="2"/>
                                            </p:txEl>
                                          </p:spTgt>
                                        </p:tgtEl>
                                      </p:cBhvr>
                                    </p:animEffect>
                                  </p:childTnLst>
                                </p:cTn>
                              </p:par>
                            </p:childTnLst>
                          </p:cTn>
                        </p:par>
                        <p:par>
                          <p:cTn id="44" fill="hold">
                            <p:stCondLst>
                              <p:cond delay="16500"/>
                            </p:stCondLst>
                            <p:childTnLst>
                              <p:par>
                                <p:cTn id="45" nodeType="afterEffect" presetClass="entr" presetSubtype="16" presetID="4" grpId="3" fill="hold">
                                  <p:stCondLst>
                                    <p:cond delay="0"/>
                                  </p:stCondLst>
                                  <p:iterate type="el" backwards="0">
                                    <p:tmAbs val="0"/>
                                  </p:iterate>
                                  <p:childTnLst>
                                    <p:set>
                                      <p:cBhvr>
                                        <p:cTn id="46" fill="hold"/>
                                        <p:tgtEl>
                                          <p:spTgt spid="89">
                                            <p:txEl>
                                              <p:pRg st="3" end="3"/>
                                            </p:txEl>
                                          </p:spTgt>
                                        </p:tgtEl>
                                        <p:attrNameLst>
                                          <p:attrName>style.visibility</p:attrName>
                                        </p:attrNameLst>
                                      </p:cBhvr>
                                      <p:to>
                                        <p:strVal val="visible"/>
                                      </p:to>
                                    </p:set>
                                    <p:animEffect filter="box(in)" transition="in">
                                      <p:cBhvr>
                                        <p:cTn id="47" dur="2000"/>
                                        <p:tgtEl>
                                          <p:spTgt spid="89">
                                            <p:txEl>
                                              <p:pRg st="3" end="3"/>
                                            </p:txEl>
                                          </p:spTgt>
                                        </p:tgtEl>
                                      </p:cBhvr>
                                    </p:animEffect>
                                  </p:childTnLst>
                                </p:cTn>
                              </p:par>
                            </p:childTnLst>
                          </p:cTn>
                        </p:par>
                        <p:par>
                          <p:cTn id="48" fill="hold">
                            <p:stCondLst>
                              <p:cond delay="18500"/>
                            </p:stCondLst>
                            <p:childTnLst>
                              <p:par>
                                <p:cTn id="49" nodeType="afterEffect" presetClass="entr" presetSubtype="16" presetID="4" grpId="3" fill="hold">
                                  <p:stCondLst>
                                    <p:cond delay="0"/>
                                  </p:stCondLst>
                                  <p:iterate type="el" backwards="0">
                                    <p:tmAbs val="0"/>
                                  </p:iterate>
                                  <p:childTnLst>
                                    <p:set>
                                      <p:cBhvr>
                                        <p:cTn id="50" fill="hold"/>
                                        <p:tgtEl>
                                          <p:spTgt spid="89">
                                            <p:txEl>
                                              <p:pRg st="4" end="4"/>
                                            </p:txEl>
                                          </p:spTgt>
                                        </p:tgtEl>
                                        <p:attrNameLst>
                                          <p:attrName>style.visibility</p:attrName>
                                        </p:attrNameLst>
                                      </p:cBhvr>
                                      <p:to>
                                        <p:strVal val="visible"/>
                                      </p:to>
                                    </p:set>
                                    <p:animEffect filter="box(in)" transition="in">
                                      <p:cBhvr>
                                        <p:cTn id="51" dur="2000"/>
                                        <p:tgtEl>
                                          <p:spTgt spid="89">
                                            <p:txEl>
                                              <p:pRg st="4" end="4"/>
                                            </p:txEl>
                                          </p:spTgt>
                                        </p:tgtEl>
                                      </p:cBhvr>
                                    </p:animEffect>
                                  </p:childTnLst>
                                </p:cTn>
                              </p:par>
                            </p:childTnLst>
                          </p:cTn>
                        </p:par>
                        <p:par>
                          <p:cTn id="52" fill="hold">
                            <p:stCondLst>
                              <p:cond delay="20500"/>
                            </p:stCondLst>
                            <p:childTnLst>
                              <p:par>
                                <p:cTn id="53" nodeType="afterEffect" presetClass="entr" presetSubtype="16" presetID="4" grpId="3" fill="hold">
                                  <p:stCondLst>
                                    <p:cond delay="0"/>
                                  </p:stCondLst>
                                  <p:iterate type="el" backwards="0">
                                    <p:tmAbs val="0"/>
                                  </p:iterate>
                                  <p:childTnLst>
                                    <p:set>
                                      <p:cBhvr>
                                        <p:cTn id="54" fill="hold"/>
                                        <p:tgtEl>
                                          <p:spTgt spid="89">
                                            <p:txEl>
                                              <p:pRg st="5" end="5"/>
                                            </p:txEl>
                                          </p:spTgt>
                                        </p:tgtEl>
                                        <p:attrNameLst>
                                          <p:attrName>style.visibility</p:attrName>
                                        </p:attrNameLst>
                                      </p:cBhvr>
                                      <p:to>
                                        <p:strVal val="visible"/>
                                      </p:to>
                                    </p:set>
                                    <p:animEffect filter="box(in)" transition="in">
                                      <p:cBhvr>
                                        <p:cTn id="55" dur="2000"/>
                                        <p:tgtEl>
                                          <p:spTgt spid="8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9" grpId="3"/>
      <p:bldP build="p" bldLvl="5" animBg="1" rev="0" advAuto="0" spid="90" grpId="2"/>
      <p:bldP build="whole" bldLvl="1" animBg="1" rev="0" advAuto="0" spid="8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93" name="Shape 93"/>
          <p:cNvSpPr/>
          <p:nvPr/>
        </p:nvSpPr>
        <p:spPr>
          <a:xfrm>
            <a:off x="6553200" y="6248400"/>
            <a:ext cx="2133600"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pPr lvl="0"/>
            <a:r>
              <a:t>14-6</a:t>
            </a:r>
          </a:p>
        </p:txBody>
      </p:sp>
      <p:sp>
        <p:nvSpPr>
          <p:cNvPr id="94" name="Shape 94"/>
          <p:cNvSpPr/>
          <p:nvPr>
            <p:ph type="title" idx="4294967295"/>
          </p:nvPr>
        </p:nvSpPr>
        <p:spPr>
          <a:xfrm>
            <a:off x="381000" y="1752599"/>
            <a:ext cx="3048000" cy="1143004"/>
          </a:xfrm>
          <a:prstGeom prst="rect">
            <a:avLst/>
          </a:prstGeom>
        </p:spPr>
        <p:txBody>
          <a:bodyPr lIns="0" tIns="0" rIns="0" bIns="0">
            <a:normAutofit fontScale="100000" lnSpcReduction="0"/>
          </a:bodyPr>
          <a:lstStyle/>
          <a:p>
            <a:pPr lvl="0" defTabSz="768094">
              <a:defRPr sz="1800"/>
            </a:pPr>
            <a:r>
              <a:rPr sz="2300"/>
              <a:t>Steps in Setting Pricing </a:t>
            </a:r>
            <a:br>
              <a:rPr sz="2300"/>
            </a:br>
          </a:p>
        </p:txBody>
      </p:sp>
      <p:pic>
        <p:nvPicPr>
          <p:cNvPr id="95" name="image1.png"/>
          <p:cNvPicPr/>
          <p:nvPr/>
        </p:nvPicPr>
        <p:blipFill>
          <a:blip r:embed="rId2">
            <a:extLst/>
          </a:blip>
          <a:stretch>
            <a:fillRect/>
          </a:stretch>
        </p:blipFill>
        <p:spPr>
          <a:xfrm>
            <a:off x="3810000" y="304800"/>
            <a:ext cx="3276600" cy="6096000"/>
          </a:xfrm>
          <a:prstGeom prst="rect">
            <a:avLst/>
          </a:prstGeom>
          <a:ln>
            <a:solidFill/>
            <a:round/>
          </a:ln>
          <a:effectLst>
            <a:outerShdw sx="100000" sy="100000" kx="0" ky="0" algn="b" rotWithShape="0" blurRad="63500" dist="107762" dir="2700000">
              <a:srgbClr val="DBF5F9"/>
            </a:outerShdw>
          </a:effectLst>
        </p:spPr>
      </p:pic>
    </p:spTree>
  </p:cSld>
  <p:clrMapOvr>
    <a:masterClrMapping/>
  </p:clrMapOvr>
  <p:transition spd="fast"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Num" sz="quarter" idx="2"/>
          </p:nvPr>
        </p:nvSpPr>
        <p:spPr>
          <a:xfrm>
            <a:off x="6248400" y="6477000"/>
            <a:ext cx="1965325" cy="19738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ctr" defTabSz="850391">
              <a:lnSpc>
                <a:spcPct val="102000"/>
              </a:lnSpc>
              <a:tabLst>
                <a:tab pos="673100" algn="l"/>
                <a:tab pos="1346200" algn="l"/>
                <a:tab pos="2019300" algn="l"/>
              </a:tabLst>
              <a:defRPr sz="1400">
                <a:solidFill>
                  <a:srgbClr val="C00000"/>
                </a:solidFill>
                <a:latin typeface="Arial Bold"/>
                <a:ea typeface="Arial Bold"/>
                <a:cs typeface="Arial Bold"/>
                <a:sym typeface="Arial Bold"/>
              </a:defRPr>
            </a:lvl1pPr>
          </a:lstStyle>
          <a:p>
            <a:pPr lvl="0">
              <a:defRPr sz="1800">
                <a:solidFill>
                  <a:srgbClr val="000000"/>
                </a:solidFill>
              </a:defRPr>
            </a:pPr>
            <a:fld id="{86CB4B4D-7CA3-9044-876B-883B54F8677D}" type="slidenum">
              <a:rPr sz="1400">
                <a:solidFill>
                  <a:srgbClr val="C00000"/>
                </a:solidFill>
              </a:rPr>
            </a:fld>
          </a:p>
        </p:txBody>
      </p:sp>
      <p:sp>
        <p:nvSpPr>
          <p:cNvPr id="98" name="Shape 98"/>
          <p:cNvSpPr/>
          <p:nvPr>
            <p:ph type="title" idx="4294967295"/>
          </p:nvPr>
        </p:nvSpPr>
        <p:spPr>
          <a:xfrm>
            <a:off x="685800" y="228598"/>
            <a:ext cx="7772400" cy="1143004"/>
          </a:xfrm>
          <a:prstGeom prst="rect">
            <a:avLst/>
          </a:prstGeom>
        </p:spPr>
        <p:txBody>
          <a:bodyPr lIns="0" tIns="0" rIns="0" bIns="0">
            <a:normAutofit fontScale="100000" lnSpcReduction="0"/>
          </a:bodyPr>
          <a:lstStyle/>
          <a:p>
            <a:pPr lvl="0">
              <a:lnSpc>
                <a:spcPts val="3600"/>
              </a:lnSpc>
              <a:defRPr sz="1800"/>
            </a:pPr>
            <a:br/>
            <a:r>
              <a:rPr sz="4000"/>
              <a:t>New-Product Pricing Strategies</a:t>
            </a:r>
          </a:p>
        </p:txBody>
      </p:sp>
      <p:sp>
        <p:nvSpPr>
          <p:cNvPr id="99" name="Shape 99"/>
          <p:cNvSpPr/>
          <p:nvPr>
            <p:ph type="body" idx="4294967295"/>
          </p:nvPr>
        </p:nvSpPr>
        <p:spPr>
          <a:xfrm>
            <a:off x="4724400" y="2362200"/>
            <a:ext cx="3733800" cy="4114800"/>
          </a:xfrm>
          <a:prstGeom prst="rect">
            <a:avLst/>
          </a:prstGeom>
        </p:spPr>
        <p:txBody>
          <a:bodyPr lIns="0" tIns="0" rIns="0" bIns="0">
            <a:normAutofit fontScale="100000" lnSpcReduction="0"/>
          </a:bodyPr>
          <a:lstStyle/>
          <a:p>
            <a:pPr lvl="0" marL="1083733" indent="-1083733">
              <a:buChar char="•"/>
              <a:defRPr sz="1800"/>
            </a:pPr>
            <a:r>
              <a:rPr sz="3200"/>
              <a:t>Market-skimming pricing</a:t>
            </a:r>
            <a:endParaRPr sz="3200"/>
          </a:p>
          <a:p>
            <a:pPr lvl="0" marL="1083733" indent="-1083733">
              <a:buChar char="•"/>
              <a:defRPr sz="1800"/>
            </a:pPr>
            <a:r>
              <a:rPr sz="3200"/>
              <a:t>Market- penetration pricing</a:t>
            </a:r>
          </a:p>
        </p:txBody>
      </p:sp>
      <p:sp>
        <p:nvSpPr>
          <p:cNvPr id="100" name="Shape 100"/>
          <p:cNvSpPr/>
          <p:nvPr/>
        </p:nvSpPr>
        <p:spPr>
          <a:xfrm>
            <a:off x="914400" y="1447800"/>
            <a:ext cx="7162800" cy="45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ctr">
              <a:lnSpc>
                <a:spcPts val="2800"/>
              </a:lnSpc>
              <a:defRPr b="1" sz="2800">
                <a:solidFill>
                  <a:srgbClr val="04617B"/>
                </a:solidFill>
                <a:latin typeface="Calibri"/>
                <a:ea typeface="Calibri"/>
                <a:cs typeface="Calibri"/>
                <a:sym typeface="Calibri"/>
              </a:defRPr>
            </a:lvl1pPr>
          </a:lstStyle>
          <a:p>
            <a:pPr lvl="0">
              <a:defRPr b="0" sz="1800">
                <a:solidFill>
                  <a:srgbClr val="000000"/>
                </a:solidFill>
              </a:defRPr>
            </a:pPr>
            <a:r>
              <a:rPr b="1" sz="2800">
                <a:solidFill>
                  <a:srgbClr val="04617B"/>
                </a:solidFill>
              </a:rPr>
              <a:t>Pricing Strategies</a:t>
            </a:r>
          </a:p>
        </p:txBody>
      </p:sp>
      <p:pic>
        <p:nvPicPr>
          <p:cNvPr id="101" name="image6.jpeg" descr="ph11_03"/>
          <p:cNvPicPr/>
          <p:nvPr/>
        </p:nvPicPr>
        <p:blipFill>
          <a:blip r:embed="rId2">
            <a:extLst/>
          </a:blip>
          <a:stretch>
            <a:fillRect/>
          </a:stretch>
        </p:blipFill>
        <p:spPr>
          <a:xfrm>
            <a:off x="152400" y="2438400"/>
            <a:ext cx="4495800" cy="301307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fld id="{86CB4B4D-7CA3-9044-876B-883B54F8677D}" type="slidenum"/>
          </a:p>
        </p:txBody>
      </p:sp>
      <p:sp>
        <p:nvSpPr>
          <p:cNvPr id="104" name="Shape 104"/>
          <p:cNvSpPr/>
          <p:nvPr>
            <p:ph type="body" idx="4294967295"/>
          </p:nvPr>
        </p:nvSpPr>
        <p:spPr>
          <a:xfrm>
            <a:off x="253999" y="1877217"/>
            <a:ext cx="7842600" cy="3103566"/>
          </a:xfrm>
          <a:prstGeom prst="rect">
            <a:avLst/>
          </a:prstGeom>
        </p:spPr>
        <p:txBody>
          <a:bodyPr lIns="0" tIns="0" rIns="0" bIns="0">
            <a:normAutofit fontScale="100000" lnSpcReduction="0"/>
          </a:bodyPr>
          <a:lstStyle/>
          <a:p>
            <a:pPr lvl="0" marL="273050" indent="-273050">
              <a:lnSpc>
                <a:spcPct val="95000"/>
              </a:lnSpc>
              <a:buSzTx/>
              <a:buNone/>
              <a:defRPr sz="1800"/>
            </a:pPr>
            <a:r>
              <a:rPr sz="3000" u="sng">
                <a:solidFill>
                  <a:srgbClr val="000099"/>
                </a:solidFill>
                <a:latin typeface="Arial Bold"/>
                <a:ea typeface="Arial Bold"/>
                <a:cs typeface="Arial Bold"/>
                <a:sym typeface="Arial Bold"/>
              </a:rPr>
              <a:t>Two Broad Strategies</a:t>
            </a:r>
            <a:endParaRPr sz="3000" u="sng">
              <a:solidFill>
                <a:srgbClr val="000099"/>
              </a:solidFill>
              <a:latin typeface="Arial Bold"/>
              <a:ea typeface="Arial Bold"/>
              <a:cs typeface="Arial Bold"/>
              <a:sym typeface="Arial Bold"/>
            </a:endParaRPr>
          </a:p>
          <a:p>
            <a:pPr lvl="0" marL="711534" indent="-711534">
              <a:lnSpc>
                <a:spcPct val="95000"/>
              </a:lnSpc>
              <a:spcBef>
                <a:spcPts val="600"/>
              </a:spcBef>
              <a:buClr>
                <a:srgbClr val="0BD0D9"/>
              </a:buClr>
              <a:buFont typeface="Arial"/>
              <a:buChar char="•"/>
              <a:defRPr sz="1800"/>
            </a:pPr>
            <a:r>
              <a:rPr sz="2800">
                <a:latin typeface="Arial"/>
                <a:ea typeface="Arial"/>
                <a:cs typeface="Arial"/>
                <a:sym typeface="Arial"/>
              </a:rPr>
              <a:t>Market skimming pricing – </a:t>
            </a:r>
            <a:r>
              <a:rPr i="1" sz="2400">
                <a:latin typeface="Arial"/>
                <a:ea typeface="Arial"/>
                <a:cs typeface="Arial"/>
                <a:sym typeface="Arial"/>
              </a:rPr>
              <a:t>set a high initial price</a:t>
            </a:r>
            <a:endParaRPr i="1" sz="2400">
              <a:latin typeface="Arial"/>
              <a:ea typeface="Arial"/>
              <a:cs typeface="Arial"/>
              <a:sym typeface="Arial"/>
            </a:endParaRPr>
          </a:p>
          <a:p>
            <a:pPr lvl="0" marL="711534" indent="-711534">
              <a:lnSpc>
                <a:spcPct val="95000"/>
              </a:lnSpc>
              <a:spcBef>
                <a:spcPts val="600"/>
              </a:spcBef>
              <a:buClr>
                <a:srgbClr val="0BD0D9"/>
              </a:buClr>
              <a:buFont typeface="Arial"/>
              <a:buChar char="•"/>
              <a:defRPr sz="1800"/>
            </a:pPr>
            <a:r>
              <a:rPr sz="2800">
                <a:latin typeface="Arial"/>
                <a:ea typeface="Arial"/>
                <a:cs typeface="Arial"/>
                <a:sym typeface="Arial"/>
              </a:rPr>
              <a:t>Market penetration pricing – </a:t>
            </a:r>
            <a:r>
              <a:rPr i="1" sz="2400">
                <a:latin typeface="Arial"/>
                <a:ea typeface="Arial"/>
                <a:cs typeface="Arial"/>
                <a:sym typeface="Arial"/>
              </a:rPr>
              <a:t>set a low initial price</a:t>
            </a:r>
          </a:p>
        </p:txBody>
      </p:sp>
      <p:sp>
        <p:nvSpPr>
          <p:cNvPr id="105" name="Shape 105"/>
          <p:cNvSpPr/>
          <p:nvPr>
            <p:ph type="title" idx="4294967295"/>
          </p:nvPr>
        </p:nvSpPr>
        <p:spPr>
          <a:xfrm>
            <a:off x="457200" y="381000"/>
            <a:ext cx="8229600" cy="762000"/>
          </a:xfrm>
          <a:prstGeom prst="rect">
            <a:avLst/>
          </a:prstGeom>
        </p:spPr>
        <p:txBody>
          <a:bodyPr lIns="0" tIns="0" rIns="0" bIns="0" anchor="b">
            <a:normAutofit fontScale="100000" lnSpcReduction="0"/>
          </a:bodyPr>
          <a:lstStyle>
            <a:lvl1pPr algn="l">
              <a:defRPr>
                <a:solidFill>
                  <a:srgbClr val="04617B"/>
                </a:solidFill>
              </a:defRPr>
            </a:lvl1pPr>
          </a:lstStyle>
          <a:p>
            <a:pPr lvl="0">
              <a:defRPr sz="1800">
                <a:solidFill>
                  <a:srgbClr val="000000"/>
                </a:solidFill>
              </a:defRPr>
            </a:pPr>
            <a:r>
              <a:rPr sz="3600">
                <a:solidFill>
                  <a:srgbClr val="04617B"/>
                </a:solidFill>
              </a:rPr>
              <a:t>New-Product Pricing Strategies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04">
                                            <p:bg/>
                                          </p:spTgt>
                                        </p:tgtEl>
                                        <p:attrNameLst>
                                          <p:attrName>style.visibility</p:attrName>
                                        </p:attrNameLst>
                                      </p:cBhvr>
                                      <p:to>
                                        <p:strVal val="visible"/>
                                      </p:to>
                                    </p:set>
                                    <p:animEffect filter="wipe(left)" transition="in">
                                      <p:cBhvr>
                                        <p:cTn id="7" dur="500"/>
                                        <p:tgtEl>
                                          <p:spTgt spid="104">
                                            <p:bg/>
                                          </p:spTgt>
                                        </p:tgtEl>
                                      </p:cBhvr>
                                    </p:animEffect>
                                  </p:childTnLst>
                                </p:cTn>
                              </p:par>
                              <p:par>
                                <p:cTn id="8" presetClass="entr" presetSubtype="8" presetID="22" grpId="1" fill="hold">
                                  <p:stCondLst>
                                    <p:cond delay="0"/>
                                  </p:stCondLst>
                                  <p:iterate type="el" backwards="0">
                                    <p:tmAbs val="0"/>
                                  </p:iterate>
                                  <p:childTnLst>
                                    <p:set>
                                      <p:cBhvr>
                                        <p:cTn id="9" fill="hold"/>
                                        <p:tgtEl>
                                          <p:spTgt spid="104">
                                            <p:txEl>
                                              <p:pRg st="0" end="0"/>
                                            </p:txEl>
                                          </p:spTgt>
                                        </p:tgtEl>
                                        <p:attrNameLst>
                                          <p:attrName>style.visibility</p:attrName>
                                        </p:attrNameLst>
                                      </p:cBhvr>
                                      <p:to>
                                        <p:strVal val="visible"/>
                                      </p:to>
                                    </p:set>
                                    <p:animEffect filter="wipe(left)" transition="in">
                                      <p:cBhvr>
                                        <p:cTn id="10" dur="500"/>
                                        <p:tgtEl>
                                          <p:spTgt spid="1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04">
                                            <p:txEl>
                                              <p:pRg st="1" end="1"/>
                                            </p:txEl>
                                          </p:spTgt>
                                        </p:tgtEl>
                                        <p:attrNameLst>
                                          <p:attrName>style.visibility</p:attrName>
                                        </p:attrNameLst>
                                      </p:cBhvr>
                                      <p:to>
                                        <p:strVal val="visible"/>
                                      </p:to>
                                    </p:set>
                                    <p:animEffect filter="wipe(left)" transition="in">
                                      <p:cBhvr>
                                        <p:cTn id="15" dur="500"/>
                                        <p:tgtEl>
                                          <p:spTgt spid="1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04">
                                            <p:txEl>
                                              <p:pRg st="2" end="2"/>
                                            </p:txEl>
                                          </p:spTgt>
                                        </p:tgtEl>
                                        <p:attrNameLst>
                                          <p:attrName>style.visibility</p:attrName>
                                        </p:attrNameLst>
                                      </p:cBhvr>
                                      <p:to>
                                        <p:strVal val="visible"/>
                                      </p:to>
                                    </p:set>
                                    <p:animEffect filter="wipe(left)" transition="in">
                                      <p:cBhvr>
                                        <p:cTn id="20" dur="500"/>
                                        <p:tgtEl>
                                          <p:spTgt spid="10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fld id="{86CB4B4D-7CA3-9044-876B-883B54F8677D}" type="slidenum"/>
          </a:p>
        </p:txBody>
      </p:sp>
      <p:pic>
        <p:nvPicPr>
          <p:cNvPr id="108" name="image2.png"/>
          <p:cNvPicPr/>
          <p:nvPr/>
        </p:nvPicPr>
        <p:blipFill>
          <a:blip r:embed="rId2">
            <a:extLst/>
          </a:blip>
          <a:stretch>
            <a:fillRect/>
          </a:stretch>
        </p:blipFill>
        <p:spPr>
          <a:xfrm>
            <a:off x="482600" y="2055810"/>
            <a:ext cx="7696200" cy="3559180"/>
          </a:xfrm>
          <a:prstGeom prst="rect">
            <a:avLst/>
          </a:prstGeom>
          <a:ln w="12700">
            <a:miter lim="400000"/>
          </a:ln>
        </p:spPr>
      </p:pic>
      <p:sp>
        <p:nvSpPr>
          <p:cNvPr id="109" name="Shape 109"/>
          <p:cNvSpPr/>
          <p:nvPr>
            <p:ph type="title" idx="4294967295"/>
          </p:nvPr>
        </p:nvSpPr>
        <p:spPr>
          <a:xfrm>
            <a:off x="762000" y="274637"/>
            <a:ext cx="7696200" cy="1143001"/>
          </a:xfrm>
          <a:prstGeom prst="rect">
            <a:avLst/>
          </a:prstGeom>
        </p:spPr>
        <p:txBody>
          <a:bodyPr lIns="0" tIns="0" rIns="0" bIns="0">
            <a:normAutofit fontScale="100000" lnSpcReduction="0"/>
          </a:bodyPr>
          <a:lstStyle>
            <a:lvl1pPr>
              <a:defRPr>
                <a:solidFill>
                  <a:srgbClr val="5A5A5A"/>
                </a:solidFill>
              </a:defRPr>
            </a:lvl1pPr>
          </a:lstStyle>
          <a:p>
            <a:pPr lvl="0">
              <a:defRPr sz="1800">
                <a:solidFill>
                  <a:srgbClr val="000000"/>
                </a:solidFill>
              </a:defRPr>
            </a:pPr>
            <a:r>
              <a:rPr sz="3600">
                <a:solidFill>
                  <a:srgbClr val="5A5A5A"/>
                </a:solidFill>
              </a:rPr>
              <a:t>Figure 14.6 Break-Even Chart</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F6FC6"/>
      </a:accent1>
      <a:accent2>
        <a:srgbClr val="009DD9"/>
      </a:accent2>
      <a:accent3>
        <a:srgbClr val="8F8F8F"/>
      </a:accent3>
      <a:accent4>
        <a:srgbClr val="707070"/>
      </a:accent4>
      <a:accent5>
        <a:srgbClr val="AABADD"/>
      </a:accent5>
      <a:accent6>
        <a:srgbClr val="008EC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F6FC6"/>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F6FC6"/>
      </a:accent1>
      <a:accent2>
        <a:srgbClr val="009DD9"/>
      </a:accent2>
      <a:accent3>
        <a:srgbClr val="8F8F8F"/>
      </a:accent3>
      <a:accent4>
        <a:srgbClr val="707070"/>
      </a:accent4>
      <a:accent5>
        <a:srgbClr val="AABADD"/>
      </a:accent5>
      <a:accent6>
        <a:srgbClr val="008EC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F6FC6"/>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