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c73ac3e66_1_1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c73ac3e66_1_1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c73ac3e66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c73ac3e66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c73ac3e6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c73ac3e6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c73ac3e66_5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c73ac3e66_5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c73ac3e66_2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c73ac3e66_2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c73ac3e66_2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c73ac3e66_2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c73ac3e66_5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c73ac3e66_5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66d236c3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66d236c3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c66d236c3_0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c66d236c3_0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c66d236c3_0_1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c66d236c3_0_1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c66d236c3_0_2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c66d236c3_0_2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c73ac3e66_2_1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c73ac3e66_2_1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c73ac3e66_5_1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c73ac3e66_5_1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73ac3e66_1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73ac3e66_1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c73ac3e66_1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c73ac3e66_1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52A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480750" y="483125"/>
            <a:ext cx="752100" cy="752100"/>
          </a:xfrm>
          <a:prstGeom prst="rect">
            <a:avLst/>
          </a:prstGeom>
          <a:solidFill>
            <a:srgbClr val="F50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840117" y="838676"/>
            <a:ext cx="752100" cy="752100"/>
          </a:xfrm>
          <a:prstGeom prst="rect">
            <a:avLst/>
          </a:prstGeom>
          <a:solidFill>
            <a:srgbClr val="FFFFFF">
              <a:alpha val="70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2038350" y="647700"/>
            <a:ext cx="5994900" cy="3029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038350" y="4024650"/>
            <a:ext cx="5696700" cy="550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6531575" y="0"/>
            <a:ext cx="864300" cy="2460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7395898" y="0"/>
            <a:ext cx="1748100" cy="2460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 flipH="1">
            <a:off x="6096275" y="0"/>
            <a:ext cx="435300" cy="2460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6281725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281725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2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291875" y="5593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F9D5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F9D58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F9D58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F9D58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F9D58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F9D58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F9D58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F9D58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0F9D58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91900" y="2053713"/>
            <a:ext cx="2367600" cy="253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2737929" y="2053713"/>
            <a:ext cx="2367600" cy="2530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5">
  <p:cSld name="AUTOLAYOUT_5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25" y="0"/>
            <a:ext cx="9143982" cy="327780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AUTOLAYOUT_6"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7">
  <p:cSld name="AUTOLAYOUT_9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0F9D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/>
          <p:nvPr/>
        </p:nvSpPr>
        <p:spPr>
          <a:xfrm flipH="1" rot="10800000">
            <a:off x="8659500" y="-25"/>
            <a:ext cx="484500" cy="17415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  <a:defRPr sz="18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8">
  <p:cSld name="AUTOLAYOUT_1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/>
          <p:nvPr/>
        </p:nvSpPr>
        <p:spPr>
          <a:xfrm>
            <a:off x="0" y="0"/>
            <a:ext cx="9144000" cy="18534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/>
          <p:nvPr/>
        </p:nvSpPr>
        <p:spPr>
          <a:xfrm rot="-5400000">
            <a:off x="8350500" y="4274700"/>
            <a:ext cx="792600" cy="792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289700" y="0"/>
            <a:ext cx="1853400" cy="1853400"/>
          </a:xfrm>
          <a:prstGeom prst="rtTriangle">
            <a:avLst/>
          </a:prstGeom>
          <a:solidFill>
            <a:srgbClr val="0F9D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751700"/>
            <a:ext cx="6721500" cy="1007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2069750"/>
            <a:ext cx="8520600" cy="2499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3">
  <p:cSld name="AUTOLAYOUT_12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449260" y="531150"/>
            <a:ext cx="638100" cy="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type="ctrTitle"/>
          </p:nvPr>
        </p:nvSpPr>
        <p:spPr>
          <a:xfrm>
            <a:off x="323300" y="772850"/>
            <a:ext cx="2704200" cy="31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0">
  <p:cSld name="AUTOLAYOUT_16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rgbClr val="0F9D58"/>
          </a:solidFill>
          <a:ln cap="flat" cmpd="sng" w="9525">
            <a:solidFill>
              <a:srgbClr val="BDBDB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F9D5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F9D58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F9D58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F9D58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F9D58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F9D58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F9D58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F9D58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F9D58"/>
                </a:solidFill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1">
  <p:cSld name="AUTOLAYOUT_18"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6">
  <p:cSld name="AUTOLAYOUT_19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3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3"/>
          <p:cNvSpPr/>
          <p:nvPr/>
        </p:nvSpPr>
        <p:spPr>
          <a:xfrm>
            <a:off x="2571825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3"/>
          <p:cNvSpPr txBox="1"/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000">
                <a:solidFill>
                  <a:srgbClr val="455A6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455A6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455A6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455A6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455A6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455A6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455A6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455A6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455A64"/>
                </a:solidFill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2">
  <p:cSld name="AUTOLAYOUT_2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4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4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4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ixabay.com/illustrations/person-silhouettes-human-540257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youtube.com/watch?v=Zq7mN8oi8d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ablixeCNYew" TargetMode="External"/><Relationship Id="rId4" Type="http://schemas.openxmlformats.org/officeDocument/2006/relationships/hyperlink" Target="https://www.youtube.com/watch?v=Zq7mN8oi8ds" TargetMode="External"/><Relationship Id="rId9" Type="http://schemas.openxmlformats.org/officeDocument/2006/relationships/hyperlink" Target="https://www.youtube.com/watch?v=ablixeCNYew" TargetMode="External"/><Relationship Id="rId5" Type="http://schemas.openxmlformats.org/officeDocument/2006/relationships/hyperlink" Target="http://www.youtube.com/watch?v=ablixeCNYew" TargetMode="External"/><Relationship Id="rId6" Type="http://schemas.openxmlformats.org/officeDocument/2006/relationships/image" Target="../media/image5.jpg"/><Relationship Id="rId7" Type="http://schemas.openxmlformats.org/officeDocument/2006/relationships/hyperlink" Target="http://www.youtube.com/watch?v=Zq7mN8oi8ds" TargetMode="External"/><Relationship Id="rId8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2038350" y="647700"/>
            <a:ext cx="5994900" cy="30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Global Marketing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1808725" y="2571750"/>
            <a:ext cx="56967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L Graham</a:t>
            </a:r>
            <a:endParaRPr sz="24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 txBox="1"/>
          <p:nvPr>
            <p:ph idx="1" type="subTitle"/>
          </p:nvPr>
        </p:nvSpPr>
        <p:spPr>
          <a:xfrm>
            <a:off x="5208125" y="3601275"/>
            <a:ext cx="3935700" cy="12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         Farhana Noor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                 Assistant Professor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          Daffodil International University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733549" cy="17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 rotWithShape="1">
          <a:blip r:embed="rId3">
            <a:alphaModFix/>
          </a:blip>
          <a:srcRect b="12534" l="0" r="0" t="12542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Environmental Adaptation Needed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1900"/>
              <a:buChar char="❖"/>
            </a:pPr>
            <a:r>
              <a:rPr lang="en" sz="1900">
                <a:solidFill>
                  <a:srgbClr val="000000"/>
                </a:solidFill>
              </a:rPr>
              <a:t> Be able to interpret effectively the influence and impact of the culture.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   </a:t>
            </a:r>
            <a:r>
              <a:rPr lang="en" sz="1900">
                <a:solidFill>
                  <a:srgbClr val="FF0000"/>
                </a:solidFill>
              </a:rPr>
              <a:t> -</a:t>
            </a:r>
            <a:r>
              <a:rPr lang="en" sz="1900">
                <a:solidFill>
                  <a:srgbClr val="000000"/>
                </a:solidFill>
              </a:rPr>
              <a:t> </a:t>
            </a:r>
            <a:r>
              <a:rPr lang="en" sz="1900">
                <a:solidFill>
                  <a:srgbClr val="E06666"/>
                </a:solidFill>
              </a:rPr>
              <a:t>Cultural adjustments. </a:t>
            </a:r>
            <a:endParaRPr sz="1900">
              <a:solidFill>
                <a:srgbClr val="E06666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rgbClr val="0F9D58"/>
              </a:buClr>
              <a:buSzPts val="1900"/>
              <a:buChar char="❏"/>
            </a:pPr>
            <a:r>
              <a:rPr b="1" lang="en" sz="1900">
                <a:solidFill>
                  <a:srgbClr val="0F9D58"/>
                </a:solidFill>
              </a:rPr>
              <a:t> Establish a frame of reference:</a:t>
            </a:r>
            <a:endParaRPr b="1" sz="1900">
              <a:solidFill>
                <a:srgbClr val="0F9D58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1900"/>
              <a:buChar char="➔"/>
            </a:pPr>
            <a:r>
              <a:rPr lang="en" sz="1900">
                <a:solidFill>
                  <a:srgbClr val="000000"/>
                </a:solidFill>
              </a:rPr>
              <a:t>Avoid measuring and assessing markets against the fixed values and assumptions of your own culture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Environmental Adaptation Needed</a:t>
            </a:r>
            <a:endParaRPr/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324475" y="1767675"/>
            <a:ext cx="8494800" cy="31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Times New Roman"/>
              <a:buChar char="❏"/>
            </a:pPr>
            <a:r>
              <a:rPr b="1" lang="en" sz="2400">
                <a:solidFill>
                  <a:srgbClr val="0F9D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 cultural misunderstanding:</a:t>
            </a:r>
            <a:r>
              <a:rPr b="1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can also occur when a simple hand gesture has a number of different meanings in different parts of the world.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 relativism:</a:t>
            </a:r>
            <a:r>
              <a:rPr lang="en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 strategy sensitive to the cultural complexities of foreign consumers focuses on the linguistic,moral, cultural,local differences that arise in various international contexts.</a:t>
            </a:r>
            <a:endParaRPr sz="2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 b="835" l="0" r="0" t="826"/>
          <a:stretch/>
        </p:blipFill>
        <p:spPr>
          <a:xfrm>
            <a:off x="5244250" y="1386100"/>
            <a:ext cx="3232598" cy="2384202"/>
          </a:xfrm>
          <a:prstGeom prst="rect">
            <a:avLst/>
          </a:prstGeom>
          <a:noFill/>
          <a:ln cap="flat" cmpd="dbl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10" name="Google Shape;210;p37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International marketing task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 decision factors</a:t>
            </a:r>
            <a:endParaRPr sz="24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311700" y="435025"/>
            <a:ext cx="6721500" cy="9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Self-Reference Criterion (SRC)</a:t>
            </a:r>
            <a:endParaRPr/>
          </a:p>
        </p:txBody>
      </p:sp>
      <p:sp>
        <p:nvSpPr>
          <p:cNvPr id="217" name="Google Shape;217;p38"/>
          <p:cNvSpPr txBox="1"/>
          <p:nvPr>
            <p:ph idx="1" type="body"/>
          </p:nvPr>
        </p:nvSpPr>
        <p:spPr>
          <a:xfrm>
            <a:off x="311700" y="2069750"/>
            <a:ext cx="8520600" cy="29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international marketing research is hindered by the unconscious tendency to fall back on one's own cultural norms and values to interpret a given business situation'.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Worse than ethnocentrism;  4-step SRC correction mechanism: 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Define the problem in home Country.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the problem in foreign Country.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Isolate the SRC effect and see how it interferes with the business problem.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Re-define the business problem without the SRC interference and identify the solution.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</a:rPr>
              <a:t>Self-Reference Criterion (SRC</a:t>
            </a:r>
            <a:r>
              <a:rPr b="1" lang="en" sz="2400">
                <a:solidFill>
                  <a:schemeClr val="lt1"/>
                </a:solidFill>
              </a:rPr>
              <a:t>)</a:t>
            </a:r>
            <a:endParaRPr/>
          </a:p>
        </p:txBody>
      </p:sp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https://www.youtube.com/watch?v=ablixeCNYew</a:t>
            </a:r>
            <a:endParaRPr/>
          </a:p>
        </p:txBody>
      </p:sp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https://www.youtube.com/watch?v=Zq7mN8oi8ds</a:t>
            </a:r>
            <a:endParaRPr/>
          </a:p>
        </p:txBody>
      </p:sp>
      <p:pic>
        <p:nvPicPr>
          <p:cNvPr descr="যখনই আমি পড়ে যাই, নিজে থেকেই উঠে পড়ি এবং এবং আবার চেষ্টা করি। হার আমাকে হারাতে পারে না, বরং হার থেকে আমি নতুন কিছু শিখি। &#10;#HaarKeHarao" id="225" name="Google Shape;225;p39" title="Surf Excel Bangladesh | Dirt Is Good #HaarKeHara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350" y="1055550"/>
            <a:ext cx="4427000" cy="332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rf Excel adds a hue of goodness to the colours of Holi with #RangLaayeSang, a beautiful story of how the colours of Holi can truly be the colours of oneness - melting differences &amp; bringing people together.&#10;&#10;“Apnepan ke rang se auron ko rangne main daag lag jaaye, toh DAAG ACCHE HAIN!”" id="226" name="Google Shape;226;p39" title="Surf Excel #RangLaayeSang | This Holi, let colours bring us together!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9300" y="1055550"/>
            <a:ext cx="4427000" cy="332023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9"/>
          <p:cNvSpPr/>
          <p:nvPr/>
        </p:nvSpPr>
        <p:spPr>
          <a:xfrm>
            <a:off x="193200" y="4373025"/>
            <a:ext cx="8821800" cy="77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r>
              <a:rPr lang="en" u="sng">
                <a:solidFill>
                  <a:schemeClr val="hlink"/>
                </a:solidFill>
                <a:hlinkClick r:id="rId9"/>
              </a:rPr>
              <a:t>Surf Excel Adds Bangladesh</a:t>
            </a:r>
            <a:r>
              <a:rPr lang="en"/>
              <a:t>                                                                                    </a:t>
            </a:r>
            <a:r>
              <a:rPr lang="en" u="sng">
                <a:solidFill>
                  <a:schemeClr val="hlink"/>
                </a:solidFill>
                <a:hlinkClick r:id="rId10"/>
              </a:rPr>
              <a:t>Surf Excel Adds India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type="title"/>
          </p:nvPr>
        </p:nvSpPr>
        <p:spPr>
          <a:xfrm>
            <a:off x="3019425" y="1662150"/>
            <a:ext cx="3105300" cy="18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7735" l="0" r="0" t="7726"/>
          <a:stretch/>
        </p:blipFill>
        <p:spPr>
          <a:xfrm>
            <a:off x="0" y="0"/>
            <a:ext cx="60963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>
            <p:ph type="title"/>
          </p:nvPr>
        </p:nvSpPr>
        <p:spPr>
          <a:xfrm>
            <a:off x="6281725" y="358175"/>
            <a:ext cx="2683200" cy="10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Chapter-1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6281725" y="1798300"/>
            <a:ext cx="2683200" cy="25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Times New Roman"/>
                <a:ea typeface="Times New Roman"/>
                <a:cs typeface="Times New Roman"/>
                <a:sym typeface="Times New Roman"/>
              </a:rPr>
              <a:t>The Scope &amp; challenge of international marketing.</a:t>
            </a:r>
            <a:endParaRPr b="1"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 b="0" l="24918" r="24923" t="0"/>
          <a:stretch/>
        </p:blipFill>
        <p:spPr>
          <a:xfrm>
            <a:off x="5442850" y="308100"/>
            <a:ext cx="3402000" cy="45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>
            <p:ph type="title"/>
          </p:nvPr>
        </p:nvSpPr>
        <p:spPr>
          <a:xfrm>
            <a:off x="291875" y="559300"/>
            <a:ext cx="4813500" cy="10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Times New Roman"/>
                <a:ea typeface="Times New Roman"/>
                <a:cs typeface="Times New Roman"/>
                <a:sym typeface="Times New Roman"/>
              </a:rPr>
              <a:t>Definition:</a:t>
            </a:r>
            <a:r>
              <a:rPr lang="en"/>
              <a:t> 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291900" y="1624300"/>
            <a:ext cx="2367600" cy="32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0000"/>
                </a:solidFill>
              </a:rPr>
              <a:t>G</a:t>
            </a:r>
            <a:r>
              <a:rPr b="1" i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lobal Marketing: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performance of the business activities </a:t>
            </a:r>
            <a:r>
              <a:rPr lang="en" sz="18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designed to plan</a:t>
            </a: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</a:t>
            </a: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</a:t>
            </a: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</a:t>
            </a: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flow of a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company's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goods and services to consumers users in more than one nation for profit</a:t>
            </a: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>
            <p:ph idx="2" type="body"/>
          </p:nvPr>
        </p:nvSpPr>
        <p:spPr>
          <a:xfrm>
            <a:off x="2737925" y="1624300"/>
            <a:ext cx="2367600" cy="32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1"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nternational marketing</a:t>
            </a:r>
            <a:r>
              <a:rPr b="1" i="1" lang="en" sz="18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the performance of business activities </a:t>
            </a:r>
            <a:r>
              <a:rPr lang="en" sz="18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designed to plan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18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flow of a company’s goods and services to users in more than one nation for a profit.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555600"/>
            <a:ext cx="8657700" cy="755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3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environmental forces</a:t>
            </a:r>
            <a:endParaRPr sz="330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2474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B0F00"/>
                </a:solidFill>
              </a:rPr>
              <a:t>Marketing controllables:</a:t>
            </a:r>
            <a:r>
              <a:rPr b="1" lang="en" sz="1400">
                <a:solidFill>
                  <a:srgbClr val="5B0F00"/>
                </a:solidFill>
              </a:rPr>
              <a:t> </a:t>
            </a:r>
            <a:r>
              <a:rPr lang="en" sz="2100">
                <a:solidFill>
                  <a:srgbClr val="2D2D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successful manager</a:t>
            </a:r>
            <a:endParaRPr sz="2100">
              <a:solidFill>
                <a:srgbClr val="2D2D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292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constructs a marketing program designed for optimal adjustment to the uncertainty of the business climate.</a:t>
            </a:r>
            <a:r>
              <a:rPr b="1" lang="en" sz="2100">
                <a:solidFill>
                  <a:srgbClr val="2D2D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1680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5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Domestic uncontrollables:</a:t>
            </a:r>
            <a:r>
              <a:rPr b="1" lang="en" sz="180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rgbClr val="292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includes home country elements that can have a direct effect on the success of a foreign venture: political forces, legal structure, and economic climate.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61614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Foreign uncontrollable: </a:t>
            </a:r>
            <a:r>
              <a:rPr lang="en" sz="1800">
                <a:solidFill>
                  <a:srgbClr val="292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problem of uncertainty is further complicated by a frequently imposed "alien status" that increases the difficulty of properly assessing and forecasting the dynamic international business climate.</a:t>
            </a:r>
            <a:endParaRPr sz="1800">
              <a:solidFill>
                <a:srgbClr val="292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0"/>
          <p:cNvPicPr preferRelativeResize="0"/>
          <p:nvPr/>
        </p:nvPicPr>
        <p:blipFill rotWithShape="1">
          <a:blip r:embed="rId3">
            <a:alphaModFix/>
          </a:blip>
          <a:srcRect b="0" l="7990" r="7990" t="0"/>
          <a:stretch/>
        </p:blipFill>
        <p:spPr>
          <a:xfrm>
            <a:off x="3387800" y="0"/>
            <a:ext cx="57562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>
            <p:ph type="ctrTitle"/>
          </p:nvPr>
        </p:nvSpPr>
        <p:spPr>
          <a:xfrm>
            <a:off x="323300" y="772850"/>
            <a:ext cx="27042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awareness</a:t>
            </a:r>
            <a:endParaRPr sz="4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Developing global awareness</a:t>
            </a:r>
            <a:endParaRPr b="1"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539325" y="593900"/>
            <a:ext cx="5090400" cy="42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 .</a:t>
            </a:r>
            <a:r>
              <a:rPr b="1" lang="en" sz="1500">
                <a:solidFill>
                  <a:srgbClr val="000000"/>
                </a:solidFill>
              </a:rPr>
              <a:t>Tolerance of cultural differences: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-</a:t>
            </a:r>
            <a:r>
              <a:rPr lang="en" sz="1500">
                <a:solidFill>
                  <a:srgbClr val="000000"/>
                </a:solidFill>
              </a:rPr>
              <a:t> Understanding cultural differences and accepting and working with others whose behavior may be different.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·</a:t>
            </a:r>
            <a:r>
              <a:rPr lang="en" sz="1500">
                <a:solidFill>
                  <a:srgbClr val="000000"/>
                </a:solidFill>
              </a:rPr>
              <a:t> Knowledge of cultures, history, world market potential,global economic, social, and political trends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• Approaches to global awareness: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- Select individual managers specifically for their       demonstrated global awareness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- </a:t>
            </a:r>
            <a:r>
              <a:rPr lang="en" sz="1500">
                <a:solidFill>
                  <a:srgbClr val="000000"/>
                </a:solidFill>
              </a:rPr>
              <a:t>Develop personal relationships in other countries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- Have a culturally diverse senior </a:t>
            </a:r>
            <a:r>
              <a:rPr lang="en" sz="1800">
                <a:solidFill>
                  <a:srgbClr val="000000"/>
                </a:solidFill>
              </a:rPr>
              <a:t>executive staff.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 b="26682" l="0" r="0" t="26677"/>
          <a:stretch/>
        </p:blipFill>
        <p:spPr>
          <a:xfrm>
            <a:off x="12" y="5"/>
            <a:ext cx="9143982" cy="3201930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1" name="Google Shape;181;p32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Stages Of International Marketing Involvement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12534" l="0" r="0" t="12542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