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86DDA3-F38D-4DDB-97F5-2B5BB3DF9638}" v="161" dt="2024-02-15T07:20:27.4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2/14/2024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6602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70718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2/14/2024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87966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2/14/2024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85885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2/14/2024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632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94682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04649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8217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4830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2/14/2024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744927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2/14/2024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1491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2/14/2024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909594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04" r:id="rId6"/>
    <p:sldLayoutId id="2147483700" r:id="rId7"/>
    <p:sldLayoutId id="2147483701" r:id="rId8"/>
    <p:sldLayoutId id="2147483702" r:id="rId9"/>
    <p:sldLayoutId id="2147483703" r:id="rId10"/>
    <p:sldLayoutId id="2147483705"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171204-6A50-40E1-B631-84CEDFC93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6C973F6-5187-412F-AACC-6E3FF8A6A1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628" y="496959"/>
            <a:ext cx="1106164" cy="585973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D11AE14F-1B7E-41E6-B579-2F71D13503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856" y="496958"/>
            <a:ext cx="9961047" cy="36780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893715" y="708498"/>
            <a:ext cx="7574507" cy="3330055"/>
          </a:xfrm>
        </p:spPr>
        <p:txBody>
          <a:bodyPr anchor="ctr">
            <a:normAutofit/>
          </a:bodyPr>
          <a:lstStyle/>
          <a:p>
            <a:r>
              <a:rPr lang="en-GB" sz="6000">
                <a:solidFill>
                  <a:srgbClr val="FFFFFF"/>
                </a:solidFill>
                <a:cs typeface="Calibri Light"/>
              </a:rPr>
              <a:t>Contract </a:t>
            </a:r>
            <a:endParaRPr lang="en-GB" sz="6000">
              <a:solidFill>
                <a:srgbClr val="FFFFFF"/>
              </a:solidFill>
            </a:endParaRPr>
          </a:p>
        </p:txBody>
      </p:sp>
      <p:sp>
        <p:nvSpPr>
          <p:cNvPr id="14" name="Rectangle 13">
            <a:extLst>
              <a:ext uri="{FF2B5EF4-FFF2-40B4-BE49-F238E27FC236}">
                <a16:creationId xmlns:a16="http://schemas.microsoft.com/office/drawing/2014/main" id="{752BB805-F7B7-4B80-A1C5-385D4DAF7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789" y="4284212"/>
            <a:ext cx="9961115" cy="2072481"/>
          </a:xfrm>
          <a:prstGeom prst="rect">
            <a:avLst/>
          </a:prstGeom>
          <a:solidFill>
            <a:srgbClr val="6C7781">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p:cNvSpPr>
            <a:spLocks noGrp="1"/>
          </p:cNvSpPr>
          <p:nvPr>
            <p:ph type="subTitle" idx="1"/>
          </p:nvPr>
        </p:nvSpPr>
        <p:spPr>
          <a:xfrm>
            <a:off x="1893715" y="4502576"/>
            <a:ext cx="7574507" cy="1640983"/>
          </a:xfrm>
        </p:spPr>
        <p:txBody>
          <a:bodyPr anchor="t">
            <a:normAutofit/>
          </a:bodyPr>
          <a:lstStyle/>
          <a:p>
            <a:endParaRPr lang="en-GB" sz="3200">
              <a:solidFill>
                <a:srgbClr val="FFFFFF"/>
              </a:solidFill>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B74EB-B3BD-50A9-6BC6-FD5AC98E024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E7CA40A-8A24-893D-C035-3B60BD1E75A5}"/>
              </a:ext>
            </a:extLst>
          </p:cNvPr>
          <p:cNvSpPr>
            <a:spLocks noGrp="1"/>
          </p:cNvSpPr>
          <p:nvPr>
            <p:ph idx="1"/>
          </p:nvPr>
        </p:nvSpPr>
        <p:spPr/>
        <p:txBody>
          <a:bodyPr/>
          <a:lstStyle/>
          <a:p>
            <a:pPr marL="0" indent="0">
              <a:buNone/>
            </a:pPr>
            <a:r>
              <a:rPr lang="en-GB" dirty="0">
                <a:ea typeface="+mn-lt"/>
                <a:cs typeface="+mn-lt"/>
              </a:rPr>
              <a:t>The</a:t>
            </a:r>
            <a:r>
              <a:rPr lang="en-GB" b="1" dirty="0">
                <a:ea typeface="+mn-lt"/>
                <a:cs typeface="+mn-lt"/>
              </a:rPr>
              <a:t> void contract</a:t>
            </a:r>
            <a:r>
              <a:rPr lang="en-GB" dirty="0">
                <a:ea typeface="+mn-lt"/>
                <a:cs typeface="+mn-lt"/>
              </a:rPr>
              <a:t> lacks one or more of the basic requirements for a contract. Such an agreement has no legal force or effect. </a:t>
            </a:r>
            <a:endParaRPr lang="en-US"/>
          </a:p>
          <a:p>
            <a:pPr marL="305435" indent="-305435"/>
            <a:r>
              <a:rPr lang="en-GB" b="1" dirty="0">
                <a:ea typeface="+mn-lt"/>
                <a:cs typeface="+mn-lt"/>
              </a:rPr>
              <a:t>An example</a:t>
            </a:r>
            <a:r>
              <a:rPr lang="en-GB" dirty="0">
                <a:ea typeface="+mn-lt"/>
                <a:cs typeface="+mn-lt"/>
              </a:rPr>
              <a:t> is an agreement to steal a car. One of the basic requirements for a valid contract is that the thing the parties have agreed to do is legal. Stealing a car is illegal; therefore, such an agreement would be considered void.</a:t>
            </a:r>
            <a:endParaRPr lang="en-GB"/>
          </a:p>
          <a:p>
            <a:pPr marL="0" indent="0">
              <a:buNone/>
            </a:pPr>
            <a:r>
              <a:rPr lang="en-GB" b="1" dirty="0">
                <a:ea typeface="+mn-lt"/>
                <a:cs typeface="+mn-lt"/>
              </a:rPr>
              <a:t>Express contract </a:t>
            </a:r>
          </a:p>
          <a:p>
            <a:pPr marL="0" indent="0">
              <a:buNone/>
            </a:pPr>
            <a:r>
              <a:rPr lang="en-GB" dirty="0">
                <a:ea typeface="+mn-lt"/>
                <a:cs typeface="+mn-lt"/>
              </a:rPr>
              <a:t>A contract is express when the parties have directly stated its terms at the time the contract was formed. They may have done this orally or in writing. So, when Bill tells Joe: "I'll sell you my 1976 Chevy Blazer for $4,500," and Joe replies: "You've got a deal," an express contract has been created.</a:t>
            </a:r>
            <a:endParaRPr lang="en-GB" dirty="0"/>
          </a:p>
          <a:p>
            <a:pPr marL="305435" indent="-305435"/>
            <a:endParaRPr lang="en-GB" dirty="0"/>
          </a:p>
        </p:txBody>
      </p:sp>
    </p:spTree>
    <p:extLst>
      <p:ext uri="{BB962C8B-B14F-4D97-AF65-F5344CB8AC3E}">
        <p14:creationId xmlns:p14="http://schemas.microsoft.com/office/powerpoint/2010/main" val="3412851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CD4AF-5FCA-9744-BAA1-642DDE71CD6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63865B2-5613-E5EF-5BB7-7C85BBE85A0C}"/>
              </a:ext>
            </a:extLst>
          </p:cNvPr>
          <p:cNvSpPr>
            <a:spLocks noGrp="1"/>
          </p:cNvSpPr>
          <p:nvPr>
            <p:ph idx="1"/>
          </p:nvPr>
        </p:nvSpPr>
        <p:spPr/>
        <p:txBody>
          <a:bodyPr/>
          <a:lstStyle/>
          <a:p>
            <a:pPr marL="305435" indent="-305435"/>
            <a:r>
              <a:rPr lang="en-GB" b="1">
                <a:ea typeface="+mn-lt"/>
                <a:cs typeface="+mn-lt"/>
              </a:rPr>
              <a:t>Implied Contract</a:t>
            </a:r>
            <a:endParaRPr lang="en-GB" b="1" dirty="0">
              <a:ea typeface="+mn-lt"/>
              <a:cs typeface="+mn-lt"/>
            </a:endParaRPr>
          </a:p>
          <a:p>
            <a:pPr marL="0" indent="0">
              <a:buNone/>
            </a:pPr>
            <a:r>
              <a:rPr lang="en-GB">
                <a:ea typeface="+mn-lt"/>
                <a:cs typeface="+mn-lt"/>
              </a:rPr>
              <a:t>There are many cases, however, in which the parties have clearly reached an agreement, even </a:t>
            </a:r>
            <a:r>
              <a:rPr lang="en-GB" dirty="0">
                <a:ea typeface="+mn-lt"/>
                <a:cs typeface="+mn-lt"/>
              </a:rPr>
              <a:t>though they have not expressly stated its terms. When the surrounding facts and circumstances indicate that an agreement has in fact been reached, an implied contract is created. </a:t>
            </a:r>
            <a:endParaRPr lang="en-GB">
              <a:ea typeface="+mn-lt"/>
              <a:cs typeface="+mn-lt"/>
            </a:endParaRPr>
          </a:p>
          <a:p>
            <a:pPr marL="305435" indent="-305435"/>
            <a:r>
              <a:rPr lang="en-GB" dirty="0">
                <a:ea typeface="+mn-lt"/>
                <a:cs typeface="+mn-lt"/>
              </a:rPr>
              <a:t>Suppose you go to your dentist for treatment. Ordinarily you would not expressly state the terms of your mutual agreement beforehand, although it is clear that you do, in fact, have an agreement. A court would infer a promise on the part of your dentist to use reasonable care in treating you and a promise on your part to pay a reasonable fee for his or her services.</a:t>
            </a:r>
            <a:endParaRPr lang="en-GB"/>
          </a:p>
        </p:txBody>
      </p:sp>
    </p:spTree>
    <p:extLst>
      <p:ext uri="{BB962C8B-B14F-4D97-AF65-F5344CB8AC3E}">
        <p14:creationId xmlns:p14="http://schemas.microsoft.com/office/powerpoint/2010/main" val="889709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6EC6E-7802-AEB8-54D7-245FCEB0087D}"/>
              </a:ext>
            </a:extLst>
          </p:cNvPr>
          <p:cNvSpPr>
            <a:spLocks noGrp="1"/>
          </p:cNvSpPr>
          <p:nvPr>
            <p:ph type="title"/>
          </p:nvPr>
        </p:nvSpPr>
        <p:spPr/>
        <p:txBody>
          <a:bodyPr>
            <a:normAutofit/>
          </a:bodyPr>
          <a:lstStyle/>
          <a:p>
            <a:r>
              <a:rPr lang="en-GB" dirty="0">
                <a:ea typeface="+mj-lt"/>
                <a:cs typeface="+mj-lt"/>
              </a:rPr>
              <a:t>WHAT IS A CONTRACT? </a:t>
            </a:r>
            <a:endParaRPr lang="en-GB"/>
          </a:p>
        </p:txBody>
      </p:sp>
      <p:sp>
        <p:nvSpPr>
          <p:cNvPr id="3" name="Content Placeholder 2">
            <a:extLst>
              <a:ext uri="{FF2B5EF4-FFF2-40B4-BE49-F238E27FC236}">
                <a16:creationId xmlns:a16="http://schemas.microsoft.com/office/drawing/2014/main" id="{9E59592E-4911-5A6B-B945-CC6B6748E3D5}"/>
              </a:ext>
            </a:extLst>
          </p:cNvPr>
          <p:cNvSpPr>
            <a:spLocks noGrp="1"/>
          </p:cNvSpPr>
          <p:nvPr>
            <p:ph idx="1"/>
          </p:nvPr>
        </p:nvSpPr>
        <p:spPr/>
        <p:txBody>
          <a:bodyPr/>
          <a:lstStyle/>
          <a:p>
            <a:pPr marL="305435" indent="-305435"/>
            <a:r>
              <a:rPr lang="en-GB" dirty="0">
                <a:ea typeface="+mn-lt"/>
                <a:cs typeface="+mn-lt"/>
              </a:rPr>
              <a:t>A contract is a legally enforceable promise or set of promises. However, not all promises are contracts. If Bill promises to take Mary to the movies on Saturday night but takes Judy instead, can Mary successfully sue Bill for breaking his promise? No. </a:t>
            </a:r>
            <a:endParaRPr lang="en-US"/>
          </a:p>
          <a:p>
            <a:pPr marL="305435" indent="-305435"/>
            <a:r>
              <a:rPr lang="en-GB" dirty="0">
                <a:ea typeface="+mn-lt"/>
                <a:cs typeface="+mn-lt"/>
              </a:rPr>
              <a:t>If Bill buys a car from Friendly Motors and promises to pay for it in monthly </a:t>
            </a:r>
            <a:r>
              <a:rPr lang="en-GB" dirty="0" err="1">
                <a:ea typeface="+mn-lt"/>
                <a:cs typeface="+mn-lt"/>
              </a:rPr>
              <a:t>installments</a:t>
            </a:r>
            <a:r>
              <a:rPr lang="en-GB" dirty="0">
                <a:ea typeface="+mn-lt"/>
                <a:cs typeface="+mn-lt"/>
              </a:rPr>
              <a:t>, can Friendly Motors force Bill to </a:t>
            </a:r>
            <a:r>
              <a:rPr lang="en-GB" dirty="0" err="1">
                <a:ea typeface="+mn-lt"/>
                <a:cs typeface="+mn-lt"/>
              </a:rPr>
              <a:t>honor</a:t>
            </a:r>
            <a:r>
              <a:rPr lang="en-GB" dirty="0">
                <a:ea typeface="+mn-lt"/>
                <a:cs typeface="+mn-lt"/>
              </a:rPr>
              <a:t> his promise if he stops making payments? Yes.</a:t>
            </a:r>
            <a:endParaRPr lang="en-GB" dirty="0"/>
          </a:p>
          <a:p>
            <a:pPr marL="305435" indent="-305435"/>
            <a:r>
              <a:rPr lang="en-GB" dirty="0">
                <a:ea typeface="+mn-lt"/>
                <a:cs typeface="+mn-lt"/>
              </a:rPr>
              <a:t> What is the difference between these two promises?</a:t>
            </a:r>
            <a:endParaRPr lang="en-GB"/>
          </a:p>
        </p:txBody>
      </p:sp>
    </p:spTree>
    <p:extLst>
      <p:ext uri="{BB962C8B-B14F-4D97-AF65-F5344CB8AC3E}">
        <p14:creationId xmlns:p14="http://schemas.microsoft.com/office/powerpoint/2010/main" val="1850301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E1DBE-A691-A764-F8BE-219C0DCE69C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1F4CB38-D201-74EB-2185-C9085E2E6B62}"/>
              </a:ext>
            </a:extLst>
          </p:cNvPr>
          <p:cNvSpPr>
            <a:spLocks noGrp="1"/>
          </p:cNvSpPr>
          <p:nvPr>
            <p:ph idx="1"/>
          </p:nvPr>
        </p:nvSpPr>
        <p:spPr/>
        <p:txBody>
          <a:bodyPr/>
          <a:lstStyle/>
          <a:p>
            <a:pPr marL="305435" indent="-305435">
              <a:buNone/>
            </a:pPr>
            <a:r>
              <a:rPr lang="en-GB" dirty="0">
                <a:ea typeface="+mn-lt"/>
                <a:cs typeface="+mn-lt"/>
              </a:rPr>
              <a:t>Over the years the common law courts developed a number of requirements that a promise had to meet before it would be considered a contract:</a:t>
            </a:r>
            <a:endParaRPr lang="en-GB" dirty="0"/>
          </a:p>
          <a:p>
            <a:pPr marL="305435" indent="-305435">
              <a:buNone/>
            </a:pPr>
            <a:r>
              <a:rPr lang="en-GB" b="1">
                <a:ea typeface="+mn-lt"/>
                <a:cs typeface="+mn-lt"/>
              </a:rPr>
              <a:t>1. An agreement (an offer and an acceptance of the offer)</a:t>
            </a:r>
            <a:endParaRPr lang="en-GB" b="1"/>
          </a:p>
          <a:p>
            <a:pPr marL="305435" indent="-305435">
              <a:buNone/>
            </a:pPr>
            <a:r>
              <a:rPr lang="en-GB" b="1">
                <a:ea typeface="+mn-lt"/>
                <a:cs typeface="+mn-lt"/>
              </a:rPr>
              <a:t>2. voluntarily entered into</a:t>
            </a:r>
            <a:endParaRPr lang="en-GB" b="1"/>
          </a:p>
          <a:p>
            <a:pPr marL="305435" indent="-305435">
              <a:buNone/>
            </a:pPr>
            <a:r>
              <a:rPr lang="en-GB" b="1" dirty="0">
                <a:ea typeface="+mn-lt"/>
                <a:cs typeface="+mn-lt"/>
              </a:rPr>
              <a:t>3. by parties having capacity to contract</a:t>
            </a:r>
            <a:endParaRPr lang="en-GB" b="1" dirty="0"/>
          </a:p>
          <a:p>
            <a:pPr marL="305435" indent="-305435">
              <a:buNone/>
            </a:pPr>
            <a:r>
              <a:rPr lang="en-GB" b="1" dirty="0">
                <a:ea typeface="+mn-lt"/>
                <a:cs typeface="+mn-lt"/>
              </a:rPr>
              <a:t>4. supported by consideration (with some exceptions)</a:t>
            </a:r>
            <a:endParaRPr lang="en-GB" b="1" dirty="0"/>
          </a:p>
          <a:p>
            <a:pPr marL="305435" indent="-305435">
              <a:buNone/>
            </a:pPr>
            <a:r>
              <a:rPr lang="en-GB" b="1" dirty="0">
                <a:ea typeface="+mn-lt"/>
                <a:cs typeface="+mn-lt"/>
              </a:rPr>
              <a:t>5. to do a legal act or acts.</a:t>
            </a:r>
            <a:endParaRPr lang="en-GB" b="1" dirty="0"/>
          </a:p>
          <a:p>
            <a:pPr marL="0" indent="0">
              <a:buNone/>
            </a:pPr>
            <a:endParaRPr lang="en-GB" dirty="0"/>
          </a:p>
        </p:txBody>
      </p:sp>
    </p:spTree>
    <p:extLst>
      <p:ext uri="{BB962C8B-B14F-4D97-AF65-F5344CB8AC3E}">
        <p14:creationId xmlns:p14="http://schemas.microsoft.com/office/powerpoint/2010/main" val="4152190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87BD-E092-5855-D6B3-BA0AB7817406}"/>
              </a:ext>
            </a:extLst>
          </p:cNvPr>
          <p:cNvSpPr>
            <a:spLocks noGrp="1"/>
          </p:cNvSpPr>
          <p:nvPr>
            <p:ph type="title"/>
          </p:nvPr>
        </p:nvSpPr>
        <p:spPr/>
        <p:txBody>
          <a:bodyPr/>
          <a:lstStyle/>
          <a:p>
            <a:r>
              <a:rPr lang="en-GB" dirty="0"/>
              <a:t>Why HAVE Contracts ?</a:t>
            </a:r>
          </a:p>
        </p:txBody>
      </p:sp>
      <p:sp>
        <p:nvSpPr>
          <p:cNvPr id="3" name="Content Placeholder 2">
            <a:extLst>
              <a:ext uri="{FF2B5EF4-FFF2-40B4-BE49-F238E27FC236}">
                <a16:creationId xmlns:a16="http://schemas.microsoft.com/office/drawing/2014/main" id="{98188471-8CA3-26BD-76A7-51D4333C200A}"/>
              </a:ext>
            </a:extLst>
          </p:cNvPr>
          <p:cNvSpPr>
            <a:spLocks noGrp="1"/>
          </p:cNvSpPr>
          <p:nvPr>
            <p:ph idx="1"/>
          </p:nvPr>
        </p:nvSpPr>
        <p:spPr/>
        <p:txBody>
          <a:bodyPr/>
          <a:lstStyle/>
          <a:p>
            <a:pPr marL="0" indent="0">
              <a:buNone/>
            </a:pPr>
            <a:r>
              <a:rPr lang="en-GB" dirty="0">
                <a:ea typeface="+mn-lt"/>
                <a:cs typeface="+mn-lt"/>
              </a:rPr>
              <a:t>Contracts are probably a necessary device in any kind of market economy where goods and services are exchanged by people acting in their own interest. People might not enter into agreements that call for some future performance unless they know some means exist (the law) to force other. People to </a:t>
            </a:r>
            <a:r>
              <a:rPr lang="en-GB" dirty="0" err="1">
                <a:ea typeface="+mn-lt"/>
                <a:cs typeface="+mn-lt"/>
              </a:rPr>
              <a:t>honor</a:t>
            </a:r>
            <a:r>
              <a:rPr lang="en-GB" dirty="0">
                <a:ea typeface="+mn-lt"/>
                <a:cs typeface="+mn-lt"/>
              </a:rPr>
              <a:t> their promises. </a:t>
            </a:r>
            <a:endParaRPr lang="en-US" dirty="0"/>
          </a:p>
          <a:p>
            <a:pPr marL="305435" indent="-305435">
              <a:buNone/>
            </a:pPr>
            <a:r>
              <a:rPr lang="en-GB" b="1" dirty="0">
                <a:ea typeface="+mn-lt"/>
                <a:cs typeface="+mn-lt"/>
              </a:rPr>
              <a:t>For example,</a:t>
            </a:r>
            <a:r>
              <a:rPr lang="en-GB" dirty="0">
                <a:ea typeface="+mn-lt"/>
                <a:cs typeface="+mn-lt"/>
              </a:rPr>
              <a:t> a small, weak person might be afraid to sell a large, strong person a horse today in return for the strong person's promise to pay for the horse next month, unless the weak person knows he will have outside help to force the strong one to pay.</a:t>
            </a:r>
            <a:endParaRPr lang="en-GB" dirty="0"/>
          </a:p>
          <a:p>
            <a:pPr marL="305435" indent="-305435">
              <a:buNone/>
            </a:pPr>
            <a:r>
              <a:rPr lang="en-GB" dirty="0">
                <a:ea typeface="+mn-lt"/>
                <a:cs typeface="+mn-lt"/>
              </a:rPr>
              <a:t>Similarly, a weak person might not be willing to pay a strong person today for goods to be delivered next week unless the weak person knows she will have outside help getting her money back if the goods are not delivered, or if the goods delivered are not what was agreed to.</a:t>
            </a:r>
            <a:endParaRPr lang="en-GB" dirty="0"/>
          </a:p>
          <a:p>
            <a:pPr marL="0" indent="0">
              <a:buNone/>
            </a:pPr>
            <a:endParaRPr lang="en-GB" dirty="0"/>
          </a:p>
        </p:txBody>
      </p:sp>
    </p:spTree>
    <p:extLst>
      <p:ext uri="{BB962C8B-B14F-4D97-AF65-F5344CB8AC3E}">
        <p14:creationId xmlns:p14="http://schemas.microsoft.com/office/powerpoint/2010/main" val="2636322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69C80-4459-F348-9023-99516FC5B68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812C960-2AD3-7CF2-7DC5-B2A5E8F3348D}"/>
              </a:ext>
            </a:extLst>
          </p:cNvPr>
          <p:cNvSpPr>
            <a:spLocks noGrp="1"/>
          </p:cNvSpPr>
          <p:nvPr>
            <p:ph idx="1"/>
          </p:nvPr>
        </p:nvSpPr>
        <p:spPr/>
        <p:txBody>
          <a:bodyPr/>
          <a:lstStyle/>
          <a:p>
            <a:pPr marL="305435" indent="-305435"/>
            <a:r>
              <a:rPr lang="en-GB">
                <a:ea typeface="+mn-lt"/>
                <a:cs typeface="+mn-lt"/>
              </a:rPr>
              <a:t>It is also true that it would probably be impossible to have an industrialized, market economy without contracts. A </a:t>
            </a:r>
            <a:r>
              <a:rPr lang="en-GB" dirty="0">
                <a:ea typeface="+mn-lt"/>
                <a:cs typeface="+mn-lt"/>
              </a:rPr>
              <a:t>manufacturer would be unable to do the kind of planning necessary to run a business if he could not rely on agreements with suppliers to furnish the raw materials he needs to make the products. Similarly, a manufacturer might not be willing to commit herself to buy raw materials or hire employees if she could not rely on buyers' promises to buy her products.</a:t>
            </a:r>
            <a:endParaRPr lang="en-GB" dirty="0"/>
          </a:p>
          <a:p>
            <a:pPr marL="305435" indent="-305435"/>
            <a:r>
              <a:rPr lang="en-GB">
                <a:ea typeface="+mn-lt"/>
                <a:cs typeface="+mn-lt"/>
              </a:rPr>
              <a:t>It is not surprising, then, that the contract was accepted as the basis for business transactions at a very early point in history. Egyptians and Mesopotamians recognized and enforced contracts thousands of years before Christ. By 1603 the common law courts of England recognized the enforceability of simple contracts. To fully understand why our contract law took its present shape, we must look briefly at its historical roots.</a:t>
            </a:r>
            <a:endParaRPr lang="en-GB"/>
          </a:p>
          <a:p>
            <a:pPr marL="305435" indent="-305435"/>
            <a:endParaRPr lang="en-GB" dirty="0"/>
          </a:p>
        </p:txBody>
      </p:sp>
    </p:spTree>
    <p:extLst>
      <p:ext uri="{BB962C8B-B14F-4D97-AF65-F5344CB8AC3E}">
        <p14:creationId xmlns:p14="http://schemas.microsoft.com/office/powerpoint/2010/main" val="2322142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27B01-51B9-B952-066B-8A1DD3D11A8C}"/>
              </a:ext>
            </a:extLst>
          </p:cNvPr>
          <p:cNvSpPr>
            <a:spLocks noGrp="1"/>
          </p:cNvSpPr>
          <p:nvPr>
            <p:ph type="title"/>
          </p:nvPr>
        </p:nvSpPr>
        <p:spPr/>
        <p:txBody>
          <a:bodyPr/>
          <a:lstStyle/>
          <a:p>
            <a:r>
              <a:rPr lang="en-GB" dirty="0"/>
              <a:t>Types of Contract</a:t>
            </a:r>
          </a:p>
        </p:txBody>
      </p:sp>
      <p:sp>
        <p:nvSpPr>
          <p:cNvPr id="3" name="Content Placeholder 2">
            <a:extLst>
              <a:ext uri="{FF2B5EF4-FFF2-40B4-BE49-F238E27FC236}">
                <a16:creationId xmlns:a16="http://schemas.microsoft.com/office/drawing/2014/main" id="{AAD14268-382B-004C-3C81-6FE85EDC21EE}"/>
              </a:ext>
            </a:extLst>
          </p:cNvPr>
          <p:cNvSpPr>
            <a:spLocks noGrp="1"/>
          </p:cNvSpPr>
          <p:nvPr>
            <p:ph idx="1"/>
          </p:nvPr>
        </p:nvSpPr>
        <p:spPr/>
        <p:txBody>
          <a:bodyPr/>
          <a:lstStyle/>
          <a:p>
            <a:pPr marL="0" indent="0">
              <a:buNone/>
            </a:pPr>
            <a:r>
              <a:rPr lang="en-GB" dirty="0">
                <a:ea typeface="+mn-lt"/>
                <a:cs typeface="+mn-lt"/>
              </a:rPr>
              <a:t>Contracts are called either </a:t>
            </a:r>
            <a:r>
              <a:rPr lang="en-GB" b="1" dirty="0">
                <a:ea typeface="+mn-lt"/>
                <a:cs typeface="+mn-lt"/>
              </a:rPr>
              <a:t>unilateral </a:t>
            </a:r>
            <a:r>
              <a:rPr lang="en-GB" dirty="0">
                <a:ea typeface="+mn-lt"/>
                <a:cs typeface="+mn-lt"/>
              </a:rPr>
              <a:t>or </a:t>
            </a:r>
            <a:r>
              <a:rPr lang="en-GB" b="1" dirty="0">
                <a:ea typeface="+mn-lt"/>
                <a:cs typeface="+mn-lt"/>
              </a:rPr>
              <a:t>bilateral</a:t>
            </a:r>
            <a:r>
              <a:rPr lang="en-GB" dirty="0">
                <a:ea typeface="+mn-lt"/>
                <a:cs typeface="+mn-lt"/>
              </a:rPr>
              <a:t> depending on whether one or both of the parties made a promise. In a unilateral contract, only one of the parties makes a promise. </a:t>
            </a:r>
            <a:endParaRPr lang="en-US"/>
          </a:p>
          <a:p>
            <a:pPr marL="0" indent="0">
              <a:buNone/>
            </a:pPr>
            <a:r>
              <a:rPr lang="en-GB" dirty="0">
                <a:ea typeface="+mn-lt"/>
                <a:cs typeface="+mn-lt"/>
              </a:rPr>
              <a:t>À </a:t>
            </a:r>
            <a:r>
              <a:rPr lang="en-GB" b="1" dirty="0">
                <a:ea typeface="+mn-lt"/>
                <a:cs typeface="+mn-lt"/>
              </a:rPr>
              <a:t>unilateral contract </a:t>
            </a:r>
            <a:r>
              <a:rPr lang="en-GB" dirty="0">
                <a:ea typeface="+mn-lt"/>
                <a:cs typeface="+mn-lt"/>
              </a:rPr>
              <a:t>may be a promise for an act or an act for a promise. </a:t>
            </a:r>
            <a:endParaRPr lang="en-GB">
              <a:ea typeface="+mn-lt"/>
              <a:cs typeface="+mn-lt"/>
            </a:endParaRPr>
          </a:p>
          <a:p>
            <a:pPr marL="0" indent="0">
              <a:buNone/>
            </a:pPr>
            <a:r>
              <a:rPr lang="en-GB" dirty="0">
                <a:ea typeface="+mn-lt"/>
                <a:cs typeface="+mn-lt"/>
              </a:rPr>
              <a:t>For example, Mary runs an ad in the paper offering a $5 reward for the return of her lost dog, Sparky. Mary has made a promise to pay the person who performs the act of returning Sparky. On the other hand, Bill loans Frank $10 today in return for Frank's promise to pay Bill back at the end of the month: Bill has performed the act of giving Frank the money in return for Frank's promise to pay him back.</a:t>
            </a:r>
            <a:endParaRPr lang="en-GB" dirty="0"/>
          </a:p>
          <a:p>
            <a:pPr marL="0" indent="0">
              <a:buNone/>
            </a:pPr>
            <a:endParaRPr lang="en-GB" dirty="0"/>
          </a:p>
          <a:p>
            <a:pPr marL="305435" indent="-305435">
              <a:buAutoNum type="arabicPeriod"/>
            </a:pPr>
            <a:endParaRPr lang="en-GB" dirty="0"/>
          </a:p>
        </p:txBody>
      </p:sp>
    </p:spTree>
    <p:extLst>
      <p:ext uri="{BB962C8B-B14F-4D97-AF65-F5344CB8AC3E}">
        <p14:creationId xmlns:p14="http://schemas.microsoft.com/office/powerpoint/2010/main" val="20414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12839-36F6-BABE-A0CA-F93C4763AC9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9CD1CD2-E571-5110-6BDC-8FDDED422920}"/>
              </a:ext>
            </a:extLst>
          </p:cNvPr>
          <p:cNvSpPr>
            <a:spLocks noGrp="1"/>
          </p:cNvSpPr>
          <p:nvPr>
            <p:ph idx="1"/>
          </p:nvPr>
        </p:nvSpPr>
        <p:spPr/>
        <p:txBody>
          <a:bodyPr/>
          <a:lstStyle/>
          <a:p>
            <a:pPr marL="0" indent="0">
              <a:buNone/>
            </a:pPr>
            <a:r>
              <a:rPr lang="en-GB" dirty="0">
                <a:ea typeface="+mn-lt"/>
                <a:cs typeface="+mn-lt"/>
              </a:rPr>
              <a:t>In </a:t>
            </a:r>
            <a:r>
              <a:rPr lang="en-GB" b="1" dirty="0">
                <a:ea typeface="+mn-lt"/>
                <a:cs typeface="+mn-lt"/>
              </a:rPr>
              <a:t>a bilateral contract</a:t>
            </a:r>
            <a:r>
              <a:rPr lang="en-GB" dirty="0">
                <a:ea typeface="+mn-lt"/>
                <a:cs typeface="+mn-lt"/>
              </a:rPr>
              <a:t>, both parties make a promise. </a:t>
            </a:r>
          </a:p>
          <a:p>
            <a:pPr marL="0" indent="0">
              <a:buNone/>
            </a:pPr>
            <a:r>
              <a:rPr lang="en-GB" b="1" dirty="0">
                <a:ea typeface="+mn-lt"/>
                <a:cs typeface="+mn-lt"/>
              </a:rPr>
              <a:t>For example</a:t>
            </a:r>
            <a:r>
              <a:rPr lang="en-GB" dirty="0">
                <a:ea typeface="+mn-lt"/>
                <a:cs typeface="+mn-lt"/>
              </a:rPr>
              <a:t>, Sue Smith, the owner of Hi-Fi Heaven, orders 100 stereo receivers from Steve Jones, a salesman for Slick Sound Manufacturing Company. Sue has made a promise to pay for the receivers in exchange for Slick Sound's promise to deliver them. In the next chapter you will learn that unilateral contracts create some special problems in the areas of offer and acceptance. This fact causes the courts to treat a contract as bilateral whenever it is possible to do so.</a:t>
            </a:r>
          </a:p>
          <a:p>
            <a:pPr marL="0" indent="0">
              <a:buNone/>
            </a:pPr>
            <a:endParaRPr lang="en-GB" dirty="0"/>
          </a:p>
        </p:txBody>
      </p:sp>
    </p:spTree>
    <p:extLst>
      <p:ext uri="{BB962C8B-B14F-4D97-AF65-F5344CB8AC3E}">
        <p14:creationId xmlns:p14="http://schemas.microsoft.com/office/powerpoint/2010/main" val="4250045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08BBE-6891-B4AB-9FA0-1F32FBE9C82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F551214-29B9-91BE-54A7-CE11B3082C04}"/>
              </a:ext>
            </a:extLst>
          </p:cNvPr>
          <p:cNvSpPr>
            <a:spLocks noGrp="1"/>
          </p:cNvSpPr>
          <p:nvPr>
            <p:ph idx="1"/>
          </p:nvPr>
        </p:nvSpPr>
        <p:spPr/>
        <p:txBody>
          <a:bodyPr/>
          <a:lstStyle/>
          <a:p>
            <a:pPr marL="0" indent="0">
              <a:buNone/>
            </a:pPr>
            <a:r>
              <a:rPr lang="en-GB" b="1" dirty="0">
                <a:ea typeface="+mn-lt"/>
                <a:cs typeface="+mn-lt"/>
              </a:rPr>
              <a:t>A valid contract </a:t>
            </a:r>
            <a:r>
              <a:rPr lang="en-GB" dirty="0">
                <a:ea typeface="+mn-lt"/>
                <a:cs typeface="+mn-lt"/>
              </a:rPr>
              <a:t>is one that meets all the legal requirements for a contract. Valid contracts are therefore enforceable in </a:t>
            </a:r>
            <a:r>
              <a:rPr lang="en-GB" err="1">
                <a:ea typeface="+mn-lt"/>
                <a:cs typeface="+mn-lt"/>
              </a:rPr>
              <a:t>court.An</a:t>
            </a:r>
            <a:r>
              <a:rPr lang="en-GB">
                <a:ea typeface="+mn-lt"/>
                <a:cs typeface="+mn-lt"/>
              </a:rPr>
              <a:t> unenforceable contract is one that meets the basic legal requirements for a contract but will not be enforced </a:t>
            </a:r>
            <a:r>
              <a:rPr lang="en-GB" dirty="0">
                <a:ea typeface="+mn-lt"/>
                <a:cs typeface="+mn-lt"/>
              </a:rPr>
              <a:t>due to some other legal rule. </a:t>
            </a:r>
          </a:p>
          <a:p>
            <a:pPr marL="0" indent="0">
              <a:buNone/>
            </a:pPr>
            <a:r>
              <a:rPr lang="en-GB" dirty="0">
                <a:ea typeface="+mn-lt"/>
                <a:cs typeface="+mn-lt"/>
              </a:rPr>
              <a:t>For example, The law says some kinds of contracts must be in writing to be enforceable. Contracts for the s</a:t>
            </a:r>
            <a:r>
              <a:rPr lang="en-GB" b="1" dirty="0">
                <a:ea typeface="+mn-lt"/>
                <a:cs typeface="+mn-lt"/>
              </a:rPr>
              <a:t>ale of real estate </a:t>
            </a:r>
            <a:r>
              <a:rPr lang="en-GB" dirty="0">
                <a:ea typeface="+mn-lt"/>
                <a:cs typeface="+mn-lt"/>
              </a:rPr>
              <a:t>are one example of a contract required to be in writing. So, Bob may agree to sell his house to Mary and every basic requirement for a contract may be present (a voluntary agreement to do a legal act by parties with the capacity to contract, supported by consideration), but if the agreement is not in writing, the contract will not be enforceable.</a:t>
            </a:r>
            <a:endParaRPr lang="en-GB" dirty="0"/>
          </a:p>
          <a:p>
            <a:pPr marL="305435" indent="-305435"/>
            <a:endParaRPr lang="en-GB" dirty="0"/>
          </a:p>
        </p:txBody>
      </p:sp>
    </p:spTree>
    <p:extLst>
      <p:ext uri="{BB962C8B-B14F-4D97-AF65-F5344CB8AC3E}">
        <p14:creationId xmlns:p14="http://schemas.microsoft.com/office/powerpoint/2010/main" val="3970671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2331-DB66-3E73-9752-8986C210BFD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DE8946C-B2B0-B94E-444E-46EE5DF52985}"/>
              </a:ext>
            </a:extLst>
          </p:cNvPr>
          <p:cNvSpPr>
            <a:spLocks noGrp="1"/>
          </p:cNvSpPr>
          <p:nvPr>
            <p:ph idx="1"/>
          </p:nvPr>
        </p:nvSpPr>
        <p:spPr/>
        <p:txBody>
          <a:bodyPr/>
          <a:lstStyle/>
          <a:p>
            <a:pPr marL="305435" indent="-305435"/>
            <a:r>
              <a:rPr lang="en-GB" b="1" dirty="0">
                <a:ea typeface="+mn-lt"/>
                <a:cs typeface="+mn-lt"/>
              </a:rPr>
              <a:t>A voidable contract</a:t>
            </a:r>
            <a:r>
              <a:rPr lang="en-GB" dirty="0">
                <a:ea typeface="+mn-lt"/>
                <a:cs typeface="+mn-lt"/>
              </a:rPr>
              <a:t> is one that may be </a:t>
            </a:r>
            <a:r>
              <a:rPr lang="en-GB">
                <a:ea typeface="+mn-lt"/>
                <a:cs typeface="+mn-lt"/>
              </a:rPr>
              <a:t>cancelled</a:t>
            </a:r>
            <a:r>
              <a:rPr lang="en-GB" dirty="0">
                <a:ea typeface="+mn-lt"/>
                <a:cs typeface="+mn-lt"/>
              </a:rPr>
              <a:t> by one or both of the parties. It is enforceable against both parties unless a party with the right to cancel the contract has done so. </a:t>
            </a:r>
          </a:p>
          <a:p>
            <a:pPr marL="305435" indent="-305435"/>
            <a:r>
              <a:rPr lang="en-GB" b="1" dirty="0">
                <a:ea typeface="+mn-lt"/>
                <a:cs typeface="+mn-lt"/>
              </a:rPr>
              <a:t>For example</a:t>
            </a:r>
            <a:r>
              <a:rPr lang="en-GB" dirty="0">
                <a:ea typeface="+mn-lt"/>
                <a:cs typeface="+mn-lt"/>
              </a:rPr>
              <a:t>, minors have the legal right to cancel their contracts. So, if Frank buys a used car from Honest Bob's Used Cars and Frank is a minor, the parties have a voidable contract. It is binding and enforceable against both parties unless Frank decides to cancel the contract.</a:t>
            </a:r>
            <a:endParaRPr lang="en-GB"/>
          </a:p>
        </p:txBody>
      </p:sp>
    </p:spTree>
    <p:extLst>
      <p:ext uri="{BB962C8B-B14F-4D97-AF65-F5344CB8AC3E}">
        <p14:creationId xmlns:p14="http://schemas.microsoft.com/office/powerpoint/2010/main" val="3906807260"/>
      </p:ext>
    </p:extLst>
  </p:cSld>
  <p:clrMapOvr>
    <a:masterClrMapping/>
  </p:clrMapOvr>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DividendVTI</vt:lpstr>
      <vt:lpstr>Contract </vt:lpstr>
      <vt:lpstr>WHAT IS A CONTRACT? </vt:lpstr>
      <vt:lpstr>PowerPoint Presentation</vt:lpstr>
      <vt:lpstr>Why HAVE Contracts ?</vt:lpstr>
      <vt:lpstr>PowerPoint Presentation</vt:lpstr>
      <vt:lpstr>Types of Contract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85</cp:revision>
  <dcterms:created xsi:type="dcterms:W3CDTF">2024-02-15T07:02:29Z</dcterms:created>
  <dcterms:modified xsi:type="dcterms:W3CDTF">2024-02-15T07:20:29Z</dcterms:modified>
</cp:coreProperties>
</file>