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62" r:id="rId5"/>
    <p:sldId id="259" r:id="rId6"/>
    <p:sldId id="260" r:id="rId7"/>
    <p:sldId id="269" r:id="rId8"/>
    <p:sldId id="261" r:id="rId9"/>
    <p:sldId id="263" r:id="rId10"/>
    <p:sldId id="267" r:id="rId11"/>
    <p:sldId id="264" r:id="rId12"/>
    <p:sldId id="265" r:id="rId13"/>
    <p:sldId id="268" r:id="rId14"/>
    <p:sldId id="274" r:id="rId15"/>
    <p:sldId id="275" r:id="rId16"/>
    <p:sldId id="266" r:id="rId17"/>
    <p:sldId id="270" r:id="rId18"/>
    <p:sldId id="271" r:id="rId19"/>
    <p:sldId id="272" r:id="rId20"/>
    <p:sldId id="27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5" r:id="rId49"/>
    <p:sldId id="306" r:id="rId50"/>
    <p:sldId id="30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2BF3A-7BF6-479B-B09E-27821691E0B9}"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9043A-37D5-420B-8AD5-A572490523BA}" type="slidenum">
              <a:rPr lang="en-US" smtClean="0"/>
              <a:t>‹#›</a:t>
            </a:fld>
            <a:endParaRPr lang="en-US"/>
          </a:p>
        </p:txBody>
      </p:sp>
    </p:spTree>
    <p:extLst>
      <p:ext uri="{BB962C8B-B14F-4D97-AF65-F5344CB8AC3E}">
        <p14:creationId xmlns:p14="http://schemas.microsoft.com/office/powerpoint/2010/main" val="251858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9043A-37D5-420B-8AD5-A572490523BA}" type="slidenum">
              <a:rPr lang="en-US" smtClean="0"/>
              <a:t>15</a:t>
            </a:fld>
            <a:endParaRPr lang="en-US"/>
          </a:p>
        </p:txBody>
      </p:sp>
    </p:spTree>
    <p:extLst>
      <p:ext uri="{BB962C8B-B14F-4D97-AF65-F5344CB8AC3E}">
        <p14:creationId xmlns:p14="http://schemas.microsoft.com/office/powerpoint/2010/main" val="38509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CC0799-E603-435E-A2BB-DF79F34ACF3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65571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0799-E603-435E-A2BB-DF79F34ACF3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21362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0799-E603-435E-A2BB-DF79F34ACF3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8351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C0799-E603-435E-A2BB-DF79F34ACF3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18248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C0799-E603-435E-A2BB-DF79F34ACF3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179110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C0799-E603-435E-A2BB-DF79F34ACF3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115676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C0799-E603-435E-A2BB-DF79F34ACF3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256170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C0799-E603-435E-A2BB-DF79F34ACF3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383611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C0799-E603-435E-A2BB-DF79F34ACF3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306804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CC0799-E603-435E-A2BB-DF79F34ACF3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400543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CC0799-E603-435E-A2BB-DF79F34ACF3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5949-35A9-46CF-8246-0293A8ED55AD}" type="slidenum">
              <a:rPr lang="en-US" smtClean="0"/>
              <a:t>‹#›</a:t>
            </a:fld>
            <a:endParaRPr lang="en-US"/>
          </a:p>
        </p:txBody>
      </p:sp>
    </p:spTree>
    <p:extLst>
      <p:ext uri="{BB962C8B-B14F-4D97-AF65-F5344CB8AC3E}">
        <p14:creationId xmlns:p14="http://schemas.microsoft.com/office/powerpoint/2010/main" val="419739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C0799-E603-435E-A2BB-DF79F34ACF37}"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75949-35A9-46CF-8246-0293A8ED55AD}" type="slidenum">
              <a:rPr lang="en-US" smtClean="0"/>
              <a:t>‹#›</a:t>
            </a:fld>
            <a:endParaRPr lang="en-US"/>
          </a:p>
        </p:txBody>
      </p:sp>
    </p:spTree>
    <p:extLst>
      <p:ext uri="{BB962C8B-B14F-4D97-AF65-F5344CB8AC3E}">
        <p14:creationId xmlns:p14="http://schemas.microsoft.com/office/powerpoint/2010/main" val="1458382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188"/>
            <a:ext cx="7872413" cy="4114801"/>
          </a:xfrm>
        </p:spPr>
        <p:txBody>
          <a:bodyPr>
            <a:normAutofit/>
          </a:bodyPr>
          <a:lstStyle/>
          <a:p>
            <a:pPr>
              <a:tabLst>
                <a:tab pos="4857750" algn="l"/>
                <a:tab pos="6515100" algn="l"/>
              </a:tabLst>
            </a:pPr>
            <a:r>
              <a:rPr lang="en-US" sz="5400" b="1" spc="-5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Food Chemistry</a:t>
            </a:r>
            <a:br>
              <a:rPr lang="en-US" sz="5400" spc="-50" dirty="0">
                <a:solidFill>
                  <a:srgbClr val="000000">
                    <a:lumMod val="85000"/>
                    <a:lumOff val="15000"/>
                  </a:srgbClr>
                </a:solidFill>
                <a:latin typeface="Arial" panose="020B0604020202020204" pitchFamily="34" charset="0"/>
                <a:cs typeface="Arial" panose="020B0604020202020204" pitchFamily="34" charset="0"/>
              </a:rPr>
            </a:br>
            <a:r>
              <a:rPr lang="en-US" sz="5400" b="1" spc="-5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0711-2101</a:t>
            </a:r>
            <a:br>
              <a:rPr lang="en-US" sz="5400" b="1" spc="-5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400" b="1" spc="-5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Carbohydrates</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5800" y="4502151"/>
            <a:ext cx="10944225" cy="1384299"/>
          </a:xfrm>
        </p:spPr>
        <p:txBody>
          <a:bodyPr>
            <a:normAutofit/>
          </a:bodyPr>
          <a:lstStyle/>
          <a:p>
            <a:r>
              <a:rPr lang="en-US" sz="3600" b="1" dirty="0">
                <a:solidFill>
                  <a:srgbClr val="00B050"/>
                </a:solidFill>
                <a:latin typeface="Arial" panose="020B0604020202020204" pitchFamily="34" charset="0"/>
                <a:cs typeface="Arial" panose="020B0604020202020204" pitchFamily="34" charset="0"/>
              </a:rPr>
              <a:t>Department of Nutrition &amp; Food Engineering</a:t>
            </a:r>
          </a:p>
          <a:p>
            <a:r>
              <a:rPr lang="en-US" sz="3600" b="1" dirty="0">
                <a:solidFill>
                  <a:srgbClr val="00B050"/>
                </a:solidFill>
                <a:latin typeface="Arial" panose="020B0604020202020204" pitchFamily="34" charset="0"/>
                <a:cs typeface="Arial" panose="020B0604020202020204" pitchFamily="34" charset="0"/>
              </a:rPr>
              <a:t>Daffodil International University</a:t>
            </a:r>
          </a:p>
          <a:p>
            <a:endParaRPr lang="en-US" sz="3600" dirty="0"/>
          </a:p>
        </p:txBody>
      </p:sp>
      <p:pic>
        <p:nvPicPr>
          <p:cNvPr id="4" name="Picture 2" descr="FSN12308TDBH-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2413" y="0"/>
            <a:ext cx="4162270" cy="360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F3AD0-560D-FE68-4E8B-C87284B82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FCA82-B4E2-09F8-D968-57EDCD459294}"/>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Monosaccharides-Aldoses</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5E182D13-6D98-F2BF-84F9-C1A18ECADF84}"/>
              </a:ext>
            </a:extLst>
          </p:cNvPr>
          <p:cNvSpPr>
            <a:spLocks noGrp="1"/>
          </p:cNvSpPr>
          <p:nvPr>
            <p:ph idx="1"/>
          </p:nvPr>
        </p:nvSpPr>
        <p:spPr>
          <a:xfrm>
            <a:off x="838200" y="1588770"/>
            <a:ext cx="10515600" cy="5126355"/>
          </a:xfrm>
        </p:spPr>
        <p:txBody>
          <a:bodyPr>
            <a:normAutofit lnSpcReduction="10000"/>
          </a:bodyPr>
          <a:lstStyle/>
          <a:p>
            <a:pPr marL="0" indent="0" algn="just">
              <a:buNone/>
            </a:pPr>
            <a:r>
              <a:rPr lang="en-US" sz="1800" b="1" dirty="0">
                <a:solidFill>
                  <a:srgbClr val="002060"/>
                </a:solidFill>
                <a:latin typeface="Arial" panose="020B0604020202020204" pitchFamily="34" charset="0"/>
                <a:cs typeface="Arial" panose="020B0604020202020204" pitchFamily="34" charset="0"/>
              </a:rPr>
              <a:t>The simplest monosaccharide is the three-carbon glyceraldehyde (aldotriose). It has one asymmetric carbon atom (chiral center) and consequently, it has two enantiomeric forms. </a:t>
            </a:r>
            <a:r>
              <a:rPr lang="en-US" sz="1800" b="1" dirty="0">
                <a:solidFill>
                  <a:srgbClr val="00B050"/>
                </a:solidFill>
                <a:latin typeface="Arial" panose="020B0604020202020204" pitchFamily="34" charset="0"/>
                <a:cs typeface="Arial" panose="020B0604020202020204" pitchFamily="34" charset="0"/>
              </a:rPr>
              <a:t>The two forms are D- and L-</a:t>
            </a:r>
            <a:r>
              <a:rPr lang="en-US" sz="1800" b="1" dirty="0" err="1">
                <a:solidFill>
                  <a:srgbClr val="00B050"/>
                </a:solidFill>
                <a:latin typeface="Arial" panose="020B0604020202020204" pitchFamily="34" charset="0"/>
                <a:cs typeface="Arial" panose="020B0604020202020204" pitchFamily="34" charset="0"/>
              </a:rPr>
              <a:t>glyceraldehydes</a:t>
            </a:r>
            <a:r>
              <a:rPr lang="en-US" sz="1800" b="1" dirty="0">
                <a:solidFill>
                  <a:srgbClr val="00B050"/>
                </a:solidFill>
                <a:latin typeface="Arial" panose="020B0604020202020204" pitchFamily="34" charset="0"/>
                <a:cs typeface="Arial" panose="020B0604020202020204" pitchFamily="34" charset="0"/>
              </a:rPr>
              <a:t> These two compounds have the same empirical formula, C</a:t>
            </a:r>
            <a:r>
              <a:rPr lang="en-US" sz="1800" b="1" baseline="-25000" dirty="0">
                <a:solidFill>
                  <a:srgbClr val="00B050"/>
                </a:solidFill>
                <a:latin typeface="Arial" panose="020B0604020202020204" pitchFamily="34" charset="0"/>
                <a:cs typeface="Arial" panose="020B0604020202020204" pitchFamily="34" charset="0"/>
              </a:rPr>
              <a:t>3</a:t>
            </a:r>
            <a:r>
              <a:rPr lang="en-US" sz="1800" b="1" dirty="0">
                <a:solidFill>
                  <a:srgbClr val="00B050"/>
                </a:solidFill>
                <a:latin typeface="Arial" panose="020B0604020202020204" pitchFamily="34" charset="0"/>
                <a:cs typeface="Arial" panose="020B0604020202020204" pitchFamily="34" charset="0"/>
              </a:rPr>
              <a:t>H</a:t>
            </a:r>
            <a:r>
              <a:rPr lang="en-US" sz="1800" b="1" baseline="-25000" dirty="0">
                <a:solidFill>
                  <a:srgbClr val="00B050"/>
                </a:solidFill>
                <a:latin typeface="Arial" panose="020B0604020202020204" pitchFamily="34" charset="0"/>
                <a:cs typeface="Arial" panose="020B0604020202020204" pitchFamily="34" charset="0"/>
              </a:rPr>
              <a:t>6</a:t>
            </a:r>
            <a:r>
              <a:rPr lang="en-US" sz="1800" b="1" dirty="0">
                <a:solidFill>
                  <a:srgbClr val="00B050"/>
                </a:solidFill>
                <a:latin typeface="Arial" panose="020B0604020202020204" pitchFamily="34" charset="0"/>
                <a:cs typeface="Arial" panose="020B0604020202020204" pitchFamily="34" charset="0"/>
              </a:rPr>
              <a:t>O</a:t>
            </a:r>
            <a:r>
              <a:rPr lang="en-US" sz="1800" b="1" baseline="-25000" dirty="0">
                <a:solidFill>
                  <a:srgbClr val="00B050"/>
                </a:solidFill>
                <a:latin typeface="Arial" panose="020B0604020202020204" pitchFamily="34" charset="0"/>
                <a:cs typeface="Arial" panose="020B0604020202020204" pitchFamily="34" charset="0"/>
              </a:rPr>
              <a:t>3</a:t>
            </a:r>
            <a:r>
              <a:rPr lang="en-US" sz="1800" b="1" dirty="0">
                <a:solidFill>
                  <a:srgbClr val="00B050"/>
                </a:solidFill>
                <a:latin typeface="Arial" panose="020B0604020202020204" pitchFamily="34" charset="0"/>
                <a:cs typeface="Arial" panose="020B0604020202020204" pitchFamily="34" charset="0"/>
              </a:rPr>
              <a:t>, but are distinct, having different chemical and physical properties. For instance, D-glyceraldehyde rotates the plane polarized light to the right (+) and has a specific optical rotation ([α]D) at 25°C of +8.7°; whereas L-glyceraldehyde rotates the plane polarized light to the left (-) and has a different specific optical rotation, [α]D, at 25°C of –8.7°. Carbon C-2 in glyceraldehyde corresponds to the chiral center. If the OH group attached to the highest numbered chiral carbon is written to the right in the vertical structure as shown above, a sugar belongs to the D-chiral family; if the OH is written to the left, a sugar belongs to the L-chiral family. R (Latin, rectus, right) should be used instead of D. S (Latin, sinister, left) instead of L</a:t>
            </a:r>
          </a:p>
          <a:p>
            <a:pPr marL="0" indent="0" algn="just">
              <a:buNone/>
            </a:pPr>
            <a:r>
              <a:rPr lang="en-US" sz="1800" b="1" dirty="0">
                <a:solidFill>
                  <a:srgbClr val="0070C0"/>
                </a:solidFill>
                <a:latin typeface="Arial" panose="020B0604020202020204" pitchFamily="34" charset="0"/>
                <a:cs typeface="Arial" panose="020B0604020202020204" pitchFamily="34" charset="0"/>
              </a:rPr>
              <a:t>The higher aldoses belonging to the D- and L-series are derived from the respective D- and L-</a:t>
            </a:r>
            <a:r>
              <a:rPr lang="en-US" sz="1800" b="1" dirty="0" err="1">
                <a:solidFill>
                  <a:srgbClr val="0070C0"/>
                </a:solidFill>
                <a:latin typeface="Arial" panose="020B0604020202020204" pitchFamily="34" charset="0"/>
                <a:cs typeface="Arial" panose="020B0604020202020204" pitchFamily="34" charset="0"/>
              </a:rPr>
              <a:t>aldotrioses</a:t>
            </a:r>
            <a:r>
              <a:rPr lang="en-US" sz="1800" b="1" dirty="0">
                <a:solidFill>
                  <a:srgbClr val="0070C0"/>
                </a:solidFill>
                <a:latin typeface="Arial" panose="020B0604020202020204" pitchFamily="34" charset="0"/>
                <a:cs typeface="Arial" panose="020B0604020202020204" pitchFamily="34" charset="0"/>
              </a:rPr>
              <a:t> by inserting one or more </a:t>
            </a:r>
            <a:r>
              <a:rPr lang="en-US" sz="1800" b="1" dirty="0" err="1">
                <a:solidFill>
                  <a:srgbClr val="0070C0"/>
                </a:solidFill>
                <a:latin typeface="Arial" panose="020B0604020202020204" pitchFamily="34" charset="0"/>
                <a:cs typeface="Arial" panose="020B0604020202020204" pitchFamily="34" charset="0"/>
              </a:rPr>
              <a:t>hydroxymethylene</a:t>
            </a:r>
            <a:r>
              <a:rPr lang="en-US" sz="1800" b="1" dirty="0">
                <a:solidFill>
                  <a:srgbClr val="0070C0"/>
                </a:solidFill>
                <a:latin typeface="Arial" panose="020B0604020202020204" pitchFamily="34" charset="0"/>
                <a:cs typeface="Arial" panose="020B0604020202020204" pitchFamily="34" charset="0"/>
              </a:rPr>
              <a:t> (–CHOH) groups between the first chiral center and the carbonyl group of the corresponding isomer. The insertion of the </a:t>
            </a:r>
            <a:r>
              <a:rPr lang="en-US" sz="1800" b="1" dirty="0" err="1">
                <a:solidFill>
                  <a:srgbClr val="0070C0"/>
                </a:solidFill>
                <a:latin typeface="Arial" panose="020B0604020202020204" pitchFamily="34" charset="0"/>
                <a:cs typeface="Arial" panose="020B0604020202020204" pitchFamily="34" charset="0"/>
              </a:rPr>
              <a:t>hydroxymethylene</a:t>
            </a:r>
            <a:r>
              <a:rPr lang="en-US" sz="1800" b="1" dirty="0">
                <a:solidFill>
                  <a:srgbClr val="0070C0"/>
                </a:solidFill>
                <a:latin typeface="Arial" panose="020B0604020202020204" pitchFamily="34" charset="0"/>
                <a:cs typeface="Arial" panose="020B0604020202020204" pitchFamily="34" charset="0"/>
              </a:rPr>
              <a:t> group leads to creation of a new chiral center. The number of chiral carbon atoms (n) in the chain determines the number of possible isomers. Since each chiral carbon atom has a mirror image, there are 2</a:t>
            </a:r>
            <a:r>
              <a:rPr lang="en-US" sz="1800" b="1" baseline="30000" dirty="0">
                <a:solidFill>
                  <a:srgbClr val="0070C0"/>
                </a:solidFill>
                <a:latin typeface="Arial" panose="020B0604020202020204" pitchFamily="34" charset="0"/>
                <a:cs typeface="Arial" panose="020B0604020202020204" pitchFamily="34" charset="0"/>
              </a:rPr>
              <a:t>n</a:t>
            </a:r>
            <a:r>
              <a:rPr lang="en-US" sz="1800" b="1" dirty="0">
                <a:solidFill>
                  <a:srgbClr val="0070C0"/>
                </a:solidFill>
                <a:latin typeface="Arial" panose="020B0604020202020204" pitchFamily="34" charset="0"/>
                <a:cs typeface="Arial" panose="020B0604020202020204" pitchFamily="34" charset="0"/>
              </a:rPr>
              <a:t> arrangements for these atoms.</a:t>
            </a:r>
          </a:p>
          <a:p>
            <a:pPr marL="0" indent="0" algn="just">
              <a:buNone/>
            </a:pPr>
            <a:r>
              <a:rPr lang="en-US" sz="1800" b="1" dirty="0">
                <a:solidFill>
                  <a:srgbClr val="0070C0"/>
                </a:solidFill>
                <a:latin typeface="Arial" panose="020B0604020202020204" pitchFamily="34" charset="0"/>
                <a:cs typeface="Arial" panose="020B0604020202020204" pitchFamily="34" charset="0"/>
              </a:rPr>
              <a:t>In a six-carbon aldose with 4 chiral carbons, there are 24 or 16 different arrangements, allowing formation of 16 different six-carbon sugars with aldehyde end. Eight of these belong to the D-series the other eight are their mirror images and belong to the L-series. </a:t>
            </a:r>
          </a:p>
        </p:txBody>
      </p:sp>
    </p:spTree>
    <p:extLst>
      <p:ext uri="{BB962C8B-B14F-4D97-AF65-F5344CB8AC3E}">
        <p14:creationId xmlns:p14="http://schemas.microsoft.com/office/powerpoint/2010/main" val="355770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C21E-69AF-9831-475D-36DED1154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244D6-6167-33E5-6C41-8C3AF5480C46}"/>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Monosaccharides-Aldoses (D/R)</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8B2ED8B8-4FB6-F86B-C9CF-A06511F73BDA}"/>
              </a:ext>
            </a:extLst>
          </p:cNvPr>
          <p:cNvSpPr>
            <a:spLocks noGrp="1"/>
          </p:cNvSpPr>
          <p:nvPr>
            <p:ph idx="1"/>
          </p:nvPr>
        </p:nvSpPr>
        <p:spPr>
          <a:xfrm>
            <a:off x="838200" y="1588770"/>
            <a:ext cx="10515600" cy="5126355"/>
          </a:xfrm>
        </p:spPr>
        <p:txBody>
          <a:bodyPr>
            <a:normAutofit/>
          </a:bodyPr>
          <a:lstStyle/>
          <a:p>
            <a:pPr marL="0" indent="0" algn="just">
              <a:buNone/>
            </a:pPr>
            <a:r>
              <a:rPr lang="en-US" sz="1800" b="1" dirty="0">
                <a:solidFill>
                  <a:srgbClr val="00B050"/>
                </a:solidFill>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B2B4D119-2555-09E7-8468-50014ED99066}"/>
              </a:ext>
            </a:extLst>
          </p:cNvPr>
          <p:cNvPicPr>
            <a:picLocks noChangeAspect="1"/>
          </p:cNvPicPr>
          <p:nvPr/>
        </p:nvPicPr>
        <p:blipFill>
          <a:blip r:embed="rId2"/>
          <a:stretch>
            <a:fillRect/>
          </a:stretch>
        </p:blipFill>
        <p:spPr>
          <a:xfrm>
            <a:off x="4652962" y="1463039"/>
            <a:ext cx="6315075" cy="5126355"/>
          </a:xfrm>
          <a:prstGeom prst="rect">
            <a:avLst/>
          </a:prstGeom>
        </p:spPr>
      </p:pic>
      <p:pic>
        <p:nvPicPr>
          <p:cNvPr id="10" name="Picture 9">
            <a:extLst>
              <a:ext uri="{FF2B5EF4-FFF2-40B4-BE49-F238E27FC236}">
                <a16:creationId xmlns:a16="http://schemas.microsoft.com/office/drawing/2014/main" id="{E9AB499A-A8C3-2DA5-ABDE-54467E2CD522}"/>
              </a:ext>
            </a:extLst>
          </p:cNvPr>
          <p:cNvPicPr>
            <a:picLocks noChangeAspect="1"/>
          </p:cNvPicPr>
          <p:nvPr/>
        </p:nvPicPr>
        <p:blipFill>
          <a:blip r:embed="rId3"/>
          <a:stretch>
            <a:fillRect/>
          </a:stretch>
        </p:blipFill>
        <p:spPr>
          <a:xfrm>
            <a:off x="484346" y="1883091"/>
            <a:ext cx="4168616" cy="4286250"/>
          </a:xfrm>
          <a:prstGeom prst="rect">
            <a:avLst/>
          </a:prstGeom>
        </p:spPr>
      </p:pic>
    </p:spTree>
    <p:extLst>
      <p:ext uri="{BB962C8B-B14F-4D97-AF65-F5344CB8AC3E}">
        <p14:creationId xmlns:p14="http://schemas.microsoft.com/office/powerpoint/2010/main" val="11495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11F2-191A-3647-9CAB-281EE414A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BF632-8540-9C76-81D5-998C173DAFCC}"/>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Monosaccharides-Ketoses (D/R)</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7194AD99-26DE-C855-C2B4-4C11EF537C47}"/>
              </a:ext>
            </a:extLst>
          </p:cNvPr>
          <p:cNvSpPr>
            <a:spLocks noGrp="1"/>
          </p:cNvSpPr>
          <p:nvPr>
            <p:ph idx="1"/>
          </p:nvPr>
        </p:nvSpPr>
        <p:spPr>
          <a:xfrm>
            <a:off x="838200" y="1588770"/>
            <a:ext cx="10515600" cy="5126355"/>
          </a:xfrm>
        </p:spPr>
        <p:txBody>
          <a:bodyPr>
            <a:normAutofit/>
          </a:bodyPr>
          <a:lstStyle/>
          <a:p>
            <a:pPr marL="0" indent="0" algn="just">
              <a:buNone/>
            </a:pPr>
            <a:r>
              <a:rPr lang="en-US" sz="1800" b="1" dirty="0">
                <a:solidFill>
                  <a:srgbClr val="00B050"/>
                </a:solidFill>
                <a:latin typeface="Arial" panose="020B0604020202020204" pitchFamily="34" charset="0"/>
                <a:cs typeface="Arial" panose="020B0604020202020204" pitchFamily="34" charset="0"/>
              </a:rPr>
              <a:t>The ketotriose (dihydroxyacetone) has no </a:t>
            </a:r>
          </a:p>
          <a:p>
            <a:pPr marL="0" indent="0" algn="just">
              <a:buNone/>
            </a:pPr>
            <a:r>
              <a:rPr lang="en-US" sz="1800" b="1" dirty="0">
                <a:solidFill>
                  <a:srgbClr val="00B050"/>
                </a:solidFill>
                <a:latin typeface="Arial" panose="020B0604020202020204" pitchFamily="34" charset="0"/>
                <a:cs typeface="Arial" panose="020B0604020202020204" pitchFamily="34" charset="0"/>
              </a:rPr>
              <a:t>chiral center, the first monosaccharide in the </a:t>
            </a:r>
          </a:p>
          <a:p>
            <a:pPr marL="0" indent="0" algn="just">
              <a:buNone/>
            </a:pPr>
            <a:r>
              <a:rPr lang="en-US" sz="1800" b="1" dirty="0">
                <a:solidFill>
                  <a:srgbClr val="00B050"/>
                </a:solidFill>
                <a:latin typeface="Arial" panose="020B0604020202020204" pitchFamily="34" charset="0"/>
                <a:cs typeface="Arial" panose="020B0604020202020204" pitchFamily="34" charset="0"/>
              </a:rPr>
              <a:t>ketose series is erythrulose. </a:t>
            </a:r>
          </a:p>
        </p:txBody>
      </p:sp>
      <p:pic>
        <p:nvPicPr>
          <p:cNvPr id="5" name="Picture 4">
            <a:extLst>
              <a:ext uri="{FF2B5EF4-FFF2-40B4-BE49-F238E27FC236}">
                <a16:creationId xmlns:a16="http://schemas.microsoft.com/office/drawing/2014/main" id="{C4AAEBD8-2114-94A9-A4AF-D9FEA335CB59}"/>
              </a:ext>
            </a:extLst>
          </p:cNvPr>
          <p:cNvPicPr>
            <a:picLocks noChangeAspect="1"/>
          </p:cNvPicPr>
          <p:nvPr/>
        </p:nvPicPr>
        <p:blipFill>
          <a:blip r:embed="rId2"/>
          <a:stretch>
            <a:fillRect/>
          </a:stretch>
        </p:blipFill>
        <p:spPr>
          <a:xfrm>
            <a:off x="5855970" y="1588770"/>
            <a:ext cx="5623560" cy="4766310"/>
          </a:xfrm>
          <a:prstGeom prst="rect">
            <a:avLst/>
          </a:prstGeom>
        </p:spPr>
      </p:pic>
    </p:spTree>
    <p:extLst>
      <p:ext uri="{BB962C8B-B14F-4D97-AF65-F5344CB8AC3E}">
        <p14:creationId xmlns:p14="http://schemas.microsoft.com/office/powerpoint/2010/main" val="9894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BCE15-E846-A210-155F-C0DEC0231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63A80-0782-0114-305F-50CE1E215006}"/>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Monosaccharides-Structures &amp; Stereochemistry</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688DC287-3992-0AF0-B4B0-BB44401A7009}"/>
              </a:ext>
            </a:extLst>
          </p:cNvPr>
          <p:cNvSpPr>
            <a:spLocks noGrp="1"/>
          </p:cNvSpPr>
          <p:nvPr>
            <p:ph idx="1"/>
          </p:nvPr>
        </p:nvSpPr>
        <p:spPr>
          <a:xfrm>
            <a:off x="838200" y="1588770"/>
            <a:ext cx="10515600" cy="5126355"/>
          </a:xfrm>
        </p:spPr>
        <p:txBody>
          <a:bodyPr>
            <a:normAutofit fontScale="77500" lnSpcReduction="20000"/>
          </a:bodyPr>
          <a:lstStyle/>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r>
              <a:rPr lang="en-US" sz="1800" b="1" dirty="0">
                <a:solidFill>
                  <a:srgbClr val="002060"/>
                </a:solidFill>
                <a:latin typeface="Arial" panose="020B0604020202020204" pitchFamily="34" charset="0"/>
                <a:cs typeface="Arial" panose="020B0604020202020204" pitchFamily="34" charset="0"/>
              </a:rPr>
              <a:t>Isomer: One of two or more molecules that</a:t>
            </a:r>
          </a:p>
          <a:p>
            <a:pPr marL="0" indent="0" algn="just">
              <a:buNone/>
            </a:pPr>
            <a:r>
              <a:rPr lang="en-US" sz="1800" b="1" dirty="0">
                <a:solidFill>
                  <a:srgbClr val="002060"/>
                </a:solidFill>
                <a:latin typeface="Arial" panose="020B0604020202020204" pitchFamily="34" charset="0"/>
                <a:cs typeface="Arial" panose="020B0604020202020204" pitchFamily="34" charset="0"/>
              </a:rPr>
              <a:t>have the same chemical formula but have a</a:t>
            </a:r>
          </a:p>
          <a:p>
            <a:pPr marL="0" indent="0" algn="just">
              <a:buNone/>
            </a:pPr>
            <a:r>
              <a:rPr lang="en-US" sz="1800" b="1" dirty="0">
                <a:solidFill>
                  <a:srgbClr val="002060"/>
                </a:solidFill>
                <a:latin typeface="Arial" panose="020B0604020202020204" pitchFamily="34" charset="0"/>
                <a:cs typeface="Arial" panose="020B0604020202020204" pitchFamily="34" charset="0"/>
              </a:rPr>
              <a:t>different stereochemical (special) arrangement</a:t>
            </a:r>
          </a:p>
          <a:p>
            <a:pPr marL="0" indent="0" algn="just">
              <a:buNone/>
            </a:pPr>
            <a:r>
              <a:rPr lang="en-US" sz="1800" b="1" dirty="0">
                <a:solidFill>
                  <a:srgbClr val="002060"/>
                </a:solidFill>
                <a:latin typeface="Arial" panose="020B0604020202020204" pitchFamily="34" charset="0"/>
                <a:cs typeface="Arial" panose="020B0604020202020204" pitchFamily="34" charset="0"/>
              </a:rPr>
              <a:t>of their atoms.</a:t>
            </a: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r>
              <a:rPr lang="en-US" sz="1800" b="1" dirty="0">
                <a:solidFill>
                  <a:srgbClr val="00B050"/>
                </a:solidFill>
                <a:latin typeface="Arial" panose="020B0604020202020204" pitchFamily="34" charset="0"/>
                <a:cs typeface="Arial" panose="020B0604020202020204" pitchFamily="34" charset="0"/>
              </a:rPr>
              <a:t>Epimer: Diastereomeric monosaccharides that</a:t>
            </a:r>
          </a:p>
          <a:p>
            <a:pPr marL="0" indent="0" algn="just">
              <a:buNone/>
            </a:pPr>
            <a:r>
              <a:rPr lang="en-US" sz="1800" b="1" dirty="0">
                <a:solidFill>
                  <a:srgbClr val="00B050"/>
                </a:solidFill>
                <a:latin typeface="Arial" panose="020B0604020202020204" pitchFamily="34" charset="0"/>
                <a:cs typeface="Arial" panose="020B0604020202020204" pitchFamily="34" charset="0"/>
              </a:rPr>
              <a:t>differs at only one carbon position</a:t>
            </a: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r>
              <a:rPr lang="en-US" sz="1800" b="1" dirty="0">
                <a:solidFill>
                  <a:srgbClr val="0070C0"/>
                </a:solidFill>
                <a:latin typeface="Arial" panose="020B0604020202020204" pitchFamily="34" charset="0"/>
                <a:cs typeface="Arial" panose="020B0604020202020204" pitchFamily="34" charset="0"/>
              </a:rPr>
              <a:t>Enantiomer: A pair of chiral isomers</a:t>
            </a:r>
          </a:p>
          <a:p>
            <a:pPr marL="0" indent="0" algn="just">
              <a:buNone/>
            </a:pPr>
            <a:r>
              <a:rPr lang="en-US" sz="1800" b="1" dirty="0">
                <a:solidFill>
                  <a:srgbClr val="0070C0"/>
                </a:solidFill>
                <a:latin typeface="Arial" panose="020B0604020202020204" pitchFamily="34" charset="0"/>
                <a:cs typeface="Arial" panose="020B0604020202020204" pitchFamily="34" charset="0"/>
              </a:rPr>
              <a:t>(stereoisomers) that are direct, nonsuperimposable</a:t>
            </a:r>
          </a:p>
          <a:p>
            <a:pPr marL="0" indent="0" algn="just">
              <a:buNone/>
            </a:pPr>
            <a:r>
              <a:rPr lang="en-US" sz="1800" b="1" dirty="0">
                <a:solidFill>
                  <a:srgbClr val="0070C0"/>
                </a:solidFill>
                <a:latin typeface="Arial" panose="020B0604020202020204" pitchFamily="34" charset="0"/>
                <a:cs typeface="Arial" panose="020B0604020202020204" pitchFamily="34" charset="0"/>
              </a:rPr>
              <a:t>mirror images of each other.</a:t>
            </a:r>
          </a:p>
        </p:txBody>
      </p:sp>
      <p:pic>
        <p:nvPicPr>
          <p:cNvPr id="4" name="Picture 3"/>
          <p:cNvPicPr>
            <a:picLocks noChangeAspect="1"/>
          </p:cNvPicPr>
          <p:nvPr/>
        </p:nvPicPr>
        <p:blipFill>
          <a:blip r:embed="rId2"/>
          <a:stretch>
            <a:fillRect/>
          </a:stretch>
        </p:blipFill>
        <p:spPr>
          <a:xfrm>
            <a:off x="938213" y="1545590"/>
            <a:ext cx="4714875" cy="1940560"/>
          </a:xfrm>
          <a:prstGeom prst="rect">
            <a:avLst/>
          </a:prstGeom>
        </p:spPr>
      </p:pic>
      <p:pic>
        <p:nvPicPr>
          <p:cNvPr id="5" name="Picture 4"/>
          <p:cNvPicPr>
            <a:picLocks noChangeAspect="1"/>
          </p:cNvPicPr>
          <p:nvPr/>
        </p:nvPicPr>
        <p:blipFill>
          <a:blip r:embed="rId3"/>
          <a:stretch>
            <a:fillRect/>
          </a:stretch>
        </p:blipFill>
        <p:spPr>
          <a:xfrm>
            <a:off x="6096000" y="1545590"/>
            <a:ext cx="5581650" cy="5024437"/>
          </a:xfrm>
          <a:prstGeom prst="rect">
            <a:avLst/>
          </a:prstGeom>
        </p:spPr>
      </p:pic>
    </p:spTree>
    <p:extLst>
      <p:ext uri="{BB962C8B-B14F-4D97-AF65-F5344CB8AC3E}">
        <p14:creationId xmlns:p14="http://schemas.microsoft.com/office/powerpoint/2010/main" val="27010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BCE15-E846-A210-155F-C0DEC0231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63A80-0782-0114-305F-50CE1E215006}"/>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Monosaccharides-Physical Properties</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688DC287-3992-0AF0-B4B0-BB44401A7009}"/>
              </a:ext>
            </a:extLst>
          </p:cNvPr>
          <p:cNvSpPr>
            <a:spLocks noGrp="1"/>
          </p:cNvSpPr>
          <p:nvPr>
            <p:ph idx="1"/>
          </p:nvPr>
        </p:nvSpPr>
        <p:spPr>
          <a:xfrm>
            <a:off x="838200" y="1588770"/>
            <a:ext cx="10515600" cy="5126355"/>
          </a:xfrm>
        </p:spPr>
        <p:txBody>
          <a:bodyPr>
            <a:normAutofit/>
          </a:bodyPr>
          <a:lstStyle/>
          <a:p>
            <a:pPr marL="0" indent="0" algn="just">
              <a:buNone/>
            </a:pPr>
            <a:r>
              <a:rPr lang="en-US" sz="1800" b="1" dirty="0">
                <a:solidFill>
                  <a:srgbClr val="002060"/>
                </a:solidFill>
                <a:latin typeface="Arial" panose="020B0604020202020204" pitchFamily="34" charset="0"/>
                <a:cs typeface="Arial" panose="020B0604020202020204" pitchFamily="34" charset="0"/>
              </a:rPr>
              <a:t>Most monosaccharides have a sweet taste (fructose is sweetest; 73% sweeter than sucrose).</a:t>
            </a:r>
          </a:p>
          <a:p>
            <a:pPr marL="0" indent="0" algn="just">
              <a:buNone/>
            </a:pPr>
            <a:r>
              <a:rPr lang="en-US" sz="1800" b="1" dirty="0">
                <a:solidFill>
                  <a:srgbClr val="002060"/>
                </a:solidFill>
                <a:latin typeface="Arial" panose="020B0604020202020204" pitchFamily="34" charset="0"/>
                <a:cs typeface="Arial" panose="020B0604020202020204" pitchFamily="34" charset="0"/>
              </a:rPr>
              <a:t>• </a:t>
            </a:r>
            <a:r>
              <a:rPr lang="en-US" sz="1800" b="1" dirty="0">
                <a:solidFill>
                  <a:srgbClr val="00B050"/>
                </a:solidFill>
                <a:latin typeface="Arial" panose="020B0604020202020204" pitchFamily="34" charset="0"/>
                <a:cs typeface="Arial" panose="020B0604020202020204" pitchFamily="34" charset="0"/>
              </a:rPr>
              <a:t>They are solids at room temperature.</a:t>
            </a:r>
          </a:p>
          <a:p>
            <a:pPr marL="0" indent="0" algn="just">
              <a:buNone/>
            </a:pPr>
            <a:r>
              <a:rPr lang="en-US" sz="1800" b="1" dirty="0">
                <a:solidFill>
                  <a:srgbClr val="00B050"/>
                </a:solidFill>
                <a:latin typeface="Arial" panose="020B0604020202020204" pitchFamily="34" charset="0"/>
                <a:cs typeface="Arial" panose="020B0604020202020204" pitchFamily="34" charset="0"/>
              </a:rPr>
              <a:t>• They are extremely soluble in water.</a:t>
            </a:r>
          </a:p>
          <a:p>
            <a:pPr marL="0" indent="0" algn="just">
              <a:buNone/>
            </a:pPr>
            <a:r>
              <a:rPr lang="en-US" sz="1800" b="1" dirty="0">
                <a:solidFill>
                  <a:srgbClr val="002060"/>
                </a:solidFill>
                <a:latin typeface="Arial" panose="020B0604020202020204" pitchFamily="34" charset="0"/>
                <a:cs typeface="Arial" panose="020B0604020202020204" pitchFamily="34" charset="0"/>
              </a:rPr>
              <a:t>The presence of large numbers of OH groups make the monosaccharides much more water soluble than most molecules of similar MW. Glucose can dissolve in minute amounts of water to make a syrup (1 g / 1 ml H</a:t>
            </a:r>
            <a:r>
              <a:rPr lang="en-US" sz="1800" b="1" baseline="-25000" dirty="0">
                <a:solidFill>
                  <a:srgbClr val="002060"/>
                </a:solidFill>
                <a:latin typeface="Arial" panose="020B0604020202020204" pitchFamily="34" charset="0"/>
                <a:cs typeface="Arial" panose="020B0604020202020204" pitchFamily="34" charset="0"/>
              </a:rPr>
              <a:t>2</a:t>
            </a:r>
            <a:r>
              <a:rPr lang="en-US" sz="1800" b="1" dirty="0">
                <a:solidFill>
                  <a:srgbClr val="002060"/>
                </a:solidFill>
                <a:latin typeface="Arial" panose="020B0604020202020204" pitchFamily="34" charset="0"/>
                <a:cs typeface="Arial" panose="020B0604020202020204" pitchFamily="34" charset="0"/>
              </a:rPr>
              <a:t>O).</a:t>
            </a:r>
          </a:p>
          <a:p>
            <a:pPr marL="0" indent="0" algn="just">
              <a:buNone/>
            </a:pPr>
            <a:endParaRPr lang="en-US" sz="1800" b="1" dirty="0">
              <a:solidFill>
                <a:srgbClr val="0070C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424487" y="3300411"/>
            <a:ext cx="5705476" cy="3133725"/>
          </a:xfrm>
          <a:prstGeom prst="rect">
            <a:avLst/>
          </a:prstGeom>
        </p:spPr>
      </p:pic>
      <p:pic>
        <p:nvPicPr>
          <p:cNvPr id="7" name="Picture 6"/>
          <p:cNvPicPr>
            <a:picLocks noChangeAspect="1"/>
          </p:cNvPicPr>
          <p:nvPr/>
        </p:nvPicPr>
        <p:blipFill>
          <a:blip r:embed="rId3"/>
          <a:stretch>
            <a:fillRect/>
          </a:stretch>
        </p:blipFill>
        <p:spPr>
          <a:xfrm>
            <a:off x="561974" y="4151948"/>
            <a:ext cx="4638676" cy="662940"/>
          </a:xfrm>
          <a:prstGeom prst="rect">
            <a:avLst/>
          </a:prstGeom>
        </p:spPr>
      </p:pic>
    </p:spTree>
    <p:extLst>
      <p:ext uri="{BB962C8B-B14F-4D97-AF65-F5344CB8AC3E}">
        <p14:creationId xmlns:p14="http://schemas.microsoft.com/office/powerpoint/2010/main" val="10682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BCE15-E846-A210-155F-C0DEC0231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63A80-0782-0114-305F-50CE1E215006}"/>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 Occurrence</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688DC287-3992-0AF0-B4B0-BB44401A7009}"/>
              </a:ext>
            </a:extLst>
          </p:cNvPr>
          <p:cNvSpPr>
            <a:spLocks noGrp="1"/>
          </p:cNvSpPr>
          <p:nvPr>
            <p:ph idx="1"/>
          </p:nvPr>
        </p:nvSpPr>
        <p:spPr>
          <a:xfrm>
            <a:off x="838200" y="1588770"/>
            <a:ext cx="10515600" cy="5126355"/>
          </a:xfrm>
        </p:spPr>
        <p:txBody>
          <a:bodyPr>
            <a:noAutofit/>
          </a:bodyPr>
          <a:lstStyle/>
          <a:p>
            <a:pPr marL="0" indent="0" algn="just">
              <a:buNone/>
            </a:pPr>
            <a:r>
              <a:rPr lang="en-US" sz="2600" b="1" dirty="0">
                <a:solidFill>
                  <a:srgbClr val="002060"/>
                </a:solidFill>
                <a:latin typeface="Arial" panose="020B0604020202020204" pitchFamily="34" charset="0"/>
                <a:cs typeface="Arial" panose="020B0604020202020204" pitchFamily="34" charset="0"/>
              </a:rPr>
              <a:t>The majority of the naturally occurring carbohydrates have the D-configuration. L-monosaccharides are less abundant in nature, although L-arabinose and L-</a:t>
            </a:r>
            <a:r>
              <a:rPr lang="en-US" sz="2600" b="1" dirty="0" err="1">
                <a:solidFill>
                  <a:srgbClr val="002060"/>
                </a:solidFill>
                <a:latin typeface="Arial" panose="020B0604020202020204" pitchFamily="34" charset="0"/>
                <a:cs typeface="Arial" panose="020B0604020202020204" pitchFamily="34" charset="0"/>
              </a:rPr>
              <a:t>galactose</a:t>
            </a:r>
            <a:r>
              <a:rPr lang="en-US" sz="2600" b="1" dirty="0">
                <a:solidFill>
                  <a:srgbClr val="002060"/>
                </a:solidFill>
                <a:latin typeface="Arial" panose="020B0604020202020204" pitchFamily="34" charset="0"/>
                <a:cs typeface="Arial" panose="020B0604020202020204" pitchFamily="34" charset="0"/>
              </a:rPr>
              <a:t> are present as carbohydrate units in many carbohydrate polymers (polysaccharides).</a:t>
            </a:r>
            <a:endParaRPr lang="en-US" sz="2600" b="1" dirty="0">
              <a:solidFill>
                <a:srgbClr val="0070C0"/>
              </a:solidFill>
              <a:latin typeface="Arial" panose="020B0604020202020204" pitchFamily="34" charset="0"/>
              <a:cs typeface="Arial" panose="020B0604020202020204" pitchFamily="34" charset="0"/>
            </a:endParaRPr>
          </a:p>
          <a:p>
            <a:pPr marL="0" indent="0" algn="just">
              <a:buNone/>
            </a:pPr>
            <a:r>
              <a:rPr lang="en-US" sz="2600" b="1" dirty="0">
                <a:solidFill>
                  <a:srgbClr val="0070C0"/>
                </a:solidFill>
                <a:latin typeface="Arial" panose="020B0604020202020204" pitchFamily="34" charset="0"/>
                <a:cs typeface="Arial" panose="020B0604020202020204" pitchFamily="34" charset="0"/>
              </a:rPr>
              <a:t>The pyranose forms dominate in aqueous solution of most monosaccharides, it is quite common to find furanose form when the sugar is incorporated into a biomolecule.</a:t>
            </a:r>
          </a:p>
          <a:p>
            <a:pPr marL="0" indent="0" algn="just">
              <a:buNone/>
            </a:pPr>
            <a:r>
              <a:rPr lang="en-US" sz="2600" b="1" dirty="0">
                <a:solidFill>
                  <a:srgbClr val="0070C0"/>
                </a:solidFill>
                <a:latin typeface="Arial" panose="020B0604020202020204" pitchFamily="34" charset="0"/>
                <a:cs typeface="Arial" panose="020B0604020202020204" pitchFamily="34" charset="0"/>
              </a:rPr>
              <a:t>The popular names of sugars often indicate their principal sources and their optical rotary properties. </a:t>
            </a:r>
            <a:endParaRPr lang="en-US" sz="2600" b="1" dirty="0">
              <a:solidFill>
                <a:srgbClr val="00B050"/>
              </a:solidFill>
              <a:latin typeface="Arial" panose="020B0604020202020204" pitchFamily="34" charset="0"/>
              <a:cs typeface="Arial" panose="020B0604020202020204" pitchFamily="34" charset="0"/>
            </a:endParaRPr>
          </a:p>
          <a:p>
            <a:pPr marL="0" indent="0" algn="just">
              <a:buNone/>
            </a:pPr>
            <a:r>
              <a:rPr lang="en-US" sz="2600" b="1" dirty="0">
                <a:solidFill>
                  <a:srgbClr val="00B050"/>
                </a:solidFill>
                <a:latin typeface="Arial" panose="020B0604020202020204" pitchFamily="34" charset="0"/>
                <a:cs typeface="Arial" panose="020B0604020202020204" pitchFamily="34" charset="0"/>
              </a:rPr>
              <a:t>Synonyms for D-glucose are dextrose, grape sugar, and starch sugar. </a:t>
            </a:r>
          </a:p>
          <a:p>
            <a:pPr marL="0" indent="0" algn="just">
              <a:buNone/>
            </a:pPr>
            <a:r>
              <a:rPr lang="en-US" sz="2600" b="1" dirty="0">
                <a:solidFill>
                  <a:srgbClr val="00B050"/>
                </a:solidFill>
                <a:latin typeface="Arial" panose="020B0604020202020204" pitchFamily="34" charset="0"/>
                <a:cs typeface="Arial" panose="020B0604020202020204" pitchFamily="34" charset="0"/>
              </a:rPr>
              <a:t>Synonyms for fructose are levulose, honey sugar, fruit sugar.</a:t>
            </a:r>
          </a:p>
        </p:txBody>
      </p:sp>
    </p:spTree>
    <p:extLst>
      <p:ext uri="{BB962C8B-B14F-4D97-AF65-F5344CB8AC3E}">
        <p14:creationId xmlns:p14="http://schemas.microsoft.com/office/powerpoint/2010/main" val="48570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325563"/>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Monosaccharides-Ring Forms of Sugar</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43000"/>
            <a:ext cx="10515600" cy="5572125"/>
          </a:xfrm>
        </p:spPr>
        <p:txBody>
          <a:bodyPr>
            <a:normAutofit/>
          </a:bodyPr>
          <a:lstStyle/>
          <a:p>
            <a:pPr marL="0" indent="0" algn="just">
              <a:buNone/>
            </a:pPr>
            <a:r>
              <a:rPr lang="en-US" sz="1800" b="1" dirty="0">
                <a:solidFill>
                  <a:srgbClr val="002060"/>
                </a:solidFill>
                <a:latin typeface="Arial" panose="020B0604020202020204" pitchFamily="34" charset="0"/>
                <a:cs typeface="Arial" panose="020B0604020202020204" pitchFamily="34" charset="0"/>
              </a:rPr>
              <a:t>The structure of D-glucose is not the only one in existence. It was found that a relatively high initial value of specific rotation of glucose in solution (+112°) changed to a much lower value</a:t>
            </a:r>
          </a:p>
          <a:p>
            <a:pPr marL="0" indent="0" algn="just">
              <a:buNone/>
            </a:pPr>
            <a:r>
              <a:rPr lang="en-US" sz="1800" b="1" dirty="0">
                <a:solidFill>
                  <a:srgbClr val="002060"/>
                </a:solidFill>
                <a:latin typeface="Arial" panose="020B0604020202020204" pitchFamily="34" charset="0"/>
                <a:cs typeface="Arial" panose="020B0604020202020204" pitchFamily="34" charset="0"/>
              </a:rPr>
              <a:t>(+52°) after a period of time. </a:t>
            </a:r>
            <a:r>
              <a:rPr lang="en-US" sz="1800" b="1" dirty="0">
                <a:solidFill>
                  <a:srgbClr val="00B050"/>
                </a:solidFill>
                <a:latin typeface="Arial" panose="020B0604020202020204" pitchFamily="34" charset="0"/>
                <a:cs typeface="Arial" panose="020B0604020202020204" pitchFamily="34" charset="0"/>
              </a:rPr>
              <a:t>Two forms of D-glucose, designated α and β, were isolated; they had almost the same melting point but vastly different values of specific rotation (+112° and +19°), which changed with time, to +52°.</a:t>
            </a: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a:p>
            <a:pPr marL="0" indent="0" algn="just">
              <a:buNone/>
            </a:pPr>
            <a:r>
              <a:rPr lang="en-US" sz="1800" b="1" dirty="0">
                <a:solidFill>
                  <a:srgbClr val="0070C0"/>
                </a:solidFill>
                <a:latin typeface="Arial" panose="020B0604020202020204" pitchFamily="34" charset="0"/>
                <a:cs typeface="Arial" panose="020B0604020202020204" pitchFamily="34" charset="0"/>
              </a:rPr>
              <a:t>These forms of D-glucose result from an intramolecular Nucleophilic attack by the hydroxyl oxygen atom attached to C-5 on the carbonyl group, and the consequent formation of a hemiacetal. Because cyclization converts an achiral aldehyde carbon atom (C-1) into a chiral hemiacetal carbon atom, two new discrete isomeric forms, called anomers are produced; they are designated α and β. The six membered ring is related to tetrahydropyran and is called pyranose.</a:t>
            </a:r>
          </a:p>
          <a:p>
            <a:pPr marL="0" indent="0" algn="just">
              <a:buNone/>
            </a:pPr>
            <a:endParaRPr lang="en-US" sz="1800" b="1" dirty="0">
              <a:solidFill>
                <a:srgbClr val="00B05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614988" y="2246311"/>
            <a:ext cx="4243388" cy="681039"/>
          </a:xfrm>
          <a:prstGeom prst="rect">
            <a:avLst/>
          </a:prstGeom>
        </p:spPr>
      </p:pic>
      <p:pic>
        <p:nvPicPr>
          <p:cNvPr id="5" name="Picture 4"/>
          <p:cNvPicPr>
            <a:picLocks noChangeAspect="1"/>
          </p:cNvPicPr>
          <p:nvPr/>
        </p:nvPicPr>
        <p:blipFill>
          <a:blip r:embed="rId3"/>
          <a:stretch>
            <a:fillRect/>
          </a:stretch>
        </p:blipFill>
        <p:spPr>
          <a:xfrm>
            <a:off x="1171575" y="4529138"/>
            <a:ext cx="4343400" cy="2185987"/>
          </a:xfrm>
          <a:prstGeom prst="rect">
            <a:avLst/>
          </a:prstGeom>
        </p:spPr>
      </p:pic>
      <p:pic>
        <p:nvPicPr>
          <p:cNvPr id="6" name="Picture 5"/>
          <p:cNvPicPr>
            <a:picLocks noChangeAspect="1"/>
          </p:cNvPicPr>
          <p:nvPr/>
        </p:nvPicPr>
        <p:blipFill>
          <a:blip r:embed="rId4"/>
          <a:stretch>
            <a:fillRect/>
          </a:stretch>
        </p:blipFill>
        <p:spPr>
          <a:xfrm>
            <a:off x="6562725" y="4343399"/>
            <a:ext cx="3743325" cy="2371725"/>
          </a:xfrm>
          <a:prstGeom prst="rect">
            <a:avLst/>
          </a:prstGeom>
        </p:spPr>
      </p:pic>
    </p:spTree>
    <p:extLst>
      <p:ext uri="{BB962C8B-B14F-4D97-AF65-F5344CB8AC3E}">
        <p14:creationId xmlns:p14="http://schemas.microsoft.com/office/powerpoint/2010/main" val="403776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Monosaccharides-Ring Forms of Sugar</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1800" b="1" dirty="0">
                <a:solidFill>
                  <a:srgbClr val="002060"/>
                </a:solidFill>
                <a:latin typeface="Arial" panose="020B0604020202020204" pitchFamily="34" charset="0"/>
                <a:cs typeface="Arial" panose="020B0604020202020204" pitchFamily="34" charset="0"/>
              </a:rPr>
              <a:t>A five-membered ring can also be formed from the intramolecular nucleophilic attack by the hydroxyl oxygen atom attached to C-4 on the carbonyl group and hemiacetal formation. The five-membered ring is related to tetrahydrofuran and is, therefore, designated as furanose.</a:t>
            </a:r>
          </a:p>
          <a:p>
            <a:pPr marL="0" indent="0" algn="just">
              <a:buNone/>
            </a:pPr>
            <a:endParaRPr lang="en-US" sz="1800" b="1" dirty="0">
              <a:solidFill>
                <a:srgbClr val="002060"/>
              </a:solidFill>
              <a:latin typeface="Arial" panose="020B0604020202020204" pitchFamily="34" charset="0"/>
              <a:cs typeface="Arial" panose="020B0604020202020204" pitchFamily="34" charset="0"/>
            </a:endParaRPr>
          </a:p>
          <a:p>
            <a:pPr marL="0" indent="0" algn="just">
              <a:buNone/>
            </a:pPr>
            <a:endParaRPr lang="en-US" sz="1800" b="1" dirty="0">
              <a:solidFill>
                <a:srgbClr val="002060"/>
              </a:solidFill>
              <a:latin typeface="Arial" panose="020B0604020202020204" pitchFamily="34" charset="0"/>
              <a:cs typeface="Arial" panose="020B0604020202020204" pitchFamily="34" charset="0"/>
            </a:endParaRPr>
          </a:p>
          <a:p>
            <a:pPr marL="0" indent="0" algn="just">
              <a:buNone/>
            </a:pPr>
            <a:endParaRPr lang="en-US" sz="1800" b="1" dirty="0">
              <a:solidFill>
                <a:srgbClr val="002060"/>
              </a:solidFill>
              <a:latin typeface="Arial" panose="020B0604020202020204" pitchFamily="34" charset="0"/>
              <a:cs typeface="Arial" panose="020B0604020202020204" pitchFamily="34" charset="0"/>
            </a:endParaRPr>
          </a:p>
          <a:p>
            <a:pPr marL="0" indent="0" algn="just">
              <a:buNone/>
            </a:pPr>
            <a:endParaRPr lang="en-US" sz="1800" b="1" dirty="0">
              <a:solidFill>
                <a:srgbClr val="002060"/>
              </a:solidFill>
              <a:latin typeface="Arial" panose="020B0604020202020204" pitchFamily="34" charset="0"/>
              <a:cs typeface="Arial" panose="020B0604020202020204" pitchFamily="34" charset="0"/>
            </a:endParaRPr>
          </a:p>
          <a:p>
            <a:pPr marL="0" indent="0" algn="just">
              <a:buNone/>
            </a:pPr>
            <a:endParaRPr lang="en-US" sz="1800" b="1" dirty="0">
              <a:solidFill>
                <a:srgbClr val="002060"/>
              </a:solidFill>
              <a:latin typeface="Arial" panose="020B0604020202020204" pitchFamily="34" charset="0"/>
              <a:cs typeface="Arial" panose="020B0604020202020204" pitchFamily="34" charset="0"/>
            </a:endParaRPr>
          </a:p>
          <a:p>
            <a:pPr marL="0" indent="0" algn="just">
              <a:buNone/>
            </a:pPr>
            <a:endParaRPr lang="en-US" sz="1800" b="1" dirty="0">
              <a:solidFill>
                <a:srgbClr val="002060"/>
              </a:solidFill>
              <a:latin typeface="Arial" panose="020B0604020202020204" pitchFamily="34" charset="0"/>
              <a:cs typeface="Arial" panose="020B0604020202020204" pitchFamily="34" charset="0"/>
            </a:endParaRPr>
          </a:p>
          <a:p>
            <a:pPr marL="0" indent="0" algn="just">
              <a:buNone/>
            </a:pPr>
            <a:r>
              <a:rPr lang="en-US" sz="1800" b="1" dirty="0">
                <a:solidFill>
                  <a:srgbClr val="0070C0"/>
                </a:solidFill>
                <a:latin typeface="Arial" panose="020B0604020202020204" pitchFamily="34" charset="0"/>
                <a:cs typeface="Arial" panose="020B0604020202020204" pitchFamily="34" charset="0"/>
              </a:rPr>
              <a:t>The anomeric carbon of ketoses is C-2.</a:t>
            </a:r>
          </a:p>
        </p:txBody>
      </p:sp>
      <p:pic>
        <p:nvPicPr>
          <p:cNvPr id="4" name="Picture 3"/>
          <p:cNvPicPr>
            <a:picLocks noChangeAspect="1"/>
          </p:cNvPicPr>
          <p:nvPr/>
        </p:nvPicPr>
        <p:blipFill>
          <a:blip r:embed="rId2"/>
          <a:stretch>
            <a:fillRect/>
          </a:stretch>
        </p:blipFill>
        <p:spPr>
          <a:xfrm>
            <a:off x="3138486" y="2157412"/>
            <a:ext cx="3800475" cy="1885950"/>
          </a:xfrm>
          <a:prstGeom prst="rect">
            <a:avLst/>
          </a:prstGeom>
        </p:spPr>
      </p:pic>
      <p:pic>
        <p:nvPicPr>
          <p:cNvPr id="5" name="Picture 4"/>
          <p:cNvPicPr>
            <a:picLocks noChangeAspect="1"/>
          </p:cNvPicPr>
          <p:nvPr/>
        </p:nvPicPr>
        <p:blipFill>
          <a:blip r:embed="rId3"/>
          <a:stretch>
            <a:fillRect/>
          </a:stretch>
        </p:blipFill>
        <p:spPr>
          <a:xfrm>
            <a:off x="6096000" y="4043362"/>
            <a:ext cx="4691059" cy="2671764"/>
          </a:xfrm>
          <a:prstGeom prst="rect">
            <a:avLst/>
          </a:prstGeom>
        </p:spPr>
      </p:pic>
    </p:spTree>
    <p:extLst>
      <p:ext uri="{BB962C8B-B14F-4D97-AF65-F5344CB8AC3E}">
        <p14:creationId xmlns:p14="http://schemas.microsoft.com/office/powerpoint/2010/main" val="34545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 Mutarotation</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When sugar molecules are dissolved in aqueous solutions, a series of reactions, involving molecular rearrangements around rearrangements are associated with the change in optical rotation, and lead to formation of a mixture of products that are in equilibrium. This process, first observed for D-glucose, is called mutarotation. </a:t>
            </a:r>
            <a:r>
              <a:rPr lang="en-US" sz="2000" b="1" dirty="0">
                <a:solidFill>
                  <a:srgbClr val="00B050"/>
                </a:solidFill>
                <a:latin typeface="Arial" panose="020B0604020202020204" pitchFamily="34" charset="0"/>
                <a:cs typeface="Arial" panose="020B0604020202020204" pitchFamily="34" charset="0"/>
              </a:rPr>
              <a:t>If one dissolves α-</a:t>
            </a:r>
            <a:r>
              <a:rPr lang="en-US" sz="2000" b="1" dirty="0" err="1">
                <a:solidFill>
                  <a:srgbClr val="00B050"/>
                </a:solidFill>
                <a:latin typeface="Arial" panose="020B0604020202020204" pitchFamily="34" charset="0"/>
                <a:cs typeface="Arial" panose="020B0604020202020204" pitchFamily="34" charset="0"/>
              </a:rPr>
              <a:t>Dglucopyranose</a:t>
            </a:r>
            <a:r>
              <a:rPr lang="en-US" sz="2000" b="1" dirty="0">
                <a:solidFill>
                  <a:srgbClr val="00B050"/>
                </a:solidFill>
                <a:latin typeface="Arial" panose="020B0604020202020204" pitchFamily="34" charset="0"/>
                <a:cs typeface="Arial" panose="020B0604020202020204" pitchFamily="34" charset="0"/>
              </a:rPr>
              <a:t> ([α]D +112°) or β-D-</a:t>
            </a:r>
            <a:r>
              <a:rPr lang="en-US" sz="2000" b="1" dirty="0" err="1">
                <a:solidFill>
                  <a:srgbClr val="00B050"/>
                </a:solidFill>
                <a:latin typeface="Arial" panose="020B0604020202020204" pitchFamily="34" charset="0"/>
                <a:cs typeface="Arial" panose="020B0604020202020204" pitchFamily="34" charset="0"/>
              </a:rPr>
              <a:t>glucopyranose</a:t>
            </a:r>
            <a:r>
              <a:rPr lang="en-US" sz="2000" b="1" dirty="0">
                <a:solidFill>
                  <a:srgbClr val="00B050"/>
                </a:solidFill>
                <a:latin typeface="Arial" panose="020B0604020202020204" pitchFamily="34" charset="0"/>
                <a:cs typeface="Arial" panose="020B0604020202020204" pitchFamily="34" charset="0"/>
              </a:rPr>
              <a:t> ([α]D +19°) in water, an equilibrium is formed with the [α]D of the resultant solution being +52.7°.Theoretically, the mixture contains five different structural forms of glucose: α-D-</a:t>
            </a:r>
            <a:r>
              <a:rPr lang="en-US" sz="2000" b="1" dirty="0" err="1">
                <a:solidFill>
                  <a:srgbClr val="00B050"/>
                </a:solidFill>
                <a:latin typeface="Arial" panose="020B0604020202020204" pitchFamily="34" charset="0"/>
                <a:cs typeface="Arial" panose="020B0604020202020204" pitchFamily="34" charset="0"/>
              </a:rPr>
              <a:t>glucopyranose</a:t>
            </a:r>
            <a:r>
              <a:rPr lang="en-US" sz="2000" b="1" dirty="0">
                <a:solidFill>
                  <a:srgbClr val="00B050"/>
                </a:solidFill>
                <a:latin typeface="Arial" panose="020B0604020202020204" pitchFamily="34" charset="0"/>
                <a:cs typeface="Arial" panose="020B0604020202020204" pitchFamily="34" charset="0"/>
              </a:rPr>
              <a:t>, β-D-</a:t>
            </a:r>
            <a:r>
              <a:rPr lang="en-US" sz="2000" b="1" dirty="0" err="1">
                <a:solidFill>
                  <a:srgbClr val="00B050"/>
                </a:solidFill>
                <a:latin typeface="Arial" panose="020B0604020202020204" pitchFamily="34" charset="0"/>
                <a:cs typeface="Arial" panose="020B0604020202020204" pitchFamily="34" charset="0"/>
              </a:rPr>
              <a:t>glucopyranose</a:t>
            </a:r>
            <a:r>
              <a:rPr lang="en-US" sz="2000" b="1" dirty="0">
                <a:solidFill>
                  <a:srgbClr val="00B050"/>
                </a:solidFill>
                <a:latin typeface="Arial" panose="020B0604020202020204" pitchFamily="34" charset="0"/>
                <a:cs typeface="Arial" panose="020B0604020202020204" pitchFamily="34" charset="0"/>
              </a:rPr>
              <a:t>, α-D-</a:t>
            </a:r>
            <a:r>
              <a:rPr lang="en-US" sz="2000" b="1" dirty="0" err="1">
                <a:solidFill>
                  <a:srgbClr val="00B050"/>
                </a:solidFill>
                <a:latin typeface="Arial" panose="020B0604020202020204" pitchFamily="34" charset="0"/>
                <a:cs typeface="Arial" panose="020B0604020202020204" pitchFamily="34" charset="0"/>
              </a:rPr>
              <a:t>glucofuranose</a:t>
            </a:r>
            <a:r>
              <a:rPr lang="en-US" sz="2000" b="1" dirty="0">
                <a:solidFill>
                  <a:srgbClr val="00B050"/>
                </a:solidFill>
                <a:latin typeface="Arial" panose="020B0604020202020204" pitchFamily="34" charset="0"/>
                <a:cs typeface="Arial" panose="020B0604020202020204" pitchFamily="34" charset="0"/>
              </a:rPr>
              <a:t>, β-D-</a:t>
            </a:r>
            <a:r>
              <a:rPr lang="en-US" sz="2000" b="1" dirty="0" err="1">
                <a:solidFill>
                  <a:srgbClr val="00B050"/>
                </a:solidFill>
                <a:latin typeface="Arial" panose="020B0604020202020204" pitchFamily="34" charset="0"/>
                <a:cs typeface="Arial" panose="020B0604020202020204" pitchFamily="34" charset="0"/>
              </a:rPr>
              <a:t>glucofuranose</a:t>
            </a:r>
            <a:r>
              <a:rPr lang="en-US" sz="2000" b="1" dirty="0">
                <a:solidFill>
                  <a:srgbClr val="00B050"/>
                </a:solidFill>
                <a:latin typeface="Arial" panose="020B0604020202020204" pitchFamily="34" charset="0"/>
                <a:cs typeface="Arial" panose="020B0604020202020204" pitchFamily="34" charset="0"/>
              </a:rPr>
              <a:t>, and open-chain free aldehyde. The four ring structures are transformed into each other via the open chain form. The process will take place if the starting material represents any of the five forms. </a:t>
            </a:r>
          </a:p>
          <a:p>
            <a:pPr marL="0" indent="0" algn="just">
              <a:buNone/>
            </a:pPr>
            <a:r>
              <a:rPr lang="en-US" sz="2000" b="1" dirty="0">
                <a:solidFill>
                  <a:srgbClr val="0070C0"/>
                </a:solidFill>
                <a:latin typeface="Arial" panose="020B0604020202020204" pitchFamily="34" charset="0"/>
                <a:cs typeface="Arial" panose="020B0604020202020204" pitchFamily="34" charset="0"/>
              </a:rPr>
              <a:t>The mutarotation process is slow (it may take several hours to reach equilibrium) if conducted in water at 20°C. The rate of mutarotation increases, however, 1.5 to 3 times with each 10°C increase in the temperature. Both acids and bases increase the rate of mutarotation. Certain enzymes, such as </a:t>
            </a:r>
            <a:r>
              <a:rPr lang="en-US" sz="2000" b="1" dirty="0" err="1">
                <a:solidFill>
                  <a:srgbClr val="0070C0"/>
                </a:solidFill>
                <a:latin typeface="Arial" panose="020B0604020202020204" pitchFamily="34" charset="0"/>
                <a:cs typeface="Arial" panose="020B0604020202020204" pitchFamily="34" charset="0"/>
              </a:rPr>
              <a:t>mutarotase</a:t>
            </a:r>
            <a:r>
              <a:rPr lang="en-US" sz="2000" b="1" dirty="0">
                <a:solidFill>
                  <a:srgbClr val="0070C0"/>
                </a:solidFill>
                <a:latin typeface="Arial" panose="020B0604020202020204" pitchFamily="34" charset="0"/>
                <a:cs typeface="Arial" panose="020B0604020202020204" pitchFamily="34" charset="0"/>
              </a:rPr>
              <a:t> will also catalyze the mutarotation reactions. The rate and the relative amount of products are also affected by the polarity of the solvent, with less polar solvents decreasing the rate of mutarotation. </a:t>
            </a:r>
          </a:p>
        </p:txBody>
      </p:sp>
    </p:spTree>
    <p:extLst>
      <p:ext uri="{BB962C8B-B14F-4D97-AF65-F5344CB8AC3E}">
        <p14:creationId xmlns:p14="http://schemas.microsoft.com/office/powerpoint/2010/main" val="12581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 Mutarotation</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2000" b="1" dirty="0">
                <a:solidFill>
                  <a:srgbClr val="0070C0"/>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1343025" y="1120775"/>
            <a:ext cx="9715500" cy="5394325"/>
          </a:xfrm>
          <a:prstGeom prst="rect">
            <a:avLst/>
          </a:prstGeom>
        </p:spPr>
      </p:pic>
    </p:spTree>
    <p:extLst>
      <p:ext uri="{BB962C8B-B14F-4D97-AF65-F5344CB8AC3E}">
        <p14:creationId xmlns:p14="http://schemas.microsoft.com/office/powerpoint/2010/main" val="29812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solidFill>
                  <a:srgbClr val="C00000"/>
                </a:solidFill>
                <a:latin typeface="Arial" panose="020B0604020202020204" pitchFamily="34" charset="0"/>
                <a:cs typeface="Arial" panose="020B0604020202020204" pitchFamily="34" charset="0"/>
              </a:rPr>
              <a:t>Contents</a:t>
            </a:r>
            <a:endParaRPr lang="en-US" sz="6600" dirty="0"/>
          </a:p>
        </p:txBody>
      </p:sp>
      <p:sp>
        <p:nvSpPr>
          <p:cNvPr id="3" name="Content Placeholder 2"/>
          <p:cNvSpPr>
            <a:spLocks noGrp="1"/>
          </p:cNvSpPr>
          <p:nvPr>
            <p:ph idx="1"/>
          </p:nvPr>
        </p:nvSpPr>
        <p:spPr/>
        <p:txBody>
          <a:bodyPr>
            <a:normAutofit fontScale="85000" lnSpcReduction="20000"/>
          </a:bodyPr>
          <a:lstStyle/>
          <a:p>
            <a:r>
              <a:rPr lang="en-US" b="1" dirty="0">
                <a:solidFill>
                  <a:srgbClr val="002060"/>
                </a:solidFill>
              </a:rPr>
              <a:t>Introduction to carbohydrates and its functions</a:t>
            </a:r>
          </a:p>
          <a:p>
            <a:r>
              <a:rPr lang="en-US" b="1" dirty="0">
                <a:solidFill>
                  <a:srgbClr val="002060"/>
                </a:solidFill>
              </a:rPr>
              <a:t>Classification of carbohydrates</a:t>
            </a:r>
          </a:p>
          <a:p>
            <a:r>
              <a:rPr lang="en-US" b="1" dirty="0">
                <a:solidFill>
                  <a:srgbClr val="002060"/>
                </a:solidFill>
              </a:rPr>
              <a:t>Monosaccharides and changes </a:t>
            </a:r>
          </a:p>
          <a:p>
            <a:r>
              <a:rPr lang="en-US" b="1" dirty="0">
                <a:solidFill>
                  <a:srgbClr val="002060"/>
                </a:solidFill>
              </a:rPr>
              <a:t>Introduction to common Oligosaccharides</a:t>
            </a:r>
          </a:p>
          <a:p>
            <a:r>
              <a:rPr lang="en-US" b="1" dirty="0">
                <a:solidFill>
                  <a:srgbClr val="002060"/>
                </a:solidFill>
              </a:rPr>
              <a:t>Polysaccharides and its classifications</a:t>
            </a:r>
          </a:p>
          <a:p>
            <a:r>
              <a:rPr lang="en-US" b="1" dirty="0">
                <a:solidFill>
                  <a:srgbClr val="002060"/>
                </a:solidFill>
              </a:rPr>
              <a:t>Starch- structure, gelatinization, retrogradation</a:t>
            </a:r>
          </a:p>
          <a:p>
            <a:r>
              <a:rPr lang="en-US" b="1" dirty="0">
                <a:solidFill>
                  <a:srgbClr val="002060"/>
                </a:solidFill>
              </a:rPr>
              <a:t>Modified starches</a:t>
            </a:r>
          </a:p>
          <a:p>
            <a:r>
              <a:rPr lang="en-US" b="1" dirty="0">
                <a:solidFill>
                  <a:srgbClr val="002060"/>
                </a:solidFill>
              </a:rPr>
              <a:t>Glycogen</a:t>
            </a:r>
          </a:p>
          <a:p>
            <a:r>
              <a:rPr lang="en-US" b="1" dirty="0">
                <a:solidFill>
                  <a:srgbClr val="002060"/>
                </a:solidFill>
              </a:rPr>
              <a:t>Chitin</a:t>
            </a:r>
          </a:p>
          <a:p>
            <a:r>
              <a:rPr lang="en-US" b="1" dirty="0">
                <a:solidFill>
                  <a:srgbClr val="002060"/>
                </a:solidFill>
              </a:rPr>
              <a:t>Cellulose</a:t>
            </a:r>
          </a:p>
          <a:p>
            <a:r>
              <a:rPr lang="en-US" b="1" dirty="0">
                <a:solidFill>
                  <a:srgbClr val="002060"/>
                </a:solidFill>
              </a:rPr>
              <a:t>Carbohydrate digesting enzymes</a:t>
            </a:r>
          </a:p>
          <a:p>
            <a:endParaRPr lang="en-US" b="1" dirty="0">
              <a:solidFill>
                <a:srgbClr val="002060"/>
              </a:solidFill>
            </a:endParaRPr>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2"/>
          <a:stretch>
            <a:fillRect/>
          </a:stretch>
        </p:blipFill>
        <p:spPr>
          <a:xfrm>
            <a:off x="8149590" y="2366010"/>
            <a:ext cx="3204210" cy="2940685"/>
          </a:xfrm>
          <a:prstGeom prst="rect">
            <a:avLst/>
          </a:prstGeom>
        </p:spPr>
      </p:pic>
    </p:spTree>
    <p:extLst>
      <p:ext uri="{BB962C8B-B14F-4D97-AF65-F5344CB8AC3E}">
        <p14:creationId xmlns:p14="http://schemas.microsoft.com/office/powerpoint/2010/main" val="252751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 Enolization and Isomerization</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In the presence of alkali, sugars are relatively easily interconverted. The transformation involves epimerization of both aldoses and ketoses as well as aldose ketose isomerization.</a:t>
            </a:r>
          </a:p>
          <a:p>
            <a:pPr marL="0" indent="0" algn="just">
              <a:buNone/>
            </a:pPr>
            <a:r>
              <a:rPr lang="en-US" sz="2000" b="1" dirty="0">
                <a:solidFill>
                  <a:srgbClr val="00B050"/>
                </a:solidFill>
                <a:latin typeface="Arial" panose="020B0604020202020204" pitchFamily="34" charset="0"/>
                <a:cs typeface="Arial" panose="020B0604020202020204" pitchFamily="34" charset="0"/>
              </a:rPr>
              <a:t>The enolization reaction is a general reaction of a carbonyl compound having an α-hydrogen atom. Starting with aldehydo-D-glucose, the 1,2 enediol is first formed, which can be converted into another aldose (with opposite configuration at C-2) and the corresponding ketose. Therefore, by enolization and isomerization, D-glucose, D-mannose, and D-fructose can be easily interconverted. Either a base or an enzyme catalyzes isomerization, and it will also occur under acid or neutral conditions, although at a much slower rate.</a:t>
            </a:r>
          </a:p>
        </p:txBody>
      </p:sp>
      <p:pic>
        <p:nvPicPr>
          <p:cNvPr id="9" name="Picture 8">
            <a:extLst>
              <a:ext uri="{FF2B5EF4-FFF2-40B4-BE49-F238E27FC236}">
                <a16:creationId xmlns:a16="http://schemas.microsoft.com/office/drawing/2014/main" id="{CB040012-A112-DF85-A647-F5418ADD69D5}"/>
              </a:ext>
            </a:extLst>
          </p:cNvPr>
          <p:cNvPicPr>
            <a:picLocks noChangeAspect="1"/>
          </p:cNvPicPr>
          <p:nvPr/>
        </p:nvPicPr>
        <p:blipFill>
          <a:blip r:embed="rId2"/>
          <a:stretch>
            <a:fillRect/>
          </a:stretch>
        </p:blipFill>
        <p:spPr>
          <a:xfrm>
            <a:off x="3116580" y="4023360"/>
            <a:ext cx="6370320" cy="2548889"/>
          </a:xfrm>
          <a:prstGeom prst="rect">
            <a:avLst/>
          </a:prstGeom>
        </p:spPr>
      </p:pic>
    </p:spTree>
    <p:extLst>
      <p:ext uri="{BB962C8B-B14F-4D97-AF65-F5344CB8AC3E}">
        <p14:creationId xmlns:p14="http://schemas.microsoft.com/office/powerpoint/2010/main" val="415793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 Chemical Modifications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In</a:t>
            </a:r>
            <a:endParaRPr lang="en-US" sz="2000" b="1" dirty="0">
              <a:solidFill>
                <a:srgbClr val="00B05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0" y="1147762"/>
            <a:ext cx="10677525" cy="5438776"/>
          </a:xfrm>
          <a:prstGeom prst="rect">
            <a:avLst/>
          </a:prstGeom>
        </p:spPr>
      </p:pic>
    </p:spTree>
    <p:extLst>
      <p:ext uri="{BB962C8B-B14F-4D97-AF65-F5344CB8AC3E}">
        <p14:creationId xmlns:p14="http://schemas.microsoft.com/office/powerpoint/2010/main" val="264350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 Formation of Glycosidic Linkage</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The hemiacetal form of sugars can react with alcohol to produce a full acetal according to the following reaction.</a:t>
            </a: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endParaRPr lang="en-US" sz="2000" b="1" dirty="0">
              <a:solidFill>
                <a:srgbClr val="002060"/>
              </a:solidFill>
              <a:latin typeface="Arial" panose="020B0604020202020204" pitchFamily="34" charset="0"/>
              <a:cs typeface="Arial" panose="020B0604020202020204" pitchFamily="34" charset="0"/>
            </a:endParaRPr>
          </a:p>
          <a:p>
            <a:pPr marL="0" indent="0" algn="just">
              <a:buNone/>
            </a:pPr>
            <a:r>
              <a:rPr lang="en-US" sz="2000" b="1" dirty="0">
                <a:solidFill>
                  <a:srgbClr val="00B050"/>
                </a:solidFill>
                <a:latin typeface="Arial" panose="020B0604020202020204" pitchFamily="34" charset="0"/>
                <a:cs typeface="Arial" panose="020B0604020202020204" pitchFamily="34" charset="0"/>
              </a:rPr>
              <a:t>The two products are more commonly referred to as glycosides — more specifically, as methyl α- and β-D-</a:t>
            </a:r>
            <a:r>
              <a:rPr lang="en-US" sz="2000" b="1" dirty="0" err="1">
                <a:solidFill>
                  <a:srgbClr val="00B050"/>
                </a:solidFill>
                <a:latin typeface="Arial" panose="020B0604020202020204" pitchFamily="34" charset="0"/>
                <a:cs typeface="Arial" panose="020B0604020202020204" pitchFamily="34" charset="0"/>
              </a:rPr>
              <a:t>glucopyranosides</a:t>
            </a:r>
            <a:r>
              <a:rPr lang="en-US" sz="2000" b="1" dirty="0">
                <a:solidFill>
                  <a:srgbClr val="00B050"/>
                </a:solidFill>
                <a:latin typeface="Arial" panose="020B0604020202020204" pitchFamily="34" charset="0"/>
                <a:cs typeface="Arial" panose="020B0604020202020204" pitchFamily="34" charset="0"/>
              </a:rPr>
              <a:t>. The carbohydrate (glycon) portion of the molecule is distinguished from the noncarbohydrate aglycon. The acetal linkage is formed from a glycosyl donor and a glycosyl acceptor.</a:t>
            </a:r>
          </a:p>
        </p:txBody>
      </p:sp>
      <p:pic>
        <p:nvPicPr>
          <p:cNvPr id="4" name="Picture 3"/>
          <p:cNvPicPr>
            <a:picLocks noChangeAspect="1"/>
          </p:cNvPicPr>
          <p:nvPr/>
        </p:nvPicPr>
        <p:blipFill>
          <a:blip r:embed="rId2"/>
          <a:stretch>
            <a:fillRect/>
          </a:stretch>
        </p:blipFill>
        <p:spPr>
          <a:xfrm>
            <a:off x="1014413" y="1800225"/>
            <a:ext cx="10086975" cy="2800350"/>
          </a:xfrm>
          <a:prstGeom prst="rect">
            <a:avLst/>
          </a:prstGeom>
        </p:spPr>
      </p:pic>
    </p:spTree>
    <p:extLst>
      <p:ext uri="{BB962C8B-B14F-4D97-AF65-F5344CB8AC3E}">
        <p14:creationId xmlns:p14="http://schemas.microsoft.com/office/powerpoint/2010/main" val="6583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Oligosaccharides-Disaccharides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rm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Disaccharides are glycosides in which the aglycon constitutes another monosaccharide unit. </a:t>
            </a:r>
          </a:p>
          <a:p>
            <a:pPr marL="0" indent="0" algn="just">
              <a:buNone/>
            </a:pPr>
            <a:r>
              <a:rPr lang="en-US" sz="2400" b="1" dirty="0">
                <a:solidFill>
                  <a:srgbClr val="00B050"/>
                </a:solidFill>
                <a:latin typeface="Arial" panose="020B0604020202020204" pitchFamily="34" charset="0"/>
                <a:cs typeface="Arial" panose="020B0604020202020204" pitchFamily="34" charset="0"/>
              </a:rPr>
              <a:t>Alcohol groups of one carbohydrate (monosaccharide) can react with a hemiacetal hydroxyl group of another carbohydrate (monosaccharide) and form a glycoside between two carbohydrate units.</a:t>
            </a:r>
          </a:p>
          <a:p>
            <a:pPr marL="0" indent="0" algn="just">
              <a:buNone/>
            </a:pPr>
            <a:r>
              <a:rPr lang="en-US" sz="2400" b="1" dirty="0">
                <a:solidFill>
                  <a:srgbClr val="0070C0"/>
                </a:solidFill>
                <a:latin typeface="Arial" panose="020B0604020202020204" pitchFamily="34" charset="0"/>
                <a:cs typeface="Arial" panose="020B0604020202020204" pitchFamily="34" charset="0"/>
              </a:rPr>
              <a:t>Disaccharides can be divided into heterogeneous and homogeneous types according to their monosaccharide composition, and into reducing or non-reducing disaccharides, depending whether they possess a free anomeric carbon. </a:t>
            </a:r>
          </a:p>
          <a:p>
            <a:pPr marL="0" indent="0" algn="just">
              <a:buNone/>
            </a:pPr>
            <a:r>
              <a:rPr lang="en-US" sz="2400" b="1" dirty="0">
                <a:solidFill>
                  <a:srgbClr val="002060"/>
                </a:solidFill>
                <a:latin typeface="Arial" panose="020B0604020202020204" pitchFamily="34" charset="0"/>
                <a:cs typeface="Arial" panose="020B0604020202020204" pitchFamily="34" charset="0"/>
              </a:rPr>
              <a:t>Homodisaccharides contain two identical monosaccharide units, whereas heterodisaccharides are composed of two different monomers.</a:t>
            </a:r>
          </a:p>
          <a:p>
            <a:pPr marL="0" indent="0" algn="just">
              <a:buNone/>
            </a:pPr>
            <a:r>
              <a:rPr lang="en-US" sz="2400" b="1" dirty="0">
                <a:solidFill>
                  <a:srgbClr val="0070C0"/>
                </a:solidFill>
                <a:latin typeface="Arial" panose="020B0604020202020204" pitchFamily="34" charset="0"/>
                <a:cs typeface="Arial" panose="020B0604020202020204" pitchFamily="34" charset="0"/>
              </a:rPr>
              <a:t>Reducing disaccharides, in contrast to non-reducing ones, contain a reactive hemiacetal center that can be easily modified chemically (e.g., via oxidation or reduction).</a:t>
            </a:r>
          </a:p>
        </p:txBody>
      </p:sp>
    </p:spTree>
    <p:extLst>
      <p:ext uri="{BB962C8B-B14F-4D97-AF65-F5344CB8AC3E}">
        <p14:creationId xmlns:p14="http://schemas.microsoft.com/office/powerpoint/2010/main" val="35487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Oligosaccharides-Disaccharides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B050"/>
                </a:solidFill>
                <a:latin typeface="Arial" panose="020B0604020202020204" pitchFamily="34" charset="0"/>
                <a:cs typeface="Arial" panose="020B0604020202020204" pitchFamily="34" charset="0"/>
              </a:rPr>
              <a:t>The two most important </a:t>
            </a:r>
            <a:r>
              <a:rPr lang="en-US" sz="2000" b="1" dirty="0">
                <a:solidFill>
                  <a:srgbClr val="002060"/>
                </a:solidFill>
                <a:latin typeface="Arial" panose="020B0604020202020204" pitchFamily="34" charset="0"/>
                <a:cs typeface="Arial" panose="020B0604020202020204" pitchFamily="34" charset="0"/>
              </a:rPr>
              <a:t>naturally occurring heterodisaccharides are sucrose and lactose.</a:t>
            </a:r>
          </a:p>
          <a:p>
            <a:pPr marL="0" indent="0" algn="just">
              <a:buNone/>
            </a:pPr>
            <a:r>
              <a:rPr lang="en-US" sz="2000" b="1" dirty="0">
                <a:solidFill>
                  <a:srgbClr val="0070C0"/>
                </a:solidFill>
                <a:latin typeface="Arial" panose="020B0604020202020204" pitchFamily="34" charset="0"/>
                <a:cs typeface="Arial" panose="020B0604020202020204" pitchFamily="34" charset="0"/>
              </a:rPr>
              <a:t>Sucrose (commonly known as sugar or table sugar) occurs in all plants, but it is commercially obtained from sugar cane and sugar beets. It is composed of an α-D-</a:t>
            </a:r>
            <a:r>
              <a:rPr lang="en-US" sz="2000" b="1" dirty="0" err="1">
                <a:solidFill>
                  <a:srgbClr val="0070C0"/>
                </a:solidFill>
                <a:latin typeface="Arial" panose="020B0604020202020204" pitchFamily="34" charset="0"/>
                <a:cs typeface="Arial" panose="020B0604020202020204" pitchFamily="34" charset="0"/>
              </a:rPr>
              <a:t>glucopyranosyl</a:t>
            </a:r>
            <a:r>
              <a:rPr lang="en-US" sz="2000" b="1" dirty="0">
                <a:solidFill>
                  <a:srgbClr val="0070C0"/>
                </a:solidFill>
                <a:latin typeface="Arial" panose="020B0604020202020204" pitchFamily="34" charset="0"/>
                <a:cs typeface="Arial" panose="020B0604020202020204" pitchFamily="34" charset="0"/>
              </a:rPr>
              <a:t> unit and a β-D-</a:t>
            </a:r>
            <a:r>
              <a:rPr lang="en-US" sz="2000" b="1" dirty="0" err="1">
                <a:solidFill>
                  <a:srgbClr val="0070C0"/>
                </a:solidFill>
                <a:latin typeface="Arial" panose="020B0604020202020204" pitchFamily="34" charset="0"/>
                <a:cs typeface="Arial" panose="020B0604020202020204" pitchFamily="34" charset="0"/>
              </a:rPr>
              <a:t>fructofuranosyl</a:t>
            </a:r>
            <a:r>
              <a:rPr lang="en-US" sz="2000" b="1" dirty="0">
                <a:solidFill>
                  <a:srgbClr val="0070C0"/>
                </a:solidFill>
                <a:latin typeface="Arial" panose="020B0604020202020204" pitchFamily="34" charset="0"/>
                <a:cs typeface="Arial" panose="020B0604020202020204" pitchFamily="34" charset="0"/>
              </a:rPr>
              <a:t> unit linked reducing end to reducing end, thus it is a non-reducing sugar. Its chemical name is α-D-</a:t>
            </a:r>
            <a:r>
              <a:rPr lang="en-US" sz="2000" b="1" dirty="0" err="1">
                <a:solidFill>
                  <a:srgbClr val="0070C0"/>
                </a:solidFill>
                <a:latin typeface="Arial" panose="020B0604020202020204" pitchFamily="34" charset="0"/>
                <a:cs typeface="Arial" panose="020B0604020202020204" pitchFamily="34" charset="0"/>
              </a:rPr>
              <a:t>glucopyranosyl</a:t>
            </a:r>
            <a:r>
              <a:rPr lang="en-US" sz="2000" b="1" dirty="0">
                <a:solidFill>
                  <a:srgbClr val="0070C0"/>
                </a:solidFill>
                <a:latin typeface="Arial" panose="020B0604020202020204" pitchFamily="34" charset="0"/>
                <a:cs typeface="Arial" panose="020B0604020202020204" pitchFamily="34" charset="0"/>
              </a:rPr>
              <a:t>-β-D-</a:t>
            </a:r>
            <a:r>
              <a:rPr lang="en-US" sz="2000" b="1" dirty="0" err="1">
                <a:solidFill>
                  <a:srgbClr val="0070C0"/>
                </a:solidFill>
                <a:latin typeface="Arial" panose="020B0604020202020204" pitchFamily="34" charset="0"/>
                <a:cs typeface="Arial" panose="020B0604020202020204" pitchFamily="34" charset="0"/>
              </a:rPr>
              <a:t>fructofuranoside</a:t>
            </a:r>
            <a:r>
              <a:rPr lang="en-US" sz="2000" b="1" dirty="0">
                <a:solidFill>
                  <a:srgbClr val="0070C0"/>
                </a:solidFill>
                <a:latin typeface="Arial" panose="020B0604020202020204" pitchFamily="34" charset="0"/>
                <a:cs typeface="Arial" panose="020B0604020202020204" pitchFamily="34" charset="0"/>
              </a:rPr>
              <a:t>.</a:t>
            </a: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r>
              <a:rPr lang="en-US" sz="2000" b="1" dirty="0">
                <a:solidFill>
                  <a:srgbClr val="00B050"/>
                </a:solidFill>
                <a:latin typeface="Arial" panose="020B0604020202020204" pitchFamily="34" charset="0"/>
                <a:cs typeface="Arial" panose="020B0604020202020204" pitchFamily="34" charset="0"/>
              </a:rPr>
              <a:t>Sucrose is the world’s main sweetening agent. Sucrose is common in many baked products, breakfast cereals, deserts, and beverages. Sucrose is hydrolyzed into D-glucose and D-fructose by the enzyme sucrase, which is present in the human intestinal tract, and therefore can be utilized by humans for energy. Monosaccharides (D-glucose and D-fructose) do not need to undergo digestion before they are absorbed. The plant enzyme invertase is able to hydrolyze sucrose into its two constituent sugars in equimolar mixture of D-glucose and D-fructose; the mixture has a different value of specific rotation, and is termed invert sugar.</a:t>
            </a:r>
          </a:p>
        </p:txBody>
      </p:sp>
      <p:pic>
        <p:nvPicPr>
          <p:cNvPr id="4" name="Picture 3"/>
          <p:cNvPicPr>
            <a:picLocks noChangeAspect="1"/>
          </p:cNvPicPr>
          <p:nvPr/>
        </p:nvPicPr>
        <p:blipFill>
          <a:blip r:embed="rId2"/>
          <a:stretch>
            <a:fillRect/>
          </a:stretch>
        </p:blipFill>
        <p:spPr>
          <a:xfrm>
            <a:off x="3362325" y="2889252"/>
            <a:ext cx="3067050" cy="1268412"/>
          </a:xfrm>
          <a:prstGeom prst="rect">
            <a:avLst/>
          </a:prstGeom>
        </p:spPr>
      </p:pic>
      <p:pic>
        <p:nvPicPr>
          <p:cNvPr id="5" name="Picture 4"/>
          <p:cNvPicPr>
            <a:picLocks noChangeAspect="1"/>
          </p:cNvPicPr>
          <p:nvPr/>
        </p:nvPicPr>
        <p:blipFill>
          <a:blip r:embed="rId3"/>
          <a:stretch>
            <a:fillRect/>
          </a:stretch>
        </p:blipFill>
        <p:spPr>
          <a:xfrm>
            <a:off x="7434262" y="3146428"/>
            <a:ext cx="3038475" cy="1000125"/>
          </a:xfrm>
          <a:prstGeom prst="rect">
            <a:avLst/>
          </a:prstGeom>
        </p:spPr>
      </p:pic>
    </p:spTree>
    <p:extLst>
      <p:ext uri="{BB962C8B-B14F-4D97-AF65-F5344CB8AC3E}">
        <p14:creationId xmlns:p14="http://schemas.microsoft.com/office/powerpoint/2010/main" val="30037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Oligosaccharides-Disaccharides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B050"/>
                </a:solidFill>
                <a:latin typeface="Arial" panose="020B0604020202020204" pitchFamily="34" charset="0"/>
                <a:cs typeface="Arial" panose="020B0604020202020204" pitchFamily="34" charset="0"/>
              </a:rPr>
              <a:t>Lactose occurs in the milk of mammals, where it serves as an energy source for developing mammals. The concentration of lactose in milk may vary from 2 to 8%, depending on the source. Lactose is also a by product in the manufacture of cheese. </a:t>
            </a:r>
            <a:r>
              <a:rPr lang="en-US" sz="2000" b="1" dirty="0">
                <a:solidFill>
                  <a:srgbClr val="002060"/>
                </a:solidFill>
                <a:latin typeface="Arial" panose="020B0604020202020204" pitchFamily="34" charset="0"/>
                <a:cs typeface="Arial" panose="020B0604020202020204" pitchFamily="34" charset="0"/>
              </a:rPr>
              <a:t>Lactose is composed of two different sugar residues: </a:t>
            </a:r>
            <a:r>
              <a:rPr lang="el-GR" sz="2000" b="1" dirty="0">
                <a:solidFill>
                  <a:srgbClr val="002060"/>
                </a:solidFill>
                <a:latin typeface="Arial" panose="020B0604020202020204" pitchFamily="34" charset="0"/>
                <a:cs typeface="Arial" panose="020B0604020202020204" pitchFamily="34" charset="0"/>
              </a:rPr>
              <a:t>β-</a:t>
            </a:r>
            <a:r>
              <a:rPr lang="en-US" sz="2000" b="1" dirty="0">
                <a:solidFill>
                  <a:srgbClr val="002060"/>
                </a:solidFill>
                <a:latin typeface="Arial" panose="020B0604020202020204" pitchFamily="34" charset="0"/>
                <a:cs typeface="Arial" panose="020B0604020202020204" pitchFamily="34" charset="0"/>
              </a:rPr>
              <a:t>D-</a:t>
            </a:r>
            <a:r>
              <a:rPr lang="en-US" sz="2000" b="1" dirty="0" err="1">
                <a:solidFill>
                  <a:srgbClr val="002060"/>
                </a:solidFill>
                <a:latin typeface="Arial" panose="020B0604020202020204" pitchFamily="34" charset="0"/>
                <a:cs typeface="Arial" panose="020B0604020202020204" pitchFamily="34" charset="0"/>
              </a:rPr>
              <a:t>galactopyranose</a:t>
            </a:r>
            <a:r>
              <a:rPr lang="en-US" sz="2000" b="1" dirty="0">
                <a:solidFill>
                  <a:srgbClr val="002060"/>
                </a:solidFill>
                <a:latin typeface="Arial" panose="020B0604020202020204" pitchFamily="34" charset="0"/>
                <a:cs typeface="Arial" panose="020B0604020202020204" pitchFamily="34" charset="0"/>
              </a:rPr>
              <a:t> and D-</a:t>
            </a:r>
            <a:r>
              <a:rPr lang="en-US" sz="2000" b="1" dirty="0" err="1">
                <a:solidFill>
                  <a:srgbClr val="002060"/>
                </a:solidFill>
                <a:latin typeface="Arial" panose="020B0604020202020204" pitchFamily="34" charset="0"/>
                <a:cs typeface="Arial" panose="020B0604020202020204" pitchFamily="34" charset="0"/>
              </a:rPr>
              <a:t>glucopyranose</a:t>
            </a:r>
            <a:r>
              <a:rPr lang="en-US" sz="2000" b="1" dirty="0">
                <a:solidFill>
                  <a:srgbClr val="002060"/>
                </a:solidFill>
                <a:latin typeface="Arial" panose="020B0604020202020204" pitchFamily="34" charset="0"/>
                <a:cs typeface="Arial" panose="020B0604020202020204" pitchFamily="34" charset="0"/>
              </a:rPr>
              <a:t> linked via </a:t>
            </a:r>
            <a:r>
              <a:rPr lang="el-GR" sz="2000" b="1" dirty="0">
                <a:solidFill>
                  <a:srgbClr val="002060"/>
                </a:solidFill>
                <a:latin typeface="Arial" panose="020B0604020202020204" pitchFamily="34" charset="0"/>
                <a:cs typeface="Arial" panose="020B0604020202020204" pitchFamily="34" charset="0"/>
              </a:rPr>
              <a:t>β-1→4 </a:t>
            </a:r>
            <a:r>
              <a:rPr lang="en-US" sz="2000" b="1" dirty="0">
                <a:solidFill>
                  <a:srgbClr val="002060"/>
                </a:solidFill>
                <a:latin typeface="Arial" panose="020B0604020202020204" pitchFamily="34" charset="0"/>
                <a:cs typeface="Arial" panose="020B0604020202020204" pitchFamily="34" charset="0"/>
              </a:rPr>
              <a:t>linkage. Its chemical name is </a:t>
            </a:r>
            <a:r>
              <a:rPr lang="el-GR" sz="2000" b="1" dirty="0">
                <a:solidFill>
                  <a:srgbClr val="002060"/>
                </a:solidFill>
                <a:latin typeface="Arial" panose="020B0604020202020204" pitchFamily="34" charset="0"/>
                <a:cs typeface="Arial" panose="020B0604020202020204" pitchFamily="34" charset="0"/>
              </a:rPr>
              <a:t>β-</a:t>
            </a:r>
            <a:r>
              <a:rPr lang="en-US" sz="2000" b="1" dirty="0">
                <a:solidFill>
                  <a:srgbClr val="002060"/>
                </a:solidFill>
                <a:latin typeface="Arial" panose="020B0604020202020204" pitchFamily="34" charset="0"/>
                <a:cs typeface="Arial" panose="020B0604020202020204" pitchFamily="34" charset="0"/>
              </a:rPr>
              <a:t>D-</a:t>
            </a:r>
            <a:r>
              <a:rPr lang="en-US" sz="2000" b="1" dirty="0" err="1">
                <a:solidFill>
                  <a:srgbClr val="002060"/>
                </a:solidFill>
                <a:latin typeface="Arial" panose="020B0604020202020204" pitchFamily="34" charset="0"/>
                <a:cs typeface="Arial" panose="020B0604020202020204" pitchFamily="34" charset="0"/>
              </a:rPr>
              <a:t>galactopyranosyl</a:t>
            </a:r>
            <a:r>
              <a:rPr lang="en-US" sz="2000" b="1" dirty="0">
                <a:solidFill>
                  <a:srgbClr val="002060"/>
                </a:solidFill>
                <a:latin typeface="Arial" panose="020B0604020202020204" pitchFamily="34" charset="0"/>
                <a:cs typeface="Arial" panose="020B0604020202020204" pitchFamily="34" charset="0"/>
              </a:rPr>
              <a:t>-D-</a:t>
            </a:r>
            <a:r>
              <a:rPr lang="en-US" sz="2000" b="1" dirty="0" err="1">
                <a:solidFill>
                  <a:srgbClr val="002060"/>
                </a:solidFill>
                <a:latin typeface="Arial" panose="020B0604020202020204" pitchFamily="34" charset="0"/>
                <a:cs typeface="Arial" panose="020B0604020202020204" pitchFamily="34" charset="0"/>
              </a:rPr>
              <a:t>glucopyranoside</a:t>
            </a:r>
            <a:r>
              <a:rPr lang="en-US" sz="2000" b="1" dirty="0">
                <a:solidFill>
                  <a:srgbClr val="002060"/>
                </a:solidFill>
                <a:latin typeface="Arial" panose="020B0604020202020204" pitchFamily="34" charset="0"/>
                <a:cs typeface="Arial" panose="020B0604020202020204" pitchFamily="34" charset="0"/>
              </a:rPr>
              <a:t>.</a:t>
            </a:r>
            <a:r>
              <a:rPr lang="en-US" sz="2000" b="1" dirty="0">
                <a:solidFill>
                  <a:srgbClr val="00B050"/>
                </a:solidFill>
                <a:latin typeface="Arial" panose="020B0604020202020204" pitchFamily="34" charset="0"/>
                <a:cs typeface="Arial" panose="020B0604020202020204" pitchFamily="34" charset="0"/>
              </a:rPr>
              <a:t> </a:t>
            </a: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endParaRPr lang="en-US" sz="2000" b="1" dirty="0">
              <a:solidFill>
                <a:srgbClr val="00B050"/>
              </a:solidFill>
              <a:latin typeface="Arial" panose="020B0604020202020204" pitchFamily="34" charset="0"/>
              <a:cs typeface="Arial" panose="020B0604020202020204" pitchFamily="34" charset="0"/>
            </a:endParaRPr>
          </a:p>
          <a:p>
            <a:pPr marL="0" indent="0" algn="just">
              <a:buNone/>
            </a:pPr>
            <a:r>
              <a:rPr lang="en-US" sz="2000" b="1" dirty="0">
                <a:solidFill>
                  <a:srgbClr val="00B050"/>
                </a:solidFill>
                <a:latin typeface="Arial" panose="020B0604020202020204" pitchFamily="34" charset="0"/>
                <a:cs typeface="Arial" panose="020B0604020202020204" pitchFamily="34" charset="0"/>
              </a:rPr>
              <a:t>Other common naturally occurring disaccharides are maltose and </a:t>
            </a:r>
            <a:r>
              <a:rPr lang="en-US" sz="2000" b="1" dirty="0" err="1">
                <a:solidFill>
                  <a:srgbClr val="00B050"/>
                </a:solidFill>
                <a:latin typeface="Arial" panose="020B0604020202020204" pitchFamily="34" charset="0"/>
                <a:cs typeface="Arial" panose="020B0604020202020204" pitchFamily="34" charset="0"/>
              </a:rPr>
              <a:t>Cellobiose</a:t>
            </a:r>
            <a:r>
              <a:rPr lang="en-US" sz="2000" b="1" dirty="0">
                <a:solidFill>
                  <a:srgbClr val="00B050"/>
                </a:solidFill>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stretch>
            <a:fillRect/>
          </a:stretch>
        </p:blipFill>
        <p:spPr>
          <a:xfrm>
            <a:off x="1100137" y="5043487"/>
            <a:ext cx="3800476" cy="1457325"/>
          </a:xfrm>
          <a:prstGeom prst="rect">
            <a:avLst/>
          </a:prstGeom>
        </p:spPr>
      </p:pic>
      <p:pic>
        <p:nvPicPr>
          <p:cNvPr id="8" name="Picture 7"/>
          <p:cNvPicPr>
            <a:picLocks noChangeAspect="1"/>
          </p:cNvPicPr>
          <p:nvPr/>
        </p:nvPicPr>
        <p:blipFill>
          <a:blip r:embed="rId3"/>
          <a:stretch>
            <a:fillRect/>
          </a:stretch>
        </p:blipFill>
        <p:spPr>
          <a:xfrm>
            <a:off x="5860256" y="4995861"/>
            <a:ext cx="3538537" cy="1552575"/>
          </a:xfrm>
          <a:prstGeom prst="rect">
            <a:avLst/>
          </a:prstGeom>
        </p:spPr>
      </p:pic>
      <p:pic>
        <p:nvPicPr>
          <p:cNvPr id="11" name="Picture 10">
            <a:extLst>
              <a:ext uri="{FF2B5EF4-FFF2-40B4-BE49-F238E27FC236}">
                <a16:creationId xmlns:a16="http://schemas.microsoft.com/office/drawing/2014/main" id="{B9AEFB74-C6DF-F847-20A5-121333ED2965}"/>
              </a:ext>
            </a:extLst>
          </p:cNvPr>
          <p:cNvPicPr>
            <a:picLocks noChangeAspect="1"/>
          </p:cNvPicPr>
          <p:nvPr/>
        </p:nvPicPr>
        <p:blipFill>
          <a:blip r:embed="rId4"/>
          <a:stretch>
            <a:fillRect/>
          </a:stretch>
        </p:blipFill>
        <p:spPr>
          <a:xfrm>
            <a:off x="4216004" y="2837497"/>
            <a:ext cx="3538538" cy="1552575"/>
          </a:xfrm>
          <a:prstGeom prst="rect">
            <a:avLst/>
          </a:prstGeom>
        </p:spPr>
      </p:pic>
    </p:spTree>
    <p:extLst>
      <p:ext uri="{BB962C8B-B14F-4D97-AF65-F5344CB8AC3E}">
        <p14:creationId xmlns:p14="http://schemas.microsoft.com/office/powerpoint/2010/main" val="14028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Oligosaccharides-Disaccharides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2"/>
          <a:stretch>
            <a:fillRect/>
          </a:stretch>
        </p:blipFill>
        <p:spPr>
          <a:xfrm>
            <a:off x="1714501" y="1120775"/>
            <a:ext cx="8515350" cy="5737225"/>
          </a:xfrm>
          <a:prstGeom prst="rect">
            <a:avLst/>
          </a:prstGeom>
        </p:spPr>
      </p:pic>
    </p:spTree>
    <p:extLst>
      <p:ext uri="{BB962C8B-B14F-4D97-AF65-F5344CB8AC3E}">
        <p14:creationId xmlns:p14="http://schemas.microsoft.com/office/powerpoint/2010/main" val="27789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According to the International Union of Pure and Applied Chemistry (IUPAC), oligosaccharides are compounds containing 3 to 9 monomeric sugar residues. The number of sugar residues determines the degree of polymerization of oligosaccharides. A number of oligosaccharides occur naturally as free compounds in some plants. </a:t>
            </a:r>
            <a:r>
              <a:rPr lang="en-US" sz="2000" b="1" dirty="0">
                <a:solidFill>
                  <a:srgbClr val="00B050"/>
                </a:solidFill>
                <a:latin typeface="Arial" panose="020B0604020202020204" pitchFamily="34" charset="0"/>
                <a:cs typeface="Arial" panose="020B0604020202020204" pitchFamily="34" charset="0"/>
              </a:rPr>
              <a:t>Raffinose is a non-reducing trisaccharide that is formed from sucrose by the addition of α-</a:t>
            </a:r>
            <a:r>
              <a:rPr lang="en-US" sz="2000" b="1" dirty="0" err="1">
                <a:solidFill>
                  <a:srgbClr val="00B050"/>
                </a:solidFill>
                <a:latin typeface="Arial" panose="020B0604020202020204" pitchFamily="34" charset="0"/>
                <a:cs typeface="Arial" panose="020B0604020202020204" pitchFamily="34" charset="0"/>
              </a:rPr>
              <a:t>Dgalactopyranose</a:t>
            </a:r>
            <a:r>
              <a:rPr lang="en-US" sz="2000" b="1" dirty="0">
                <a:solidFill>
                  <a:srgbClr val="00B050"/>
                </a:solidFill>
                <a:latin typeface="Arial" panose="020B0604020202020204" pitchFamily="34" charset="0"/>
                <a:cs typeface="Arial" panose="020B0604020202020204" pitchFamily="34" charset="0"/>
              </a:rPr>
              <a:t> to the C-6 of the glucose moiety of sucrose. It is widely distributed in many plants and commercially prepared from beet molasses and cotton seeds. Stachyose is another derivative of sucrose; it occurs as a free oligomer in many legumes and pulses.</a:t>
            </a:r>
          </a:p>
        </p:txBody>
      </p:sp>
      <p:pic>
        <p:nvPicPr>
          <p:cNvPr id="5" name="Picture 4"/>
          <p:cNvPicPr>
            <a:picLocks noChangeAspect="1"/>
          </p:cNvPicPr>
          <p:nvPr/>
        </p:nvPicPr>
        <p:blipFill>
          <a:blip r:embed="rId2"/>
          <a:stretch>
            <a:fillRect/>
          </a:stretch>
        </p:blipFill>
        <p:spPr>
          <a:xfrm>
            <a:off x="985837" y="4100512"/>
            <a:ext cx="3876675" cy="1828800"/>
          </a:xfrm>
          <a:prstGeom prst="rect">
            <a:avLst/>
          </a:prstGeom>
        </p:spPr>
      </p:pic>
      <p:pic>
        <p:nvPicPr>
          <p:cNvPr id="6" name="Picture 5"/>
          <p:cNvPicPr>
            <a:picLocks noChangeAspect="1"/>
          </p:cNvPicPr>
          <p:nvPr/>
        </p:nvPicPr>
        <p:blipFill>
          <a:blip r:embed="rId3"/>
          <a:stretch>
            <a:fillRect/>
          </a:stretch>
        </p:blipFill>
        <p:spPr>
          <a:xfrm>
            <a:off x="5010149" y="3657600"/>
            <a:ext cx="6834189" cy="2886075"/>
          </a:xfrm>
          <a:prstGeom prst="rect">
            <a:avLst/>
          </a:prstGeom>
        </p:spPr>
      </p:pic>
    </p:spTree>
    <p:extLst>
      <p:ext uri="{BB962C8B-B14F-4D97-AF65-F5344CB8AC3E}">
        <p14:creationId xmlns:p14="http://schemas.microsoft.com/office/powerpoint/2010/main" val="33341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Oligosaccharides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B050"/>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2"/>
          <a:stretch>
            <a:fillRect/>
          </a:stretch>
        </p:blipFill>
        <p:spPr>
          <a:xfrm>
            <a:off x="2543175" y="1120775"/>
            <a:ext cx="6858000" cy="5480050"/>
          </a:xfrm>
          <a:prstGeom prst="rect">
            <a:avLst/>
          </a:prstGeom>
        </p:spPr>
      </p:pic>
    </p:spTree>
    <p:extLst>
      <p:ext uri="{BB962C8B-B14F-4D97-AF65-F5344CB8AC3E}">
        <p14:creationId xmlns:p14="http://schemas.microsoft.com/office/powerpoint/2010/main" val="366480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Polysaccharides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500" b="1" dirty="0">
                <a:solidFill>
                  <a:srgbClr val="00B050"/>
                </a:solidFill>
                <a:latin typeface="Arial" panose="020B0604020202020204" pitchFamily="34" charset="0"/>
                <a:cs typeface="Arial" panose="020B0604020202020204" pitchFamily="34" charset="0"/>
              </a:rPr>
              <a:t>Polysaccharides are the carbohydrates which contain more than 10 monosaccharide units. They can be hydrolyzed into hundred or even thousands of monosaccharide units. </a:t>
            </a:r>
            <a:r>
              <a:rPr lang="en-US" sz="2500" b="1" dirty="0">
                <a:solidFill>
                  <a:srgbClr val="002060"/>
                </a:solidFill>
                <a:latin typeface="Arial" panose="020B0604020202020204" pitchFamily="34" charset="0"/>
                <a:cs typeface="Arial" panose="020B0604020202020204" pitchFamily="34" charset="0"/>
              </a:rPr>
              <a:t>The suffix –</a:t>
            </a:r>
            <a:r>
              <a:rPr lang="en-US" sz="2500" b="1" dirty="0" err="1">
                <a:solidFill>
                  <a:srgbClr val="002060"/>
                </a:solidFill>
                <a:latin typeface="Arial" panose="020B0604020202020204" pitchFamily="34" charset="0"/>
                <a:cs typeface="Arial" panose="020B0604020202020204" pitchFamily="34" charset="0"/>
              </a:rPr>
              <a:t>ose</a:t>
            </a:r>
            <a:r>
              <a:rPr lang="en-US" sz="2500" b="1" dirty="0">
                <a:solidFill>
                  <a:srgbClr val="002060"/>
                </a:solidFill>
                <a:latin typeface="Arial" panose="020B0604020202020204" pitchFamily="34" charset="0"/>
                <a:cs typeface="Arial" panose="020B0604020202020204" pitchFamily="34" charset="0"/>
              </a:rPr>
              <a:t> in sugar is changed to –</a:t>
            </a:r>
            <a:r>
              <a:rPr lang="en-US" sz="2500" b="1" dirty="0" err="1">
                <a:solidFill>
                  <a:srgbClr val="002060"/>
                </a:solidFill>
                <a:latin typeface="Arial" panose="020B0604020202020204" pitchFamily="34" charset="0"/>
                <a:cs typeface="Arial" panose="020B0604020202020204" pitchFamily="34" charset="0"/>
              </a:rPr>
              <a:t>ans</a:t>
            </a:r>
            <a:r>
              <a:rPr lang="en-US" sz="2500" b="1" dirty="0">
                <a:solidFill>
                  <a:srgbClr val="002060"/>
                </a:solidFill>
                <a:latin typeface="Arial" panose="020B0604020202020204" pitchFamily="34" charset="0"/>
                <a:cs typeface="Arial" panose="020B0604020202020204" pitchFamily="34" charset="0"/>
              </a:rPr>
              <a:t> to describe the corresponding polysaccharide.</a:t>
            </a:r>
          </a:p>
          <a:p>
            <a:pPr marL="0" indent="0" algn="just">
              <a:buNone/>
            </a:pPr>
            <a:r>
              <a:rPr lang="en-US" sz="2500" b="1" dirty="0">
                <a:solidFill>
                  <a:srgbClr val="00B050"/>
                </a:solidFill>
                <a:latin typeface="Arial" panose="020B0604020202020204" pitchFamily="34" charset="0"/>
                <a:cs typeface="Arial" panose="020B0604020202020204" pitchFamily="34" charset="0"/>
              </a:rPr>
              <a:t>Examples:</a:t>
            </a:r>
          </a:p>
          <a:p>
            <a:pPr marL="0" indent="0" algn="just">
              <a:buNone/>
            </a:pPr>
            <a:r>
              <a:rPr lang="en-US" sz="2500" b="1" dirty="0">
                <a:solidFill>
                  <a:srgbClr val="0070C0"/>
                </a:solidFill>
                <a:latin typeface="Arial" panose="020B0604020202020204" pitchFamily="34" charset="0"/>
                <a:cs typeface="Arial" panose="020B0604020202020204" pitchFamily="34" charset="0"/>
              </a:rPr>
              <a:t>(1) </a:t>
            </a:r>
            <a:r>
              <a:rPr lang="en-US" sz="2500" b="1" dirty="0" err="1">
                <a:solidFill>
                  <a:srgbClr val="0070C0"/>
                </a:solidFill>
                <a:latin typeface="Arial" panose="020B0604020202020204" pitchFamily="34" charset="0"/>
                <a:cs typeface="Arial" panose="020B0604020202020204" pitchFamily="34" charset="0"/>
              </a:rPr>
              <a:t>Pentosans</a:t>
            </a:r>
            <a:r>
              <a:rPr lang="en-US" sz="2500" b="1" dirty="0">
                <a:solidFill>
                  <a:srgbClr val="0070C0"/>
                </a:solidFill>
                <a:latin typeface="Arial" panose="020B0604020202020204" pitchFamily="34" charset="0"/>
                <a:cs typeface="Arial" panose="020B0604020202020204" pitchFamily="34" charset="0"/>
              </a:rPr>
              <a:t> - (a) </a:t>
            </a:r>
            <a:r>
              <a:rPr lang="en-US" sz="2500" b="1" dirty="0" err="1">
                <a:solidFill>
                  <a:srgbClr val="0070C0"/>
                </a:solidFill>
                <a:latin typeface="Arial" panose="020B0604020202020204" pitchFamily="34" charset="0"/>
                <a:cs typeface="Arial" panose="020B0604020202020204" pitchFamily="34" charset="0"/>
              </a:rPr>
              <a:t>Arabans</a:t>
            </a:r>
            <a:r>
              <a:rPr lang="en-US" sz="2500" b="1" dirty="0">
                <a:solidFill>
                  <a:srgbClr val="0070C0"/>
                </a:solidFill>
                <a:latin typeface="Arial" panose="020B0604020202020204" pitchFamily="34" charset="0"/>
                <a:cs typeface="Arial" panose="020B0604020202020204" pitchFamily="34" charset="0"/>
              </a:rPr>
              <a:t>, (b) </a:t>
            </a:r>
            <a:r>
              <a:rPr lang="en-US" sz="2500" b="1" dirty="0" err="1">
                <a:solidFill>
                  <a:srgbClr val="0070C0"/>
                </a:solidFill>
                <a:latin typeface="Arial" panose="020B0604020202020204" pitchFamily="34" charset="0"/>
                <a:cs typeface="Arial" panose="020B0604020202020204" pitchFamily="34" charset="0"/>
              </a:rPr>
              <a:t>Xylans</a:t>
            </a:r>
            <a:endParaRPr lang="en-US" sz="2500" b="1" dirty="0">
              <a:solidFill>
                <a:srgbClr val="0070C0"/>
              </a:solidFill>
              <a:latin typeface="Arial" panose="020B0604020202020204" pitchFamily="34" charset="0"/>
              <a:cs typeface="Arial" panose="020B0604020202020204" pitchFamily="34" charset="0"/>
            </a:endParaRPr>
          </a:p>
          <a:p>
            <a:pPr marL="0" indent="0" algn="just">
              <a:buNone/>
            </a:pPr>
            <a:r>
              <a:rPr lang="en-US" sz="2500" b="1" dirty="0">
                <a:solidFill>
                  <a:srgbClr val="002060"/>
                </a:solidFill>
                <a:latin typeface="Arial" panose="020B0604020202020204" pitchFamily="34" charset="0"/>
                <a:cs typeface="Arial" panose="020B0604020202020204" pitchFamily="34" charset="0"/>
              </a:rPr>
              <a:t>(2) </a:t>
            </a:r>
            <a:r>
              <a:rPr lang="en-US" sz="2500" b="1" dirty="0" err="1">
                <a:solidFill>
                  <a:srgbClr val="002060"/>
                </a:solidFill>
                <a:latin typeface="Arial" panose="020B0604020202020204" pitchFamily="34" charset="0"/>
                <a:cs typeface="Arial" panose="020B0604020202020204" pitchFamily="34" charset="0"/>
              </a:rPr>
              <a:t>Hexosans</a:t>
            </a:r>
            <a:r>
              <a:rPr lang="en-US" sz="2500" b="1" dirty="0">
                <a:solidFill>
                  <a:srgbClr val="002060"/>
                </a:solidFill>
                <a:latin typeface="Arial" panose="020B0604020202020204" pitchFamily="34" charset="0"/>
                <a:cs typeface="Arial" panose="020B0604020202020204" pitchFamily="34" charset="0"/>
              </a:rPr>
              <a:t> - (a) Glucans- starch, dextrin, glycogen, cellulose, inulin; (b) Mannans; (c) </a:t>
            </a:r>
            <a:r>
              <a:rPr lang="en-US" sz="2500" b="1" dirty="0" err="1">
                <a:solidFill>
                  <a:srgbClr val="002060"/>
                </a:solidFill>
                <a:latin typeface="Arial" panose="020B0604020202020204" pitchFamily="34" charset="0"/>
                <a:cs typeface="Arial" panose="020B0604020202020204" pitchFamily="34" charset="0"/>
              </a:rPr>
              <a:t>Galactans</a:t>
            </a:r>
            <a:endParaRPr lang="en-US" sz="2500" b="1" dirty="0">
              <a:solidFill>
                <a:srgbClr val="002060"/>
              </a:solidFill>
              <a:latin typeface="Arial" panose="020B0604020202020204" pitchFamily="34" charset="0"/>
              <a:cs typeface="Arial" panose="020B0604020202020204" pitchFamily="34" charset="0"/>
            </a:endParaRPr>
          </a:p>
          <a:p>
            <a:pPr marL="0" indent="0" algn="just">
              <a:buNone/>
            </a:pPr>
            <a:r>
              <a:rPr lang="en-US" sz="2500" b="1" dirty="0">
                <a:solidFill>
                  <a:srgbClr val="0070C0"/>
                </a:solidFill>
                <a:latin typeface="Arial" panose="020B0604020202020204" pitchFamily="34" charset="0"/>
                <a:cs typeface="Arial" panose="020B0604020202020204" pitchFamily="34" charset="0"/>
              </a:rPr>
              <a:t>(3) Complex polysaccharides- (a) Pectins or pectic substances, (b) Gums, (c) </a:t>
            </a:r>
            <a:r>
              <a:rPr lang="en-US" sz="2500" b="1" dirty="0" err="1">
                <a:solidFill>
                  <a:srgbClr val="0070C0"/>
                </a:solidFill>
                <a:latin typeface="Arial" panose="020B0604020202020204" pitchFamily="34" charset="0"/>
                <a:cs typeface="Arial" panose="020B0604020202020204" pitchFamily="34" charset="0"/>
              </a:rPr>
              <a:t>Mucilages</a:t>
            </a:r>
            <a:r>
              <a:rPr lang="en-US" sz="2500" b="1" dirty="0">
                <a:solidFill>
                  <a:srgbClr val="0070C0"/>
                </a:solidFill>
                <a:latin typeface="Arial" panose="020B0604020202020204" pitchFamily="34" charset="0"/>
                <a:cs typeface="Arial" panose="020B0604020202020204" pitchFamily="34" charset="0"/>
              </a:rPr>
              <a:t>, (d) Algal polysaccharides- Alginic acid and carrageenan, (e) Bacterial polysaccharides- Xanthan gum.</a:t>
            </a:r>
          </a:p>
          <a:p>
            <a:pPr marL="0" indent="0" algn="just">
              <a:buNone/>
            </a:pPr>
            <a:r>
              <a:rPr lang="en-US" sz="2500" b="1" dirty="0">
                <a:solidFill>
                  <a:srgbClr val="002060"/>
                </a:solidFill>
                <a:latin typeface="Arial" panose="020B0604020202020204" pitchFamily="34" charset="0"/>
                <a:cs typeface="Arial" panose="020B0604020202020204" pitchFamily="34" charset="0"/>
              </a:rPr>
              <a:t>Polysaccharides commonly present in foods are starch, glycogen, cellulose, hemicellulose, pectic substances, gums.</a:t>
            </a:r>
          </a:p>
        </p:txBody>
      </p:sp>
    </p:spTree>
    <p:extLst>
      <p:ext uri="{BB962C8B-B14F-4D97-AF65-F5344CB8AC3E}">
        <p14:creationId xmlns:p14="http://schemas.microsoft.com/office/powerpoint/2010/main" val="22564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C00000"/>
                </a:solidFill>
                <a:latin typeface="Arial" panose="020B0604020202020204" pitchFamily="34" charset="0"/>
                <a:cs typeface="Arial" panose="020B0604020202020204" pitchFamily="34" charset="0"/>
              </a:rPr>
              <a:t>Carbohydrates</a:t>
            </a:r>
            <a:br>
              <a:rPr lang="en-US" sz="4000" b="1" dirty="0">
                <a:solidFill>
                  <a:srgbClr val="C00000"/>
                </a:solidFill>
                <a:latin typeface="Arial" panose="020B0604020202020204" pitchFamily="34" charset="0"/>
                <a:cs typeface="Arial" panose="020B0604020202020204" pitchFamily="34" charset="0"/>
              </a:rPr>
            </a:br>
            <a:r>
              <a:rPr lang="en-US" sz="4000" b="1" dirty="0">
                <a:solidFill>
                  <a:srgbClr val="002060"/>
                </a:solidFill>
                <a:latin typeface="Arial" panose="020B0604020202020204" pitchFamily="34" charset="0"/>
                <a:cs typeface="Arial" panose="020B0604020202020204" pitchFamily="34" charset="0"/>
              </a:rPr>
              <a:t>Introduction</a:t>
            </a:r>
            <a:endParaRPr lang="en-US" sz="4000" dirty="0">
              <a:solidFill>
                <a:srgbClr val="002060"/>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en-US" sz="2200" b="1" dirty="0">
                <a:solidFill>
                  <a:srgbClr val="002060"/>
                </a:solidFill>
                <a:latin typeface="Arial" panose="020B0604020202020204" pitchFamily="34" charset="0"/>
                <a:cs typeface="Arial" panose="020B0604020202020204" pitchFamily="34" charset="0"/>
              </a:rPr>
              <a:t>Carbohydrates are the most abundant and diverse class of organic compounds occurring in nature. They are also one of the most versatile materials available. </a:t>
            </a:r>
          </a:p>
          <a:p>
            <a:pPr marL="0" indent="0" algn="just">
              <a:buNone/>
            </a:pPr>
            <a:r>
              <a:rPr lang="en-US" sz="2200" b="1" dirty="0">
                <a:solidFill>
                  <a:srgbClr val="00B050"/>
                </a:solidFill>
                <a:latin typeface="Arial" panose="020B0604020202020204" pitchFamily="34" charset="0"/>
                <a:cs typeface="Arial" panose="020B0604020202020204" pitchFamily="34" charset="0"/>
              </a:rPr>
              <a:t>Carbohydrate-related technologies have played a critical role in the development of new products ranging from foods, nutraceuticals, pharmaceuticals, textiles, paper, and biodegradable packaging materials.</a:t>
            </a:r>
          </a:p>
          <a:p>
            <a:pPr marL="0" indent="0" algn="just">
              <a:buNone/>
            </a:pPr>
            <a:r>
              <a:rPr lang="en-US" sz="2200" b="1" dirty="0">
                <a:solidFill>
                  <a:srgbClr val="002060"/>
                </a:solidFill>
                <a:latin typeface="Arial" panose="020B0604020202020204" pitchFamily="34" charset="0"/>
                <a:cs typeface="Arial" panose="020B0604020202020204" pitchFamily="34" charset="0"/>
              </a:rPr>
              <a:t>Carbohydrates are produced during the process of photosynthesis:</a:t>
            </a:r>
          </a:p>
          <a:p>
            <a:pPr marL="0" indent="0" algn="just">
              <a:buNone/>
            </a:pPr>
            <a:endParaRPr lang="en-US" sz="2200" b="1" dirty="0">
              <a:solidFill>
                <a:srgbClr val="0070C0"/>
              </a:solidFill>
              <a:latin typeface="Arial" panose="020B0604020202020204" pitchFamily="34" charset="0"/>
              <a:cs typeface="Arial" panose="020B0604020202020204" pitchFamily="34" charset="0"/>
            </a:endParaRPr>
          </a:p>
          <a:p>
            <a:pPr marL="0" indent="0" algn="just">
              <a:buNone/>
            </a:pPr>
            <a:r>
              <a:rPr lang="en-US" sz="2200" b="1" dirty="0">
                <a:solidFill>
                  <a:srgbClr val="0070C0"/>
                </a:solidFill>
                <a:latin typeface="Arial" panose="020B0604020202020204" pitchFamily="34" charset="0"/>
                <a:cs typeface="Arial" panose="020B0604020202020204" pitchFamily="34" charset="0"/>
              </a:rPr>
              <a:t>The first carbohydrates studied contained only carbon (C), hydrogen (H), and oxygen (O), with the ratio of H:O the same as in water, 2:1, hence the name carbohydrates or hydrates of carbon, </a:t>
            </a:r>
            <a:r>
              <a:rPr lang="en-US" sz="2200" b="1" dirty="0" err="1">
                <a:solidFill>
                  <a:srgbClr val="0070C0"/>
                </a:solidFill>
                <a:latin typeface="Arial" panose="020B0604020202020204" pitchFamily="34" charset="0"/>
                <a:cs typeface="Arial" panose="020B0604020202020204" pitchFamily="34" charset="0"/>
              </a:rPr>
              <a:t>C</a:t>
            </a:r>
            <a:r>
              <a:rPr lang="en-US" sz="2200" b="1" baseline="-25000" dirty="0" err="1">
                <a:solidFill>
                  <a:srgbClr val="0070C0"/>
                </a:solidFill>
                <a:latin typeface="Arial" panose="020B0604020202020204" pitchFamily="34" charset="0"/>
                <a:cs typeface="Arial" panose="020B0604020202020204" pitchFamily="34" charset="0"/>
              </a:rPr>
              <a:t>x</a:t>
            </a:r>
            <a:r>
              <a:rPr lang="en-US" sz="2200" b="1" dirty="0">
                <a:solidFill>
                  <a:srgbClr val="0070C0"/>
                </a:solidFill>
                <a:latin typeface="Arial" panose="020B0604020202020204" pitchFamily="34" charset="0"/>
                <a:cs typeface="Arial" panose="020B0604020202020204" pitchFamily="34" charset="0"/>
              </a:rPr>
              <a:t>(H</a:t>
            </a:r>
            <a:r>
              <a:rPr lang="en-US" sz="2200" b="1" baseline="-25000" dirty="0">
                <a:solidFill>
                  <a:srgbClr val="0070C0"/>
                </a:solidFill>
                <a:latin typeface="Arial" panose="020B0604020202020204" pitchFamily="34" charset="0"/>
                <a:cs typeface="Arial" panose="020B0604020202020204" pitchFamily="34" charset="0"/>
              </a:rPr>
              <a:t>2</a:t>
            </a:r>
            <a:r>
              <a:rPr lang="en-US" sz="2200" b="1" dirty="0">
                <a:solidFill>
                  <a:srgbClr val="0070C0"/>
                </a:solidFill>
                <a:latin typeface="Arial" panose="020B0604020202020204" pitchFamily="34" charset="0"/>
                <a:cs typeface="Arial" panose="020B0604020202020204" pitchFamily="34" charset="0"/>
              </a:rPr>
              <a:t>O)</a:t>
            </a:r>
            <a:r>
              <a:rPr lang="en-US" sz="2200" b="1" baseline="-25000" dirty="0">
                <a:solidFill>
                  <a:srgbClr val="0070C0"/>
                </a:solidFill>
                <a:latin typeface="Arial" panose="020B0604020202020204" pitchFamily="34" charset="0"/>
                <a:cs typeface="Arial" panose="020B0604020202020204" pitchFamily="34" charset="0"/>
              </a:rPr>
              <a:t>y</a:t>
            </a:r>
            <a:r>
              <a:rPr lang="en-US" sz="2200" b="1" dirty="0">
                <a:solidFill>
                  <a:srgbClr val="0070C0"/>
                </a:solidFill>
                <a:latin typeface="Arial" panose="020B0604020202020204" pitchFamily="34" charset="0"/>
                <a:cs typeface="Arial" panose="020B0604020202020204" pitchFamily="34" charset="0"/>
              </a:rPr>
              <a:t>, was given. The composition of some carbohydrates is indeed captured by the empirical formula, but most are more complex.</a:t>
            </a:r>
          </a:p>
          <a:p>
            <a:pPr marL="0" indent="0">
              <a:buNone/>
            </a:pPr>
            <a:endParaRPr lang="en-US" sz="20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738562" y="4001294"/>
            <a:ext cx="3500438" cy="390747"/>
          </a:xfrm>
          <a:prstGeom prst="rect">
            <a:avLst/>
          </a:prstGeom>
        </p:spPr>
      </p:pic>
    </p:spTree>
    <p:extLst>
      <p:ext uri="{BB962C8B-B14F-4D97-AF65-F5344CB8AC3E}">
        <p14:creationId xmlns:p14="http://schemas.microsoft.com/office/powerpoint/2010/main" val="329089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Classification of Polysaccharides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Polysaccharides occur in an infinite variety of different structural types which can be broadly classified into homopolysaccharides and heteropolysaccharides</a:t>
            </a:r>
            <a:endParaRPr lang="en-US" sz="2000" b="1" dirty="0">
              <a:solidFill>
                <a:srgbClr val="0070C0"/>
              </a:solidFill>
              <a:latin typeface="Arial" panose="020B0604020202020204" pitchFamily="34" charset="0"/>
              <a:cs typeface="Arial" panose="020B0604020202020204" pitchFamily="34" charset="0"/>
            </a:endParaRPr>
          </a:p>
          <a:p>
            <a:pPr marL="0" indent="0" algn="just">
              <a:buNone/>
            </a:pPr>
            <a:r>
              <a:rPr lang="en-US" sz="2000" b="1" dirty="0">
                <a:solidFill>
                  <a:srgbClr val="00B050"/>
                </a:solidFill>
                <a:latin typeface="Arial" panose="020B0604020202020204" pitchFamily="34" charset="0"/>
                <a:cs typeface="Arial" panose="020B0604020202020204" pitchFamily="34" charset="0"/>
              </a:rPr>
              <a:t>Homopolysaccharides: </a:t>
            </a:r>
            <a:r>
              <a:rPr lang="en-US" sz="2000" b="1" dirty="0">
                <a:solidFill>
                  <a:srgbClr val="0070C0"/>
                </a:solidFill>
                <a:latin typeface="Arial" panose="020B0604020202020204" pitchFamily="34" charset="0"/>
                <a:cs typeface="Arial" panose="020B0604020202020204" pitchFamily="34" charset="0"/>
              </a:rPr>
              <a:t>They contain the same structural units throughout. For example, the glucans (starch and glycogen), fructans, mannans etc. These polymers can possess either simple linear structure or branched structures of varying complexity with more than one type of inter unit linkage.</a:t>
            </a:r>
          </a:p>
          <a:p>
            <a:pPr marL="0" indent="0" algn="just">
              <a:buNone/>
            </a:pPr>
            <a:r>
              <a:rPr lang="en-US" sz="2000" b="1" dirty="0">
                <a:solidFill>
                  <a:srgbClr val="00B050"/>
                </a:solidFill>
                <a:latin typeface="Arial" panose="020B0604020202020204" pitchFamily="34" charset="0"/>
                <a:cs typeface="Arial" panose="020B0604020202020204" pitchFamily="34" charset="0"/>
              </a:rPr>
              <a:t>Perfectly linear polysaccharides: </a:t>
            </a:r>
            <a:r>
              <a:rPr lang="en-US" sz="2000" b="1" dirty="0">
                <a:solidFill>
                  <a:srgbClr val="0070C0"/>
                </a:solidFill>
                <a:latin typeface="Arial" panose="020B0604020202020204" pitchFamily="34" charset="0"/>
                <a:cs typeface="Arial" panose="020B0604020202020204" pitchFamily="34" charset="0"/>
              </a:rPr>
              <a:t>They compounds with single neutral monosaccharides structural unit with only one type of linkage are denoted as perfectly linear polysaccharides. They are usually insoluble in water and can be solublized only under drastic conditions. They also have tendency to precipitate from solution retrogradation. </a:t>
            </a:r>
          </a:p>
          <a:p>
            <a:pPr marL="0" indent="0" algn="just">
              <a:buNone/>
            </a:pPr>
            <a:r>
              <a:rPr lang="en-US" sz="2000" b="1" dirty="0">
                <a:solidFill>
                  <a:srgbClr val="00B050"/>
                </a:solidFill>
                <a:latin typeface="Arial" panose="020B0604020202020204" pitchFamily="34" charset="0"/>
                <a:cs typeface="Arial" panose="020B0604020202020204" pitchFamily="34" charset="0"/>
              </a:rPr>
              <a:t>Branched polysaccharides: </a:t>
            </a:r>
            <a:r>
              <a:rPr lang="en-US" sz="2000" b="1" dirty="0">
                <a:solidFill>
                  <a:srgbClr val="0070C0"/>
                </a:solidFill>
                <a:latin typeface="Arial" panose="020B0604020202020204" pitchFamily="34" charset="0"/>
                <a:cs typeface="Arial" panose="020B0604020202020204" pitchFamily="34" charset="0"/>
              </a:rPr>
              <a:t>They are more soluble in water than linear polysaccharides as the chain-chain interaction are less pronounced. Compare to the linear polysaccharides of equal molecular weight and concentration, solution of branched polysaccharides have the lowest viscosity and lower tendency to precipitate. They have the ability to form the sticky paste at higher concentration, probably due to side chain – side chain interaction. So they are suitable as binder or adhesives.</a:t>
            </a:r>
          </a:p>
          <a:p>
            <a:pPr marL="0" indent="0" algn="just">
              <a:buNone/>
            </a:pPr>
            <a:endParaRPr lang="en-US" sz="2000" b="1" dirty="0">
              <a:solidFill>
                <a:srgbClr val="0070C0"/>
              </a:solidFill>
              <a:latin typeface="Arial" panose="020B0604020202020204" pitchFamily="34" charset="0"/>
              <a:cs typeface="Arial" panose="020B0604020202020204" pitchFamily="34" charset="0"/>
            </a:endParaRPr>
          </a:p>
          <a:p>
            <a:pPr marL="0" indent="0" algn="just">
              <a:buNone/>
            </a:pP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99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Classification of Polysaccharides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B050"/>
                </a:solidFill>
                <a:latin typeface="Arial" panose="020B0604020202020204" pitchFamily="34" charset="0"/>
                <a:cs typeface="Arial" panose="020B0604020202020204" pitchFamily="34" charset="0"/>
              </a:rPr>
              <a:t>Linearly branched polysaccharides: </a:t>
            </a:r>
            <a:r>
              <a:rPr lang="en-US" sz="2400" b="1" dirty="0">
                <a:solidFill>
                  <a:srgbClr val="0070C0"/>
                </a:solidFill>
                <a:latin typeface="Arial" panose="020B0604020202020204" pitchFamily="34" charset="0"/>
                <a:cs typeface="Arial" panose="020B0604020202020204" pitchFamily="34" charset="0"/>
              </a:rPr>
              <a:t>They are polymers with long backbone chains and with mainly short chain viz. alkyl cellulose. They have properties, which are a combination of perfect linear and branched polymers. The long backbone chain is responsible for high viscosity of the solution. The presence of numerous short-side chains weakens the interaction between molecules and thereby gives it good solubility and rehydration rates and also provides stability to highly concentrated solutions.</a:t>
            </a:r>
          </a:p>
          <a:p>
            <a:pPr marL="0" indent="0" algn="just">
              <a:buNone/>
            </a:pPr>
            <a:r>
              <a:rPr lang="en-US" sz="2400" b="1" dirty="0">
                <a:solidFill>
                  <a:srgbClr val="00B050"/>
                </a:solidFill>
                <a:latin typeface="Arial" panose="020B0604020202020204" pitchFamily="34" charset="0"/>
                <a:cs typeface="Arial" panose="020B0604020202020204" pitchFamily="34" charset="0"/>
              </a:rPr>
              <a:t>Modified Polysaccharides: </a:t>
            </a:r>
            <a:r>
              <a:rPr lang="en-US" sz="2400" b="1" dirty="0">
                <a:solidFill>
                  <a:srgbClr val="0070C0"/>
                </a:solidFill>
                <a:latin typeface="Arial" panose="020B0604020202020204" pitchFamily="34" charset="0"/>
                <a:cs typeface="Arial" panose="020B0604020202020204" pitchFamily="34" charset="0"/>
              </a:rPr>
              <a:t>The properties of polysaccharides can be modified by physical and chemical methods that result in products suitable for specific purposes in the food industry. The solubility in water, viscosity and stability of solutions are all increased by binding neutral subsituents to linear polysaccharide chain e.g. hydroxypropyl cellulose. Binding acid groups (carboxymethyl, sulphate groups) also results in increased solubility and viscosity.  </a:t>
            </a:r>
          </a:p>
          <a:p>
            <a:pPr marL="0" indent="0" algn="just">
              <a:buNone/>
            </a:pP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86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Classification of Polysaccharides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B050"/>
                </a:solidFill>
                <a:latin typeface="Arial" panose="020B0604020202020204" pitchFamily="34" charset="0"/>
                <a:cs typeface="Arial" panose="020B0604020202020204" pitchFamily="34" charset="0"/>
              </a:rPr>
              <a:t>Heteropolysaccharides</a:t>
            </a:r>
          </a:p>
          <a:p>
            <a:pPr marL="0" indent="0" algn="just">
              <a:buNone/>
            </a:pPr>
            <a:r>
              <a:rPr lang="en-US" sz="2400" b="1" dirty="0">
                <a:solidFill>
                  <a:srgbClr val="0070C0"/>
                </a:solidFill>
                <a:latin typeface="Arial" panose="020B0604020202020204" pitchFamily="34" charset="0"/>
                <a:cs typeface="Arial" panose="020B0604020202020204" pitchFamily="34" charset="0"/>
              </a:rPr>
              <a:t>They contain two or more types of different monomer units. For example, the arabinoxylans, glucomannans etc. </a:t>
            </a:r>
          </a:p>
          <a:p>
            <a:pPr marL="0" indent="0" algn="just">
              <a:buNone/>
            </a:pPr>
            <a:r>
              <a:rPr lang="en-US" sz="2400" b="1" dirty="0">
                <a:solidFill>
                  <a:srgbClr val="0070C0"/>
                </a:solidFill>
                <a:latin typeface="Arial" panose="020B0604020202020204" pitchFamily="34" charset="0"/>
                <a:cs typeface="Arial" panose="020B0604020202020204" pitchFamily="34" charset="0"/>
              </a:rPr>
              <a:t>These biopolymers can be linear or branched to varying degrees with different types of branch points. Typical sugars units found in heteropolysaccharides which occur in food are D- Fructose (Fru),  D-mannose (Man), D-Glucose (</a:t>
            </a:r>
            <a:r>
              <a:rPr lang="en-US" sz="2400" b="1" dirty="0" err="1">
                <a:solidFill>
                  <a:srgbClr val="0070C0"/>
                </a:solidFill>
                <a:latin typeface="Arial" panose="020B0604020202020204" pitchFamily="34" charset="0"/>
                <a:cs typeface="Arial" panose="020B0604020202020204" pitchFamily="34" charset="0"/>
              </a:rPr>
              <a:t>Glc</a:t>
            </a:r>
            <a:r>
              <a:rPr lang="en-US" sz="2400" b="1" dirty="0">
                <a:solidFill>
                  <a:srgbClr val="0070C0"/>
                </a:solidFill>
                <a:latin typeface="Arial" panose="020B0604020202020204" pitchFamily="34" charset="0"/>
                <a:cs typeface="Arial" panose="020B0604020202020204" pitchFamily="34" charset="0"/>
              </a:rPr>
              <a:t>), D-</a:t>
            </a:r>
            <a:r>
              <a:rPr lang="en-US" sz="2400" b="1" dirty="0" err="1">
                <a:solidFill>
                  <a:srgbClr val="0070C0"/>
                </a:solidFill>
                <a:latin typeface="Arial" panose="020B0604020202020204" pitchFamily="34" charset="0"/>
                <a:cs typeface="Arial" panose="020B0604020202020204" pitchFamily="34" charset="0"/>
              </a:rPr>
              <a:t>Mannuronic</a:t>
            </a:r>
            <a:r>
              <a:rPr lang="en-US" sz="2400" b="1" dirty="0">
                <a:solidFill>
                  <a:srgbClr val="0070C0"/>
                </a:solidFill>
                <a:latin typeface="Arial" panose="020B0604020202020204" pitchFamily="34" charset="0"/>
                <a:cs typeface="Arial" panose="020B0604020202020204" pitchFamily="34" charset="0"/>
              </a:rPr>
              <a:t> acid (Man A), D-</a:t>
            </a:r>
            <a:r>
              <a:rPr lang="en-US" sz="2400" b="1" dirty="0" err="1">
                <a:solidFill>
                  <a:srgbClr val="0070C0"/>
                </a:solidFill>
                <a:latin typeface="Arial" panose="020B0604020202020204" pitchFamily="34" charset="0"/>
                <a:cs typeface="Arial" panose="020B0604020202020204" pitchFamily="34" charset="0"/>
              </a:rPr>
              <a:t>Glucuronic</a:t>
            </a:r>
            <a:r>
              <a:rPr lang="en-US" sz="2400" b="1" dirty="0">
                <a:solidFill>
                  <a:srgbClr val="0070C0"/>
                </a:solidFill>
                <a:latin typeface="Arial" panose="020B0604020202020204" pitchFamily="34" charset="0"/>
                <a:cs typeface="Arial" panose="020B0604020202020204" pitchFamily="34" charset="0"/>
              </a:rPr>
              <a:t> acid (</a:t>
            </a:r>
            <a:r>
              <a:rPr lang="en-US" sz="2400" b="1" dirty="0" err="1">
                <a:solidFill>
                  <a:srgbClr val="0070C0"/>
                </a:solidFill>
                <a:latin typeface="Arial" panose="020B0604020202020204" pitchFamily="34" charset="0"/>
                <a:cs typeface="Arial" panose="020B0604020202020204" pitchFamily="34" charset="0"/>
              </a:rPr>
              <a:t>Glu</a:t>
            </a:r>
            <a:r>
              <a:rPr lang="en-US" sz="2400" b="1" dirty="0">
                <a:solidFill>
                  <a:srgbClr val="0070C0"/>
                </a:solidFill>
                <a:latin typeface="Arial" panose="020B0604020202020204" pitchFamily="34" charset="0"/>
                <a:cs typeface="Arial" panose="020B0604020202020204" pitchFamily="34" charset="0"/>
              </a:rPr>
              <a:t> A),  D-Xylose (</a:t>
            </a:r>
            <a:r>
              <a:rPr lang="en-US" sz="2400" b="1" dirty="0" err="1">
                <a:solidFill>
                  <a:srgbClr val="0070C0"/>
                </a:solidFill>
                <a:latin typeface="Arial" panose="020B0604020202020204" pitchFamily="34" charset="0"/>
                <a:cs typeface="Arial" panose="020B0604020202020204" pitchFamily="34" charset="0"/>
              </a:rPr>
              <a:t>Xyl</a:t>
            </a:r>
            <a:r>
              <a:rPr lang="en-US" sz="2400" b="1" dirty="0">
                <a:solidFill>
                  <a:srgbClr val="0070C0"/>
                </a:solidFill>
                <a:latin typeface="Arial" panose="020B0604020202020204" pitchFamily="34" charset="0"/>
                <a:cs typeface="Arial" panose="020B0604020202020204" pitchFamily="34" charset="0"/>
              </a:rPr>
              <a:t>), D-</a:t>
            </a:r>
            <a:r>
              <a:rPr lang="en-US" sz="2400" b="1" dirty="0" err="1">
                <a:solidFill>
                  <a:srgbClr val="0070C0"/>
                </a:solidFill>
                <a:latin typeface="Arial" panose="020B0604020202020204" pitchFamily="34" charset="0"/>
                <a:cs typeface="Arial" panose="020B0604020202020204" pitchFamily="34" charset="0"/>
              </a:rPr>
              <a:t>Galactose</a:t>
            </a:r>
            <a:r>
              <a:rPr lang="en-US" sz="2400" b="1" dirty="0">
                <a:solidFill>
                  <a:srgbClr val="0070C0"/>
                </a:solidFill>
                <a:latin typeface="Arial" panose="020B0604020202020204" pitchFamily="34" charset="0"/>
                <a:cs typeface="Arial" panose="020B0604020202020204" pitchFamily="34" charset="0"/>
              </a:rPr>
              <a:t> (Gal), L-Arabinose (</a:t>
            </a:r>
            <a:r>
              <a:rPr lang="en-US" sz="2400" b="1" dirty="0" err="1">
                <a:solidFill>
                  <a:srgbClr val="0070C0"/>
                </a:solidFill>
                <a:latin typeface="Arial" panose="020B0604020202020204" pitchFamily="34" charset="0"/>
                <a:cs typeface="Arial" panose="020B0604020202020204" pitchFamily="34" charset="0"/>
              </a:rPr>
              <a:t>Ara</a:t>
            </a:r>
            <a:r>
              <a:rPr lang="en-US" sz="2400" b="1" dirty="0">
                <a:solidFill>
                  <a:srgbClr val="0070C0"/>
                </a:solidFill>
                <a:latin typeface="Arial" panose="020B0604020202020204" pitchFamily="34" charset="0"/>
                <a:cs typeface="Arial" panose="020B0604020202020204" pitchFamily="34" charset="0"/>
              </a:rPr>
              <a:t>), D-</a:t>
            </a:r>
            <a:r>
              <a:rPr lang="en-US" sz="2400" b="1" dirty="0" err="1">
                <a:solidFill>
                  <a:srgbClr val="0070C0"/>
                </a:solidFill>
                <a:latin typeface="Arial" panose="020B0604020202020204" pitchFamily="34" charset="0"/>
                <a:cs typeface="Arial" panose="020B0604020202020204" pitchFamily="34" charset="0"/>
              </a:rPr>
              <a:t>Galacturonic</a:t>
            </a:r>
            <a:r>
              <a:rPr lang="en-US" sz="2400" b="1" dirty="0">
                <a:solidFill>
                  <a:srgbClr val="0070C0"/>
                </a:solidFill>
                <a:latin typeface="Arial" panose="020B0604020202020204" pitchFamily="34" charset="0"/>
                <a:cs typeface="Arial" panose="020B0604020202020204" pitchFamily="34" charset="0"/>
              </a:rPr>
              <a:t> acid (Gal A), L-</a:t>
            </a:r>
            <a:r>
              <a:rPr lang="en-US" sz="2400" b="1" dirty="0" err="1">
                <a:solidFill>
                  <a:srgbClr val="0070C0"/>
                </a:solidFill>
                <a:latin typeface="Arial" panose="020B0604020202020204" pitchFamily="34" charset="0"/>
                <a:cs typeface="Arial" panose="020B0604020202020204" pitchFamily="34" charset="0"/>
              </a:rPr>
              <a:t>Rhamnose</a:t>
            </a:r>
            <a:r>
              <a:rPr lang="en-US" sz="2400" b="1" dirty="0">
                <a:solidFill>
                  <a:srgbClr val="0070C0"/>
                </a:solidFill>
                <a:latin typeface="Arial" panose="020B0604020202020204" pitchFamily="34" charset="0"/>
                <a:cs typeface="Arial" panose="020B0604020202020204" pitchFamily="34" charset="0"/>
              </a:rPr>
              <a:t> (</a:t>
            </a:r>
            <a:r>
              <a:rPr lang="en-US" sz="2400" b="1" dirty="0" err="1">
                <a:solidFill>
                  <a:srgbClr val="0070C0"/>
                </a:solidFill>
                <a:latin typeface="Arial" panose="020B0604020202020204" pitchFamily="34" charset="0"/>
                <a:cs typeface="Arial" panose="020B0604020202020204" pitchFamily="34" charset="0"/>
              </a:rPr>
              <a:t>Rha</a:t>
            </a:r>
            <a:r>
              <a:rPr lang="en-US" sz="2400" b="1" dirty="0">
                <a:solidFill>
                  <a:srgbClr val="0070C0"/>
                </a:solidFill>
                <a:latin typeface="Arial" panose="020B0604020202020204" pitchFamily="34" charset="0"/>
                <a:cs typeface="Arial" panose="020B0604020202020204" pitchFamily="34" charset="0"/>
              </a:rPr>
              <a:t>)  </a:t>
            </a:r>
          </a:p>
          <a:p>
            <a:pPr marL="0" indent="0" algn="just">
              <a:buNone/>
            </a:pP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2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Homopolysaccharides Occurring/Used in Foodstuffs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2714625" y="1120775"/>
            <a:ext cx="6829425" cy="5594350"/>
          </a:xfrm>
          <a:prstGeom prst="rect">
            <a:avLst/>
          </a:prstGeom>
          <a:ln>
            <a:solidFill>
              <a:srgbClr val="002060"/>
            </a:solidFill>
          </a:ln>
        </p:spPr>
      </p:pic>
    </p:spTree>
    <p:extLst>
      <p:ext uri="{BB962C8B-B14F-4D97-AF65-F5344CB8AC3E}">
        <p14:creationId xmlns:p14="http://schemas.microsoft.com/office/powerpoint/2010/main" val="907196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Heteropolysaccharides Occurring/Used in Foodstuffs</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pic>
        <p:nvPicPr>
          <p:cNvPr id="5" name="Content Placeholder 4"/>
          <p:cNvPicPr>
            <a:picLocks noGrp="1" noChangeAspect="1"/>
          </p:cNvPicPr>
          <p:nvPr>
            <p:ph idx="1"/>
          </p:nvPr>
        </p:nvPicPr>
        <p:blipFill>
          <a:blip r:embed="rId2"/>
          <a:stretch>
            <a:fillRect/>
          </a:stretch>
        </p:blipFill>
        <p:spPr>
          <a:xfrm>
            <a:off x="2285999" y="1120774"/>
            <a:ext cx="7743825" cy="5737225"/>
          </a:xfrm>
          <a:prstGeom prst="rect">
            <a:avLst/>
          </a:prstGeom>
          <a:ln>
            <a:solidFill>
              <a:srgbClr val="002060"/>
            </a:solidFill>
          </a:ln>
        </p:spPr>
      </p:pic>
    </p:spTree>
    <p:extLst>
      <p:ext uri="{BB962C8B-B14F-4D97-AF65-F5344CB8AC3E}">
        <p14:creationId xmlns:p14="http://schemas.microsoft.com/office/powerpoint/2010/main" val="3294884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Starch</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1900" b="1" dirty="0">
                <a:solidFill>
                  <a:srgbClr val="002060"/>
                </a:solidFill>
                <a:latin typeface="Arial" panose="020B0604020202020204" pitchFamily="34" charset="0"/>
                <a:cs typeface="Arial" panose="020B0604020202020204" pitchFamily="34" charset="0"/>
              </a:rPr>
              <a:t>Starch is a natural polymer of the sugar D-glucose. Starch occurs widely in the vegetables kingdom.</a:t>
            </a:r>
          </a:p>
          <a:p>
            <a:pPr marL="0" indent="0" algn="just">
              <a:buNone/>
            </a:pPr>
            <a:r>
              <a:rPr lang="en-US" sz="1900" b="1" dirty="0">
                <a:solidFill>
                  <a:srgbClr val="00B050"/>
                </a:solidFill>
                <a:latin typeface="Arial" panose="020B0604020202020204" pitchFamily="34" charset="0"/>
                <a:cs typeface="Arial" panose="020B0604020202020204" pitchFamily="34" charset="0"/>
              </a:rPr>
              <a:t>The important of starch in food processing is based on the fact that it provides a very high proportion of the world’s food energy intake; over 80 % of all food crops are composed of cereals and starchy – food crops. </a:t>
            </a:r>
          </a:p>
          <a:p>
            <a:pPr marL="0" indent="0" algn="just">
              <a:buNone/>
            </a:pPr>
            <a:r>
              <a:rPr lang="en-US" sz="1900" b="1" dirty="0">
                <a:solidFill>
                  <a:srgbClr val="0070C0"/>
                </a:solidFill>
                <a:latin typeface="Arial" panose="020B0604020202020204" pitchFamily="34" charset="0"/>
                <a:cs typeface="Arial" panose="020B0604020202020204" pitchFamily="34" charset="0"/>
              </a:rPr>
              <a:t>Starch occurs in nature in the form of microscopically small, spherical particles or granules whose size and shape are characteristic for each species. The granules can be shown by ordinary and polarized light microscopy and by X-ray diffraction to have a highly order crystalline structure. </a:t>
            </a:r>
          </a:p>
          <a:p>
            <a:pPr marL="0" indent="0" algn="just">
              <a:buNone/>
            </a:pPr>
            <a:r>
              <a:rPr lang="en-US" sz="1900" b="1" dirty="0">
                <a:solidFill>
                  <a:srgbClr val="00B050"/>
                </a:solidFill>
                <a:latin typeface="Arial" panose="020B0604020202020204" pitchFamily="34" charset="0"/>
                <a:cs typeface="Arial" panose="020B0604020202020204" pitchFamily="34" charset="0"/>
              </a:rPr>
              <a:t>It is formed in plants by the condensation of a large number of glucose molecules (few hundred to several thousand units) </a:t>
            </a:r>
            <a:r>
              <a:rPr lang="en-US" sz="1900" b="1" dirty="0">
                <a:solidFill>
                  <a:srgbClr val="002060"/>
                </a:solidFill>
                <a:latin typeface="Arial" panose="020B0604020202020204" pitchFamily="34" charset="0"/>
                <a:cs typeface="Arial" panose="020B0604020202020204" pitchFamily="34" charset="0"/>
              </a:rPr>
              <a:t>into two types of polymers.</a:t>
            </a:r>
          </a:p>
          <a:p>
            <a:pPr marL="0" indent="0" algn="just">
              <a:buNone/>
            </a:pPr>
            <a:r>
              <a:rPr lang="en-US" sz="1900" b="1" dirty="0">
                <a:solidFill>
                  <a:srgbClr val="002060"/>
                </a:solidFill>
                <a:latin typeface="Arial" panose="020B0604020202020204" pitchFamily="34" charset="0"/>
                <a:cs typeface="Arial" panose="020B0604020202020204" pitchFamily="34" charset="0"/>
              </a:rPr>
              <a:t>One of these is a linear polymer, amylose, that is made up of more than 2000 glucose units. The individual glucose units are connected to each other by α-1,4-glycosidic linkage.</a:t>
            </a:r>
          </a:p>
          <a:p>
            <a:pPr marL="0" indent="0" algn="just">
              <a:buNone/>
            </a:pPr>
            <a:r>
              <a:rPr lang="en-US" sz="1900" b="1" dirty="0">
                <a:solidFill>
                  <a:srgbClr val="0070C0"/>
                </a:solidFill>
                <a:latin typeface="Arial" panose="020B0604020202020204" pitchFamily="34" charset="0"/>
                <a:cs typeface="Arial" panose="020B0604020202020204" pitchFamily="34" charset="0"/>
              </a:rPr>
              <a:t>A second starch component, called, amylopectin, has a highly branched structure, with each branch consisting of 20 to 30 glucose units, and each molecule containing several hundreds of these branches. The glucose units in each linear branch are connected by α-1,4 linkage. The branch points, are connected through α-1,6-glycosidic linkages. </a:t>
            </a:r>
          </a:p>
        </p:txBody>
      </p:sp>
    </p:spTree>
    <p:extLst>
      <p:ext uri="{BB962C8B-B14F-4D97-AF65-F5344CB8AC3E}">
        <p14:creationId xmlns:p14="http://schemas.microsoft.com/office/powerpoint/2010/main" val="370776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Starch</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Both amylose and amylopectin molecules are deposited in starch granules in an orderly radial pattern. </a:t>
            </a:r>
          </a:p>
          <a:p>
            <a:pPr marL="0" indent="0" algn="just">
              <a:buNone/>
            </a:pPr>
            <a:r>
              <a:rPr lang="en-US" sz="2400" b="1" dirty="0">
                <a:solidFill>
                  <a:srgbClr val="0070C0"/>
                </a:solidFill>
                <a:latin typeface="Arial" panose="020B0604020202020204" pitchFamily="34" charset="0"/>
                <a:cs typeface="Arial" panose="020B0604020202020204" pitchFamily="34" charset="0"/>
              </a:rPr>
              <a:t>The important sources of starch are (</a:t>
            </a:r>
            <a:r>
              <a:rPr lang="en-US" sz="2400" b="1" dirty="0" err="1">
                <a:solidFill>
                  <a:srgbClr val="0070C0"/>
                </a:solidFill>
                <a:latin typeface="Arial" panose="020B0604020202020204" pitchFamily="34" charset="0"/>
                <a:cs typeface="Arial" panose="020B0604020202020204" pitchFamily="34" charset="0"/>
              </a:rPr>
              <a:t>i</a:t>
            </a:r>
            <a:r>
              <a:rPr lang="en-US" sz="2400" b="1" dirty="0">
                <a:solidFill>
                  <a:srgbClr val="0070C0"/>
                </a:solidFill>
                <a:latin typeface="Arial" panose="020B0604020202020204" pitchFamily="34" charset="0"/>
                <a:cs typeface="Arial" panose="020B0604020202020204" pitchFamily="34" charset="0"/>
              </a:rPr>
              <a:t>) Cereals and millets (65 to 85 %) e.g. maize, wheat, rice; (ii) Roots and tubes (19 to 35 %) e.g. potato, tapioca</a:t>
            </a:r>
          </a:p>
          <a:p>
            <a:pPr marL="0" indent="0" algn="just">
              <a:buNone/>
            </a:pPr>
            <a:r>
              <a:rPr lang="en-US" sz="2400" b="1" dirty="0">
                <a:solidFill>
                  <a:srgbClr val="002060"/>
                </a:solidFill>
                <a:latin typeface="Arial" panose="020B0604020202020204" pitchFamily="34" charset="0"/>
                <a:cs typeface="Arial" panose="020B0604020202020204" pitchFamily="34" charset="0"/>
              </a:rPr>
              <a:t>Cereal starches differ from root and tuber starches in their physical properties. </a:t>
            </a:r>
            <a:r>
              <a:rPr lang="en-US" sz="2400" b="1" dirty="0">
                <a:solidFill>
                  <a:srgbClr val="00B050"/>
                </a:solidFill>
                <a:latin typeface="Arial" panose="020B0604020202020204" pitchFamily="34" charset="0"/>
                <a:cs typeface="Arial" panose="020B0604020202020204" pitchFamily="34" charset="0"/>
              </a:rPr>
              <a:t>A cereal starch paste (5%) sets to a thick jelly on cooling whereas a turber starch paste (5%) remains as a fluid and does not set to a thick jelly.</a:t>
            </a:r>
          </a:p>
          <a:p>
            <a:pPr marL="0" indent="0" algn="just">
              <a:buNone/>
            </a:pPr>
            <a:r>
              <a:rPr lang="en-US" sz="2400" b="1" dirty="0">
                <a:solidFill>
                  <a:srgbClr val="0070C0"/>
                </a:solidFill>
                <a:latin typeface="Arial" panose="020B0604020202020204" pitchFamily="34" charset="0"/>
                <a:cs typeface="Arial" panose="020B0604020202020204" pitchFamily="34" charset="0"/>
              </a:rPr>
              <a:t>In cereals moisture content is low and the starch granules are embedded in a hard, proteinaceous matrix, which requires preliminary softening before starch extraction. Potato contains high moisture and no preliminary softening is required.</a:t>
            </a:r>
          </a:p>
        </p:txBody>
      </p:sp>
    </p:spTree>
    <p:extLst>
      <p:ext uri="{BB962C8B-B14F-4D97-AF65-F5344CB8AC3E}">
        <p14:creationId xmlns:p14="http://schemas.microsoft.com/office/powerpoint/2010/main" val="15133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Starch-Amylose</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This is a long unbranched chain of D-glucose molecules linked together by α-1,4 linkage, similar to that present in maltose.</a:t>
            </a:r>
          </a:p>
          <a:p>
            <a:pPr marL="0" indent="0" algn="just">
              <a:buNone/>
            </a:pPr>
            <a:r>
              <a:rPr lang="en-US" sz="2400" b="1" dirty="0">
                <a:solidFill>
                  <a:srgbClr val="00B050"/>
                </a:solidFill>
                <a:latin typeface="Arial" panose="020B0604020202020204" pitchFamily="34" charset="0"/>
                <a:cs typeface="Arial" panose="020B0604020202020204" pitchFamily="34" charset="0"/>
              </a:rPr>
              <a:t>Molecular weight of amylose range from 10</a:t>
            </a:r>
            <a:r>
              <a:rPr lang="en-US" sz="2400" b="1" baseline="30000" dirty="0">
                <a:solidFill>
                  <a:srgbClr val="00B050"/>
                </a:solidFill>
                <a:latin typeface="Arial" panose="020B0604020202020204" pitchFamily="34" charset="0"/>
                <a:cs typeface="Arial" panose="020B0604020202020204" pitchFamily="34" charset="0"/>
              </a:rPr>
              <a:t>5</a:t>
            </a:r>
            <a:r>
              <a:rPr lang="en-US" sz="2400" b="1" dirty="0">
                <a:solidFill>
                  <a:srgbClr val="00B050"/>
                </a:solidFill>
                <a:latin typeface="Arial" panose="020B0604020202020204" pitchFamily="34" charset="0"/>
                <a:cs typeface="Arial" panose="020B0604020202020204" pitchFamily="34" charset="0"/>
              </a:rPr>
              <a:t> to 10</a:t>
            </a:r>
            <a:r>
              <a:rPr lang="en-US" sz="2400" b="1" baseline="30000" dirty="0">
                <a:solidFill>
                  <a:srgbClr val="00B050"/>
                </a:solidFill>
                <a:latin typeface="Arial" panose="020B0604020202020204" pitchFamily="34" charset="0"/>
                <a:cs typeface="Arial" panose="020B0604020202020204" pitchFamily="34" charset="0"/>
              </a:rPr>
              <a:t>6</a:t>
            </a:r>
            <a:r>
              <a:rPr lang="en-US" sz="2400" b="1" dirty="0">
                <a:solidFill>
                  <a:srgbClr val="00B050"/>
                </a:solidFill>
                <a:latin typeface="Arial" panose="020B0604020202020204" pitchFamily="34" charset="0"/>
                <a:cs typeface="Arial" panose="020B0604020202020204" pitchFamily="34" charset="0"/>
              </a:rPr>
              <a:t> daltons and one molecule of amylose may contain 500 to 5000 glucose molecules.</a:t>
            </a:r>
          </a:p>
          <a:p>
            <a:pPr marL="0" indent="0" algn="just">
              <a:buNone/>
            </a:pPr>
            <a:r>
              <a:rPr lang="en-US" sz="2400" b="1" dirty="0">
                <a:solidFill>
                  <a:srgbClr val="0070C0"/>
                </a:solidFill>
                <a:latin typeface="Arial" panose="020B0604020202020204" pitchFamily="34" charset="0"/>
                <a:cs typeface="Arial" panose="020B0604020202020204" pitchFamily="34" charset="0"/>
              </a:rPr>
              <a:t>The solution on keeping turns turbid due to the precipitations of amylose by a process known as retrogradation. Amylose is mainly responsible for the stiffening of cooked rice on standing. </a:t>
            </a:r>
          </a:p>
          <a:p>
            <a:pPr marL="0" indent="0" algn="just">
              <a:buNone/>
            </a:pPr>
            <a:r>
              <a:rPr lang="en-US" sz="2400" b="1" dirty="0">
                <a:solidFill>
                  <a:srgbClr val="002060"/>
                </a:solidFill>
                <a:latin typeface="Arial" panose="020B0604020202020204" pitchFamily="34" charset="0"/>
                <a:cs typeface="Arial" panose="020B0604020202020204" pitchFamily="34" charset="0"/>
              </a:rPr>
              <a:t>Amylose gives a blue color with iodine. Amylose content of a starch can vary considerably depending on the botanical species. Cereal starches such as wheat starch contains 25 – 30% amylose, corn starch (amylomaize) contains 40 – 80% amylose. Waxy maize contain 0% starch. </a:t>
            </a:r>
          </a:p>
          <a:p>
            <a:pPr marL="0" indent="0" algn="just">
              <a:buNone/>
            </a:pPr>
            <a:endParaRPr lang="en-US" sz="24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128963" y="5295901"/>
            <a:ext cx="5767388" cy="1419225"/>
          </a:xfrm>
          <a:prstGeom prst="rect">
            <a:avLst/>
          </a:prstGeom>
        </p:spPr>
      </p:pic>
    </p:spTree>
    <p:extLst>
      <p:ext uri="{BB962C8B-B14F-4D97-AF65-F5344CB8AC3E}">
        <p14:creationId xmlns:p14="http://schemas.microsoft.com/office/powerpoint/2010/main" val="354033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Starch-Amylopectin</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Amylopectin is branched chain polysaccharide component of starch. In this polysaccharide short chains (20 to 30 molecules) of D- glucose linked by α-1,4 linkages. These chains are linked to each other by α-1,6 linkages. </a:t>
            </a:r>
            <a:r>
              <a:rPr lang="en-US" sz="2400" b="1" dirty="0">
                <a:solidFill>
                  <a:srgbClr val="0070C0"/>
                </a:solidFill>
                <a:latin typeface="Arial" panose="020B0604020202020204" pitchFamily="34" charset="0"/>
                <a:cs typeface="Arial" panose="020B0604020202020204" pitchFamily="34" charset="0"/>
              </a:rPr>
              <a:t>Molecular weight of amylopectin range from 10</a:t>
            </a:r>
            <a:r>
              <a:rPr lang="en-US" sz="2400" b="1" baseline="30000" dirty="0">
                <a:solidFill>
                  <a:srgbClr val="0070C0"/>
                </a:solidFill>
                <a:latin typeface="Arial" panose="020B0604020202020204" pitchFamily="34" charset="0"/>
                <a:cs typeface="Arial" panose="020B0604020202020204" pitchFamily="34" charset="0"/>
              </a:rPr>
              <a:t>7</a:t>
            </a:r>
            <a:r>
              <a:rPr lang="en-US" sz="2400" b="1" dirty="0">
                <a:solidFill>
                  <a:srgbClr val="0070C0"/>
                </a:solidFill>
                <a:latin typeface="Arial" panose="020B0604020202020204" pitchFamily="34" charset="0"/>
                <a:cs typeface="Arial" panose="020B0604020202020204" pitchFamily="34" charset="0"/>
              </a:rPr>
              <a:t> to 10</a:t>
            </a:r>
            <a:r>
              <a:rPr lang="en-US" sz="2400" b="1" baseline="30000" dirty="0">
                <a:solidFill>
                  <a:srgbClr val="0070C0"/>
                </a:solidFill>
                <a:latin typeface="Arial" panose="020B0604020202020204" pitchFamily="34" charset="0"/>
                <a:cs typeface="Arial" panose="020B0604020202020204" pitchFamily="34" charset="0"/>
              </a:rPr>
              <a:t>8</a:t>
            </a:r>
            <a:r>
              <a:rPr lang="en-US" sz="2400" b="1" dirty="0">
                <a:solidFill>
                  <a:srgbClr val="0070C0"/>
                </a:solidFill>
                <a:latin typeface="Arial" panose="020B0604020202020204" pitchFamily="34" charset="0"/>
                <a:cs typeface="Arial" panose="020B0604020202020204" pitchFamily="34" charset="0"/>
              </a:rPr>
              <a:t> daltons, and one molecule of amylopectin may contain 50000 to 500000 molecules of D-glucose. Amylopectin gives a purple color with iodine.</a:t>
            </a:r>
          </a:p>
          <a:p>
            <a:pPr marL="0" indent="0" algn="just">
              <a:buNone/>
            </a:pPr>
            <a:r>
              <a:rPr lang="en-US" sz="2400" b="1" dirty="0">
                <a:solidFill>
                  <a:srgbClr val="002060"/>
                </a:solidFill>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2"/>
          <a:stretch>
            <a:fillRect/>
          </a:stretch>
        </p:blipFill>
        <p:spPr>
          <a:xfrm>
            <a:off x="1943100" y="3290887"/>
            <a:ext cx="8429625" cy="3424239"/>
          </a:xfrm>
          <a:prstGeom prst="rect">
            <a:avLst/>
          </a:prstGeom>
        </p:spPr>
      </p:pic>
    </p:spTree>
    <p:extLst>
      <p:ext uri="{BB962C8B-B14F-4D97-AF65-F5344CB8AC3E}">
        <p14:creationId xmlns:p14="http://schemas.microsoft.com/office/powerpoint/2010/main" val="8161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Starch-Gelatinization</a:t>
            </a: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200" b="1" dirty="0">
                <a:solidFill>
                  <a:srgbClr val="002060"/>
                </a:solidFill>
                <a:latin typeface="Arial" panose="020B0604020202020204" pitchFamily="34" charset="0"/>
                <a:cs typeface="Arial" panose="020B0604020202020204" pitchFamily="34" charset="0"/>
              </a:rPr>
              <a:t>Starch gelatinization is a process that breaks down the intermolecular bonds of starch molecules in the presence of water and heat, allowing the hydrogen bonding sites (the hydroxyl hydrogen and oxygen) to engage more water.</a:t>
            </a:r>
          </a:p>
          <a:p>
            <a:pPr marL="0" indent="0" algn="just">
              <a:buNone/>
            </a:pPr>
            <a:r>
              <a:rPr lang="en-US" sz="2200" b="1" dirty="0">
                <a:solidFill>
                  <a:srgbClr val="0070C0"/>
                </a:solidFill>
                <a:latin typeface="Arial" panose="020B0604020202020204" pitchFamily="34" charset="0"/>
                <a:cs typeface="Arial" panose="020B0604020202020204" pitchFamily="34" charset="0"/>
              </a:rPr>
              <a:t>This irreversibly dissolves the starch granule. Penetration of water increases randomness in the general granule structure and decreases the number and size of crystalline regions. </a:t>
            </a:r>
          </a:p>
          <a:p>
            <a:pPr marL="0" indent="0" algn="just">
              <a:buNone/>
            </a:pPr>
            <a:r>
              <a:rPr lang="en-US" sz="2200" b="1" dirty="0">
                <a:solidFill>
                  <a:srgbClr val="00B050"/>
                </a:solidFill>
                <a:latin typeface="Arial" panose="020B0604020202020204" pitchFamily="34" charset="0"/>
                <a:cs typeface="Arial" panose="020B0604020202020204" pitchFamily="34" charset="0"/>
              </a:rPr>
              <a:t>Crystalline regions do not allow water entry. Heat causes such regions to become diffuse, so that the chains begin to separate into an amorphous form. Under the microscope in polarized light starch loses its birefringence.</a:t>
            </a:r>
          </a:p>
          <a:p>
            <a:pPr marL="0" indent="0" algn="just">
              <a:buNone/>
            </a:pPr>
            <a:r>
              <a:rPr lang="en-US" sz="2200" b="1" dirty="0">
                <a:solidFill>
                  <a:srgbClr val="0070C0"/>
                </a:solidFill>
                <a:latin typeface="Arial" panose="020B0604020202020204" pitchFamily="34" charset="0"/>
                <a:cs typeface="Arial" panose="020B0604020202020204" pitchFamily="34" charset="0"/>
              </a:rPr>
              <a:t>Gelatinization is influenced </a:t>
            </a:r>
            <a:r>
              <a:rPr lang="en-US" sz="2200" b="1" dirty="0">
                <a:solidFill>
                  <a:srgbClr val="002060"/>
                </a:solidFill>
                <a:latin typeface="Arial" panose="020B0604020202020204" pitchFamily="34" charset="0"/>
                <a:cs typeface="Arial" panose="020B0604020202020204" pitchFamily="34" charset="0"/>
              </a:rPr>
              <a:t>by a number of factors. The gelatinization temperature and the length of heating, plant type (wheat and corn starch show different behavior patterns) and the amount of water present, pH, size of starch granule.</a:t>
            </a:r>
          </a:p>
          <a:p>
            <a:pPr marL="0" indent="0" algn="just">
              <a:buNone/>
            </a:pPr>
            <a:r>
              <a:rPr lang="en-US" sz="2200" b="1" dirty="0">
                <a:solidFill>
                  <a:srgbClr val="0070C0"/>
                </a:solidFill>
                <a:latin typeface="Arial" panose="020B0604020202020204" pitchFamily="34" charset="0"/>
                <a:cs typeface="Arial" panose="020B0604020202020204" pitchFamily="34" charset="0"/>
              </a:rPr>
              <a:t>Some type of unmodified native starches start swelling at 55 °C, other types at 85 °C.</a:t>
            </a:r>
          </a:p>
          <a:p>
            <a:pPr marL="0" indent="0" algn="just">
              <a:buNone/>
            </a:pPr>
            <a:r>
              <a:rPr lang="en-US" sz="2200"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35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D025-0BE3-22E6-C71A-6522A5335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393C6-0485-B43A-38E4-D741287E922C}"/>
              </a:ext>
            </a:extLst>
          </p:cNvPr>
          <p:cNvSpPr>
            <a:spLocks noGrp="1"/>
          </p:cNvSpPr>
          <p:nvPr>
            <p:ph type="title"/>
          </p:nvPr>
        </p:nvSpPr>
        <p:spPr/>
        <p:txBody>
          <a:bodyPr>
            <a:normAutofit/>
          </a:bodyPr>
          <a:lstStyle/>
          <a:p>
            <a:pPr algn="ctr"/>
            <a:r>
              <a:rPr lang="en-US" sz="4000" b="1" dirty="0">
                <a:solidFill>
                  <a:srgbClr val="C00000"/>
                </a:solidFill>
                <a:latin typeface="Arial" panose="020B0604020202020204" pitchFamily="34" charset="0"/>
                <a:cs typeface="Arial" panose="020B0604020202020204" pitchFamily="34" charset="0"/>
              </a:rPr>
              <a:t>Carbohydrates</a:t>
            </a:r>
            <a:br>
              <a:rPr lang="en-US" sz="4000" b="1" dirty="0">
                <a:solidFill>
                  <a:srgbClr val="C00000"/>
                </a:solidFill>
                <a:latin typeface="Arial" panose="020B0604020202020204" pitchFamily="34" charset="0"/>
                <a:cs typeface="Arial" panose="020B0604020202020204" pitchFamily="34" charset="0"/>
              </a:rPr>
            </a:br>
            <a:r>
              <a:rPr lang="en-US" sz="4000" b="1" dirty="0">
                <a:solidFill>
                  <a:srgbClr val="002060"/>
                </a:solidFill>
                <a:latin typeface="Arial" panose="020B0604020202020204" pitchFamily="34" charset="0"/>
                <a:cs typeface="Arial" panose="020B0604020202020204" pitchFamily="34" charset="0"/>
              </a:rPr>
              <a:t>Introduction</a:t>
            </a:r>
            <a:endParaRPr lang="en-US" sz="4000" dirty="0">
              <a:solidFill>
                <a:srgbClr val="002060"/>
              </a:solidFill>
            </a:endParaRPr>
          </a:p>
        </p:txBody>
      </p:sp>
      <p:sp>
        <p:nvSpPr>
          <p:cNvPr id="3" name="Content Placeholder 2">
            <a:extLst>
              <a:ext uri="{FF2B5EF4-FFF2-40B4-BE49-F238E27FC236}">
                <a16:creationId xmlns:a16="http://schemas.microsoft.com/office/drawing/2014/main" id="{28C02BBF-DFB8-C3BC-C80F-654D539B8DC1}"/>
              </a:ext>
            </a:extLst>
          </p:cNvPr>
          <p:cNvSpPr>
            <a:spLocks noGrp="1"/>
          </p:cNvSpPr>
          <p:nvPr>
            <p:ph idx="1"/>
          </p:nvPr>
        </p:nvSpPr>
        <p:spPr/>
        <p:txBody>
          <a:bodyPr>
            <a:normAutofit fontScale="92500" lnSpcReduction="10000"/>
          </a:bodyPr>
          <a:lstStyle/>
          <a:p>
            <a:pPr marL="0" indent="0" algn="just">
              <a:buNone/>
            </a:pPr>
            <a:r>
              <a:rPr lang="en-US" sz="2000" dirty="0">
                <a:solidFill>
                  <a:srgbClr val="002060"/>
                </a:solidFill>
                <a:latin typeface="Arial" panose="020B0604020202020204" pitchFamily="34" charset="0"/>
                <a:cs typeface="Arial" panose="020B0604020202020204" pitchFamily="34" charset="0"/>
              </a:rPr>
              <a:t>Carbohydrates are widely distributed both in animal and plant tissues, where they function as:</a:t>
            </a:r>
          </a:p>
          <a:p>
            <a:pPr algn="just"/>
            <a:r>
              <a:rPr lang="en-US" sz="2000" dirty="0">
                <a:solidFill>
                  <a:srgbClr val="00B050"/>
                </a:solidFill>
                <a:latin typeface="Arial" panose="020B0604020202020204" pitchFamily="34" charset="0"/>
                <a:cs typeface="Arial" panose="020B0604020202020204" pitchFamily="34" charset="0"/>
              </a:rPr>
              <a:t>Energy reserves (e.g., starch, fructans, glycogen).</a:t>
            </a:r>
          </a:p>
          <a:p>
            <a:pPr algn="just"/>
            <a:r>
              <a:rPr lang="en-US" sz="2000" dirty="0">
                <a:solidFill>
                  <a:srgbClr val="00B050"/>
                </a:solidFill>
                <a:latin typeface="Arial" panose="020B0604020202020204" pitchFamily="34" charset="0"/>
                <a:cs typeface="Arial" panose="020B0604020202020204" pitchFamily="34" charset="0"/>
              </a:rPr>
              <a:t>Structural materials (e.g., cellulose, chitin, xylans, mannans).</a:t>
            </a:r>
          </a:p>
          <a:p>
            <a:pPr algn="just"/>
            <a:r>
              <a:rPr lang="en-US" sz="2000" dirty="0">
                <a:solidFill>
                  <a:srgbClr val="0070C0"/>
                </a:solidFill>
                <a:latin typeface="Arial" panose="020B0604020202020204" pitchFamily="34" charset="0"/>
                <a:cs typeface="Arial" panose="020B0604020202020204" pitchFamily="34" charset="0"/>
              </a:rPr>
              <a:t>Protective substances. Some plant cell wall polysaccharides are elicitors of plant antibiotics (phytoalexins). In soybean, fragments of pectic polysaccharides (</a:t>
            </a:r>
            <a:r>
              <a:rPr lang="el-GR" sz="2000" dirty="0">
                <a:solidFill>
                  <a:srgbClr val="0070C0"/>
                </a:solidFill>
                <a:latin typeface="Arial" panose="020B0604020202020204" pitchFamily="34" charset="0"/>
                <a:cs typeface="Arial" panose="020B0604020202020204" pitchFamily="34" charset="0"/>
              </a:rPr>
              <a:t>α-4-</a:t>
            </a:r>
            <a:r>
              <a:rPr lang="en-US" sz="2000" dirty="0">
                <a:solidFill>
                  <a:srgbClr val="0070C0"/>
                </a:solidFill>
                <a:latin typeface="Arial" panose="020B0604020202020204" pitchFamily="34" charset="0"/>
                <a:cs typeface="Arial" panose="020B0604020202020204" pitchFamily="34" charset="0"/>
              </a:rPr>
              <a:t>linked dodecagalacturonide) induce synthesis of a protein (protein inhibitor inducer factor) that inhibits insect and microbial proteinases. Arabinoxylans have been postulated to inhibit intercellular ice formation, thus ensuring winter survival of cereals.</a:t>
            </a:r>
          </a:p>
          <a:p>
            <a:pPr algn="just"/>
            <a:r>
              <a:rPr lang="en-US" sz="2000" dirty="0">
                <a:solidFill>
                  <a:srgbClr val="00B050"/>
                </a:solidFill>
                <a:latin typeface="Arial" panose="020B0604020202020204" pitchFamily="34" charset="0"/>
                <a:cs typeface="Arial" panose="020B0604020202020204" pitchFamily="34" charset="0"/>
              </a:rPr>
              <a:t>Cell recognition moieties. Oligosaccharides conjugated to protein (glycoproteins) or to lipids (glycolipids) are important components of cell membranes and can be active in cell to cell recognition and signaling. It is recognized that oligosaccharide moieties serve as probes through which the cell interacts with its environment. In addition, the environment delivers signals to the interior of the cell through the cell surface oligosaccharides.</a:t>
            </a:r>
          </a:p>
          <a:p>
            <a:pPr algn="just"/>
            <a:r>
              <a:rPr lang="en-US" sz="2000" dirty="0">
                <a:solidFill>
                  <a:srgbClr val="0070C0"/>
                </a:solidFill>
                <a:latin typeface="Arial" panose="020B0604020202020204" pitchFamily="34" charset="0"/>
                <a:cs typeface="Arial" panose="020B0604020202020204" pitchFamily="34" charset="0"/>
              </a:rPr>
              <a:t>Information transfer agents (nucleic acids)</a:t>
            </a:r>
          </a:p>
        </p:txBody>
      </p:sp>
    </p:spTree>
    <p:extLst>
      <p:ext uri="{BB962C8B-B14F-4D97-AF65-F5344CB8AC3E}">
        <p14:creationId xmlns:p14="http://schemas.microsoft.com/office/powerpoint/2010/main" val="20627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Starch-Retrogradation of Starch</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br>
              <a:rPr lang="en-US" sz="40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In dilute solutions, starch molecules will precipitate, with the insoluble material being difficult to redissolve by heating. </a:t>
            </a:r>
          </a:p>
          <a:p>
            <a:pPr marL="0" indent="0" algn="just">
              <a:buNone/>
            </a:pPr>
            <a:r>
              <a:rPr lang="en-US" sz="2400" b="1" dirty="0">
                <a:solidFill>
                  <a:srgbClr val="0070C0"/>
                </a:solidFill>
                <a:latin typeface="Arial" panose="020B0604020202020204" pitchFamily="34" charset="0"/>
                <a:cs typeface="Arial" panose="020B0604020202020204" pitchFamily="34" charset="0"/>
              </a:rPr>
              <a:t>The process of dissolved starch becoming less soluble is called retrogradation.</a:t>
            </a:r>
          </a:p>
          <a:p>
            <a:pPr marL="0" indent="0" algn="just">
              <a:buNone/>
            </a:pPr>
            <a:r>
              <a:rPr lang="en-US" sz="2400" b="1" dirty="0">
                <a:solidFill>
                  <a:srgbClr val="00B050"/>
                </a:solidFill>
                <a:latin typeface="Arial" panose="020B0604020202020204" pitchFamily="34" charset="0"/>
                <a:cs typeface="Arial" panose="020B0604020202020204" pitchFamily="34" charset="0"/>
              </a:rPr>
              <a:t>Retrogradation of cooked starch involves amylose and amylopectin, with amylose undergoing retrogradation at a much more rapid rate than does amylopectin.</a:t>
            </a:r>
          </a:p>
          <a:p>
            <a:pPr marL="0" indent="0" algn="just">
              <a:buNone/>
            </a:pPr>
            <a:r>
              <a:rPr lang="en-US" sz="2400" b="1" dirty="0">
                <a:solidFill>
                  <a:srgbClr val="0070C0"/>
                </a:solidFill>
                <a:latin typeface="Arial" panose="020B0604020202020204" pitchFamily="34" charset="0"/>
                <a:cs typeface="Arial" panose="020B0604020202020204" pitchFamily="34" charset="0"/>
              </a:rPr>
              <a:t>The rate of retrogradation depends on several variables, including molecular ratio of amylose to amylopectin; botanical source of starch; temperature; starch concentration; salts; surfactants.</a:t>
            </a:r>
          </a:p>
          <a:p>
            <a:pPr marL="0" indent="0" algn="just">
              <a:buNone/>
            </a:pPr>
            <a:r>
              <a:rPr lang="en-US" sz="2400" b="1" dirty="0">
                <a:solidFill>
                  <a:srgbClr val="002060"/>
                </a:solidFill>
                <a:latin typeface="Arial" panose="020B0604020202020204" pitchFamily="34" charset="0"/>
                <a:cs typeface="Arial" panose="020B0604020202020204" pitchFamily="34" charset="0"/>
              </a:rPr>
              <a:t>Bread staling is due to starch retrogradation. Staling is due to the gradual transition of amorphous starch to a partially crystalline, retrograded state. </a:t>
            </a:r>
          </a:p>
          <a:p>
            <a:pPr marL="0" indent="0" algn="just">
              <a:buNone/>
            </a:pPr>
            <a:r>
              <a:rPr lang="en-US" sz="2400"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733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Modified Starches </a:t>
            </a: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The behavior of pastes of the common native starches when subjected to the effects of heat and shear used in modern food technology is often unsatisfactory.</a:t>
            </a:r>
          </a:p>
          <a:p>
            <a:pPr marL="0" indent="0" algn="just">
              <a:buNone/>
            </a:pPr>
            <a:r>
              <a:rPr lang="en-US" sz="2400" b="1" dirty="0">
                <a:solidFill>
                  <a:srgbClr val="0070C0"/>
                </a:solidFill>
                <a:latin typeface="Arial" panose="020B0604020202020204" pitchFamily="34" charset="0"/>
                <a:cs typeface="Arial" panose="020B0604020202020204" pitchFamily="34" charset="0"/>
              </a:rPr>
              <a:t>Consequently modified starches and starch derivatives with more sophisticated stability characteristics have been developed. Modified starches include-</a:t>
            </a:r>
          </a:p>
          <a:p>
            <a:pPr marL="0" indent="0" algn="just">
              <a:buNone/>
            </a:pPr>
            <a:endParaRPr lang="en-US" sz="2400" b="1" dirty="0">
              <a:solidFill>
                <a:srgbClr val="002060"/>
              </a:solidFill>
              <a:latin typeface="Arial" panose="020B0604020202020204" pitchFamily="34" charset="0"/>
              <a:cs typeface="Arial" panose="020B0604020202020204" pitchFamily="34" charset="0"/>
            </a:endParaRPr>
          </a:p>
          <a:p>
            <a:pPr algn="just"/>
            <a:r>
              <a:rPr lang="en-US" sz="2400" b="1" dirty="0">
                <a:solidFill>
                  <a:srgbClr val="00B050"/>
                </a:solidFill>
                <a:latin typeface="Arial" panose="020B0604020202020204" pitchFamily="34" charset="0"/>
                <a:cs typeface="Arial" panose="020B0604020202020204" pitchFamily="34" charset="0"/>
              </a:rPr>
              <a:t>Acid modified starches</a:t>
            </a:r>
          </a:p>
          <a:p>
            <a:pPr algn="just"/>
            <a:r>
              <a:rPr lang="en-US" sz="2400" b="1" dirty="0">
                <a:solidFill>
                  <a:srgbClr val="00B050"/>
                </a:solidFill>
                <a:latin typeface="Arial" panose="020B0604020202020204" pitchFamily="34" charset="0"/>
                <a:cs typeface="Arial" panose="020B0604020202020204" pitchFamily="34" charset="0"/>
              </a:rPr>
              <a:t>Pre-gelatinized starches</a:t>
            </a:r>
          </a:p>
          <a:p>
            <a:pPr algn="just"/>
            <a:r>
              <a:rPr lang="en-US" sz="2400" b="1" dirty="0">
                <a:solidFill>
                  <a:srgbClr val="00B050"/>
                </a:solidFill>
                <a:latin typeface="Arial" panose="020B0604020202020204" pitchFamily="34" charset="0"/>
                <a:cs typeface="Arial" panose="020B0604020202020204" pitchFamily="34" charset="0"/>
              </a:rPr>
              <a:t>Cross-linked starches</a:t>
            </a:r>
          </a:p>
          <a:p>
            <a:pPr algn="just"/>
            <a:r>
              <a:rPr lang="en-US" sz="2400" b="1" dirty="0">
                <a:solidFill>
                  <a:srgbClr val="00B050"/>
                </a:solidFill>
                <a:latin typeface="Arial" panose="020B0604020202020204" pitchFamily="34" charset="0"/>
                <a:cs typeface="Arial" panose="020B0604020202020204" pitchFamily="34" charset="0"/>
              </a:rPr>
              <a:t>Esters &amp; ethers of starch</a:t>
            </a:r>
          </a:p>
          <a:p>
            <a:pPr algn="just"/>
            <a:r>
              <a:rPr lang="en-US" sz="2400" b="1" dirty="0">
                <a:solidFill>
                  <a:srgbClr val="00B050"/>
                </a:solidFill>
                <a:latin typeface="Arial" panose="020B0604020202020204" pitchFamily="34" charset="0"/>
                <a:cs typeface="Arial" panose="020B0604020202020204" pitchFamily="34" charset="0"/>
              </a:rPr>
              <a:t>Starch phosphates</a:t>
            </a:r>
          </a:p>
          <a:p>
            <a:pPr algn="just"/>
            <a:r>
              <a:rPr lang="en-US" sz="2400" b="1" dirty="0">
                <a:solidFill>
                  <a:srgbClr val="00B050"/>
                </a:solidFill>
                <a:latin typeface="Arial" panose="020B0604020202020204" pitchFamily="34" charset="0"/>
                <a:cs typeface="Arial" panose="020B0604020202020204" pitchFamily="34" charset="0"/>
              </a:rPr>
              <a:t>Hydroxyalkyl substituted starch </a:t>
            </a:r>
          </a:p>
        </p:txBody>
      </p:sp>
    </p:spTree>
    <p:extLst>
      <p:ext uri="{BB962C8B-B14F-4D97-AF65-F5344CB8AC3E}">
        <p14:creationId xmlns:p14="http://schemas.microsoft.com/office/powerpoint/2010/main" val="5439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Acid Modified Starches </a:t>
            </a: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B050"/>
                </a:solidFill>
                <a:latin typeface="Arial" panose="020B0604020202020204" pitchFamily="34" charset="0"/>
                <a:cs typeface="Arial" panose="020B0604020202020204" pitchFamily="34" charset="0"/>
              </a:rPr>
              <a:t>Acid modified or thin boiling starches are prepared by heating starch granules with diluted hydrochloric acid at temperature below that of gelatinization.</a:t>
            </a:r>
          </a:p>
          <a:p>
            <a:pPr marL="0" indent="0" algn="just">
              <a:buNone/>
            </a:pPr>
            <a:r>
              <a:rPr lang="en-US" sz="2000" b="1" dirty="0">
                <a:solidFill>
                  <a:srgbClr val="0070C0"/>
                </a:solidFill>
                <a:latin typeface="Arial" panose="020B0604020202020204" pitchFamily="34" charset="0"/>
                <a:cs typeface="Arial" panose="020B0604020202020204" pitchFamily="34" charset="0"/>
              </a:rPr>
              <a:t>The resultant superficially uncharged granules fragment appear to swell less during gelatinization, with a consequent reduced volume and lower maximum hot paste viscosity. </a:t>
            </a:r>
          </a:p>
          <a:p>
            <a:pPr marL="0" indent="0" algn="just">
              <a:buNone/>
            </a:pPr>
            <a:r>
              <a:rPr lang="en-US" sz="2000" b="1" dirty="0">
                <a:solidFill>
                  <a:srgbClr val="00B050"/>
                </a:solidFill>
                <a:latin typeface="Arial" panose="020B0604020202020204" pitchFamily="34" charset="0"/>
                <a:cs typeface="Arial" panose="020B0604020202020204" pitchFamily="34" charset="0"/>
              </a:rPr>
              <a:t>The solubility in hot water is increased, the extent depending on the degree of acid treatment.</a:t>
            </a:r>
          </a:p>
          <a:p>
            <a:pPr marL="0" indent="0" algn="just">
              <a:buNone/>
            </a:pPr>
            <a:r>
              <a:rPr lang="en-US" sz="2000" b="1" dirty="0">
                <a:solidFill>
                  <a:srgbClr val="00B050"/>
                </a:solidFill>
                <a:latin typeface="Arial" panose="020B0604020202020204" pitchFamily="34" charset="0"/>
                <a:cs typeface="Arial" panose="020B0604020202020204" pitchFamily="34" charset="0"/>
              </a:rPr>
              <a:t>Acid-degraded starch, particularly the non-waxy cereal type, is widely used in the manufacture of fruit gums on account of the strength and clarity of the resultant gel which is much improved in comparison to an unmodified, thick-boiling starch.</a:t>
            </a:r>
          </a:p>
          <a:p>
            <a:pPr marL="0" indent="0" algn="just">
              <a:buNone/>
            </a:pPr>
            <a:r>
              <a:rPr lang="en-US" sz="2000" b="1" dirty="0">
                <a:solidFill>
                  <a:srgbClr val="002060"/>
                </a:solidFill>
                <a:latin typeface="Arial" panose="020B0604020202020204" pitchFamily="34" charset="0"/>
                <a:cs typeface="Arial" panose="020B0604020202020204" pitchFamily="34" charset="0"/>
              </a:rPr>
              <a:t>The viscosity of the gel prepared from acid-modified starch is much lower than that prepared from the corresponding concentration of the unmodified starch.</a:t>
            </a:r>
          </a:p>
          <a:p>
            <a:pPr marL="0" indent="0" algn="just">
              <a:buNone/>
            </a:pPr>
            <a:r>
              <a:rPr lang="en-US" sz="2000" b="1" dirty="0">
                <a:solidFill>
                  <a:srgbClr val="00B050"/>
                </a:solidFill>
                <a:latin typeface="Arial" panose="020B0604020202020204" pitchFamily="34" charset="0"/>
                <a:cs typeface="Arial" panose="020B0604020202020204" pitchFamily="34" charset="0"/>
              </a:rPr>
              <a:t>As a result hot gel can be easily poured into moulds. The acid treatment causes an increase in the resultant gel strength, probably because of the preferential degradation of amylopectin. The gel clarity is also improved.</a:t>
            </a:r>
          </a:p>
        </p:txBody>
      </p:sp>
    </p:spTree>
    <p:extLst>
      <p:ext uri="{BB962C8B-B14F-4D97-AF65-F5344CB8AC3E}">
        <p14:creationId xmlns:p14="http://schemas.microsoft.com/office/powerpoint/2010/main" val="23479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2AE0-4840-C50A-EB4B-DD7B70FE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7732D0-2D95-E411-FAB2-1B811540C4A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Pre-gelatinized  Starches </a:t>
            </a: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EE657393-793F-5341-CFE7-6AA115447910}"/>
              </a:ext>
            </a:extLst>
          </p:cNvPr>
          <p:cNvSpPr>
            <a:spLocks noGrp="1"/>
          </p:cNvSpPr>
          <p:nvPr>
            <p:ph idx="1"/>
          </p:nvPr>
        </p:nvSpPr>
        <p:spPr>
          <a:xfrm>
            <a:off x="838200" y="1120776"/>
            <a:ext cx="10515600" cy="5594350"/>
          </a:xfrm>
        </p:spPr>
        <p:txBody>
          <a:bodyPr>
            <a:noAutofit/>
          </a:bodyPr>
          <a:lstStyle/>
          <a:p>
            <a:pPr marL="0" indent="0" algn="just">
              <a:buNone/>
            </a:pPr>
            <a:r>
              <a:rPr lang="en-US" sz="2100" b="1" dirty="0">
                <a:solidFill>
                  <a:srgbClr val="002060"/>
                </a:solidFill>
                <a:latin typeface="Arial" panose="020B0604020202020204" pitchFamily="34" charset="0"/>
                <a:cs typeface="Arial" panose="020B0604020202020204" pitchFamily="34" charset="0"/>
              </a:rPr>
              <a:t>For many food uses, a water holding or thickening agent is required to function without the application of heat. For this purpose a pre-gelatinized starch is often used. Pre-gelatinized starch is prepared by destroying the granular structure on cooking, which simultaneously causes a considerable reduction in paste viscosity. </a:t>
            </a:r>
          </a:p>
          <a:p>
            <a:pPr marL="0" indent="0" algn="just">
              <a:buNone/>
            </a:pPr>
            <a:r>
              <a:rPr lang="en-US" sz="2100" b="1" dirty="0">
                <a:solidFill>
                  <a:srgbClr val="00B050"/>
                </a:solidFill>
                <a:latin typeface="Arial" panose="020B0604020202020204" pitchFamily="34" charset="0"/>
                <a:cs typeface="Arial" panose="020B0604020202020204" pitchFamily="34" charset="0"/>
              </a:rPr>
              <a:t>The cooked paste is then dried on rollers or with a spray-drier. The powdered product will easily rehydrate in cold water but, the resultant dispersions are not equivalent to freshly prepared paste. This is due to the starch degradation which has taken place.</a:t>
            </a:r>
          </a:p>
          <a:p>
            <a:pPr marL="0" indent="0" algn="just">
              <a:buNone/>
            </a:pPr>
            <a:r>
              <a:rPr lang="en-US" sz="2100" b="1" dirty="0">
                <a:solidFill>
                  <a:srgbClr val="0070C0"/>
                </a:solidFill>
                <a:latin typeface="Arial" panose="020B0604020202020204" pitchFamily="34" charset="0"/>
                <a:cs typeface="Arial" panose="020B0604020202020204" pitchFamily="34" charset="0"/>
              </a:rPr>
              <a:t>The largest use of pre-gelatinized starch is in the instant puddings – a packaged powder which only needs to be mixed with cold milk and allowed to stand for a few minutes, producing a simple pudding. The powders are mixture of pre-gelatinized starch with sugar and flavorings, together with salts which produce sufficient viscosity increase in the milk to keep the starch suspended until hydration can take place.</a:t>
            </a:r>
          </a:p>
          <a:p>
            <a:pPr marL="0" indent="0" algn="just">
              <a:buNone/>
            </a:pPr>
            <a:r>
              <a:rPr lang="en-US" sz="2100" b="1" dirty="0">
                <a:solidFill>
                  <a:srgbClr val="00B050"/>
                </a:solidFill>
                <a:latin typeface="Arial" panose="020B0604020202020204" pitchFamily="34" charset="0"/>
                <a:cs typeface="Arial" panose="020B0604020202020204" pitchFamily="34" charset="0"/>
              </a:rPr>
              <a:t>Another widespread use is in frozen fruit-pie fillings where a pre-gelatinized starch keeps the fruit suspended and helps retain the flavor without the need for heating.</a:t>
            </a:r>
          </a:p>
        </p:txBody>
      </p:sp>
    </p:spTree>
    <p:extLst>
      <p:ext uri="{BB962C8B-B14F-4D97-AF65-F5344CB8AC3E}">
        <p14:creationId xmlns:p14="http://schemas.microsoft.com/office/powerpoint/2010/main" val="19542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7AD0-0A95-B76E-49AC-6E4654B95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02603-823A-F82C-A401-E0DC60DD02AE}"/>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Cross-linked and Other Derivatized Starches </a:t>
            </a: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8F5BE2AE-4739-1C95-961B-911FFF395551}"/>
              </a:ext>
            </a:extLst>
          </p:cNvPr>
          <p:cNvSpPr>
            <a:spLocks noGrp="1"/>
          </p:cNvSpPr>
          <p:nvPr>
            <p:ph idx="1"/>
          </p:nvPr>
        </p:nvSpPr>
        <p:spPr>
          <a:xfrm>
            <a:off x="838200" y="1120776"/>
            <a:ext cx="10515600" cy="5594350"/>
          </a:xfrm>
        </p:spPr>
        <p:txBody>
          <a:bodyPr>
            <a:noAutofit/>
          </a:bodyPr>
          <a:lstStyle/>
          <a:p>
            <a:pPr marL="0" indent="0" algn="just">
              <a:buNone/>
            </a:pPr>
            <a:r>
              <a:rPr lang="en-US" sz="1500" b="1" dirty="0">
                <a:solidFill>
                  <a:srgbClr val="002060"/>
                </a:solidFill>
                <a:latin typeface="Arial" panose="020B0604020202020204" pitchFamily="34" charset="0"/>
                <a:cs typeface="Arial" panose="020B0604020202020204" pitchFamily="34" charset="0"/>
              </a:rPr>
              <a:t>A great number of esters and ethers of starch, with an infinite range of physicochemical properties (particularly with regard to the heat stability), can be prepared.</a:t>
            </a:r>
          </a:p>
          <a:p>
            <a:pPr marL="0" indent="0" algn="just">
              <a:buNone/>
            </a:pPr>
            <a:r>
              <a:rPr lang="en-US" sz="1500" b="1" dirty="0">
                <a:solidFill>
                  <a:srgbClr val="00B050"/>
                </a:solidFill>
                <a:latin typeface="Arial" panose="020B0604020202020204" pitchFamily="34" charset="0"/>
                <a:cs typeface="Arial" panose="020B0604020202020204" pitchFamily="34" charset="0"/>
              </a:rPr>
              <a:t>But use of such derivatives in food is restricted and only a few of these are important in the food industry. Starch phosphates, which have a analogues in the amylopectin fraction of root and tuber starches, are examples of starch derivatives which are suitable as food additives. The introduction of free-acid groups in starch phosphates both increases and stabilizes the paste viscosity by the</a:t>
            </a:r>
          </a:p>
          <a:p>
            <a:pPr algn="just"/>
            <a:r>
              <a:rPr lang="en-US" sz="1500" b="1" dirty="0">
                <a:solidFill>
                  <a:srgbClr val="0070C0"/>
                </a:solidFill>
                <a:latin typeface="Arial" panose="020B0604020202020204" pitchFamily="34" charset="0"/>
                <a:cs typeface="Arial" panose="020B0604020202020204" pitchFamily="34" charset="0"/>
              </a:rPr>
              <a:t>Negatively charged phosphate groups expand the molecule in solution</a:t>
            </a:r>
          </a:p>
          <a:p>
            <a:pPr algn="just"/>
            <a:r>
              <a:rPr lang="en-US" sz="1500" b="1" dirty="0">
                <a:solidFill>
                  <a:srgbClr val="0070C0"/>
                </a:solidFill>
                <a:latin typeface="Arial" panose="020B0604020202020204" pitchFamily="34" charset="0"/>
                <a:cs typeface="Arial" panose="020B0604020202020204" pitchFamily="34" charset="0"/>
              </a:rPr>
              <a:t>Coulombic repulsion</a:t>
            </a:r>
          </a:p>
          <a:p>
            <a:pPr algn="just"/>
            <a:r>
              <a:rPr lang="en-US" sz="1500" b="1" dirty="0">
                <a:solidFill>
                  <a:srgbClr val="0070C0"/>
                </a:solidFill>
                <a:latin typeface="Arial" panose="020B0604020202020204" pitchFamily="34" charset="0"/>
                <a:cs typeface="Arial" panose="020B0604020202020204" pitchFamily="34" charset="0"/>
              </a:rPr>
              <a:t>Prevent the formation of aggregates </a:t>
            </a:r>
          </a:p>
          <a:p>
            <a:pPr marL="0" indent="0" algn="just">
              <a:buNone/>
            </a:pPr>
            <a:r>
              <a:rPr lang="en-US" sz="1500" b="1" dirty="0">
                <a:solidFill>
                  <a:srgbClr val="002060"/>
                </a:solidFill>
                <a:latin typeface="Arial" panose="020B0604020202020204" pitchFamily="34" charset="0"/>
                <a:cs typeface="Arial" panose="020B0604020202020204" pitchFamily="34" charset="0"/>
              </a:rPr>
              <a:t>Because of their high viscosity and paste clarity, starch phosphates are put to extensive use in foods as thickness and texturizing agents. Their resistance to molecular aggregation is of importance in the formulation of frozen foods.</a:t>
            </a:r>
          </a:p>
          <a:p>
            <a:pPr marL="0" indent="0" algn="just">
              <a:buNone/>
            </a:pPr>
            <a:r>
              <a:rPr lang="en-US" sz="1500" b="1" dirty="0">
                <a:solidFill>
                  <a:srgbClr val="0070C0"/>
                </a:solidFill>
                <a:latin typeface="Arial" panose="020B0604020202020204" pitchFamily="34" charset="0"/>
                <a:cs typeface="Arial" panose="020B0604020202020204" pitchFamily="34" charset="0"/>
              </a:rPr>
              <a:t>The swelling and ultimate breakdown of starch granules during cooking can be controlled by introducing a suitable number of cross-linkages between the molecules.</a:t>
            </a:r>
          </a:p>
          <a:p>
            <a:pPr marL="0" indent="0" algn="just">
              <a:buNone/>
            </a:pPr>
            <a:r>
              <a:rPr lang="en-US" sz="1500" b="1" dirty="0">
                <a:solidFill>
                  <a:srgbClr val="002060"/>
                </a:solidFill>
                <a:latin typeface="Arial" panose="020B0604020202020204" pitchFamily="34" charset="0"/>
                <a:cs typeface="Arial" panose="020B0604020202020204" pitchFamily="34" charset="0"/>
              </a:rPr>
              <a:t>Cross linked phosphate esters may be prepared commercially by esterification with trimetaphosphate. The extent of cross linking is measured by the change in the pasting properties of the derivatives. Starch with low level of phosphate cross linking is also used in textural modification of food e.g. Cross bonded phosphate starches are used as thickeners in salad cream and fruit-pie fillings.</a:t>
            </a:r>
          </a:p>
          <a:p>
            <a:pPr marL="0" indent="0" algn="just">
              <a:buNone/>
            </a:pPr>
            <a:r>
              <a:rPr lang="en-US" sz="1500" b="1" dirty="0">
                <a:solidFill>
                  <a:srgbClr val="002060"/>
                </a:solidFill>
                <a:latin typeface="Arial" panose="020B0604020202020204" pitchFamily="34" charset="0"/>
                <a:cs typeface="Arial" panose="020B0604020202020204" pitchFamily="34" charset="0"/>
              </a:rPr>
              <a:t>The introduction of hydroxyalkyl substituent increases the solubility of starch and prevents molecular aggregation e.g. hydroxypropyl starch. Hydroxyalkyl starches gelatinize at lower temperature than the parent starch and paste show little tendency to form gels.</a:t>
            </a:r>
          </a:p>
          <a:p>
            <a:pPr marL="0" indent="0" algn="just">
              <a:buNone/>
            </a:pP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5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47ECF-A533-1315-8C0C-88E73ED97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CA28A-FA8A-E6B1-1A26-A2AA0DEC5B86}"/>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Glycogen </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ABDEEEBF-8ACA-8AE0-1D6F-F43C95D81218}"/>
              </a:ext>
            </a:extLst>
          </p:cNvPr>
          <p:cNvSpPr>
            <a:spLocks noGrp="1"/>
          </p:cNvSpPr>
          <p:nvPr>
            <p:ph idx="1"/>
          </p:nvPr>
        </p:nvSpPr>
        <p:spPr>
          <a:xfrm>
            <a:off x="838200" y="1120776"/>
            <a:ext cx="10515600" cy="5594350"/>
          </a:xfrm>
        </p:spPr>
        <p:txBody>
          <a:bodyPr>
            <a:noAutofit/>
          </a:bodyPr>
          <a:lstStyle/>
          <a:p>
            <a:pPr marL="0" indent="0" algn="just">
              <a:buNone/>
            </a:pPr>
            <a:r>
              <a:rPr lang="en-US" sz="1600" b="1" dirty="0">
                <a:solidFill>
                  <a:srgbClr val="002060"/>
                </a:solidFill>
                <a:latin typeface="Arial" panose="020B0604020202020204" pitchFamily="34" charset="0"/>
                <a:cs typeface="Arial" panose="020B0604020202020204" pitchFamily="34" charset="0"/>
              </a:rPr>
              <a:t>Glycogen the reserve carbohydrate is a polysaccharide found in the animal body. It is found mainly in the </a:t>
            </a:r>
          </a:p>
          <a:p>
            <a:pPr marL="0" indent="0" algn="just">
              <a:buNone/>
            </a:pPr>
            <a:r>
              <a:rPr lang="en-US" sz="1600" b="1" dirty="0">
                <a:solidFill>
                  <a:srgbClr val="002060"/>
                </a:solidFill>
                <a:latin typeface="Arial" panose="020B0604020202020204" pitchFamily="34" charset="0"/>
                <a:cs typeface="Arial" panose="020B0604020202020204" pitchFamily="34" charset="0"/>
              </a:rPr>
              <a:t>muscles (0.5 to 1 percent) and liver (3 to 7 percent). Glycogen resembles starch in its chemical properties. It is formed by the condensation of a large number (5000-10000) of glucose molecules. It is a branched chain polysaccharide, resembling amylopectin. The chain length varies from 8 to 12 glucose units. The molecular weight of glycogen from different sources range from 10</a:t>
            </a:r>
            <a:r>
              <a:rPr lang="en-US" sz="1600" b="1" baseline="30000" dirty="0">
                <a:solidFill>
                  <a:srgbClr val="002060"/>
                </a:solidFill>
                <a:latin typeface="Arial" panose="020B0604020202020204" pitchFamily="34" charset="0"/>
                <a:cs typeface="Arial" panose="020B0604020202020204" pitchFamily="34" charset="0"/>
              </a:rPr>
              <a:t>5</a:t>
            </a:r>
            <a:r>
              <a:rPr lang="en-US" sz="1600" b="1" dirty="0">
                <a:solidFill>
                  <a:srgbClr val="002060"/>
                </a:solidFill>
                <a:latin typeface="Arial" panose="020B0604020202020204" pitchFamily="34" charset="0"/>
                <a:cs typeface="Arial" panose="020B0604020202020204" pitchFamily="34" charset="0"/>
              </a:rPr>
              <a:t> to 10</a:t>
            </a:r>
            <a:r>
              <a:rPr lang="en-US" sz="1600" b="1" baseline="30000" dirty="0">
                <a:solidFill>
                  <a:srgbClr val="002060"/>
                </a:solidFill>
                <a:latin typeface="Arial" panose="020B0604020202020204" pitchFamily="34" charset="0"/>
                <a:cs typeface="Arial" panose="020B0604020202020204" pitchFamily="34" charset="0"/>
              </a:rPr>
              <a:t>8</a:t>
            </a:r>
            <a:r>
              <a:rPr lang="en-US" sz="1600" b="1" dirty="0">
                <a:solidFill>
                  <a:srgbClr val="002060"/>
                </a:solidFill>
                <a:latin typeface="Arial" panose="020B0604020202020204" pitchFamily="34" charset="0"/>
                <a:cs typeface="Arial" panose="020B0604020202020204" pitchFamily="34" charset="0"/>
              </a:rPr>
              <a:t> daltons. </a:t>
            </a:r>
            <a:endParaRPr lang="en-US" sz="1800" b="1"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C307240-DCAE-B570-9A1B-6AAE8AD7141F}"/>
              </a:ext>
            </a:extLst>
          </p:cNvPr>
          <p:cNvPicPr>
            <a:picLocks noChangeAspect="1"/>
          </p:cNvPicPr>
          <p:nvPr/>
        </p:nvPicPr>
        <p:blipFill>
          <a:blip r:embed="rId2"/>
          <a:stretch>
            <a:fillRect/>
          </a:stretch>
        </p:blipFill>
        <p:spPr>
          <a:xfrm>
            <a:off x="3389471" y="2960370"/>
            <a:ext cx="5413057" cy="2485391"/>
          </a:xfrm>
          <a:prstGeom prst="rect">
            <a:avLst/>
          </a:prstGeom>
        </p:spPr>
      </p:pic>
    </p:spTree>
    <p:extLst>
      <p:ext uri="{BB962C8B-B14F-4D97-AF65-F5344CB8AC3E}">
        <p14:creationId xmlns:p14="http://schemas.microsoft.com/office/powerpoint/2010/main" val="268171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AE96-E01C-A4FF-250D-3EE3F8AFF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623B4-D9AD-0F66-E4D6-2B4FEA1D1CF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Cellulose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D8AD11CC-0B64-3575-5396-FA8F8CD058E9}"/>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Cellulose is the most abundant polysaccharide in nature, since one-third of all higher plants consists of this biopolymer which functions as the main structural material. It is a linear polymer of D-glucose units linked (1, 4) in the β – configuration. The cellulose chains are unbranched and may contain as many as 5000 glucose units. Because of the β- linkage, the glucose units in the chain alternate, and the molecule is effectively a rigid and straight chain. </a:t>
            </a:r>
          </a:p>
          <a:p>
            <a:pPr marL="0" indent="0" algn="just">
              <a:buNone/>
            </a:pPr>
            <a:r>
              <a:rPr lang="en-US" sz="2000" b="1" dirty="0">
                <a:solidFill>
                  <a:srgbClr val="00B050"/>
                </a:solidFill>
                <a:latin typeface="Arial" panose="020B0604020202020204" pitchFamily="34" charset="0"/>
                <a:cs typeface="Arial" panose="020B0604020202020204" pitchFamily="34" charset="0"/>
              </a:rPr>
              <a:t>Cellulose molecules can readily align themselves side-by-side in an arrangement which is stabilized by intermolecular hydrogen bonding and form crystalline regions. Intermolecular bonding is so strong that cellulose is insoluble in water, and even in strong sodium hydroxide solution.</a:t>
            </a:r>
          </a:p>
          <a:p>
            <a:pPr marL="0" indent="0" algn="just">
              <a:buNone/>
            </a:pPr>
            <a:r>
              <a:rPr lang="en-US" sz="2000" b="1" dirty="0">
                <a:solidFill>
                  <a:srgbClr val="0070C0"/>
                </a:solidFill>
                <a:latin typeface="Arial" panose="020B0604020202020204" pitchFamily="34" charset="0"/>
                <a:cs typeface="Arial" panose="020B0604020202020204" pitchFamily="34" charset="0"/>
              </a:rPr>
              <a:t>The cellulose is responsible for the form and gross texture in all foodstuffs prepared from plants. Being insoluble, it is little affected by any cooking process and does not disperse. On ingestion, it is unaffected by enzymes in the digestive tract and does not hydrate. </a:t>
            </a:r>
          </a:p>
        </p:txBody>
      </p:sp>
      <p:pic>
        <p:nvPicPr>
          <p:cNvPr id="10" name="Picture 9">
            <a:extLst>
              <a:ext uri="{FF2B5EF4-FFF2-40B4-BE49-F238E27FC236}">
                <a16:creationId xmlns:a16="http://schemas.microsoft.com/office/drawing/2014/main" id="{D18F6FC9-9D66-4E14-59C6-0084FE96552A}"/>
              </a:ext>
            </a:extLst>
          </p:cNvPr>
          <p:cNvPicPr>
            <a:picLocks noChangeAspect="1"/>
          </p:cNvPicPr>
          <p:nvPr/>
        </p:nvPicPr>
        <p:blipFill>
          <a:blip r:embed="rId2"/>
          <a:stretch>
            <a:fillRect/>
          </a:stretch>
        </p:blipFill>
        <p:spPr>
          <a:xfrm>
            <a:off x="4257675" y="5162550"/>
            <a:ext cx="3905250" cy="1333500"/>
          </a:xfrm>
          <a:prstGeom prst="rect">
            <a:avLst/>
          </a:prstGeom>
        </p:spPr>
      </p:pic>
    </p:spTree>
    <p:extLst>
      <p:ext uri="{BB962C8B-B14F-4D97-AF65-F5344CB8AC3E}">
        <p14:creationId xmlns:p14="http://schemas.microsoft.com/office/powerpoint/2010/main" val="22081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0A08D-6912-CC7E-DFE3-F9F3CCD93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06404-411A-83B0-C4DF-EBC9AA73DDA7}"/>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Chitin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796F315D-4BAE-0F4D-5015-2E42786D713F}"/>
              </a:ext>
            </a:extLst>
          </p:cNvPr>
          <p:cNvSpPr>
            <a:spLocks noGrp="1"/>
          </p:cNvSpPr>
          <p:nvPr>
            <p:ph idx="1"/>
          </p:nvPr>
        </p:nvSpPr>
        <p:spPr>
          <a:xfrm>
            <a:off x="838200" y="1120776"/>
            <a:ext cx="10515600" cy="5594350"/>
          </a:xfrm>
        </p:spPr>
        <p:txBody>
          <a:bodyPr>
            <a:noAutofit/>
          </a:bodyPr>
          <a:lstStyle/>
          <a:p>
            <a:pPr marL="0" indent="0" algn="just">
              <a:buNone/>
            </a:pPr>
            <a:r>
              <a:rPr lang="en-US" sz="2000" b="1" dirty="0">
                <a:solidFill>
                  <a:srgbClr val="002060"/>
                </a:solidFill>
                <a:latin typeface="Arial" panose="020B0604020202020204" pitchFamily="34" charset="0"/>
                <a:cs typeface="Arial" panose="020B0604020202020204" pitchFamily="34" charset="0"/>
              </a:rPr>
              <a:t>Chitin is a homopolysaccharide that occurs as a structural compound in lobster, shrimp, and crab shells as well as in some insects, and fungi. </a:t>
            </a:r>
          </a:p>
          <a:p>
            <a:pPr marL="0" indent="0" algn="just">
              <a:buNone/>
            </a:pPr>
            <a:r>
              <a:rPr lang="en-US" sz="2000" b="1" dirty="0">
                <a:solidFill>
                  <a:srgbClr val="00B050"/>
                </a:solidFill>
                <a:latin typeface="Arial" panose="020B0604020202020204" pitchFamily="34" charset="0"/>
                <a:cs typeface="Arial" panose="020B0604020202020204" pitchFamily="34" charset="0"/>
              </a:rPr>
              <a:t>The shells contain calcium carbonate, proteins, and other compounds, but this polysaccharide is mainly responsible for the rigidity of the tissue. </a:t>
            </a:r>
          </a:p>
          <a:p>
            <a:pPr marL="0" indent="0" algn="just">
              <a:buNone/>
            </a:pPr>
            <a:r>
              <a:rPr lang="en-US" sz="2000" b="1" dirty="0">
                <a:solidFill>
                  <a:srgbClr val="0070C0"/>
                </a:solidFill>
                <a:latin typeface="Arial" panose="020B0604020202020204" pitchFamily="34" charset="0"/>
                <a:cs typeface="Arial" panose="020B0604020202020204" pitchFamily="34" charset="0"/>
              </a:rPr>
              <a:t>It is easily extracted. The repeating unit in chitin is 2-N-acetyl glucosamine, linked </a:t>
            </a:r>
            <a:r>
              <a:rPr lang="el-GR" sz="2000" b="1" dirty="0">
                <a:solidFill>
                  <a:srgbClr val="0070C0"/>
                </a:solidFill>
                <a:latin typeface="Arial" panose="020B0604020202020204" pitchFamily="34" charset="0"/>
                <a:cs typeface="Arial" panose="020B0604020202020204" pitchFamily="34" charset="0"/>
              </a:rPr>
              <a:t>β</a:t>
            </a:r>
            <a:r>
              <a:rPr lang="en-US" sz="2000" b="1" dirty="0">
                <a:solidFill>
                  <a:srgbClr val="0070C0"/>
                </a:solidFill>
                <a:latin typeface="Arial" panose="020B0604020202020204" pitchFamily="34" charset="0"/>
                <a:cs typeface="Arial" panose="020B0604020202020204" pitchFamily="34" charset="0"/>
              </a:rPr>
              <a:t>-1,4.</a:t>
            </a:r>
          </a:p>
        </p:txBody>
      </p:sp>
      <p:pic>
        <p:nvPicPr>
          <p:cNvPr id="5" name="Picture 4">
            <a:extLst>
              <a:ext uri="{FF2B5EF4-FFF2-40B4-BE49-F238E27FC236}">
                <a16:creationId xmlns:a16="http://schemas.microsoft.com/office/drawing/2014/main" id="{239B8057-32C5-B3F8-FB92-57C833F29580}"/>
              </a:ext>
            </a:extLst>
          </p:cNvPr>
          <p:cNvPicPr>
            <a:picLocks noChangeAspect="1"/>
          </p:cNvPicPr>
          <p:nvPr/>
        </p:nvPicPr>
        <p:blipFill>
          <a:blip r:embed="rId2"/>
          <a:stretch>
            <a:fillRect/>
          </a:stretch>
        </p:blipFill>
        <p:spPr>
          <a:xfrm>
            <a:off x="4221480" y="3684270"/>
            <a:ext cx="3429000" cy="1752600"/>
          </a:xfrm>
          <a:prstGeom prst="rect">
            <a:avLst/>
          </a:prstGeom>
        </p:spPr>
      </p:pic>
    </p:spTree>
    <p:extLst>
      <p:ext uri="{BB962C8B-B14F-4D97-AF65-F5344CB8AC3E}">
        <p14:creationId xmlns:p14="http://schemas.microsoft.com/office/powerpoint/2010/main" val="4132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2775-7DCD-FE18-DB53-F51DE1FF7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89D66-C544-E71C-E164-7073F85CE565}"/>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Pectins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A50209AA-E05E-27C5-8A48-771A726ACDC7}"/>
              </a:ext>
            </a:extLst>
          </p:cNvPr>
          <p:cNvSpPr>
            <a:spLocks noGrp="1"/>
          </p:cNvSpPr>
          <p:nvPr>
            <p:ph idx="1"/>
          </p:nvPr>
        </p:nvSpPr>
        <p:spPr>
          <a:xfrm>
            <a:off x="838200" y="1120776"/>
            <a:ext cx="10515600" cy="5594350"/>
          </a:xfrm>
        </p:spPr>
        <p:txBody>
          <a:bodyPr>
            <a:noAutofit/>
          </a:bodyPr>
          <a:lstStyle/>
          <a:p>
            <a:pPr marL="0" indent="0" algn="just">
              <a:buNone/>
            </a:pPr>
            <a:r>
              <a:rPr lang="en-US" sz="1600" b="1" dirty="0">
                <a:solidFill>
                  <a:srgbClr val="002060"/>
                </a:solidFill>
                <a:latin typeface="Arial" panose="020B0604020202020204" pitchFamily="34" charset="0"/>
                <a:cs typeface="Arial" panose="020B0604020202020204" pitchFamily="34" charset="0"/>
              </a:rPr>
              <a:t>The pectins or pectic substances are found universally in the primary cell walls &amp; intercellular layers in plants. </a:t>
            </a:r>
          </a:p>
          <a:p>
            <a:pPr marL="0" indent="0" algn="just">
              <a:buNone/>
            </a:pPr>
            <a:r>
              <a:rPr lang="en-US" sz="1600" b="1" dirty="0">
                <a:solidFill>
                  <a:srgbClr val="00B050"/>
                </a:solidFill>
                <a:latin typeface="Arial" panose="020B0604020202020204" pitchFamily="34" charset="0"/>
                <a:cs typeface="Arial" panose="020B0604020202020204" pitchFamily="34" charset="0"/>
              </a:rPr>
              <a:t>They are most abundant in young tissue. They are characteristic constituent of fruits e.g. citrus fruits contain 30% pectin. The pectic substances are a family of very closely associated polysaccharides which are very difficult to separate. The term ‘pectin’ is used in relation to water-insoluble polysaccharides. </a:t>
            </a:r>
          </a:p>
          <a:p>
            <a:pPr marL="0" indent="0" algn="just">
              <a:buNone/>
            </a:pPr>
            <a:r>
              <a:rPr lang="en-US" sz="1600" b="1" dirty="0">
                <a:solidFill>
                  <a:srgbClr val="0070C0"/>
                </a:solidFill>
                <a:latin typeface="Arial" panose="020B0604020202020204" pitchFamily="34" charset="0"/>
                <a:cs typeface="Arial" panose="020B0604020202020204" pitchFamily="34" charset="0"/>
              </a:rPr>
              <a:t>D-galacturonic acid is the principal constituent which is esterified as methyl ester and possess considerable gelling power.</a:t>
            </a:r>
          </a:p>
          <a:p>
            <a:pPr marL="0" indent="0" algn="just">
              <a:buNone/>
            </a:pPr>
            <a:r>
              <a:rPr lang="en-US" sz="1600" b="1" dirty="0">
                <a:solidFill>
                  <a:srgbClr val="00B050"/>
                </a:solidFill>
                <a:latin typeface="Arial" panose="020B0604020202020204" pitchFamily="34" charset="0"/>
                <a:cs typeface="Arial" panose="020B0604020202020204" pitchFamily="34" charset="0"/>
              </a:rPr>
              <a:t>Other constituents include D-galactose, L-arabinose, D-xylose, L-rhamnose and L-fucose. Three types of homopolysaccharides are also present – D-galacturonan, D-</a:t>
            </a:r>
            <a:r>
              <a:rPr lang="en-US" sz="1600" b="1" dirty="0" err="1">
                <a:solidFill>
                  <a:srgbClr val="00B050"/>
                </a:solidFill>
                <a:latin typeface="Arial" panose="020B0604020202020204" pitchFamily="34" charset="0"/>
                <a:cs typeface="Arial" panose="020B0604020202020204" pitchFamily="34" charset="0"/>
              </a:rPr>
              <a:t>galactan</a:t>
            </a:r>
            <a:r>
              <a:rPr lang="en-US" sz="1600" b="1" dirty="0">
                <a:solidFill>
                  <a:srgbClr val="00B050"/>
                </a:solidFill>
                <a:latin typeface="Arial" panose="020B0604020202020204" pitchFamily="34" charset="0"/>
                <a:cs typeface="Arial" panose="020B0604020202020204" pitchFamily="34" charset="0"/>
              </a:rPr>
              <a:t>, and L-arabinan.</a:t>
            </a:r>
          </a:p>
          <a:p>
            <a:pPr marL="0" indent="0" algn="just">
              <a:buNone/>
            </a:pPr>
            <a:r>
              <a:rPr lang="en-US" sz="1600" b="1" dirty="0">
                <a:solidFill>
                  <a:srgbClr val="002060"/>
                </a:solidFill>
                <a:latin typeface="Arial" panose="020B0604020202020204" pitchFamily="34" charset="0"/>
                <a:cs typeface="Arial" panose="020B0604020202020204" pitchFamily="34" charset="0"/>
              </a:rPr>
              <a:t>Typical heteropolysaccharides associated with pectic substance include the soyabean L-arabino-D-</a:t>
            </a:r>
            <a:r>
              <a:rPr lang="en-US" sz="1600" b="1" dirty="0" err="1">
                <a:solidFill>
                  <a:srgbClr val="002060"/>
                </a:solidFill>
                <a:latin typeface="Arial" panose="020B0604020202020204" pitchFamily="34" charset="0"/>
                <a:cs typeface="Arial" panose="020B0604020202020204" pitchFamily="34" charset="0"/>
              </a:rPr>
              <a:t>galactan</a:t>
            </a:r>
            <a:r>
              <a:rPr lang="en-US" sz="1600" b="1" dirty="0">
                <a:solidFill>
                  <a:srgbClr val="002060"/>
                </a:solidFill>
                <a:latin typeface="Arial" panose="020B0604020202020204" pitchFamily="34" charset="0"/>
                <a:cs typeface="Arial" panose="020B0604020202020204" pitchFamily="34" charset="0"/>
              </a:rPr>
              <a:t>.</a:t>
            </a:r>
          </a:p>
          <a:p>
            <a:pPr algn="just"/>
            <a:r>
              <a:rPr lang="en-US" sz="1600" b="1" dirty="0">
                <a:solidFill>
                  <a:srgbClr val="0070C0"/>
                </a:solidFill>
                <a:latin typeface="Arial" panose="020B0604020202020204" pitchFamily="34" charset="0"/>
                <a:cs typeface="Arial" panose="020B0604020202020204" pitchFamily="34" charset="0"/>
              </a:rPr>
              <a:t>Preparations in which more than half of the carboxyl groups are in the methyl ester form are classified as high-</a:t>
            </a:r>
            <a:r>
              <a:rPr lang="en-US" sz="1600" b="1" dirty="0" err="1">
                <a:solidFill>
                  <a:srgbClr val="0070C0"/>
                </a:solidFill>
                <a:latin typeface="Arial" panose="020B0604020202020204" pitchFamily="34" charset="0"/>
                <a:cs typeface="Arial" panose="020B0604020202020204" pitchFamily="34" charset="0"/>
              </a:rPr>
              <a:t>methoxyl</a:t>
            </a:r>
            <a:r>
              <a:rPr lang="en-US" sz="1600" b="1" dirty="0">
                <a:solidFill>
                  <a:srgbClr val="0070C0"/>
                </a:solidFill>
                <a:latin typeface="Arial" panose="020B0604020202020204" pitchFamily="34" charset="0"/>
                <a:cs typeface="Arial" panose="020B0604020202020204" pitchFamily="34" charset="0"/>
              </a:rPr>
              <a:t> pectins, the remainder of the carboxyl groups will be present as a mixture of free acid and salt forms.</a:t>
            </a:r>
          </a:p>
          <a:p>
            <a:pPr algn="just"/>
            <a:r>
              <a:rPr lang="en-US" sz="1600" b="1" dirty="0">
                <a:solidFill>
                  <a:srgbClr val="0070C0"/>
                </a:solidFill>
                <a:latin typeface="Arial" panose="020B0604020202020204" pitchFamily="34" charset="0"/>
                <a:cs typeface="Arial" panose="020B0604020202020204" pitchFamily="34" charset="0"/>
              </a:rPr>
              <a:t>Preparations in which less than half of the carboxyl groups are in the methyl ester form are called as low-</a:t>
            </a:r>
            <a:r>
              <a:rPr lang="en-US" sz="1600" b="1" dirty="0" err="1">
                <a:solidFill>
                  <a:srgbClr val="0070C0"/>
                </a:solidFill>
                <a:latin typeface="Arial" panose="020B0604020202020204" pitchFamily="34" charset="0"/>
                <a:cs typeface="Arial" panose="020B0604020202020204" pitchFamily="34" charset="0"/>
              </a:rPr>
              <a:t>methoxyl</a:t>
            </a:r>
            <a:r>
              <a:rPr lang="en-US" sz="1600" b="1" dirty="0">
                <a:solidFill>
                  <a:srgbClr val="0070C0"/>
                </a:solidFill>
                <a:latin typeface="Arial" panose="020B0604020202020204" pitchFamily="34" charset="0"/>
                <a:cs typeface="Arial" panose="020B0604020202020204" pitchFamily="34" charset="0"/>
              </a:rPr>
              <a:t> pectins.</a:t>
            </a:r>
          </a:p>
          <a:p>
            <a:pPr marL="0" indent="0" algn="just">
              <a:buNone/>
            </a:pPr>
            <a:r>
              <a:rPr lang="en-US" sz="1600" b="1" dirty="0">
                <a:solidFill>
                  <a:srgbClr val="0070C0"/>
                </a:solidFill>
                <a:latin typeface="Arial" panose="020B0604020202020204" pitchFamily="34" charset="0"/>
                <a:cs typeface="Arial" panose="020B0604020202020204" pitchFamily="34" charset="0"/>
              </a:rPr>
              <a:t> Pectin is widely used in marmalade and jelly preparation. High-</a:t>
            </a:r>
            <a:r>
              <a:rPr lang="en-US" sz="1600" b="1" dirty="0" err="1">
                <a:solidFill>
                  <a:srgbClr val="0070C0"/>
                </a:solidFill>
                <a:latin typeface="Arial" panose="020B0604020202020204" pitchFamily="34" charset="0"/>
                <a:cs typeface="Arial" panose="020B0604020202020204" pitchFamily="34" charset="0"/>
              </a:rPr>
              <a:t>methoxyl</a:t>
            </a:r>
            <a:r>
              <a:rPr lang="en-US" sz="1600" b="1" dirty="0">
                <a:solidFill>
                  <a:srgbClr val="0070C0"/>
                </a:solidFill>
                <a:latin typeface="Arial" panose="020B0604020202020204" pitchFamily="34" charset="0"/>
                <a:cs typeface="Arial" panose="020B0604020202020204" pitchFamily="34" charset="0"/>
              </a:rPr>
              <a:t> pectin solutions gel sufficient acid and sugar are present. Low-</a:t>
            </a:r>
            <a:r>
              <a:rPr lang="en-US" sz="1600" b="1" dirty="0" err="1">
                <a:solidFill>
                  <a:srgbClr val="0070C0"/>
                </a:solidFill>
                <a:latin typeface="Arial" panose="020B0604020202020204" pitchFamily="34" charset="0"/>
                <a:cs typeface="Arial" panose="020B0604020202020204" pitchFamily="34" charset="0"/>
              </a:rPr>
              <a:t>methoxyl</a:t>
            </a:r>
            <a:r>
              <a:rPr lang="en-US" sz="1600" b="1" dirty="0">
                <a:solidFill>
                  <a:srgbClr val="0070C0"/>
                </a:solidFill>
                <a:latin typeface="Arial" panose="020B0604020202020204" pitchFamily="34" charset="0"/>
                <a:cs typeface="Arial" panose="020B0604020202020204" pitchFamily="34" charset="0"/>
              </a:rPr>
              <a:t> pectin solutions gel only in the presence of calcium ions, which provide cross bridges. </a:t>
            </a:r>
          </a:p>
        </p:txBody>
      </p:sp>
      <p:pic>
        <p:nvPicPr>
          <p:cNvPr id="5" name="Picture 4">
            <a:extLst>
              <a:ext uri="{FF2B5EF4-FFF2-40B4-BE49-F238E27FC236}">
                <a16:creationId xmlns:a16="http://schemas.microsoft.com/office/drawing/2014/main" id="{DBB67BB6-B4F7-2199-13A8-CC13923E6746}"/>
              </a:ext>
            </a:extLst>
          </p:cNvPr>
          <p:cNvPicPr>
            <a:picLocks noChangeAspect="1"/>
          </p:cNvPicPr>
          <p:nvPr/>
        </p:nvPicPr>
        <p:blipFill>
          <a:blip r:embed="rId2"/>
          <a:stretch>
            <a:fillRect/>
          </a:stretch>
        </p:blipFill>
        <p:spPr>
          <a:xfrm>
            <a:off x="8515350" y="5977890"/>
            <a:ext cx="1883092" cy="737236"/>
          </a:xfrm>
          <a:prstGeom prst="rect">
            <a:avLst/>
          </a:prstGeom>
        </p:spPr>
      </p:pic>
    </p:spTree>
    <p:extLst>
      <p:ext uri="{BB962C8B-B14F-4D97-AF65-F5344CB8AC3E}">
        <p14:creationId xmlns:p14="http://schemas.microsoft.com/office/powerpoint/2010/main" val="5671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8E5B-D7BD-C7CD-9E2A-0D9F07A36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56A20-1132-2F95-C2FB-C7301A95F4B5}"/>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Carbohydrate Digesting Enzymes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281AD5C1-6EB5-4390-7CCE-95575147EBA9}"/>
              </a:ext>
            </a:extLst>
          </p:cNvPr>
          <p:cNvSpPr>
            <a:spLocks noGrp="1"/>
          </p:cNvSpPr>
          <p:nvPr>
            <p:ph idx="1"/>
          </p:nvPr>
        </p:nvSpPr>
        <p:spPr>
          <a:xfrm>
            <a:off x="838200" y="1120776"/>
            <a:ext cx="10515600" cy="5594350"/>
          </a:xfrm>
        </p:spPr>
        <p:txBody>
          <a:bodyPr>
            <a:no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Degradation of polysaccharides is now largely replaced by enzymatic processes as acid hydrolysis requires the use of corrosion resistant materials which gives rise to high color, salt and ash content (after neutralization), needs more energy for heating and is relatively difficult to control.</a:t>
            </a:r>
          </a:p>
          <a:p>
            <a:pPr marL="0" indent="0" algn="just">
              <a:buNone/>
            </a:pPr>
            <a:r>
              <a:rPr lang="en-US" sz="2400" b="1" dirty="0">
                <a:solidFill>
                  <a:srgbClr val="0070C0"/>
                </a:solidFill>
                <a:latin typeface="Arial" panose="020B0604020202020204" pitchFamily="34" charset="0"/>
                <a:cs typeface="Arial" panose="020B0604020202020204" pitchFamily="34" charset="0"/>
              </a:rPr>
              <a:t>Amylases </a:t>
            </a:r>
          </a:p>
          <a:p>
            <a:pPr marL="0" indent="0" algn="just">
              <a:buNone/>
            </a:pPr>
            <a:r>
              <a:rPr lang="en-US" sz="2400" b="1" dirty="0">
                <a:solidFill>
                  <a:srgbClr val="00B050"/>
                </a:solidFill>
                <a:latin typeface="Arial" panose="020B0604020202020204" pitchFamily="34" charset="0"/>
                <a:cs typeface="Arial" panose="020B0604020202020204" pitchFamily="34" charset="0"/>
              </a:rPr>
              <a:t>Enzymes involved in degradation of starch belong to hydrolases (Glycosidases). Amylases are the most important starch degrading enzymes. They hydrolyze the starch to oligosaccharides and simple sugars. Of the two components of starch, amylopectin presents the great challenge to hydrolytic enzyme systems. This is due to the residues involved in α-1,6-glycosidic branch points which constitute about 4 - 6% of the glucose present. Most hydrolytic enzymes are specific for α-1,4-glucosidic links yet the α-1,6-glucosidic links must also be cleaved for complete hydrolysis of amylopectin to glucose. The following are the most important enzymes.</a:t>
            </a:r>
          </a:p>
        </p:txBody>
      </p:sp>
    </p:spTree>
    <p:extLst>
      <p:ext uri="{BB962C8B-B14F-4D97-AF65-F5344CB8AC3E}">
        <p14:creationId xmlns:p14="http://schemas.microsoft.com/office/powerpoint/2010/main" val="154455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C00000"/>
                </a:solidFill>
                <a:latin typeface="Arial" panose="020B0604020202020204" pitchFamily="34" charset="0"/>
                <a:cs typeface="Arial" panose="020B0604020202020204" pitchFamily="34" charset="0"/>
              </a:rPr>
              <a:t>Carbohydrates</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p:cNvSpPr>
            <a:spLocks noGrp="1"/>
          </p:cNvSpPr>
          <p:nvPr>
            <p:ph idx="1"/>
          </p:nvPr>
        </p:nvSpPr>
        <p:spPr>
          <a:xfrm>
            <a:off x="838200" y="1328738"/>
            <a:ext cx="10515600" cy="5386387"/>
          </a:xfrm>
        </p:spPr>
        <p:txBody>
          <a:bodyPr>
            <a:normAutofit/>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According to a more comprehensive definition of Robyt (1998), carbohydrates are polyhydroxy aldehydes or ketones, or compounds that can be derived from them by-</a:t>
            </a:r>
          </a:p>
          <a:p>
            <a:pPr algn="just"/>
            <a:r>
              <a:rPr lang="en-US" sz="2400" b="1" dirty="0">
                <a:solidFill>
                  <a:srgbClr val="00B050"/>
                </a:solidFill>
                <a:latin typeface="Arial" panose="020B0604020202020204" pitchFamily="34" charset="0"/>
                <a:cs typeface="Arial" panose="020B0604020202020204" pitchFamily="34" charset="0"/>
              </a:rPr>
              <a:t>Reduction of the carbonyl group to produce sugar alcohols</a:t>
            </a:r>
          </a:p>
          <a:p>
            <a:pPr algn="just"/>
            <a:r>
              <a:rPr lang="en-US" sz="2400" b="1" dirty="0">
                <a:solidFill>
                  <a:srgbClr val="00B050"/>
                </a:solidFill>
                <a:latin typeface="Arial" panose="020B0604020202020204" pitchFamily="34" charset="0"/>
                <a:cs typeface="Arial" panose="020B0604020202020204" pitchFamily="34" charset="0"/>
              </a:rPr>
              <a:t>Oxidation of the carbonyl group and/or hydroxyl groups to sugar acids</a:t>
            </a:r>
          </a:p>
          <a:p>
            <a:pPr algn="just"/>
            <a:r>
              <a:rPr lang="en-US" sz="2400" b="1" dirty="0">
                <a:solidFill>
                  <a:srgbClr val="00B050"/>
                </a:solidFill>
                <a:latin typeface="Arial" panose="020B0604020202020204" pitchFamily="34" charset="0"/>
                <a:cs typeface="Arial" panose="020B0604020202020204" pitchFamily="34" charset="0"/>
              </a:rPr>
              <a:t>Replacement of one or more of the hydroxyl moieties by various chemical groups, e.g., hydrogen (H) to give deoxysugars, aminogroups (NH</a:t>
            </a:r>
            <a:r>
              <a:rPr lang="en-US" sz="2400" b="1" baseline="-25000" dirty="0">
                <a:solidFill>
                  <a:srgbClr val="00B050"/>
                </a:solidFill>
                <a:latin typeface="Arial" panose="020B0604020202020204" pitchFamily="34" charset="0"/>
                <a:cs typeface="Arial" panose="020B0604020202020204" pitchFamily="34" charset="0"/>
              </a:rPr>
              <a:t>2</a:t>
            </a:r>
            <a:r>
              <a:rPr lang="en-US" sz="2400" b="1" dirty="0">
                <a:solidFill>
                  <a:srgbClr val="00B050"/>
                </a:solidFill>
                <a:latin typeface="Arial" panose="020B0604020202020204" pitchFamily="34" charset="0"/>
                <a:cs typeface="Arial" panose="020B0604020202020204" pitchFamily="34" charset="0"/>
              </a:rPr>
              <a:t> or acetyl-NH</a:t>
            </a:r>
            <a:r>
              <a:rPr lang="en-US" sz="2400" b="1" baseline="-25000" dirty="0">
                <a:solidFill>
                  <a:srgbClr val="00B050"/>
                </a:solidFill>
                <a:latin typeface="Arial" panose="020B0604020202020204" pitchFamily="34" charset="0"/>
                <a:cs typeface="Arial" panose="020B0604020202020204" pitchFamily="34" charset="0"/>
              </a:rPr>
              <a:t>2</a:t>
            </a:r>
            <a:r>
              <a:rPr lang="en-US" sz="2400" b="1" dirty="0">
                <a:solidFill>
                  <a:srgbClr val="00B050"/>
                </a:solidFill>
                <a:latin typeface="Arial" panose="020B0604020202020204" pitchFamily="34" charset="0"/>
                <a:cs typeface="Arial" panose="020B0604020202020204" pitchFamily="34" charset="0"/>
              </a:rPr>
              <a:t>) to give amino sugars</a:t>
            </a:r>
          </a:p>
          <a:p>
            <a:pPr algn="just"/>
            <a:r>
              <a:rPr lang="en-US" sz="2400" b="1" dirty="0">
                <a:solidFill>
                  <a:srgbClr val="00B050"/>
                </a:solidFill>
                <a:latin typeface="Arial" panose="020B0604020202020204" pitchFamily="34" charset="0"/>
                <a:cs typeface="Arial" panose="020B0604020202020204" pitchFamily="34" charset="0"/>
              </a:rPr>
              <a:t>Derivatization of the hydroxyl groups by various moieties, e.g., phosphoric acid to give phosphor sugars, sulphuric acid to give sulpho sugars</a:t>
            </a:r>
          </a:p>
          <a:p>
            <a:pPr algn="just"/>
            <a:r>
              <a:rPr lang="en-US" sz="2400" b="1" dirty="0">
                <a:solidFill>
                  <a:srgbClr val="00B050"/>
                </a:solidFill>
                <a:latin typeface="Arial" panose="020B0604020202020204" pitchFamily="34" charset="0"/>
                <a:cs typeface="Arial" panose="020B0604020202020204" pitchFamily="34" charset="0"/>
              </a:rPr>
              <a:t>Their polymers having polymeric linkages of the acetal type</a:t>
            </a:r>
          </a:p>
        </p:txBody>
      </p:sp>
    </p:spTree>
    <p:extLst>
      <p:ext uri="{BB962C8B-B14F-4D97-AF65-F5344CB8AC3E}">
        <p14:creationId xmlns:p14="http://schemas.microsoft.com/office/powerpoint/2010/main" val="15950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E9A1B-3EC4-88E0-6E61-D1A2659F9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68139-AA19-E268-F2F9-85F71FAFF4E8}"/>
              </a:ext>
            </a:extLst>
          </p:cNvPr>
          <p:cNvSpPr>
            <a:spLocks noGrp="1"/>
          </p:cNvSpPr>
          <p:nvPr>
            <p:ph type="title"/>
          </p:nvPr>
        </p:nvSpPr>
        <p:spPr>
          <a:xfrm>
            <a:off x="838200" y="0"/>
            <a:ext cx="10515600" cy="1120775"/>
          </a:xfrm>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Carbohydrate Digesting Enzymes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 </a:t>
            </a:r>
            <a:br>
              <a:rPr lang="en-US" sz="3600" b="1" dirty="0">
                <a:solidFill>
                  <a:srgbClr val="002060"/>
                </a:solidFill>
                <a:latin typeface="Arial" panose="020B0604020202020204" pitchFamily="34" charset="0"/>
                <a:cs typeface="Arial" panose="020B0604020202020204" pitchFamily="34" charset="0"/>
              </a:rPr>
            </a:br>
            <a:br>
              <a:rPr lang="en-US" sz="3600" b="1" dirty="0">
                <a:solidFill>
                  <a:srgbClr val="00206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83000A2B-3E4A-A605-DB85-9105D61AEED1}"/>
              </a:ext>
            </a:extLst>
          </p:cNvPr>
          <p:cNvSpPr>
            <a:spLocks noGrp="1"/>
          </p:cNvSpPr>
          <p:nvPr>
            <p:ph idx="1"/>
          </p:nvPr>
        </p:nvSpPr>
        <p:spPr>
          <a:xfrm>
            <a:off x="838200" y="1120776"/>
            <a:ext cx="10515600" cy="5594350"/>
          </a:xfrm>
        </p:spPr>
        <p:txBody>
          <a:bodyPr>
            <a:noAutofit/>
          </a:bodyPr>
          <a:lstStyle/>
          <a:p>
            <a:pPr marL="0" indent="0" algn="just">
              <a:buNone/>
            </a:pPr>
            <a:r>
              <a:rPr lang="el-GR" sz="1500" b="1" dirty="0">
                <a:solidFill>
                  <a:srgbClr val="C00000"/>
                </a:solidFill>
                <a:latin typeface="Arial" panose="020B0604020202020204" pitchFamily="34" charset="0"/>
                <a:cs typeface="Arial" panose="020B0604020202020204" pitchFamily="34" charset="0"/>
              </a:rPr>
              <a:t>α-</a:t>
            </a:r>
            <a:r>
              <a:rPr lang="en-US" sz="1500" b="1" dirty="0">
                <a:solidFill>
                  <a:srgbClr val="C00000"/>
                </a:solidFill>
                <a:latin typeface="Arial" panose="020B0604020202020204" pitchFamily="34" charset="0"/>
                <a:cs typeface="Arial" panose="020B0604020202020204" pitchFamily="34" charset="0"/>
              </a:rPr>
              <a:t>amylase</a:t>
            </a:r>
          </a:p>
          <a:p>
            <a:pPr marL="0" indent="0" algn="just">
              <a:buNone/>
            </a:pPr>
            <a:r>
              <a:rPr lang="el-GR" sz="1500" b="1" dirty="0">
                <a:solidFill>
                  <a:srgbClr val="00B050"/>
                </a:solidFill>
                <a:latin typeface="Arial" panose="020B0604020202020204" pitchFamily="34" charset="0"/>
                <a:cs typeface="Arial" panose="020B0604020202020204" pitchFamily="34" charset="0"/>
              </a:rPr>
              <a:t>α-</a:t>
            </a:r>
            <a:r>
              <a:rPr lang="en-US" sz="1500" b="1" dirty="0">
                <a:solidFill>
                  <a:srgbClr val="00B050"/>
                </a:solidFill>
                <a:latin typeface="Arial" panose="020B0604020202020204" pitchFamily="34" charset="0"/>
                <a:cs typeface="Arial" panose="020B0604020202020204" pitchFamily="34" charset="0"/>
              </a:rPr>
              <a:t>amylase is an endoenzyme. It hydrolyzes the </a:t>
            </a:r>
            <a:r>
              <a:rPr lang="el-GR" sz="1500" b="1" dirty="0">
                <a:solidFill>
                  <a:srgbClr val="00B050"/>
                </a:solidFill>
                <a:latin typeface="Arial" panose="020B0604020202020204" pitchFamily="34" charset="0"/>
                <a:cs typeface="Arial" panose="020B0604020202020204" pitchFamily="34" charset="0"/>
              </a:rPr>
              <a:t>α-1,4 </a:t>
            </a:r>
            <a:r>
              <a:rPr lang="en-US" sz="1500" b="1" dirty="0">
                <a:solidFill>
                  <a:srgbClr val="00B050"/>
                </a:solidFill>
                <a:latin typeface="Arial" panose="020B0604020202020204" pitchFamily="34" charset="0"/>
                <a:cs typeface="Arial" panose="020B0604020202020204" pitchFamily="34" charset="0"/>
              </a:rPr>
              <a:t>glycosidic bonds randomly along the chain. </a:t>
            </a:r>
            <a:r>
              <a:rPr lang="en-US" sz="1500" b="1" dirty="0">
                <a:solidFill>
                  <a:srgbClr val="0070C0"/>
                </a:solidFill>
                <a:latin typeface="Arial" panose="020B0604020202020204" pitchFamily="34" charset="0"/>
                <a:cs typeface="Arial" panose="020B0604020202020204" pitchFamily="34" charset="0"/>
              </a:rPr>
              <a:t>Amylopectin is hydrolyzed to oligosaccharides that contain two to six glucose units. The branch points are over jumped. </a:t>
            </a:r>
            <a:r>
              <a:rPr lang="en-US" sz="1500" b="1" dirty="0">
                <a:solidFill>
                  <a:srgbClr val="00B050"/>
                </a:solidFill>
                <a:latin typeface="Arial" panose="020B0604020202020204" pitchFamily="34" charset="0"/>
                <a:cs typeface="Arial" panose="020B0604020202020204" pitchFamily="34" charset="0"/>
              </a:rPr>
              <a:t>A mixture of amylose and amylopectin is hydrolyzed into a mixture of dextrins, maltose and glucose. </a:t>
            </a:r>
            <a:r>
              <a:rPr lang="en-US" sz="1500" b="1" dirty="0">
                <a:solidFill>
                  <a:srgbClr val="002060"/>
                </a:solidFill>
                <a:latin typeface="Arial" panose="020B0604020202020204" pitchFamily="34" charset="0"/>
                <a:cs typeface="Arial" panose="020B0604020202020204" pitchFamily="34" charset="0"/>
              </a:rPr>
              <a:t>Amylose is completely hydrolyzed to maltose. Calcium ions are required for its activation. </a:t>
            </a:r>
            <a:r>
              <a:rPr lang="el-GR" sz="1500" b="1" dirty="0">
                <a:solidFill>
                  <a:srgbClr val="002060"/>
                </a:solidFill>
                <a:latin typeface="Arial" panose="020B0604020202020204" pitchFamily="34" charset="0"/>
                <a:cs typeface="Arial" panose="020B0604020202020204" pitchFamily="34" charset="0"/>
              </a:rPr>
              <a:t>α-</a:t>
            </a:r>
            <a:r>
              <a:rPr lang="en-US" sz="1500" b="1" dirty="0">
                <a:solidFill>
                  <a:srgbClr val="002060"/>
                </a:solidFill>
                <a:latin typeface="Arial" panose="020B0604020202020204" pitchFamily="34" charset="0"/>
                <a:cs typeface="Arial" panose="020B0604020202020204" pitchFamily="34" charset="0"/>
              </a:rPr>
              <a:t>amylase cleaves both amylose and amylopectin molecules producing oligosaccharides. Oligosaccharides of 6-7 glucose units are released from amylose. </a:t>
            </a:r>
            <a:r>
              <a:rPr lang="el-GR" sz="1500" b="1" dirty="0">
                <a:solidFill>
                  <a:srgbClr val="002060"/>
                </a:solidFill>
                <a:latin typeface="Arial" panose="020B0604020202020204" pitchFamily="34" charset="0"/>
                <a:cs typeface="Arial" panose="020B0604020202020204" pitchFamily="34" charset="0"/>
              </a:rPr>
              <a:t>α-</a:t>
            </a:r>
            <a:r>
              <a:rPr lang="en-US" sz="1500" b="1" dirty="0">
                <a:solidFill>
                  <a:srgbClr val="002060"/>
                </a:solidFill>
                <a:latin typeface="Arial" panose="020B0604020202020204" pitchFamily="34" charset="0"/>
                <a:cs typeface="Arial" panose="020B0604020202020204" pitchFamily="34" charset="0"/>
              </a:rPr>
              <a:t>amylase activity leads to a rapid decrease in viscosity of starch solution. </a:t>
            </a:r>
          </a:p>
          <a:p>
            <a:pPr marL="0" indent="0" algn="just">
              <a:buNone/>
            </a:pPr>
            <a:r>
              <a:rPr lang="en-US" sz="1500" b="1" dirty="0">
                <a:solidFill>
                  <a:srgbClr val="00B050"/>
                </a:solidFill>
                <a:latin typeface="Arial" panose="020B0604020202020204" pitchFamily="34" charset="0"/>
                <a:cs typeface="Arial" panose="020B0604020202020204" pitchFamily="34" charset="0"/>
              </a:rPr>
              <a:t>Enzymatic hydrolysis is increased by the gelatinization of starch. </a:t>
            </a:r>
            <a:r>
              <a:rPr lang="el-GR" sz="1500" b="1" dirty="0">
                <a:solidFill>
                  <a:srgbClr val="00B050"/>
                </a:solidFill>
                <a:latin typeface="Arial" panose="020B0604020202020204" pitchFamily="34" charset="0"/>
                <a:cs typeface="Arial" panose="020B0604020202020204" pitchFamily="34" charset="0"/>
              </a:rPr>
              <a:t>α-</a:t>
            </a:r>
            <a:r>
              <a:rPr lang="en-US" sz="1500" b="1" dirty="0">
                <a:solidFill>
                  <a:srgbClr val="00B050"/>
                </a:solidFill>
                <a:latin typeface="Arial" panose="020B0604020202020204" pitchFamily="34" charset="0"/>
                <a:cs typeface="Arial" panose="020B0604020202020204" pitchFamily="34" charset="0"/>
              </a:rPr>
              <a:t>amylase hydrolyzes the </a:t>
            </a:r>
            <a:r>
              <a:rPr lang="el-GR" sz="1500" b="1" dirty="0">
                <a:solidFill>
                  <a:srgbClr val="00B050"/>
                </a:solidFill>
                <a:latin typeface="Arial" panose="020B0604020202020204" pitchFamily="34" charset="0"/>
                <a:cs typeface="Arial" panose="020B0604020202020204" pitchFamily="34" charset="0"/>
              </a:rPr>
              <a:t>α-1,4-</a:t>
            </a:r>
            <a:r>
              <a:rPr lang="en-US" sz="1500" b="1" dirty="0">
                <a:solidFill>
                  <a:srgbClr val="00B050"/>
                </a:solidFill>
                <a:latin typeface="Arial" panose="020B0604020202020204" pitchFamily="34" charset="0"/>
                <a:cs typeface="Arial" panose="020B0604020202020204" pitchFamily="34" charset="0"/>
              </a:rPr>
              <a:t>bonds of amylose and amylopectin in a random manner, liberating small units with free non-reducing end groups. Low molecular weight dextrins are formed.</a:t>
            </a:r>
            <a:endParaRPr lang="en-US" sz="1500" b="1" dirty="0">
              <a:solidFill>
                <a:srgbClr val="C00000"/>
              </a:solidFill>
              <a:latin typeface="Arial" panose="020B0604020202020204" pitchFamily="34" charset="0"/>
              <a:cs typeface="Arial" panose="020B0604020202020204" pitchFamily="34" charset="0"/>
            </a:endParaRPr>
          </a:p>
          <a:p>
            <a:pPr marL="0" indent="0" algn="just">
              <a:buNone/>
            </a:pPr>
            <a:r>
              <a:rPr lang="en-US" sz="1500" b="1" dirty="0">
                <a:solidFill>
                  <a:srgbClr val="C00000"/>
                </a:solidFill>
                <a:latin typeface="Arial" panose="020B0604020202020204" pitchFamily="34" charset="0"/>
                <a:cs typeface="Arial" panose="020B0604020202020204" pitchFamily="34" charset="0"/>
              </a:rPr>
              <a:t>β-amylase</a:t>
            </a:r>
            <a:endParaRPr lang="en-US" sz="1500" b="1" dirty="0">
              <a:solidFill>
                <a:srgbClr val="00B050"/>
              </a:solidFill>
              <a:latin typeface="Arial" panose="020B0604020202020204" pitchFamily="34" charset="0"/>
              <a:cs typeface="Arial" panose="020B0604020202020204" pitchFamily="34" charset="0"/>
            </a:endParaRPr>
          </a:p>
          <a:p>
            <a:pPr marL="0" indent="0" algn="just">
              <a:buNone/>
            </a:pPr>
            <a:r>
              <a:rPr lang="en-US" sz="1500" b="1" dirty="0">
                <a:solidFill>
                  <a:srgbClr val="00B050"/>
                </a:solidFill>
                <a:latin typeface="Arial" panose="020B0604020202020204" pitchFamily="34" charset="0"/>
                <a:cs typeface="Arial" panose="020B0604020202020204" pitchFamily="34" charset="0"/>
              </a:rPr>
              <a:t>β-amylase also hydrolyzes the α-1,4-bonds of amylose and amylopectin, removing maltose units from the non-reducing end of starch in an orderly fashion. The α-amylase and β-amylase do not cleave the α-1,6-linkagees in amylopectin.</a:t>
            </a:r>
          </a:p>
          <a:p>
            <a:pPr marL="0" indent="0" algn="just">
              <a:buNone/>
            </a:pPr>
            <a:r>
              <a:rPr lang="en-US" sz="1500" b="1" dirty="0">
                <a:solidFill>
                  <a:srgbClr val="C00000"/>
                </a:solidFill>
                <a:latin typeface="Arial" panose="020B0604020202020204" pitchFamily="34" charset="0"/>
                <a:cs typeface="Arial" panose="020B0604020202020204" pitchFamily="34" charset="0"/>
              </a:rPr>
              <a:t>Glucoamylase</a:t>
            </a:r>
            <a:endParaRPr lang="en-US" sz="1500" b="1" dirty="0">
              <a:solidFill>
                <a:srgbClr val="00B050"/>
              </a:solidFill>
              <a:latin typeface="Arial" panose="020B0604020202020204" pitchFamily="34" charset="0"/>
              <a:cs typeface="Arial" panose="020B0604020202020204" pitchFamily="34" charset="0"/>
            </a:endParaRPr>
          </a:p>
          <a:p>
            <a:pPr marL="0" indent="0" algn="just">
              <a:buNone/>
            </a:pPr>
            <a:r>
              <a:rPr lang="en-US" sz="1500" b="1" dirty="0">
                <a:solidFill>
                  <a:srgbClr val="00B050"/>
                </a:solidFill>
                <a:latin typeface="Arial" panose="020B0604020202020204" pitchFamily="34" charset="0"/>
                <a:cs typeface="Arial" panose="020B0604020202020204" pitchFamily="34" charset="0"/>
              </a:rPr>
              <a:t>Glucoamylase is used in combination with an </a:t>
            </a:r>
            <a:r>
              <a:rPr lang="el-GR" sz="1500" b="1" dirty="0">
                <a:solidFill>
                  <a:srgbClr val="00B050"/>
                </a:solidFill>
                <a:latin typeface="Arial" panose="020B0604020202020204" pitchFamily="34" charset="0"/>
                <a:cs typeface="Arial" panose="020B0604020202020204" pitchFamily="34" charset="0"/>
              </a:rPr>
              <a:t>α-</a:t>
            </a:r>
            <a:r>
              <a:rPr lang="en-US" sz="1500" b="1" dirty="0">
                <a:solidFill>
                  <a:srgbClr val="00B050"/>
                </a:solidFill>
                <a:latin typeface="Arial" panose="020B0604020202020204" pitchFamily="34" charset="0"/>
                <a:cs typeface="Arial" panose="020B0604020202020204" pitchFamily="34" charset="0"/>
              </a:rPr>
              <a:t>amylase to produce D-glucose syrups and crystalline D-glucose. The enzyme acts upon fully gelatinized starch sequentially releasing single D-glucosyl units from the nonreducing ends of amylose and amylopectin molecules.</a:t>
            </a:r>
          </a:p>
          <a:p>
            <a:pPr marL="0" indent="0" algn="just">
              <a:buNone/>
            </a:pPr>
            <a:r>
              <a:rPr lang="en-US" sz="1500" b="1" dirty="0">
                <a:solidFill>
                  <a:srgbClr val="C00000"/>
                </a:solidFill>
                <a:latin typeface="Arial" panose="020B0604020202020204" pitchFamily="34" charset="0"/>
                <a:cs typeface="Arial" panose="020B0604020202020204" pitchFamily="34" charset="0"/>
              </a:rPr>
              <a:t>Pullulanase</a:t>
            </a:r>
          </a:p>
          <a:p>
            <a:pPr marL="0" indent="0" algn="just">
              <a:buNone/>
            </a:pPr>
            <a:r>
              <a:rPr lang="en-US" sz="1500" b="1" dirty="0">
                <a:solidFill>
                  <a:srgbClr val="00B050"/>
                </a:solidFill>
                <a:latin typeface="Arial" panose="020B0604020202020204" pitchFamily="34" charset="0"/>
                <a:cs typeface="Arial" panose="020B0604020202020204" pitchFamily="34" charset="0"/>
              </a:rPr>
              <a:t>Pullulanase hydrolyzes </a:t>
            </a:r>
            <a:r>
              <a:rPr lang="el-GR" sz="1500" b="1" dirty="0">
                <a:solidFill>
                  <a:srgbClr val="00B050"/>
                </a:solidFill>
                <a:latin typeface="Arial" panose="020B0604020202020204" pitchFamily="34" charset="0"/>
                <a:cs typeface="Arial" panose="020B0604020202020204" pitchFamily="34" charset="0"/>
              </a:rPr>
              <a:t>α-1,6 </a:t>
            </a:r>
            <a:r>
              <a:rPr lang="en-US" sz="1500" b="1" dirty="0">
                <a:solidFill>
                  <a:srgbClr val="00B050"/>
                </a:solidFill>
                <a:latin typeface="Arial" panose="020B0604020202020204" pitchFamily="34" charset="0"/>
                <a:cs typeface="Arial" panose="020B0604020202020204" pitchFamily="34" charset="0"/>
              </a:rPr>
              <a:t>glucosidic bonds in polysaccharides, e.g. in amylopectin, glycogen, and pullulan. Linear amylose fragments are formed from amylopectin. </a:t>
            </a:r>
          </a:p>
        </p:txBody>
      </p:sp>
    </p:spTree>
    <p:extLst>
      <p:ext uri="{BB962C8B-B14F-4D97-AF65-F5344CB8AC3E}">
        <p14:creationId xmlns:p14="http://schemas.microsoft.com/office/powerpoint/2010/main" val="24670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C00000"/>
                </a:solidFill>
                <a:latin typeface="Arial" panose="020B0604020202020204" pitchFamily="34" charset="0"/>
                <a:cs typeface="Arial" panose="020B0604020202020204" pitchFamily="34" charset="0"/>
              </a:rPr>
              <a:t>Food Carbohydrates</a:t>
            </a:r>
            <a:br>
              <a:rPr lang="en-US" sz="4000" b="1" dirty="0">
                <a:solidFill>
                  <a:srgbClr val="C00000"/>
                </a:solidFill>
                <a:latin typeface="Arial" panose="020B0604020202020204" pitchFamily="34" charset="0"/>
                <a:cs typeface="Arial" panose="020B0604020202020204" pitchFamily="34" charset="0"/>
              </a:rPr>
            </a:br>
            <a:r>
              <a:rPr lang="en-US" sz="4000" b="1" dirty="0">
                <a:solidFill>
                  <a:srgbClr val="002060"/>
                </a:solidFill>
                <a:latin typeface="Arial" panose="020B0604020202020204" pitchFamily="34" charset="0"/>
                <a:cs typeface="Arial" panose="020B0604020202020204" pitchFamily="34" charset="0"/>
              </a:rPr>
              <a:t>Classifications</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p:cNvSpPr>
            <a:spLocks noGrp="1"/>
          </p:cNvSpPr>
          <p:nvPr>
            <p:ph idx="1"/>
          </p:nvPr>
        </p:nvSpPr>
        <p:spPr>
          <a:xfrm>
            <a:off x="838200" y="1328738"/>
            <a:ext cx="10515600" cy="5386387"/>
          </a:xfrm>
        </p:spPr>
        <p:txBody>
          <a:bodyPr>
            <a:normAutofit lnSpcReduction="10000"/>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Food carbohydrates encompass a wide range of molecules and can be</a:t>
            </a:r>
          </a:p>
          <a:p>
            <a:pPr marL="0" indent="0" algn="just">
              <a:buNone/>
            </a:pPr>
            <a:r>
              <a:rPr lang="en-US" sz="2400" b="1" dirty="0">
                <a:solidFill>
                  <a:srgbClr val="002060"/>
                </a:solidFill>
                <a:latin typeface="Arial" panose="020B0604020202020204" pitchFamily="34" charset="0"/>
                <a:cs typeface="Arial" panose="020B0604020202020204" pitchFamily="34" charset="0"/>
              </a:rPr>
              <a:t>classified according to their chemical structure into three main groups:</a:t>
            </a:r>
          </a:p>
          <a:p>
            <a:pPr marL="0" indent="0" algn="just">
              <a:buNone/>
            </a:pPr>
            <a:r>
              <a:rPr lang="en-US" sz="2400" b="1" dirty="0">
                <a:solidFill>
                  <a:srgbClr val="00B050"/>
                </a:solidFill>
                <a:latin typeface="Arial" panose="020B0604020202020204" pitchFamily="34" charset="0"/>
                <a:cs typeface="Arial" panose="020B0604020202020204" pitchFamily="34" charset="0"/>
              </a:rPr>
              <a:t>• Low molecular weight mono- and disaccharides</a:t>
            </a:r>
          </a:p>
          <a:p>
            <a:pPr marL="0" indent="0" algn="just">
              <a:buNone/>
            </a:pPr>
            <a:r>
              <a:rPr lang="en-US" sz="2400" b="1" dirty="0">
                <a:solidFill>
                  <a:srgbClr val="00B050"/>
                </a:solidFill>
                <a:latin typeface="Arial" panose="020B0604020202020204" pitchFamily="34" charset="0"/>
                <a:cs typeface="Arial" panose="020B0604020202020204" pitchFamily="34" charset="0"/>
              </a:rPr>
              <a:t>• Intermediate molecular weight oligosaccharides</a:t>
            </a:r>
          </a:p>
          <a:p>
            <a:pPr marL="0" indent="0" algn="just">
              <a:buNone/>
            </a:pPr>
            <a:r>
              <a:rPr lang="en-US" sz="2400" b="1" dirty="0">
                <a:solidFill>
                  <a:srgbClr val="00B050"/>
                </a:solidFill>
                <a:latin typeface="Arial" panose="020B0604020202020204" pitchFamily="34" charset="0"/>
                <a:cs typeface="Arial" panose="020B0604020202020204" pitchFamily="34" charset="0"/>
              </a:rPr>
              <a:t>• High molecular weight polysaccharides</a:t>
            </a:r>
          </a:p>
          <a:p>
            <a:pPr marL="0" indent="0" algn="just">
              <a:buNone/>
            </a:pPr>
            <a:r>
              <a:rPr lang="en-US" sz="2400" b="1" dirty="0">
                <a:solidFill>
                  <a:srgbClr val="002060"/>
                </a:solidFill>
                <a:latin typeface="Arial" panose="020B0604020202020204" pitchFamily="34" charset="0"/>
                <a:cs typeface="Arial" panose="020B0604020202020204" pitchFamily="34" charset="0"/>
              </a:rPr>
              <a:t>Nutritionists divide food carbohydrates into two classes:</a:t>
            </a:r>
            <a:endParaRPr lang="en-US" sz="2400" b="1" dirty="0">
              <a:solidFill>
                <a:srgbClr val="00B050"/>
              </a:solidFill>
              <a:latin typeface="Arial" panose="020B0604020202020204" pitchFamily="34" charset="0"/>
              <a:cs typeface="Arial" panose="020B0604020202020204" pitchFamily="34" charset="0"/>
            </a:endParaRPr>
          </a:p>
          <a:p>
            <a:pPr algn="just"/>
            <a:r>
              <a:rPr lang="en-US" sz="2400" b="1" dirty="0">
                <a:solidFill>
                  <a:srgbClr val="0070C0"/>
                </a:solidFill>
                <a:latin typeface="Arial" panose="020B0604020202020204" pitchFamily="34" charset="0"/>
                <a:cs typeface="Arial" panose="020B0604020202020204" pitchFamily="34" charset="0"/>
              </a:rPr>
              <a:t>Available, or those which are readily utilized and metabolized. They may be either mono-, di-, oligo- or polysaccharides, e.g., glucose, fructose, sucrose, lactose, dextrins, starch.</a:t>
            </a:r>
          </a:p>
          <a:p>
            <a:pPr marL="0" indent="0" algn="just">
              <a:buNone/>
            </a:pPr>
            <a:r>
              <a:rPr lang="en-US" sz="2400" b="1" dirty="0">
                <a:solidFill>
                  <a:srgbClr val="00B0F0"/>
                </a:solidFill>
                <a:latin typeface="Arial" panose="020B0604020202020204" pitchFamily="34" charset="0"/>
                <a:cs typeface="Arial" panose="020B0604020202020204" pitchFamily="34" charset="0"/>
              </a:rPr>
              <a:t>• Unavailable, or those which are not utilized directly but instead broken down by symbiotic bacteria, yielding fatty acids, and thus not supplying the host with carbohydrate. This includes structural polysaccharides of plant cell walls and many complex polysaccharides, e.g., cellulose, pectins, beta-glucans.</a:t>
            </a:r>
          </a:p>
        </p:txBody>
      </p:sp>
    </p:spTree>
    <p:extLst>
      <p:ext uri="{BB962C8B-B14F-4D97-AF65-F5344CB8AC3E}">
        <p14:creationId xmlns:p14="http://schemas.microsoft.com/office/powerpoint/2010/main" val="20262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0F3DF-82B3-AA6C-9B13-B5D755AF3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E4D0A-45BF-B473-3737-46BF2CDD591A}"/>
              </a:ext>
            </a:extLst>
          </p:cNvPr>
          <p:cNvSpPr>
            <a:spLocks noGrp="1"/>
          </p:cNvSpPr>
          <p:nvPr>
            <p:ph type="title"/>
          </p:nvPr>
        </p:nvSpPr>
        <p:spPr/>
        <p:txBody>
          <a:bodyPr>
            <a:normAutofit fontScale="90000"/>
          </a:bodyPr>
          <a:lstStyle/>
          <a:p>
            <a:pPr algn="ctr"/>
            <a:r>
              <a:rPr lang="en-US" sz="4000" b="1" dirty="0">
                <a:solidFill>
                  <a:srgbClr val="C00000"/>
                </a:solidFill>
                <a:latin typeface="Arial" panose="020B0604020202020204" pitchFamily="34" charset="0"/>
                <a:cs typeface="Arial" panose="020B0604020202020204" pitchFamily="34" charset="0"/>
              </a:rPr>
              <a:t>Food Carbohydrates</a:t>
            </a:r>
            <a:br>
              <a:rPr lang="en-US" sz="4000" b="1" dirty="0">
                <a:solidFill>
                  <a:srgbClr val="C00000"/>
                </a:solidFill>
                <a:latin typeface="Arial" panose="020B0604020202020204" pitchFamily="34" charset="0"/>
                <a:cs typeface="Arial" panose="020B0604020202020204" pitchFamily="34" charset="0"/>
              </a:rPr>
            </a:br>
            <a:r>
              <a:rPr lang="en-US" sz="4000" b="1" dirty="0">
                <a:solidFill>
                  <a:srgbClr val="002060"/>
                </a:solidFill>
                <a:latin typeface="Arial" panose="020B0604020202020204" pitchFamily="34" charset="0"/>
                <a:cs typeface="Arial" panose="020B0604020202020204" pitchFamily="34" charset="0"/>
              </a:rPr>
              <a:t>Classifications</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13CF213B-7DCB-D3A8-0250-07F213D6A2DC}"/>
              </a:ext>
            </a:extLst>
          </p:cNvPr>
          <p:cNvSpPr>
            <a:spLocks noGrp="1"/>
          </p:cNvSpPr>
          <p:nvPr>
            <p:ph idx="1"/>
          </p:nvPr>
        </p:nvSpPr>
        <p:spPr>
          <a:xfrm>
            <a:off x="838200" y="1328738"/>
            <a:ext cx="10515600" cy="5386387"/>
          </a:xfrm>
        </p:spPr>
        <p:txBody>
          <a:bodyPr>
            <a:normAutofit/>
          </a:bodyPr>
          <a:lstStyle/>
          <a:p>
            <a:pPr marL="0" indent="0">
              <a:buNone/>
            </a:pPr>
            <a:r>
              <a:rPr lang="en-US" sz="2000" b="1" dirty="0">
                <a:solidFill>
                  <a:srgbClr val="00B0F0"/>
                </a:solidFill>
                <a:latin typeface="Arial" panose="020B0604020202020204" pitchFamily="34" charset="0"/>
                <a:cs typeface="Arial" panose="020B0604020202020204" pitchFamily="34" charset="0"/>
              </a:rPr>
              <a:t>Monosaccharides (1 unit), e.g. </a:t>
            </a:r>
          </a:p>
          <a:p>
            <a:pPr marL="0" indent="0">
              <a:buNone/>
            </a:pPr>
            <a:r>
              <a:rPr lang="en-US" sz="2000" b="1" dirty="0">
                <a:solidFill>
                  <a:srgbClr val="00B0F0"/>
                </a:solidFill>
                <a:latin typeface="Arial" panose="020B0604020202020204" pitchFamily="34" charset="0"/>
                <a:cs typeface="Arial" panose="020B0604020202020204" pitchFamily="34" charset="0"/>
              </a:rPr>
              <a:t>Glucose (Glu), Fructose (Fru), Galactose (Gal)</a:t>
            </a:r>
          </a:p>
          <a:p>
            <a:pPr marL="0" indent="0">
              <a:buNone/>
            </a:pPr>
            <a:endParaRPr lang="en-US" sz="2000" b="1" dirty="0">
              <a:solidFill>
                <a:srgbClr val="00B0F0"/>
              </a:solidFill>
              <a:latin typeface="Arial" panose="020B0604020202020204" pitchFamily="34" charset="0"/>
              <a:cs typeface="Arial" panose="020B0604020202020204" pitchFamily="34" charset="0"/>
            </a:endParaRPr>
          </a:p>
          <a:p>
            <a:pPr marL="0" indent="0">
              <a:buNone/>
            </a:pPr>
            <a:endParaRPr lang="en-US" sz="2000" b="1" dirty="0">
              <a:solidFill>
                <a:srgbClr val="00B0F0"/>
              </a:solidFill>
              <a:latin typeface="Arial" panose="020B0604020202020204" pitchFamily="34" charset="0"/>
              <a:cs typeface="Arial" panose="020B0604020202020204" pitchFamily="34" charset="0"/>
            </a:endParaRPr>
          </a:p>
          <a:p>
            <a:pPr marL="0" indent="0">
              <a:buNone/>
            </a:pPr>
            <a:r>
              <a:rPr lang="en-US" sz="2000" b="1" dirty="0">
                <a:solidFill>
                  <a:srgbClr val="002060"/>
                </a:solidFill>
                <a:latin typeface="Arial" panose="020B0604020202020204" pitchFamily="34" charset="0"/>
                <a:cs typeface="Arial" panose="020B0604020202020204" pitchFamily="34" charset="0"/>
              </a:rPr>
              <a:t>Disaccharides (2 units), e.g. Sucrose  (Glu-Fru),</a:t>
            </a:r>
          </a:p>
          <a:p>
            <a:pPr marL="0" indent="0">
              <a:buNone/>
            </a:pPr>
            <a:r>
              <a:rPr lang="en-US" sz="2000" b="1" dirty="0">
                <a:solidFill>
                  <a:srgbClr val="002060"/>
                </a:solidFill>
                <a:latin typeface="Arial" panose="020B0604020202020204" pitchFamily="34" charset="0"/>
                <a:cs typeface="Arial" panose="020B0604020202020204" pitchFamily="34" charset="0"/>
              </a:rPr>
              <a:t>Maltose (Glu-Glu), Lactose (Gal-Glu)</a:t>
            </a:r>
          </a:p>
          <a:p>
            <a:pPr marL="0" indent="0">
              <a:buNone/>
            </a:pPr>
            <a:endParaRPr lang="en-US" sz="2000" b="1" dirty="0">
              <a:solidFill>
                <a:srgbClr val="00B050"/>
              </a:solidFill>
              <a:latin typeface="Arial" panose="020B0604020202020204" pitchFamily="34" charset="0"/>
              <a:cs typeface="Arial" panose="020B0604020202020204" pitchFamily="34" charset="0"/>
            </a:endParaRPr>
          </a:p>
          <a:p>
            <a:pPr marL="0" indent="0">
              <a:buNone/>
            </a:pPr>
            <a:r>
              <a:rPr lang="en-US" sz="2000" b="1" dirty="0">
                <a:solidFill>
                  <a:srgbClr val="00B050"/>
                </a:solidFill>
                <a:latin typeface="Arial" panose="020B0604020202020204" pitchFamily="34" charset="0"/>
                <a:cs typeface="Arial" panose="020B0604020202020204" pitchFamily="34" charset="0"/>
              </a:rPr>
              <a:t>Oligosaccharides (3 – 10 units), e.g. </a:t>
            </a:r>
            <a:r>
              <a:rPr lang="en-US" sz="2000" b="1" dirty="0" err="1">
                <a:solidFill>
                  <a:srgbClr val="00B050"/>
                </a:solidFill>
                <a:latin typeface="Arial" panose="020B0604020202020204" pitchFamily="34" charset="0"/>
                <a:cs typeface="Arial" panose="020B0604020202020204" pitchFamily="34" charset="0"/>
              </a:rPr>
              <a:t>Maltotriose</a:t>
            </a:r>
            <a:endParaRPr lang="en-US" sz="2000" b="1" dirty="0">
              <a:solidFill>
                <a:srgbClr val="00B050"/>
              </a:solidFill>
              <a:latin typeface="Arial" panose="020B0604020202020204" pitchFamily="34" charset="0"/>
              <a:cs typeface="Arial" panose="020B0604020202020204" pitchFamily="34" charset="0"/>
            </a:endParaRPr>
          </a:p>
          <a:p>
            <a:pPr marL="0" indent="0">
              <a:buNone/>
            </a:pPr>
            <a:r>
              <a:rPr lang="en-US" sz="2000" b="1" dirty="0">
                <a:solidFill>
                  <a:srgbClr val="00B050"/>
                </a:solidFill>
                <a:latin typeface="Arial" panose="020B0604020202020204" pitchFamily="34" charset="0"/>
                <a:cs typeface="Arial" panose="020B0604020202020204" pitchFamily="34" charset="0"/>
              </a:rPr>
              <a:t>(Glu-Glu-Glu), Raffinose (Gal-Glu-Fru), Lacto-oligos </a:t>
            </a:r>
          </a:p>
          <a:p>
            <a:pPr marL="0" indent="0">
              <a:buNone/>
            </a:pPr>
            <a:r>
              <a:rPr lang="en-US" sz="2000" b="1" dirty="0">
                <a:solidFill>
                  <a:srgbClr val="00B050"/>
                </a:solidFill>
                <a:latin typeface="Arial" panose="020B0604020202020204" pitchFamily="34" charset="0"/>
                <a:cs typeface="Arial" panose="020B0604020202020204" pitchFamily="34" charset="0"/>
              </a:rPr>
              <a:t>(Gal-Gal-Glu</a:t>
            </a:r>
          </a:p>
          <a:p>
            <a:pPr marL="0" indent="0">
              <a:buNone/>
            </a:pPr>
            <a:r>
              <a:rPr lang="en-US" sz="2000" b="1" dirty="0">
                <a:solidFill>
                  <a:srgbClr val="002060"/>
                </a:solidFill>
                <a:latin typeface="Arial" panose="020B0604020202020204" pitchFamily="34" charset="0"/>
                <a:cs typeface="Arial" panose="020B0604020202020204" pitchFamily="34" charset="0"/>
              </a:rPr>
              <a:t>Polysaccharides (10+ units), e.g. Starch, Cellulose, Pectin, Carrageenan, Alginates, Locust bean gum</a:t>
            </a:r>
          </a:p>
        </p:txBody>
      </p:sp>
      <p:pic>
        <p:nvPicPr>
          <p:cNvPr id="5" name="Picture 4">
            <a:extLst>
              <a:ext uri="{FF2B5EF4-FFF2-40B4-BE49-F238E27FC236}">
                <a16:creationId xmlns:a16="http://schemas.microsoft.com/office/drawing/2014/main" id="{06EC9E51-B02A-318E-27C7-D6540B6A3D05}"/>
              </a:ext>
            </a:extLst>
          </p:cNvPr>
          <p:cNvPicPr>
            <a:picLocks noChangeAspect="1"/>
          </p:cNvPicPr>
          <p:nvPr/>
        </p:nvPicPr>
        <p:blipFill>
          <a:blip r:embed="rId2"/>
          <a:stretch>
            <a:fillRect/>
          </a:stretch>
        </p:blipFill>
        <p:spPr>
          <a:xfrm>
            <a:off x="7865745" y="804068"/>
            <a:ext cx="3067050" cy="1773240"/>
          </a:xfrm>
          <a:prstGeom prst="rect">
            <a:avLst/>
          </a:prstGeom>
          <a:ln>
            <a:solidFill>
              <a:srgbClr val="002060"/>
            </a:solidFill>
          </a:ln>
        </p:spPr>
      </p:pic>
      <p:pic>
        <p:nvPicPr>
          <p:cNvPr id="9" name="Picture 8">
            <a:extLst>
              <a:ext uri="{FF2B5EF4-FFF2-40B4-BE49-F238E27FC236}">
                <a16:creationId xmlns:a16="http://schemas.microsoft.com/office/drawing/2014/main" id="{1EFD7049-102A-794F-D674-E84E5A5D1508}"/>
              </a:ext>
            </a:extLst>
          </p:cNvPr>
          <p:cNvPicPr>
            <a:picLocks noChangeAspect="1"/>
          </p:cNvPicPr>
          <p:nvPr/>
        </p:nvPicPr>
        <p:blipFill>
          <a:blip r:embed="rId3"/>
          <a:stretch>
            <a:fillRect/>
          </a:stretch>
        </p:blipFill>
        <p:spPr>
          <a:xfrm>
            <a:off x="7865745" y="2593857"/>
            <a:ext cx="3067050" cy="1524000"/>
          </a:xfrm>
          <a:prstGeom prst="rect">
            <a:avLst/>
          </a:prstGeom>
          <a:ln>
            <a:solidFill>
              <a:srgbClr val="002060"/>
            </a:solidFill>
          </a:ln>
        </p:spPr>
      </p:pic>
      <p:pic>
        <p:nvPicPr>
          <p:cNvPr id="11" name="Picture 10">
            <a:extLst>
              <a:ext uri="{FF2B5EF4-FFF2-40B4-BE49-F238E27FC236}">
                <a16:creationId xmlns:a16="http://schemas.microsoft.com/office/drawing/2014/main" id="{21C3B1BC-A384-7880-3580-B9F0EA9D7CDA}"/>
              </a:ext>
            </a:extLst>
          </p:cNvPr>
          <p:cNvPicPr>
            <a:picLocks noChangeAspect="1"/>
          </p:cNvPicPr>
          <p:nvPr/>
        </p:nvPicPr>
        <p:blipFill>
          <a:blip r:embed="rId4"/>
          <a:stretch>
            <a:fillRect/>
          </a:stretch>
        </p:blipFill>
        <p:spPr>
          <a:xfrm>
            <a:off x="7865745" y="4134406"/>
            <a:ext cx="3105150" cy="1041001"/>
          </a:xfrm>
          <a:prstGeom prst="rect">
            <a:avLst/>
          </a:prstGeom>
          <a:ln>
            <a:solidFill>
              <a:srgbClr val="002060"/>
            </a:solidFill>
          </a:ln>
        </p:spPr>
      </p:pic>
      <p:pic>
        <p:nvPicPr>
          <p:cNvPr id="13" name="Picture 12">
            <a:extLst>
              <a:ext uri="{FF2B5EF4-FFF2-40B4-BE49-F238E27FC236}">
                <a16:creationId xmlns:a16="http://schemas.microsoft.com/office/drawing/2014/main" id="{207D1005-1CD5-1A48-F443-FBBF03449808}"/>
              </a:ext>
            </a:extLst>
          </p:cNvPr>
          <p:cNvPicPr>
            <a:picLocks noChangeAspect="1"/>
          </p:cNvPicPr>
          <p:nvPr/>
        </p:nvPicPr>
        <p:blipFill>
          <a:blip r:embed="rId5"/>
          <a:stretch>
            <a:fillRect/>
          </a:stretch>
        </p:blipFill>
        <p:spPr>
          <a:xfrm>
            <a:off x="3989070" y="5700077"/>
            <a:ext cx="3876675" cy="893369"/>
          </a:xfrm>
          <a:prstGeom prst="rect">
            <a:avLst/>
          </a:prstGeom>
        </p:spPr>
      </p:pic>
    </p:spTree>
    <p:extLst>
      <p:ext uri="{BB962C8B-B14F-4D97-AF65-F5344CB8AC3E}">
        <p14:creationId xmlns:p14="http://schemas.microsoft.com/office/powerpoint/2010/main" val="10179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Sources &amp; Basic Functions in Food</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p:cNvSpPr>
            <a:spLocks noGrp="1"/>
          </p:cNvSpPr>
          <p:nvPr>
            <p:ph idx="1"/>
          </p:nvPr>
        </p:nvSpPr>
        <p:spPr>
          <a:xfrm>
            <a:off x="838200" y="1588770"/>
            <a:ext cx="10515600" cy="5126355"/>
          </a:xfrm>
        </p:spPr>
        <p:txBody>
          <a:bodyPr>
            <a:normAutofit fontScale="92500" lnSpcReduction="20000"/>
          </a:bodyPr>
          <a:lstStyle/>
          <a:p>
            <a:pPr marL="0" indent="0" algn="just">
              <a:buNone/>
            </a:pPr>
            <a:r>
              <a:rPr lang="en-US" sz="2400" b="1" dirty="0">
                <a:solidFill>
                  <a:srgbClr val="002060"/>
                </a:solidFill>
                <a:latin typeface="Arial" panose="020B0604020202020204" pitchFamily="34" charset="0"/>
                <a:cs typeface="Arial" panose="020B0604020202020204" pitchFamily="34" charset="0"/>
              </a:rPr>
              <a:t> Plants</a:t>
            </a:r>
          </a:p>
          <a:p>
            <a:pPr algn="just"/>
            <a:r>
              <a:rPr lang="en-US" sz="2400" b="1" dirty="0">
                <a:solidFill>
                  <a:srgbClr val="00B050"/>
                </a:solidFill>
                <a:latin typeface="Arial" panose="020B0604020202020204" pitchFamily="34" charset="0"/>
                <a:cs typeface="Arial" panose="020B0604020202020204" pitchFamily="34" charset="0"/>
              </a:rPr>
              <a:t>Sugar: Sugar cane, sugar beet etc.</a:t>
            </a:r>
          </a:p>
          <a:p>
            <a:pPr algn="just"/>
            <a:r>
              <a:rPr lang="en-US" sz="2400" b="1" dirty="0">
                <a:solidFill>
                  <a:srgbClr val="00B050"/>
                </a:solidFill>
                <a:latin typeface="Arial" panose="020B0604020202020204" pitchFamily="34" charset="0"/>
                <a:cs typeface="Arial" panose="020B0604020202020204" pitchFamily="34" charset="0"/>
              </a:rPr>
              <a:t>Starch: Potatoes, grains etc.</a:t>
            </a:r>
          </a:p>
          <a:p>
            <a:pPr algn="just"/>
            <a:r>
              <a:rPr lang="en-US" sz="2400" b="1" dirty="0">
                <a:solidFill>
                  <a:srgbClr val="00B050"/>
                </a:solidFill>
                <a:latin typeface="Arial" panose="020B0604020202020204" pitchFamily="34" charset="0"/>
                <a:cs typeface="Arial" panose="020B0604020202020204" pitchFamily="34" charset="0"/>
              </a:rPr>
              <a:t>Cellulose: Cell walls</a:t>
            </a:r>
          </a:p>
          <a:p>
            <a:pPr algn="just"/>
            <a:r>
              <a:rPr lang="en-US" sz="2400" b="1" dirty="0">
                <a:solidFill>
                  <a:srgbClr val="00B050"/>
                </a:solidFill>
                <a:latin typeface="Arial" panose="020B0604020202020204" pitchFamily="34" charset="0"/>
                <a:cs typeface="Arial" panose="020B0604020202020204" pitchFamily="34" charset="0"/>
              </a:rPr>
              <a:t>Pectin: Fruit pomace and peels</a:t>
            </a:r>
          </a:p>
          <a:p>
            <a:pPr algn="just"/>
            <a:r>
              <a:rPr lang="en-US" sz="2400" b="1" dirty="0">
                <a:solidFill>
                  <a:srgbClr val="00B050"/>
                </a:solidFill>
                <a:latin typeface="Arial" panose="020B0604020202020204" pitchFamily="34" charset="0"/>
                <a:cs typeface="Arial" panose="020B0604020202020204" pitchFamily="34" charset="0"/>
              </a:rPr>
              <a:t>Gum: Arabic – acacia tree</a:t>
            </a:r>
          </a:p>
          <a:p>
            <a:pPr marL="0" indent="0" algn="just">
              <a:buNone/>
            </a:pPr>
            <a:r>
              <a:rPr lang="en-US" sz="2400" b="1" dirty="0">
                <a:solidFill>
                  <a:srgbClr val="002060"/>
                </a:solidFill>
                <a:latin typeface="Arial" panose="020B0604020202020204" pitchFamily="34" charset="0"/>
                <a:cs typeface="Arial" panose="020B0604020202020204" pitchFamily="34" charset="0"/>
              </a:rPr>
              <a:t> Animals</a:t>
            </a:r>
          </a:p>
          <a:p>
            <a:pPr algn="just"/>
            <a:r>
              <a:rPr lang="en-US" sz="2400" b="1" dirty="0">
                <a:solidFill>
                  <a:srgbClr val="002060"/>
                </a:solidFill>
                <a:latin typeface="Arial" panose="020B0604020202020204" pitchFamily="34" charset="0"/>
                <a:cs typeface="Arial" panose="020B0604020202020204" pitchFamily="34" charset="0"/>
              </a:rPr>
              <a:t> </a:t>
            </a:r>
            <a:r>
              <a:rPr lang="en-US" sz="2400" b="1" dirty="0">
                <a:solidFill>
                  <a:srgbClr val="00B050"/>
                </a:solidFill>
                <a:latin typeface="Arial" panose="020B0604020202020204" pitchFamily="34" charset="0"/>
                <a:cs typeface="Arial" panose="020B0604020202020204" pitchFamily="34" charset="0"/>
              </a:rPr>
              <a:t>Glycogen: Chitin and chitosan</a:t>
            </a:r>
          </a:p>
          <a:p>
            <a:pPr algn="just"/>
            <a:r>
              <a:rPr lang="en-US" sz="2400" b="1" dirty="0">
                <a:solidFill>
                  <a:srgbClr val="00B050"/>
                </a:solidFill>
                <a:latin typeface="Arial" panose="020B0604020202020204" pitchFamily="34" charset="0"/>
                <a:cs typeface="Arial" panose="020B0604020202020204" pitchFamily="34" charset="0"/>
              </a:rPr>
              <a:t> Algae and microbes: Gums - agar, carrageenan, alginate, xanthan</a:t>
            </a:r>
          </a:p>
          <a:p>
            <a:pPr marL="0" indent="0" algn="just">
              <a:buNone/>
            </a:pPr>
            <a:r>
              <a:rPr lang="en-US" sz="2400" b="1" dirty="0">
                <a:solidFill>
                  <a:srgbClr val="002060"/>
                </a:solidFill>
                <a:latin typeface="Arial" panose="020B0604020202020204" pitchFamily="34" charset="0"/>
                <a:cs typeface="Arial" panose="020B0604020202020204" pitchFamily="34" charset="0"/>
              </a:rPr>
              <a:t>Functions in Food</a:t>
            </a:r>
          </a:p>
          <a:p>
            <a:pPr algn="just"/>
            <a:r>
              <a:rPr lang="en-US" sz="2400" b="1" dirty="0">
                <a:solidFill>
                  <a:srgbClr val="00B050"/>
                </a:solidFill>
                <a:latin typeface="Arial" panose="020B0604020202020204" pitchFamily="34" charset="0"/>
                <a:cs typeface="Arial" panose="020B0604020202020204" pitchFamily="34" charset="0"/>
              </a:rPr>
              <a:t>sweetening </a:t>
            </a:r>
          </a:p>
          <a:p>
            <a:pPr algn="just"/>
            <a:r>
              <a:rPr lang="en-US" sz="2400" b="1" dirty="0">
                <a:solidFill>
                  <a:srgbClr val="00B050"/>
                </a:solidFill>
                <a:latin typeface="Arial" panose="020B0604020202020204" pitchFamily="34" charset="0"/>
                <a:cs typeface="Arial" panose="020B0604020202020204" pitchFamily="34" charset="0"/>
              </a:rPr>
              <a:t>gel or paste-forming </a:t>
            </a:r>
          </a:p>
          <a:p>
            <a:pPr algn="just"/>
            <a:r>
              <a:rPr lang="en-US" sz="2400" b="1" dirty="0">
                <a:solidFill>
                  <a:srgbClr val="00B050"/>
                </a:solidFill>
                <a:latin typeface="Arial" panose="020B0604020202020204" pitchFamily="34" charset="0"/>
                <a:cs typeface="Arial" panose="020B0604020202020204" pitchFamily="34" charset="0"/>
              </a:rPr>
              <a:t>thickening agents</a:t>
            </a:r>
          </a:p>
          <a:p>
            <a:pPr algn="just"/>
            <a:r>
              <a:rPr lang="en-US" sz="2400" b="1" dirty="0">
                <a:solidFill>
                  <a:srgbClr val="00B050"/>
                </a:solidFill>
                <a:latin typeface="Arial" panose="020B0604020202020204" pitchFamily="34" charset="0"/>
                <a:cs typeface="Arial" panose="020B0604020202020204" pitchFamily="34" charset="0"/>
              </a:rPr>
              <a:t>stabilizers precursors for aroma and coloring substances</a:t>
            </a:r>
          </a:p>
        </p:txBody>
      </p:sp>
    </p:spTree>
    <p:extLst>
      <p:ext uri="{BB962C8B-B14F-4D97-AF65-F5344CB8AC3E}">
        <p14:creationId xmlns:p14="http://schemas.microsoft.com/office/powerpoint/2010/main" val="12208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F5017-0176-6F69-B529-190834457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5DFC3-8692-EABB-4AB9-27A72F89ECEC}"/>
              </a:ext>
            </a:extLst>
          </p:cNvPr>
          <p:cNvSpPr>
            <a:spLocks noGrp="1"/>
          </p:cNvSpPr>
          <p:nvPr>
            <p:ph type="title"/>
          </p:nvPr>
        </p:nvSpPr>
        <p:spPr/>
        <p:txBody>
          <a:bodyPr>
            <a:normAutofit fontScale="90000"/>
          </a:bodyPr>
          <a:lstStyle/>
          <a:p>
            <a:pPr algn="ct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latin typeface="Arial" panose="020B0604020202020204" pitchFamily="34" charset="0"/>
                <a:cs typeface="Arial" panose="020B0604020202020204" pitchFamily="34" charset="0"/>
              </a:rPr>
              <a:t>Food Carbohydrates</a:t>
            </a:r>
            <a:br>
              <a:rPr lang="en-US" sz="3600" b="1" dirty="0">
                <a:solidFill>
                  <a:srgbClr val="C0000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Monosaccharides</a:t>
            </a:r>
            <a:br>
              <a:rPr lang="en-US" sz="4000" b="1" dirty="0">
                <a:solidFill>
                  <a:srgbClr val="C00000"/>
                </a:solidFill>
                <a:latin typeface="Arial" panose="020B0604020202020204" pitchFamily="34" charset="0"/>
                <a:cs typeface="Arial" panose="020B0604020202020204" pitchFamily="34" charset="0"/>
              </a:rPr>
            </a:br>
            <a:endParaRPr lang="en-US" sz="4000" dirty="0">
              <a:solidFill>
                <a:srgbClr val="002060"/>
              </a:solidFill>
            </a:endParaRPr>
          </a:p>
        </p:txBody>
      </p:sp>
      <p:sp>
        <p:nvSpPr>
          <p:cNvPr id="3" name="Content Placeholder 2">
            <a:extLst>
              <a:ext uri="{FF2B5EF4-FFF2-40B4-BE49-F238E27FC236}">
                <a16:creationId xmlns:a16="http://schemas.microsoft.com/office/drawing/2014/main" id="{44CB5AF0-FB88-398C-F896-1A0DD0D998ED}"/>
              </a:ext>
            </a:extLst>
          </p:cNvPr>
          <p:cNvSpPr>
            <a:spLocks noGrp="1"/>
          </p:cNvSpPr>
          <p:nvPr>
            <p:ph idx="1"/>
          </p:nvPr>
        </p:nvSpPr>
        <p:spPr>
          <a:xfrm>
            <a:off x="838200" y="1588770"/>
            <a:ext cx="10515600" cy="5126355"/>
          </a:xfrm>
        </p:spPr>
        <p:txBody>
          <a:bodyPr>
            <a:normAutofit/>
          </a:bodyPr>
          <a:lstStyle/>
          <a:p>
            <a:pPr marL="0" indent="0" algn="just">
              <a:buNone/>
            </a:pPr>
            <a:r>
              <a:rPr lang="en-US" sz="1800" b="1" dirty="0">
                <a:solidFill>
                  <a:srgbClr val="002060"/>
                </a:solidFill>
                <a:latin typeface="Arial" panose="020B0604020202020204" pitchFamily="34" charset="0"/>
                <a:cs typeface="Arial" panose="020B0604020202020204" pitchFamily="34" charset="0"/>
              </a:rPr>
              <a:t>Monosaccharides are chiral polyhydroxy aldehydes and polyhydroxy ketones that often exist in cyclic hemiacetal forms. They are monomeric in nature and cannot be depolymerized by hydrolysis to simpler sugars.</a:t>
            </a:r>
          </a:p>
          <a:p>
            <a:pPr marL="0" indent="0" algn="just">
              <a:buNone/>
            </a:pPr>
            <a:r>
              <a:rPr lang="en-US" sz="1800" b="1" dirty="0">
                <a:solidFill>
                  <a:srgbClr val="00B050"/>
                </a:solidFill>
                <a:latin typeface="Arial" panose="020B0604020202020204" pitchFamily="34" charset="0"/>
                <a:cs typeface="Arial" panose="020B0604020202020204" pitchFamily="34" charset="0"/>
              </a:rPr>
              <a:t>Monosaccharides are divided into two major groups according to whether their acyclic forms possess an aldehyde or a keto group, that is, into aldoses and ketoses, respectively. These, in turn, are each classified according to the number of carbons in the monosaccharide chain (usually 3 to 9), into trioses (C3), tetroses (C4), pentoses (C5), hexoses (C6), heptoses (C7), octoses (C8), nonoses (C9). By adding the prefix aldo- to these names, one can define more closely a group of aldoses, e.g., aldohexose, aldopentose. For ketoses it is customary to add the ending -ulose </a:t>
            </a:r>
          </a:p>
        </p:txBody>
      </p:sp>
      <p:pic>
        <p:nvPicPr>
          <p:cNvPr id="5" name="Picture 4">
            <a:extLst>
              <a:ext uri="{FF2B5EF4-FFF2-40B4-BE49-F238E27FC236}">
                <a16:creationId xmlns:a16="http://schemas.microsoft.com/office/drawing/2014/main" id="{D4F4F250-C0BB-0AB9-BA1D-FF9FAF179AFC}"/>
              </a:ext>
            </a:extLst>
          </p:cNvPr>
          <p:cNvPicPr>
            <a:picLocks noChangeAspect="1"/>
          </p:cNvPicPr>
          <p:nvPr/>
        </p:nvPicPr>
        <p:blipFill>
          <a:blip r:embed="rId2"/>
          <a:stretch>
            <a:fillRect/>
          </a:stretch>
        </p:blipFill>
        <p:spPr>
          <a:xfrm>
            <a:off x="3783330" y="4151947"/>
            <a:ext cx="3966210" cy="2340928"/>
          </a:xfrm>
          <a:prstGeom prst="rect">
            <a:avLst/>
          </a:prstGeom>
        </p:spPr>
      </p:pic>
    </p:spTree>
    <p:extLst>
      <p:ext uri="{BB962C8B-B14F-4D97-AF65-F5344CB8AC3E}">
        <p14:creationId xmlns:p14="http://schemas.microsoft.com/office/powerpoint/2010/main" val="40532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4457</TotalTime>
  <Words>6282</Words>
  <Application>Microsoft Office PowerPoint</Application>
  <PresentationFormat>Widescreen</PresentationFormat>
  <Paragraphs>301</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Food Chemistry 0711-2101 Carbohydrates</vt:lpstr>
      <vt:lpstr>Contents</vt:lpstr>
      <vt:lpstr>Carbohydrates Introduction</vt:lpstr>
      <vt:lpstr>Carbohydrates Introduction</vt:lpstr>
      <vt:lpstr>Carbohydrates </vt:lpstr>
      <vt:lpstr>Food Carbohydrates Classifications </vt:lpstr>
      <vt:lpstr>Food Carbohydrates Classifications </vt:lpstr>
      <vt:lpstr> Food Carbohydrates Sources &amp; Basic Functions in Food </vt:lpstr>
      <vt:lpstr> Food Carbohydrates Monosaccharides </vt:lpstr>
      <vt:lpstr> Food Carbohydrates Monosaccharides-Aldoses </vt:lpstr>
      <vt:lpstr> Food Carbohydrates Monosaccharides-Aldoses (D/R) </vt:lpstr>
      <vt:lpstr> Food Carbohydrates Monosaccharides-Ketoses (D/R) </vt:lpstr>
      <vt:lpstr> Food Carbohydrates Monosaccharides-Structures &amp; Stereochemistry </vt:lpstr>
      <vt:lpstr> Food Carbohydrates Monosaccharides-Physical Properties </vt:lpstr>
      <vt:lpstr> Food Carbohydrates Monosaccharides- Occurrence </vt:lpstr>
      <vt:lpstr> Food Carbohydrates Monosaccharides-Ring Forms of Sugar </vt:lpstr>
      <vt:lpstr>  Food Carbohydrates Monosaccharides-Ring Forms of Sugar  </vt:lpstr>
      <vt:lpstr>  Food Carbohydrates Monosaccharides- Mutarotation  </vt:lpstr>
      <vt:lpstr>  Food Carbohydrates Monosaccharides- Mutarotation  </vt:lpstr>
      <vt:lpstr>  Food Carbohydrates Monosaccharides- Enolization and Isomerization  </vt:lpstr>
      <vt:lpstr>  Food Carbohydrates Monosaccharides- Chemical Modifications  </vt:lpstr>
      <vt:lpstr>  Food Carbohydrates Oligosaccharides- Formation of Glycosidic Linkage  </vt:lpstr>
      <vt:lpstr>  Food Carbohydrates Oligosaccharides-Disaccharides  </vt:lpstr>
      <vt:lpstr>  Food Carbohydrates Oligosaccharides-Disaccharides  </vt:lpstr>
      <vt:lpstr>  Food Carbohydrates Oligosaccharides-Disaccharides  </vt:lpstr>
      <vt:lpstr>  Food Carbohydrates Oligosaccharides-Disaccharides  </vt:lpstr>
      <vt:lpstr>  Food Carbohydrates Oligosaccharides  </vt:lpstr>
      <vt:lpstr>  Food Carbohydrates Oligosaccharides  </vt:lpstr>
      <vt:lpstr>  Food Carbohydrates Polysaccharides  </vt:lpstr>
      <vt:lpstr>  Food Carbohydrates Classification of Polysaccharides  </vt:lpstr>
      <vt:lpstr>  Food Carbohydrates Classification of Polysaccharides  </vt:lpstr>
      <vt:lpstr>  Food Carbohydrates Classification of Polysaccharides  </vt:lpstr>
      <vt:lpstr>  Food Carbohydrates Homopolysaccharides Occurring/Used in Foodstuffs  </vt:lpstr>
      <vt:lpstr>  Food Carbohydrates Heteropolysaccharides Occurring/Used in Foodstuffs  </vt:lpstr>
      <vt:lpstr>  Food Carbohydrates Starch  </vt:lpstr>
      <vt:lpstr>  Food Carbohydrates Starch  </vt:lpstr>
      <vt:lpstr>  Food Carbohydrates Starch-Amylose  </vt:lpstr>
      <vt:lpstr>  Food Carbohydrates Starch-Amylopectin  </vt:lpstr>
      <vt:lpstr>  Food Carbohydrates Starch-Gelatinization  </vt:lpstr>
      <vt:lpstr>   Food Carbohydrates Starch-Retrogradation of Starch   </vt:lpstr>
      <vt:lpstr> Food Carbohydrates Modified Starches  </vt:lpstr>
      <vt:lpstr> Food Carbohydrates Acid Modified Starches  </vt:lpstr>
      <vt:lpstr> Food Carbohydrates Pre-gelatinized  Starches  </vt:lpstr>
      <vt:lpstr> Food Carbohydrates Cross-linked and Other Derivatized Starches  </vt:lpstr>
      <vt:lpstr>  Food Carbohydrates Glycogen   </vt:lpstr>
      <vt:lpstr>   Food Carbohydrates Cellulose     </vt:lpstr>
      <vt:lpstr>   Food Carbohydrates Chitin     </vt:lpstr>
      <vt:lpstr>   Food Carbohydrates Pectins      </vt:lpstr>
      <vt:lpstr>   Food Carbohydrates Carbohydrate Digesting Enzymes     </vt:lpstr>
      <vt:lpstr>   Food Carbohydrates Carbohydrate Digesting Enzymes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Chemistry 0711-2101 Introduction  to  Chemistry of Foods</dc:title>
  <dc:creator>user</dc:creator>
  <cp:lastModifiedBy>Diu</cp:lastModifiedBy>
  <cp:revision>130</cp:revision>
  <dcterms:created xsi:type="dcterms:W3CDTF">2024-01-23T14:09:24Z</dcterms:created>
  <dcterms:modified xsi:type="dcterms:W3CDTF">2024-03-12T04:28:54Z</dcterms:modified>
</cp:coreProperties>
</file>