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57" r:id="rId3"/>
    <p:sldId id="258" r:id="rId4"/>
    <p:sldId id="259" r:id="rId5"/>
    <p:sldId id="261" r:id="rId6"/>
    <p:sldId id="262" r:id="rId7"/>
    <p:sldId id="271" r:id="rId8"/>
    <p:sldId id="272" r:id="rId9"/>
    <p:sldId id="268" r:id="rId10"/>
    <p:sldId id="267" r:id="rId11"/>
    <p:sldId id="269" r:id="rId1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0" roundtripDataSignature="AMtx7mjpq1Qoe2aMfBr8tWuApO/oUteoH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5" d="100"/>
          <a:sy n="115" d="100"/>
        </p:scale>
        <p:origin x="684"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20"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23"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3046113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876844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8" name="Google Shape;5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762448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4" name="Google Shape;64;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457690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0" name="Google Shape;70;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256317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2" name="Google Shape;82;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3377420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8" name="Google Shape;88;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29149744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4" name="Google Shape;124;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021648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8" name="Google Shape;118;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6969176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0" name="Google Shape;130;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extLst>
      <p:ext uri="{BB962C8B-B14F-4D97-AF65-F5344CB8AC3E}">
        <p14:creationId xmlns:p14="http://schemas.microsoft.com/office/powerpoint/2010/main" val="13494265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16"/>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16"/>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1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25"/>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25"/>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rm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0"/>
              </a:spcBef>
              <a:spcAft>
                <a:spcPts val="0"/>
              </a:spcAft>
              <a:buSzPts val="1400"/>
              <a:buChar char="○"/>
              <a:defRPr/>
            </a:lvl2pPr>
            <a:lvl3pPr marL="1371600" lvl="2" indent="-317500" algn="ctr">
              <a:lnSpc>
                <a:spcPct val="115000"/>
              </a:lnSpc>
              <a:spcBef>
                <a:spcPts val="0"/>
              </a:spcBef>
              <a:spcAft>
                <a:spcPts val="0"/>
              </a:spcAft>
              <a:buSzPts val="1400"/>
              <a:buChar char="■"/>
              <a:defRPr/>
            </a:lvl3pPr>
            <a:lvl4pPr marL="1828800" lvl="3" indent="-317500" algn="ctr">
              <a:lnSpc>
                <a:spcPct val="115000"/>
              </a:lnSpc>
              <a:spcBef>
                <a:spcPts val="0"/>
              </a:spcBef>
              <a:spcAft>
                <a:spcPts val="0"/>
              </a:spcAft>
              <a:buSzPts val="1400"/>
              <a:buChar char="●"/>
              <a:defRPr/>
            </a:lvl4pPr>
            <a:lvl5pPr marL="2286000" lvl="4" indent="-317500" algn="ctr">
              <a:lnSpc>
                <a:spcPct val="115000"/>
              </a:lnSpc>
              <a:spcBef>
                <a:spcPts val="0"/>
              </a:spcBef>
              <a:spcAft>
                <a:spcPts val="0"/>
              </a:spcAft>
              <a:buSzPts val="1400"/>
              <a:buChar char="○"/>
              <a:defRPr/>
            </a:lvl5pPr>
            <a:lvl6pPr marL="2743200" lvl="5" indent="-317500" algn="ctr">
              <a:lnSpc>
                <a:spcPct val="115000"/>
              </a:lnSpc>
              <a:spcBef>
                <a:spcPts val="0"/>
              </a:spcBef>
              <a:spcAft>
                <a:spcPts val="0"/>
              </a:spcAft>
              <a:buSzPts val="1400"/>
              <a:buChar char="■"/>
              <a:defRPr/>
            </a:lvl6pPr>
            <a:lvl7pPr marL="3200400" lvl="6" indent="-317500" algn="ctr">
              <a:lnSpc>
                <a:spcPct val="115000"/>
              </a:lnSpc>
              <a:spcBef>
                <a:spcPts val="0"/>
              </a:spcBef>
              <a:spcAft>
                <a:spcPts val="0"/>
              </a:spcAft>
              <a:buSzPts val="1400"/>
              <a:buChar char="●"/>
              <a:defRPr/>
            </a:lvl7pPr>
            <a:lvl8pPr marL="3657600" lvl="7" indent="-317500" algn="ctr">
              <a:lnSpc>
                <a:spcPct val="115000"/>
              </a:lnSpc>
              <a:spcBef>
                <a:spcPts val="0"/>
              </a:spcBef>
              <a:spcAft>
                <a:spcPts val="0"/>
              </a:spcAft>
              <a:buSzPts val="1400"/>
              <a:buChar char="○"/>
              <a:defRPr/>
            </a:lvl8pPr>
            <a:lvl9pPr marL="4114800" lvl="8" indent="-317500" algn="ctr">
              <a:lnSpc>
                <a:spcPct val="115000"/>
              </a:lnSpc>
              <a:spcBef>
                <a:spcPts val="0"/>
              </a:spcBef>
              <a:spcAft>
                <a:spcPts val="0"/>
              </a:spcAft>
              <a:buSzPts val="1400"/>
              <a:buChar char="■"/>
              <a:defRPr/>
            </a:lvl9pPr>
          </a:lstStyle>
          <a:p>
            <a:endParaRPr/>
          </a:p>
        </p:txBody>
      </p:sp>
      <p:sp>
        <p:nvSpPr>
          <p:cNvPr id="47" name="Google Shape;47;p2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2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54"/>
          <p:cNvSpPr>
            <a:spLocks noGrp="1" noChangeArrowheads="1"/>
          </p:cNvSpPr>
          <p:nvPr>
            <p:ph type="dt" sz="half" idx="10"/>
          </p:nvPr>
        </p:nvSpPr>
        <p:spPr>
          <a:xfrm>
            <a:off x="301626" y="4683919"/>
            <a:ext cx="2289175" cy="357188"/>
          </a:xfrm>
          <a:prstGeom prst="rect">
            <a:avLst/>
          </a:prstGeom>
          <a:ln/>
        </p:spPr>
        <p:txBody>
          <a:bodyPr/>
          <a:lstStyle>
            <a:lvl1pPr>
              <a:defRPr/>
            </a:lvl1pPr>
          </a:lstStyle>
          <a:p>
            <a:pPr>
              <a:defRPr/>
            </a:pPr>
            <a:endParaRPr lang="en-US"/>
          </a:p>
        </p:txBody>
      </p:sp>
      <p:sp>
        <p:nvSpPr>
          <p:cNvPr id="5" name="Rectangle 155"/>
          <p:cNvSpPr>
            <a:spLocks noGrp="1" noChangeArrowheads="1"/>
          </p:cNvSpPr>
          <p:nvPr>
            <p:ph type="ftr" sz="quarter" idx="11"/>
          </p:nvPr>
        </p:nvSpPr>
        <p:spPr>
          <a:xfrm>
            <a:off x="3124200" y="4683919"/>
            <a:ext cx="2895600" cy="357188"/>
          </a:xfrm>
          <a:prstGeom prst="rect">
            <a:avLst/>
          </a:prstGeom>
          <a:ln/>
        </p:spPr>
        <p:txBody>
          <a:bodyPr/>
          <a:lstStyle>
            <a:lvl1pPr>
              <a:defRPr/>
            </a:lvl1pPr>
          </a:lstStyle>
          <a:p>
            <a:pPr>
              <a:defRPr/>
            </a:pPr>
            <a:endParaRPr lang="en-US"/>
          </a:p>
        </p:txBody>
      </p:sp>
      <p:sp>
        <p:nvSpPr>
          <p:cNvPr id="6" name="Rectangle 156"/>
          <p:cNvSpPr>
            <a:spLocks noGrp="1" noChangeArrowheads="1"/>
          </p:cNvSpPr>
          <p:nvPr>
            <p:ph type="sldNum" sz="quarter" idx="12"/>
          </p:nvPr>
        </p:nvSpPr>
        <p:spPr>
          <a:ln/>
        </p:spPr>
        <p:txBody>
          <a:bodyPr/>
          <a:lstStyle>
            <a:lvl1pPr>
              <a:defRPr/>
            </a:lvl1pPr>
          </a:lstStyle>
          <a:p>
            <a:pPr>
              <a:defRPr/>
            </a:pPr>
            <a:fld id="{CB67A400-E01C-4B77-842C-FCB27C756AFF}" type="slidenum">
              <a:rPr lang="en-US"/>
              <a:pPr>
                <a:defRPr/>
              </a:pPr>
              <a:t>‹#›</a:t>
            </a:fld>
            <a:endParaRPr lang="en-US"/>
          </a:p>
        </p:txBody>
      </p:sp>
    </p:spTree>
    <p:extLst>
      <p:ext uri="{BB962C8B-B14F-4D97-AF65-F5344CB8AC3E}">
        <p14:creationId xmlns:p14="http://schemas.microsoft.com/office/powerpoint/2010/main" val="2207569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1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1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16" name="Google Shape;16;p1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18"/>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1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19"/>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3" name="Google Shape;23;p19"/>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rm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24" name="Google Shape;24;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2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2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21"/>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21"/>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rm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0"/>
              </a:spcBef>
              <a:spcAft>
                <a:spcPts val="0"/>
              </a:spcAft>
              <a:buSzPts val="1200"/>
              <a:buChar char="○"/>
              <a:defRPr sz="1200"/>
            </a:lvl2pPr>
            <a:lvl3pPr marL="1371600" lvl="2" indent="-304800" algn="l">
              <a:lnSpc>
                <a:spcPct val="115000"/>
              </a:lnSpc>
              <a:spcBef>
                <a:spcPts val="0"/>
              </a:spcBef>
              <a:spcAft>
                <a:spcPts val="0"/>
              </a:spcAft>
              <a:buSzPts val="1200"/>
              <a:buChar char="■"/>
              <a:defRPr sz="1200"/>
            </a:lvl3pPr>
            <a:lvl4pPr marL="1828800" lvl="3" indent="-304800" algn="l">
              <a:lnSpc>
                <a:spcPct val="115000"/>
              </a:lnSpc>
              <a:spcBef>
                <a:spcPts val="0"/>
              </a:spcBef>
              <a:spcAft>
                <a:spcPts val="0"/>
              </a:spcAft>
              <a:buSzPts val="1200"/>
              <a:buChar char="●"/>
              <a:defRPr sz="1200"/>
            </a:lvl4pPr>
            <a:lvl5pPr marL="2286000" lvl="4" indent="-304800" algn="l">
              <a:lnSpc>
                <a:spcPct val="115000"/>
              </a:lnSpc>
              <a:spcBef>
                <a:spcPts val="0"/>
              </a:spcBef>
              <a:spcAft>
                <a:spcPts val="0"/>
              </a:spcAft>
              <a:buSzPts val="1200"/>
              <a:buChar char="○"/>
              <a:defRPr sz="1200"/>
            </a:lvl5pPr>
            <a:lvl6pPr marL="2743200" lvl="5" indent="-304800" algn="l">
              <a:lnSpc>
                <a:spcPct val="115000"/>
              </a:lnSpc>
              <a:spcBef>
                <a:spcPts val="0"/>
              </a:spcBef>
              <a:spcAft>
                <a:spcPts val="0"/>
              </a:spcAft>
              <a:buSzPts val="1200"/>
              <a:buChar char="■"/>
              <a:defRPr sz="1200"/>
            </a:lvl6pPr>
            <a:lvl7pPr marL="3200400" lvl="6" indent="-304800" algn="l">
              <a:lnSpc>
                <a:spcPct val="115000"/>
              </a:lnSpc>
              <a:spcBef>
                <a:spcPts val="0"/>
              </a:spcBef>
              <a:spcAft>
                <a:spcPts val="0"/>
              </a:spcAft>
              <a:buSzPts val="1200"/>
              <a:buChar char="●"/>
              <a:defRPr sz="1200"/>
            </a:lvl7pPr>
            <a:lvl8pPr marL="3657600" lvl="7" indent="-304800" algn="l">
              <a:lnSpc>
                <a:spcPct val="115000"/>
              </a:lnSpc>
              <a:spcBef>
                <a:spcPts val="0"/>
              </a:spcBef>
              <a:spcAft>
                <a:spcPts val="0"/>
              </a:spcAft>
              <a:buSzPts val="1200"/>
              <a:buChar char="○"/>
              <a:defRPr sz="1200"/>
            </a:lvl8pPr>
            <a:lvl9pPr marL="4114800" lvl="8" indent="-304800" algn="l">
              <a:lnSpc>
                <a:spcPct val="115000"/>
              </a:lnSpc>
              <a:spcBef>
                <a:spcPts val="0"/>
              </a:spcBef>
              <a:spcAft>
                <a:spcPts val="0"/>
              </a:spcAft>
              <a:buSzPts val="1200"/>
              <a:buChar char="■"/>
              <a:defRPr sz="1200"/>
            </a:lvl9pPr>
          </a:lstStyle>
          <a:p>
            <a:endParaRPr/>
          </a:p>
        </p:txBody>
      </p:sp>
      <p:sp>
        <p:nvSpPr>
          <p:cNvPr id="31" name="Google Shape;31;p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22"/>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23"/>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23"/>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23"/>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23"/>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rm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0"/>
              </a:spcBef>
              <a:spcAft>
                <a:spcPts val="0"/>
              </a:spcAft>
              <a:buSzPts val="1400"/>
              <a:buChar char="○"/>
              <a:defRPr/>
            </a:lvl2pPr>
            <a:lvl3pPr marL="1371600" lvl="2" indent="-317500" algn="l">
              <a:lnSpc>
                <a:spcPct val="115000"/>
              </a:lnSpc>
              <a:spcBef>
                <a:spcPts val="0"/>
              </a:spcBef>
              <a:spcAft>
                <a:spcPts val="0"/>
              </a:spcAft>
              <a:buSzPts val="1400"/>
              <a:buChar char="■"/>
              <a:defRPr/>
            </a:lvl3pPr>
            <a:lvl4pPr marL="1828800" lvl="3" indent="-317500" algn="l">
              <a:lnSpc>
                <a:spcPct val="115000"/>
              </a:lnSpc>
              <a:spcBef>
                <a:spcPts val="0"/>
              </a:spcBef>
              <a:spcAft>
                <a:spcPts val="0"/>
              </a:spcAft>
              <a:buSzPts val="1400"/>
              <a:buChar char="●"/>
              <a:defRPr/>
            </a:lvl4pPr>
            <a:lvl5pPr marL="2286000" lvl="4" indent="-317500" algn="l">
              <a:lnSpc>
                <a:spcPct val="115000"/>
              </a:lnSpc>
              <a:spcBef>
                <a:spcPts val="0"/>
              </a:spcBef>
              <a:spcAft>
                <a:spcPts val="0"/>
              </a:spcAft>
              <a:buSzPts val="1400"/>
              <a:buChar char="○"/>
              <a:defRPr/>
            </a:lvl5pPr>
            <a:lvl6pPr marL="2743200" lvl="5" indent="-317500" algn="l">
              <a:lnSpc>
                <a:spcPct val="115000"/>
              </a:lnSpc>
              <a:spcBef>
                <a:spcPts val="0"/>
              </a:spcBef>
              <a:spcAft>
                <a:spcPts val="0"/>
              </a:spcAft>
              <a:buSzPts val="1400"/>
              <a:buChar char="■"/>
              <a:defRPr/>
            </a:lvl6pPr>
            <a:lvl7pPr marL="3200400" lvl="6" indent="-317500" algn="l">
              <a:lnSpc>
                <a:spcPct val="115000"/>
              </a:lnSpc>
              <a:spcBef>
                <a:spcPts val="0"/>
              </a:spcBef>
              <a:spcAft>
                <a:spcPts val="0"/>
              </a:spcAft>
              <a:buSzPts val="1400"/>
              <a:buChar char="●"/>
              <a:defRPr/>
            </a:lvl7pPr>
            <a:lvl8pPr marL="3657600" lvl="7" indent="-317500" algn="l">
              <a:lnSpc>
                <a:spcPct val="115000"/>
              </a:lnSpc>
              <a:spcBef>
                <a:spcPts val="0"/>
              </a:spcBef>
              <a:spcAft>
                <a:spcPts val="0"/>
              </a:spcAft>
              <a:buSzPts val="1400"/>
              <a:buChar char="○"/>
              <a:defRPr/>
            </a:lvl8pPr>
            <a:lvl9pPr marL="4114800" lvl="8" indent="-317500" algn="l">
              <a:lnSpc>
                <a:spcPct val="115000"/>
              </a:lnSpc>
              <a:spcBef>
                <a:spcPts val="0"/>
              </a:spcBef>
              <a:spcAft>
                <a:spcPts val="0"/>
              </a:spcAft>
              <a:buSzPts val="1400"/>
              <a:buChar char="■"/>
              <a:defRPr/>
            </a:lvl9pPr>
          </a:lstStyle>
          <a:p>
            <a:endParaRPr/>
          </a:p>
        </p:txBody>
      </p:sp>
      <p:sp>
        <p:nvSpPr>
          <p:cNvPr id="40" name="Google Shape;40;p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24"/>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rm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
          <p:cNvSpPr txBox="1">
            <a:spLocks noGrp="1"/>
          </p:cNvSpPr>
          <p:nvPr>
            <p:ph type="ctrTitle"/>
          </p:nvPr>
        </p:nvSpPr>
        <p:spPr>
          <a:xfrm>
            <a:off x="311700" y="744575"/>
            <a:ext cx="8520600" cy="1521300"/>
          </a:xfrm>
          <a:prstGeom prst="rect">
            <a:avLst/>
          </a:prstGeom>
          <a:noFill/>
          <a:ln>
            <a:noFill/>
          </a:ln>
        </p:spPr>
        <p:txBody>
          <a:bodyPr spcFirstLastPara="1" wrap="square" lIns="91425" tIns="91425" rIns="91425" bIns="91425" anchor="b" anchorCtr="0">
            <a:normAutofit fontScale="90000"/>
          </a:bodyPr>
          <a:lstStyle/>
          <a:p>
            <a:pPr marL="0" lvl="0" indent="0" algn="ctr" rtl="0">
              <a:lnSpc>
                <a:spcPct val="100000"/>
              </a:lnSpc>
              <a:spcBef>
                <a:spcPts val="0"/>
              </a:spcBef>
              <a:spcAft>
                <a:spcPts val="0"/>
              </a:spcAft>
              <a:buSzPct val="111111"/>
              <a:buNone/>
            </a:pPr>
            <a:r>
              <a:rPr lang="en" dirty="0" smtClean="0"/>
              <a:t>Fundamentals of</a:t>
            </a:r>
            <a:br>
              <a:rPr lang="en" dirty="0" smtClean="0"/>
            </a:br>
            <a:r>
              <a:rPr lang="en" dirty="0" smtClean="0"/>
              <a:t>Research Methodology</a:t>
            </a:r>
            <a:endParaRPr dirty="0"/>
          </a:p>
        </p:txBody>
      </p:sp>
      <p:sp>
        <p:nvSpPr>
          <p:cNvPr id="55" name="Google Shape;55;p1"/>
          <p:cNvSpPr txBox="1">
            <a:spLocks noGrp="1"/>
          </p:cNvSpPr>
          <p:nvPr>
            <p:ph type="subTitle" idx="1"/>
          </p:nvPr>
        </p:nvSpPr>
        <p:spPr>
          <a:xfrm>
            <a:off x="898725" y="2571750"/>
            <a:ext cx="7621800" cy="1717800"/>
          </a:xfrm>
          <a:prstGeom prst="rect">
            <a:avLst/>
          </a:prstGeom>
          <a:noFill/>
          <a:ln>
            <a:noFill/>
          </a:ln>
        </p:spPr>
        <p:txBody>
          <a:bodyPr spcFirstLastPara="1" wrap="square" lIns="91425" tIns="91425" rIns="91425" bIns="91425" anchor="t" anchorCtr="0">
            <a:normAutofit fontScale="92500" lnSpcReduction="10000"/>
          </a:bodyPr>
          <a:lstStyle/>
          <a:p>
            <a:pPr marL="0" lvl="0" indent="0" algn="ctr" rtl="0">
              <a:lnSpc>
                <a:spcPct val="100000"/>
              </a:lnSpc>
              <a:spcBef>
                <a:spcPts val="0"/>
              </a:spcBef>
              <a:spcAft>
                <a:spcPts val="0"/>
              </a:spcAft>
              <a:buSzPts val="2800"/>
              <a:buNone/>
            </a:pPr>
            <a:r>
              <a:rPr lang="en-US" dirty="0" smtClean="0"/>
              <a:t>Abdullah Al </a:t>
            </a:r>
            <a:r>
              <a:rPr lang="en-US" dirty="0" err="1" smtClean="0"/>
              <a:t>Mamun</a:t>
            </a:r>
            <a:endParaRPr dirty="0"/>
          </a:p>
          <a:p>
            <a:pPr marL="0" lvl="0" indent="0" algn="ctr" rtl="0">
              <a:lnSpc>
                <a:spcPct val="100000"/>
              </a:lnSpc>
              <a:spcBef>
                <a:spcPts val="0"/>
              </a:spcBef>
              <a:spcAft>
                <a:spcPts val="0"/>
              </a:spcAft>
              <a:buSzPts val="2800"/>
              <a:buNone/>
            </a:pPr>
            <a:r>
              <a:rPr lang="en" dirty="0" smtClean="0"/>
              <a:t>Associate </a:t>
            </a:r>
            <a:r>
              <a:rPr lang="en" dirty="0"/>
              <a:t>Professor</a:t>
            </a:r>
            <a:endParaRPr dirty="0"/>
          </a:p>
          <a:p>
            <a:pPr marL="0" lvl="0" indent="0" algn="ctr" rtl="0">
              <a:lnSpc>
                <a:spcPct val="100000"/>
              </a:lnSpc>
              <a:spcBef>
                <a:spcPts val="0"/>
              </a:spcBef>
              <a:spcAft>
                <a:spcPts val="0"/>
              </a:spcAft>
              <a:buSzPts val="2800"/>
              <a:buNone/>
            </a:pPr>
            <a:r>
              <a:rPr lang="en" dirty="0"/>
              <a:t>Department of </a:t>
            </a:r>
            <a:r>
              <a:rPr lang="en" dirty="0" smtClean="0"/>
              <a:t>TE</a:t>
            </a:r>
            <a:endParaRPr dirty="0"/>
          </a:p>
          <a:p>
            <a:pPr marL="0" lvl="0" indent="0" algn="ctr" rtl="0">
              <a:lnSpc>
                <a:spcPct val="100000"/>
              </a:lnSpc>
              <a:spcBef>
                <a:spcPts val="0"/>
              </a:spcBef>
              <a:spcAft>
                <a:spcPts val="0"/>
              </a:spcAft>
              <a:buSzPts val="2800"/>
              <a:buNone/>
            </a:pPr>
            <a:r>
              <a:rPr lang="en" dirty="0"/>
              <a:t>Daffodil International University</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
              <a:t>Research Process</a:t>
            </a:r>
            <a:endParaRPr/>
          </a:p>
        </p:txBody>
      </p:sp>
      <p:pic>
        <p:nvPicPr>
          <p:cNvPr id="121" name="Google Shape;121;p12"/>
          <p:cNvPicPr preferRelativeResize="0"/>
          <p:nvPr/>
        </p:nvPicPr>
        <p:blipFill rotWithShape="1">
          <a:blip r:embed="rId3">
            <a:alphaModFix/>
          </a:blip>
          <a:srcRect/>
          <a:stretch/>
        </p:blipFill>
        <p:spPr>
          <a:xfrm>
            <a:off x="457200" y="1170125"/>
            <a:ext cx="8082251" cy="35582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14"/>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rmAutofit/>
          </a:bodyPr>
          <a:lstStyle/>
          <a:p>
            <a:pPr marL="0" lvl="0" indent="0" algn="ctr" rtl="0">
              <a:lnSpc>
                <a:spcPct val="100000"/>
              </a:lnSpc>
              <a:spcBef>
                <a:spcPts val="0"/>
              </a:spcBef>
              <a:spcAft>
                <a:spcPts val="0"/>
              </a:spcAft>
              <a:buSzPts val="3600"/>
              <a:buNone/>
            </a:pPr>
            <a:r>
              <a:rPr lang="en"/>
              <a:t>Thanks For Your Patience Hearing!</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
              <a:t>Meaning of Research</a:t>
            </a:r>
            <a:endParaRPr/>
          </a:p>
        </p:txBody>
      </p:sp>
      <p:sp>
        <p:nvSpPr>
          <p:cNvPr id="61" name="Google Shape;61;p2"/>
          <p:cNvSpPr txBox="1">
            <a:spLocks noGrp="1"/>
          </p:cNvSpPr>
          <p:nvPr>
            <p:ph type="body" idx="1"/>
          </p:nvPr>
        </p:nvSpPr>
        <p:spPr>
          <a:xfrm>
            <a:off x="406950" y="1209625"/>
            <a:ext cx="8520600" cy="3416400"/>
          </a:xfrm>
          <a:prstGeom prst="rect">
            <a:avLst/>
          </a:prstGeom>
          <a:noFill/>
          <a:ln>
            <a:noFill/>
          </a:ln>
        </p:spPr>
        <p:txBody>
          <a:bodyPr spcFirstLastPara="1" wrap="square" lIns="91425" tIns="91425" rIns="91425" bIns="91425" anchor="t" anchorCtr="0">
            <a:normAutofit fontScale="92500" lnSpcReduction="10000"/>
          </a:bodyPr>
          <a:lstStyle/>
          <a:p>
            <a:pPr marL="0" lvl="0" indent="0" algn="just" rtl="0">
              <a:lnSpc>
                <a:spcPct val="115000"/>
              </a:lnSpc>
              <a:spcBef>
                <a:spcPts val="0"/>
              </a:spcBef>
              <a:spcAft>
                <a:spcPts val="0"/>
              </a:spcAft>
              <a:buSzPts val="1800"/>
              <a:buNone/>
            </a:pPr>
            <a:r>
              <a:rPr lang="en"/>
              <a:t>According to </a:t>
            </a:r>
            <a:r>
              <a:rPr lang="en" b="1"/>
              <a:t>Clifford Woody</a:t>
            </a:r>
            <a:r>
              <a:rPr lang="en"/>
              <a:t> research comprises defining and redefining problems, formulating hypothesis or suggested solutions; collecting, organising and evaluating data; making deductions and reaching conclusions; and at last carefully testing the conclusions to determine whether they fit the formulating hypothesis.</a:t>
            </a:r>
            <a:endParaRPr/>
          </a:p>
          <a:p>
            <a:pPr marL="0" lvl="0" indent="0" algn="just" rtl="0">
              <a:lnSpc>
                <a:spcPct val="115000"/>
              </a:lnSpc>
              <a:spcBef>
                <a:spcPts val="1200"/>
              </a:spcBef>
              <a:spcAft>
                <a:spcPts val="0"/>
              </a:spcAft>
              <a:buSzPts val="1800"/>
              <a:buNone/>
            </a:pPr>
            <a:r>
              <a:rPr lang="en" b="1"/>
              <a:t>D. Slesinger and M. Stephenson</a:t>
            </a:r>
            <a:r>
              <a:rPr lang="en"/>
              <a:t> in the Encyclopaedia of Social Sciences define research as “the manipulation of things, concepts or symbols for the purpose of generalising to extend, correct or verify knowledge, whether that knowledge aids in construction of theory or in the practice of an art.</a:t>
            </a:r>
            <a:endParaRPr/>
          </a:p>
          <a:p>
            <a:pPr marL="0" lvl="0" indent="0" algn="just" rtl="0">
              <a:lnSpc>
                <a:spcPct val="115000"/>
              </a:lnSpc>
              <a:spcBef>
                <a:spcPts val="1200"/>
              </a:spcBef>
              <a:spcAft>
                <a:spcPts val="1200"/>
              </a:spcAft>
              <a:buSzPts val="1800"/>
              <a:buNone/>
            </a:pPr>
            <a:r>
              <a:rPr lang="en">
                <a:solidFill>
                  <a:srgbClr val="FF0000"/>
                </a:solidFill>
              </a:rPr>
              <a:t>The search for knowledge through objective and systematic method of finding solution to a problem is research.</a:t>
            </a:r>
            <a:endParaRPr>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
              <a:t>Objective of Research</a:t>
            </a:r>
            <a:endParaRPr/>
          </a:p>
        </p:txBody>
      </p:sp>
      <p:sp>
        <p:nvSpPr>
          <p:cNvPr id="67" name="Google Shape;67;p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fontScale="92500"/>
          </a:bodyPr>
          <a:lstStyle/>
          <a:p>
            <a:pPr marL="0" lvl="0" indent="0" algn="l" rtl="0">
              <a:lnSpc>
                <a:spcPct val="115000"/>
              </a:lnSpc>
              <a:spcBef>
                <a:spcPts val="0"/>
              </a:spcBef>
              <a:spcAft>
                <a:spcPts val="0"/>
              </a:spcAft>
              <a:buClr>
                <a:schemeClr val="dk1"/>
              </a:buClr>
              <a:buSzPts val="1100"/>
              <a:buFont typeface="Arial"/>
              <a:buNone/>
            </a:pPr>
            <a:r>
              <a:rPr lang="en" dirty="0"/>
              <a:t>1. To gain </a:t>
            </a:r>
            <a:r>
              <a:rPr lang="en" b="1" dirty="0"/>
              <a:t>familiarity with a phenomenon </a:t>
            </a:r>
            <a:r>
              <a:rPr lang="en" dirty="0"/>
              <a:t>or to achieve new insights into it (studies with this object in view are termed as exploratory or formulative research studies);</a:t>
            </a:r>
            <a:endParaRPr dirty="0"/>
          </a:p>
          <a:p>
            <a:pPr marL="0" lvl="0" indent="0" algn="l" rtl="0">
              <a:lnSpc>
                <a:spcPct val="115000"/>
              </a:lnSpc>
              <a:spcBef>
                <a:spcPts val="1200"/>
              </a:spcBef>
              <a:spcAft>
                <a:spcPts val="0"/>
              </a:spcAft>
              <a:buClr>
                <a:schemeClr val="dk1"/>
              </a:buClr>
              <a:buSzPts val="1100"/>
              <a:buFont typeface="Arial"/>
              <a:buNone/>
            </a:pPr>
            <a:r>
              <a:rPr lang="en" dirty="0"/>
              <a:t>2. To portray </a:t>
            </a:r>
            <a:r>
              <a:rPr lang="en" b="1" dirty="0"/>
              <a:t>accurately the characteristics </a:t>
            </a:r>
            <a:r>
              <a:rPr lang="en" dirty="0"/>
              <a:t>of a particular individual, situation or a group (studies with this object in view are known as descriptive research studies);</a:t>
            </a:r>
            <a:endParaRPr dirty="0"/>
          </a:p>
          <a:p>
            <a:pPr marL="0" lvl="0" indent="0" algn="l" rtl="0">
              <a:lnSpc>
                <a:spcPct val="115000"/>
              </a:lnSpc>
              <a:spcBef>
                <a:spcPts val="1200"/>
              </a:spcBef>
              <a:spcAft>
                <a:spcPts val="0"/>
              </a:spcAft>
              <a:buClr>
                <a:schemeClr val="dk1"/>
              </a:buClr>
              <a:buSzPts val="1100"/>
              <a:buFont typeface="Arial"/>
              <a:buNone/>
            </a:pPr>
            <a:r>
              <a:rPr lang="en" dirty="0"/>
              <a:t>3. To determine the </a:t>
            </a:r>
            <a:r>
              <a:rPr lang="en" b="1" dirty="0"/>
              <a:t>frequency</a:t>
            </a:r>
            <a:r>
              <a:rPr lang="en" dirty="0"/>
              <a:t> with which something occurs or with which it is associated with something else (studies with this object in view are known as diagnostic research studies);</a:t>
            </a:r>
            <a:endParaRPr dirty="0"/>
          </a:p>
          <a:p>
            <a:pPr marL="0" lvl="0" indent="0" algn="l" rtl="0">
              <a:lnSpc>
                <a:spcPct val="115000"/>
              </a:lnSpc>
              <a:spcBef>
                <a:spcPts val="1200"/>
              </a:spcBef>
              <a:spcAft>
                <a:spcPts val="0"/>
              </a:spcAft>
              <a:buClr>
                <a:schemeClr val="dk1"/>
              </a:buClr>
              <a:buSzPts val="1100"/>
              <a:buFont typeface="Arial"/>
              <a:buNone/>
            </a:pPr>
            <a:r>
              <a:rPr lang="en" dirty="0"/>
              <a:t>4. To </a:t>
            </a:r>
            <a:r>
              <a:rPr lang="en" b="1" dirty="0"/>
              <a:t>test a hypothesis </a:t>
            </a:r>
            <a:r>
              <a:rPr lang="en" dirty="0"/>
              <a:t>of a causal relationship between variables (such studies are known as hypothesis-testing research studies).</a:t>
            </a:r>
            <a:endParaRPr dirty="0"/>
          </a:p>
          <a:p>
            <a:pPr marL="0" lvl="0" indent="0" algn="l" rtl="0">
              <a:lnSpc>
                <a:spcPct val="115000"/>
              </a:lnSpc>
              <a:spcBef>
                <a:spcPts val="1200"/>
              </a:spcBef>
              <a:spcAft>
                <a:spcPts val="1200"/>
              </a:spcAft>
              <a:buSzPts val="1800"/>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
              <a:t>Motivation in Research</a:t>
            </a:r>
            <a:endParaRPr/>
          </a:p>
        </p:txBody>
      </p:sp>
      <p:sp>
        <p:nvSpPr>
          <p:cNvPr id="73" name="Google Shape;73;p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15000"/>
              </a:lnSpc>
              <a:spcBef>
                <a:spcPts val="0"/>
              </a:spcBef>
              <a:spcAft>
                <a:spcPts val="0"/>
              </a:spcAft>
              <a:buClr>
                <a:schemeClr val="dk1"/>
              </a:buClr>
              <a:buSzPts val="1100"/>
              <a:buFont typeface="Arial"/>
              <a:buNone/>
            </a:pPr>
            <a:r>
              <a:rPr lang="en" dirty="0"/>
              <a:t>1. Desire to get a </a:t>
            </a:r>
            <a:r>
              <a:rPr lang="en" b="1" dirty="0"/>
              <a:t>research degree </a:t>
            </a:r>
            <a:r>
              <a:rPr lang="en" dirty="0"/>
              <a:t>along with its consequential benefits;</a:t>
            </a:r>
            <a:endParaRPr dirty="0"/>
          </a:p>
          <a:p>
            <a:pPr marL="0" lvl="0" indent="0" algn="l" rtl="0">
              <a:lnSpc>
                <a:spcPct val="115000"/>
              </a:lnSpc>
              <a:spcBef>
                <a:spcPts val="1200"/>
              </a:spcBef>
              <a:spcAft>
                <a:spcPts val="0"/>
              </a:spcAft>
              <a:buClr>
                <a:schemeClr val="dk1"/>
              </a:buClr>
              <a:buSzPts val="1100"/>
              <a:buFont typeface="Arial"/>
              <a:buNone/>
            </a:pPr>
            <a:r>
              <a:rPr lang="en" dirty="0"/>
              <a:t>2. Desire to face the </a:t>
            </a:r>
            <a:r>
              <a:rPr lang="en" b="1" dirty="0"/>
              <a:t>challenge in solving the unsolved problems</a:t>
            </a:r>
            <a:r>
              <a:rPr lang="en" dirty="0"/>
              <a:t>, i.e., concern over </a:t>
            </a:r>
            <a:r>
              <a:rPr lang="en" dirty="0" smtClean="0"/>
              <a:t>practical</a:t>
            </a:r>
            <a:r>
              <a:rPr lang="en-US" dirty="0" smtClean="0"/>
              <a:t> </a:t>
            </a:r>
            <a:r>
              <a:rPr lang="en" dirty="0" smtClean="0"/>
              <a:t>problems </a:t>
            </a:r>
            <a:r>
              <a:rPr lang="en" dirty="0"/>
              <a:t>initiates research;</a:t>
            </a:r>
            <a:endParaRPr dirty="0"/>
          </a:p>
          <a:p>
            <a:pPr marL="0" lvl="0" indent="0" algn="l" rtl="0">
              <a:lnSpc>
                <a:spcPct val="115000"/>
              </a:lnSpc>
              <a:spcBef>
                <a:spcPts val="1200"/>
              </a:spcBef>
              <a:spcAft>
                <a:spcPts val="0"/>
              </a:spcAft>
              <a:buClr>
                <a:schemeClr val="dk1"/>
              </a:buClr>
              <a:buSzPts val="1100"/>
              <a:buFont typeface="Arial"/>
              <a:buNone/>
            </a:pPr>
            <a:r>
              <a:rPr lang="en" dirty="0"/>
              <a:t>3. Desire to </a:t>
            </a:r>
            <a:r>
              <a:rPr lang="en" b="1" dirty="0"/>
              <a:t>get intellectual joy </a:t>
            </a:r>
            <a:r>
              <a:rPr lang="en" dirty="0"/>
              <a:t>of doing some creative work;</a:t>
            </a:r>
            <a:endParaRPr dirty="0"/>
          </a:p>
          <a:p>
            <a:pPr marL="0" lvl="0" indent="0" algn="l" rtl="0">
              <a:lnSpc>
                <a:spcPct val="115000"/>
              </a:lnSpc>
              <a:spcBef>
                <a:spcPts val="1200"/>
              </a:spcBef>
              <a:spcAft>
                <a:spcPts val="0"/>
              </a:spcAft>
              <a:buClr>
                <a:schemeClr val="dk1"/>
              </a:buClr>
              <a:buSzPts val="1100"/>
              <a:buFont typeface="Arial"/>
              <a:buNone/>
            </a:pPr>
            <a:r>
              <a:rPr lang="en" dirty="0"/>
              <a:t>4. Desire to be of </a:t>
            </a:r>
            <a:r>
              <a:rPr lang="en" b="1" dirty="0"/>
              <a:t>service to society</a:t>
            </a:r>
            <a:r>
              <a:rPr lang="en" dirty="0"/>
              <a:t>;</a:t>
            </a:r>
            <a:endParaRPr dirty="0"/>
          </a:p>
          <a:p>
            <a:pPr marL="0" lvl="0" indent="0" algn="l" rtl="0">
              <a:lnSpc>
                <a:spcPct val="115000"/>
              </a:lnSpc>
              <a:spcBef>
                <a:spcPts val="1200"/>
              </a:spcBef>
              <a:spcAft>
                <a:spcPts val="1200"/>
              </a:spcAft>
              <a:buSzPts val="1800"/>
              <a:buNone/>
            </a:pPr>
            <a:r>
              <a:rPr lang="en" dirty="0"/>
              <a:t>5. Desire to </a:t>
            </a:r>
            <a:r>
              <a:rPr lang="en" b="1" dirty="0"/>
              <a:t>get respectability</a:t>
            </a:r>
            <a:r>
              <a:rPr lang="en" dirty="0"/>
              <a:t>.</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
              <a:t>Research Approaches</a:t>
            </a:r>
            <a:endParaRPr/>
          </a:p>
        </p:txBody>
      </p:sp>
      <p:sp>
        <p:nvSpPr>
          <p:cNvPr id="85" name="Google Shape;85;p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457200" lvl="0" indent="-342900" algn="l" rtl="0">
              <a:lnSpc>
                <a:spcPct val="115000"/>
              </a:lnSpc>
              <a:spcBef>
                <a:spcPts val="0"/>
              </a:spcBef>
              <a:spcAft>
                <a:spcPts val="0"/>
              </a:spcAft>
              <a:buSzPts val="1800"/>
              <a:buAutoNum type="arabicPeriod"/>
            </a:pPr>
            <a:r>
              <a:rPr lang="en" dirty="0"/>
              <a:t>Quantitative approach </a:t>
            </a:r>
            <a:endParaRPr dirty="0"/>
          </a:p>
          <a:p>
            <a:pPr marL="457200" lvl="0" indent="-342900" algn="l" rtl="0">
              <a:lnSpc>
                <a:spcPct val="115000"/>
              </a:lnSpc>
              <a:spcBef>
                <a:spcPts val="0"/>
              </a:spcBef>
              <a:spcAft>
                <a:spcPts val="0"/>
              </a:spcAft>
              <a:buSzPts val="1800"/>
              <a:buAutoNum type="arabicPeriod"/>
            </a:pPr>
            <a:r>
              <a:rPr lang="en" dirty="0"/>
              <a:t>Qualitative approach</a:t>
            </a:r>
            <a:endParaRPr dirty="0"/>
          </a:p>
          <a:p>
            <a:pPr marL="0" lvl="0" indent="0" algn="l" rtl="0">
              <a:lnSpc>
                <a:spcPct val="115000"/>
              </a:lnSpc>
              <a:spcBef>
                <a:spcPts val="1200"/>
              </a:spcBef>
              <a:spcAft>
                <a:spcPts val="0"/>
              </a:spcAft>
              <a:buSzPts val="1800"/>
              <a:buNone/>
            </a:pPr>
            <a:r>
              <a:rPr lang="en" dirty="0"/>
              <a:t>Quantitative approach can be further classified into:</a:t>
            </a:r>
            <a:endParaRPr dirty="0"/>
          </a:p>
          <a:p>
            <a:pPr marL="457200" lvl="0" indent="-342900" algn="l" rtl="0">
              <a:lnSpc>
                <a:spcPct val="115000"/>
              </a:lnSpc>
              <a:spcBef>
                <a:spcPts val="1200"/>
              </a:spcBef>
              <a:spcAft>
                <a:spcPts val="0"/>
              </a:spcAft>
              <a:buSzPts val="1800"/>
              <a:buAutoNum type="arabicPeriod"/>
            </a:pPr>
            <a:r>
              <a:rPr lang="en" dirty="0"/>
              <a:t>Inferential</a:t>
            </a:r>
            <a:endParaRPr dirty="0"/>
          </a:p>
          <a:p>
            <a:pPr marL="457200" lvl="0" indent="-342900" algn="l" rtl="0">
              <a:lnSpc>
                <a:spcPct val="115000"/>
              </a:lnSpc>
              <a:spcBef>
                <a:spcPts val="0"/>
              </a:spcBef>
              <a:spcAft>
                <a:spcPts val="0"/>
              </a:spcAft>
              <a:buSzPts val="1800"/>
              <a:buAutoNum type="arabicPeriod"/>
            </a:pPr>
            <a:r>
              <a:rPr lang="en" dirty="0"/>
              <a:t>Experimental </a:t>
            </a:r>
            <a:endParaRPr dirty="0"/>
          </a:p>
          <a:p>
            <a:pPr marL="457200" lvl="0" indent="-342900" algn="l" rtl="0">
              <a:lnSpc>
                <a:spcPct val="115000"/>
              </a:lnSpc>
              <a:spcBef>
                <a:spcPts val="0"/>
              </a:spcBef>
              <a:spcAft>
                <a:spcPts val="0"/>
              </a:spcAft>
              <a:buSzPts val="1800"/>
              <a:buAutoNum type="arabicPeriod"/>
            </a:pPr>
            <a:r>
              <a:rPr lang="en" dirty="0"/>
              <a:t>Simulation approaches</a:t>
            </a:r>
            <a:endParaRPr dirty="0"/>
          </a:p>
          <a:p>
            <a:pPr marL="0" lvl="0" indent="0" algn="l" rtl="0">
              <a:lnSpc>
                <a:spcPct val="115000"/>
              </a:lnSpc>
              <a:spcBef>
                <a:spcPts val="1200"/>
              </a:spcBef>
              <a:spcAft>
                <a:spcPts val="1200"/>
              </a:spcAft>
              <a:buSzPts val="1800"/>
              <a:buNone/>
            </a:pP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
              <a:t>Significance of Research</a:t>
            </a:r>
            <a:endParaRPr/>
          </a:p>
        </p:txBody>
      </p:sp>
      <p:sp>
        <p:nvSpPr>
          <p:cNvPr id="91" name="Google Shape;91;p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ct val="61110"/>
              <a:buFont typeface="Arial"/>
              <a:buNone/>
            </a:pPr>
            <a:r>
              <a:rPr lang="en" sz="1200" dirty="0"/>
              <a:t>Research has its special significance in </a:t>
            </a:r>
            <a:r>
              <a:rPr lang="en" sz="1200" b="1" dirty="0"/>
              <a:t>solving various operational and planning problems </a:t>
            </a:r>
            <a:r>
              <a:rPr lang="en" sz="1200" dirty="0"/>
              <a:t>of business and industry.</a:t>
            </a:r>
            <a:endParaRPr sz="1200" dirty="0"/>
          </a:p>
          <a:p>
            <a:pPr marL="0" lvl="0" indent="0" algn="l" rtl="0">
              <a:lnSpc>
                <a:spcPct val="115000"/>
              </a:lnSpc>
              <a:spcBef>
                <a:spcPts val="1200"/>
              </a:spcBef>
              <a:spcAft>
                <a:spcPts val="0"/>
              </a:spcAft>
              <a:buSzPct val="142857"/>
              <a:buNone/>
            </a:pPr>
            <a:r>
              <a:rPr lang="en" sz="1200" dirty="0"/>
              <a:t>Research is equally important for social scientists </a:t>
            </a:r>
            <a:r>
              <a:rPr lang="en" sz="1200" b="1" dirty="0"/>
              <a:t>in studying social relationships </a:t>
            </a:r>
            <a:r>
              <a:rPr lang="en" sz="1200" dirty="0"/>
              <a:t>and </a:t>
            </a:r>
            <a:r>
              <a:rPr lang="en" sz="1200" b="1" dirty="0"/>
              <a:t>in seeking answers to various social problems</a:t>
            </a:r>
            <a:endParaRPr sz="1200" b="1" dirty="0"/>
          </a:p>
          <a:p>
            <a:pPr marL="0" lvl="0" indent="0" algn="l" rtl="0">
              <a:lnSpc>
                <a:spcPct val="115000"/>
              </a:lnSpc>
              <a:spcBef>
                <a:spcPts val="1200"/>
              </a:spcBef>
              <a:spcAft>
                <a:spcPts val="0"/>
              </a:spcAft>
              <a:buClr>
                <a:schemeClr val="dk1"/>
              </a:buClr>
              <a:buSzPct val="61110"/>
              <a:buFont typeface="Arial"/>
              <a:buNone/>
            </a:pPr>
            <a:r>
              <a:rPr lang="en" sz="1200" dirty="0"/>
              <a:t>In addition: </a:t>
            </a:r>
            <a:endParaRPr sz="1200" dirty="0"/>
          </a:p>
          <a:p>
            <a:pPr marL="0" lvl="0" indent="0" algn="l" rtl="0">
              <a:lnSpc>
                <a:spcPct val="115000"/>
              </a:lnSpc>
              <a:spcBef>
                <a:spcPts val="1200"/>
              </a:spcBef>
              <a:spcAft>
                <a:spcPts val="0"/>
              </a:spcAft>
              <a:buClr>
                <a:schemeClr val="dk1"/>
              </a:buClr>
              <a:buSzPct val="61110"/>
              <a:buFont typeface="Arial"/>
              <a:buNone/>
            </a:pPr>
            <a:r>
              <a:rPr lang="en" sz="1200" dirty="0"/>
              <a:t>(a) To those students who are to </a:t>
            </a:r>
            <a:r>
              <a:rPr lang="en" sz="1200" b="1" dirty="0"/>
              <a:t>write a master’s or Ph.D. thesis</a:t>
            </a:r>
            <a:r>
              <a:rPr lang="en" sz="1200" dirty="0"/>
              <a:t>, research may mean a careerism or a way to attain a high position in the social structure;</a:t>
            </a:r>
            <a:endParaRPr sz="1200" dirty="0"/>
          </a:p>
          <a:p>
            <a:pPr marL="0" lvl="0" indent="0" algn="l" rtl="0">
              <a:lnSpc>
                <a:spcPct val="115000"/>
              </a:lnSpc>
              <a:spcBef>
                <a:spcPts val="1200"/>
              </a:spcBef>
              <a:spcAft>
                <a:spcPts val="0"/>
              </a:spcAft>
              <a:buClr>
                <a:schemeClr val="dk1"/>
              </a:buClr>
              <a:buSzPct val="61110"/>
              <a:buFont typeface="Arial"/>
              <a:buNone/>
            </a:pPr>
            <a:r>
              <a:rPr lang="en" sz="1200" dirty="0"/>
              <a:t>(b) To professionals in research methodology, research may </a:t>
            </a:r>
            <a:r>
              <a:rPr lang="en" sz="1200" b="1" dirty="0"/>
              <a:t>mean a source of livelihood</a:t>
            </a:r>
            <a:r>
              <a:rPr lang="en" sz="1200" dirty="0"/>
              <a:t>;</a:t>
            </a:r>
            <a:endParaRPr sz="1200" dirty="0"/>
          </a:p>
          <a:p>
            <a:pPr marL="0" lvl="0" indent="0" algn="l" rtl="0">
              <a:lnSpc>
                <a:spcPct val="115000"/>
              </a:lnSpc>
              <a:spcBef>
                <a:spcPts val="1200"/>
              </a:spcBef>
              <a:spcAft>
                <a:spcPts val="0"/>
              </a:spcAft>
              <a:buClr>
                <a:schemeClr val="dk1"/>
              </a:buClr>
              <a:buSzPct val="61110"/>
              <a:buFont typeface="Arial"/>
              <a:buNone/>
            </a:pPr>
            <a:r>
              <a:rPr lang="en" sz="1200" dirty="0"/>
              <a:t>(c) To philosophers and thinkers, research may </a:t>
            </a:r>
            <a:r>
              <a:rPr lang="en" sz="1200" b="1" dirty="0"/>
              <a:t>mean the outlet for new ideas and insights</a:t>
            </a:r>
            <a:r>
              <a:rPr lang="en" sz="1200" dirty="0"/>
              <a:t>;</a:t>
            </a:r>
            <a:endParaRPr sz="1200" dirty="0"/>
          </a:p>
          <a:p>
            <a:pPr marL="0" lvl="0" indent="0" algn="l" rtl="0">
              <a:lnSpc>
                <a:spcPct val="115000"/>
              </a:lnSpc>
              <a:spcBef>
                <a:spcPts val="1200"/>
              </a:spcBef>
              <a:spcAft>
                <a:spcPts val="0"/>
              </a:spcAft>
              <a:buClr>
                <a:schemeClr val="dk1"/>
              </a:buClr>
              <a:buSzPct val="61110"/>
              <a:buFont typeface="Arial"/>
              <a:buNone/>
            </a:pPr>
            <a:r>
              <a:rPr lang="en" sz="1200" dirty="0"/>
              <a:t>(d) To literary men and women, research may </a:t>
            </a:r>
            <a:r>
              <a:rPr lang="en" sz="1200" b="1" dirty="0"/>
              <a:t>mean the development of new styles and creative work</a:t>
            </a:r>
            <a:r>
              <a:rPr lang="en" sz="1200" dirty="0"/>
              <a:t>;</a:t>
            </a:r>
            <a:endParaRPr sz="1200" dirty="0"/>
          </a:p>
          <a:p>
            <a:pPr marL="0" lvl="0" indent="0" algn="l" rtl="0">
              <a:lnSpc>
                <a:spcPct val="115000"/>
              </a:lnSpc>
              <a:spcBef>
                <a:spcPts val="1200"/>
              </a:spcBef>
              <a:spcAft>
                <a:spcPts val="1200"/>
              </a:spcAft>
              <a:buSzPct val="142857"/>
              <a:buNone/>
            </a:pPr>
            <a:r>
              <a:rPr lang="en" sz="1200" dirty="0"/>
              <a:t>(e) To analysts and intellectuals, research may mean the </a:t>
            </a:r>
            <a:r>
              <a:rPr lang="en" sz="1200" b="1" dirty="0"/>
              <a:t>generalisations of new theories</a:t>
            </a:r>
            <a:r>
              <a:rPr lang="en" sz="1200" dirty="0"/>
              <a:t>.</a:t>
            </a:r>
            <a:endParaRPr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p:txBody>
          <a:bodyPr>
            <a:normAutofit fontScale="90000"/>
          </a:bodyPr>
          <a:lstStyle/>
          <a:p>
            <a:pPr eaLnBrk="1" hangingPunct="1">
              <a:defRPr/>
            </a:pPr>
            <a:r>
              <a:rPr lang="en-US" dirty="0" smtClean="0"/>
              <a:t>What </a:t>
            </a:r>
            <a:r>
              <a:rPr lang="en-US" smtClean="0"/>
              <a:t>is research, </a:t>
            </a:r>
            <a:r>
              <a:rPr lang="en-US" dirty="0" smtClean="0"/>
              <a:t>really??</a:t>
            </a:r>
          </a:p>
        </p:txBody>
      </p:sp>
      <p:sp>
        <p:nvSpPr>
          <p:cNvPr id="38915" name="Rectangle 3"/>
          <p:cNvSpPr>
            <a:spLocks noGrp="1" noRot="1" noChangeArrowheads="1"/>
          </p:cNvSpPr>
          <p:nvPr>
            <p:ph type="body" idx="1"/>
          </p:nvPr>
        </p:nvSpPr>
        <p:spPr>
          <a:xfrm>
            <a:off x="1369219" y="1200151"/>
            <a:ext cx="6631781" cy="3374231"/>
          </a:xfrm>
        </p:spPr>
        <p:txBody>
          <a:bodyPr/>
          <a:lstStyle/>
          <a:p>
            <a:pPr eaLnBrk="1" hangingPunct="1">
              <a:buFont typeface="Arial" charset="0"/>
              <a:buChar char="►"/>
              <a:defRPr/>
            </a:pPr>
            <a:r>
              <a:rPr lang="en-US" dirty="0" smtClean="0"/>
              <a:t> What you are doing in thesis….Research</a:t>
            </a:r>
          </a:p>
          <a:p>
            <a:pPr lvl="1" eaLnBrk="1" hangingPunct="1">
              <a:defRPr/>
            </a:pPr>
            <a:r>
              <a:rPr lang="en-US" dirty="0" smtClean="0"/>
              <a:t>Re – Again</a:t>
            </a:r>
          </a:p>
          <a:p>
            <a:pPr lvl="1" eaLnBrk="1" hangingPunct="1">
              <a:defRPr/>
            </a:pPr>
            <a:r>
              <a:rPr lang="en-US" dirty="0" smtClean="0"/>
              <a:t>Search – To find something</a:t>
            </a:r>
          </a:p>
          <a:p>
            <a:pPr lvl="2" eaLnBrk="1" hangingPunct="1">
              <a:buFont typeface="Arial" charset="0"/>
              <a:buChar char="►"/>
              <a:defRPr/>
            </a:pPr>
            <a:r>
              <a:rPr lang="en-US" dirty="0" smtClean="0"/>
              <a:t>So, in </a:t>
            </a:r>
            <a:r>
              <a:rPr lang="en-US" dirty="0" smtClean="0"/>
              <a:t>research, </a:t>
            </a:r>
            <a:r>
              <a:rPr lang="en-US" dirty="0" smtClean="0"/>
              <a:t>you are searching for</a:t>
            </a:r>
          </a:p>
          <a:p>
            <a:pPr lvl="3" eaLnBrk="1" hangingPunct="1">
              <a:defRPr/>
            </a:pPr>
            <a:r>
              <a:rPr lang="en-US" dirty="0" smtClean="0"/>
              <a:t>Inventing something new </a:t>
            </a:r>
          </a:p>
          <a:p>
            <a:pPr lvl="3" eaLnBrk="1" hangingPunct="1">
              <a:defRPr/>
            </a:pPr>
            <a:r>
              <a:rPr lang="en-US" dirty="0" smtClean="0"/>
              <a:t>A solution of a specific problem</a:t>
            </a:r>
          </a:p>
          <a:p>
            <a:pPr lvl="3" eaLnBrk="1" hangingPunct="1">
              <a:defRPr/>
            </a:pPr>
            <a:r>
              <a:rPr lang="en-US" dirty="0" smtClean="0"/>
              <a:t>Alternative solution of a problem</a:t>
            </a:r>
          </a:p>
          <a:p>
            <a:pPr lvl="3" eaLnBrk="1" hangingPunct="1">
              <a:defRPr/>
            </a:pPr>
            <a:r>
              <a:rPr lang="en-US" dirty="0" smtClean="0"/>
              <a:t>Modification/Refine of a solution</a:t>
            </a:r>
          </a:p>
          <a:p>
            <a:pPr lvl="3" eaLnBrk="1" hangingPunct="1">
              <a:defRPr/>
            </a:pPr>
            <a:r>
              <a:rPr lang="en-US" dirty="0" smtClean="0"/>
              <a:t>Criticism of a practiced solution or</a:t>
            </a:r>
          </a:p>
          <a:p>
            <a:pPr lvl="3" eaLnBrk="1" hangingPunct="1">
              <a:defRPr/>
            </a:pPr>
            <a:r>
              <a:rPr lang="en-US" dirty="0" smtClean="0"/>
              <a:t>Study of a process/operation (Weakest one)</a:t>
            </a:r>
          </a:p>
          <a:p>
            <a:pPr lvl="3" eaLnBrk="1" hangingPunct="1">
              <a:defRPr/>
            </a:pPr>
            <a:endParaRPr lang="en-US" dirty="0" smtClean="0"/>
          </a:p>
        </p:txBody>
      </p:sp>
    </p:spTree>
    <p:extLst>
      <p:ext uri="{BB962C8B-B14F-4D97-AF65-F5344CB8AC3E}">
        <p14:creationId xmlns:p14="http://schemas.microsoft.com/office/powerpoint/2010/main" val="2266585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rrowheads="1"/>
          </p:cNvSpPr>
          <p:nvPr>
            <p:ph type="title"/>
          </p:nvPr>
        </p:nvSpPr>
        <p:spPr/>
        <p:txBody>
          <a:bodyPr>
            <a:normAutofit fontScale="90000"/>
          </a:bodyPr>
          <a:lstStyle/>
          <a:p>
            <a:pPr eaLnBrk="1" hangingPunct="1">
              <a:defRPr/>
            </a:pPr>
            <a:r>
              <a:rPr lang="en-US" smtClean="0"/>
              <a:t>Choosing Project</a:t>
            </a:r>
          </a:p>
        </p:txBody>
      </p:sp>
      <p:sp>
        <p:nvSpPr>
          <p:cNvPr id="31747" name="Rectangle 3"/>
          <p:cNvSpPr>
            <a:spLocks noGrp="1" noRot="1" noChangeArrowheads="1"/>
          </p:cNvSpPr>
          <p:nvPr>
            <p:ph type="body" idx="1"/>
          </p:nvPr>
        </p:nvSpPr>
        <p:spPr/>
        <p:txBody>
          <a:bodyPr/>
          <a:lstStyle/>
          <a:p>
            <a:pPr eaLnBrk="1" hangingPunct="1">
              <a:buFont typeface="Arial" charset="0"/>
              <a:buChar char="►"/>
              <a:defRPr/>
            </a:pPr>
            <a:r>
              <a:rPr lang="en-US" dirty="0" smtClean="0"/>
              <a:t>Good idea about the arena where you want to research/thesis</a:t>
            </a:r>
          </a:p>
          <a:p>
            <a:pPr marL="0" indent="0">
              <a:buNone/>
              <a:defRPr/>
            </a:pPr>
            <a:endParaRPr lang="en-US" dirty="0" smtClean="0"/>
          </a:p>
          <a:p>
            <a:pPr eaLnBrk="1" hangingPunct="1">
              <a:buFont typeface="Arial" charset="0"/>
              <a:buChar char="►"/>
              <a:defRPr/>
            </a:pPr>
            <a:r>
              <a:rPr lang="en-US" dirty="0" smtClean="0"/>
              <a:t>Facility to conduct the thesis</a:t>
            </a:r>
          </a:p>
          <a:p>
            <a:pPr eaLnBrk="1" hangingPunct="1">
              <a:buFont typeface="Arial" charset="0"/>
              <a:buChar char="►"/>
              <a:defRPr/>
            </a:pPr>
            <a:endParaRPr lang="en-US" dirty="0" smtClean="0"/>
          </a:p>
          <a:p>
            <a:pPr eaLnBrk="1" hangingPunct="1">
              <a:buFont typeface="Arial" charset="0"/>
              <a:buChar char="►"/>
              <a:defRPr/>
            </a:pPr>
            <a:r>
              <a:rPr lang="en-US" dirty="0" smtClean="0"/>
              <a:t>Choose the area in where you want to do job/ build your career. </a:t>
            </a:r>
          </a:p>
        </p:txBody>
      </p:sp>
    </p:spTree>
    <p:extLst>
      <p:ext uri="{BB962C8B-B14F-4D97-AF65-F5344CB8AC3E}">
        <p14:creationId xmlns:p14="http://schemas.microsoft.com/office/powerpoint/2010/main" val="21677534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13"/>
          <p:cNvSpPr txBox="1">
            <a:spLocks noGrp="1"/>
          </p:cNvSpPr>
          <p:nvPr>
            <p:ph type="title"/>
          </p:nvPr>
        </p:nvSpPr>
        <p:spPr>
          <a:xfrm>
            <a:off x="2904475" y="711300"/>
            <a:ext cx="8520600" cy="572700"/>
          </a:xfrm>
          <a:prstGeom prst="rect">
            <a:avLst/>
          </a:prstGeom>
          <a:noFill/>
          <a:ln>
            <a:noFill/>
          </a:ln>
        </p:spPr>
        <p:txBody>
          <a:bodyPr spcFirstLastPara="1" wrap="square" lIns="91425" tIns="91425" rIns="91425" bIns="91425" anchor="t" anchorCtr="0">
            <a:normAutofit fontScale="90000"/>
          </a:bodyPr>
          <a:lstStyle/>
          <a:p>
            <a:pPr marL="0" lvl="0" indent="0" algn="l" rtl="0">
              <a:lnSpc>
                <a:spcPct val="100000"/>
              </a:lnSpc>
              <a:spcBef>
                <a:spcPts val="0"/>
              </a:spcBef>
              <a:spcAft>
                <a:spcPts val="0"/>
              </a:spcAft>
              <a:buSzPct val="111111"/>
              <a:buNone/>
            </a:pPr>
            <a:r>
              <a:rPr lang="en"/>
              <a:t>Criteria of Good Research</a:t>
            </a:r>
            <a:endParaRPr/>
          </a:p>
        </p:txBody>
      </p:sp>
      <p:sp>
        <p:nvSpPr>
          <p:cNvPr id="127" name="Google Shape;127;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p>
            <a:pPr marL="0" lvl="0" indent="0" algn="l" rtl="0">
              <a:lnSpc>
                <a:spcPct val="115000"/>
              </a:lnSpc>
              <a:spcBef>
                <a:spcPts val="0"/>
              </a:spcBef>
              <a:spcAft>
                <a:spcPts val="0"/>
              </a:spcAft>
              <a:buSzPts val="1800"/>
              <a:buNone/>
            </a:pPr>
            <a:r>
              <a:rPr lang="en"/>
              <a:t>The qualities of a good research are as follows:</a:t>
            </a:r>
            <a:endParaRPr/>
          </a:p>
          <a:p>
            <a:pPr marL="457200" lvl="0" indent="-342900" algn="l" rtl="0">
              <a:lnSpc>
                <a:spcPct val="115000"/>
              </a:lnSpc>
              <a:spcBef>
                <a:spcPts val="1200"/>
              </a:spcBef>
              <a:spcAft>
                <a:spcPts val="0"/>
              </a:spcAft>
              <a:buSzPts val="1800"/>
              <a:buChar char="●"/>
            </a:pPr>
            <a:r>
              <a:rPr lang="en"/>
              <a:t>Good research is systematic</a:t>
            </a:r>
            <a:endParaRPr/>
          </a:p>
          <a:p>
            <a:pPr marL="457200" lvl="0" indent="-342900" algn="l" rtl="0">
              <a:lnSpc>
                <a:spcPct val="115000"/>
              </a:lnSpc>
              <a:spcBef>
                <a:spcPts val="0"/>
              </a:spcBef>
              <a:spcAft>
                <a:spcPts val="0"/>
              </a:spcAft>
              <a:buSzPts val="1800"/>
              <a:buChar char="●"/>
            </a:pPr>
            <a:r>
              <a:rPr lang="en"/>
              <a:t>Good research is logical</a:t>
            </a:r>
            <a:endParaRPr/>
          </a:p>
          <a:p>
            <a:pPr marL="457200" lvl="0" indent="-342900" algn="l" rtl="0">
              <a:lnSpc>
                <a:spcPct val="115000"/>
              </a:lnSpc>
              <a:spcBef>
                <a:spcPts val="0"/>
              </a:spcBef>
              <a:spcAft>
                <a:spcPts val="0"/>
              </a:spcAft>
              <a:buSzPts val="1800"/>
              <a:buChar char="●"/>
            </a:pPr>
            <a:r>
              <a:rPr lang="en"/>
              <a:t>Good research is empirical</a:t>
            </a:r>
            <a:endParaRPr/>
          </a:p>
          <a:p>
            <a:pPr marL="457200" lvl="0" indent="-342900" algn="l" rtl="0">
              <a:lnSpc>
                <a:spcPct val="115000"/>
              </a:lnSpc>
              <a:spcBef>
                <a:spcPts val="0"/>
              </a:spcBef>
              <a:spcAft>
                <a:spcPts val="0"/>
              </a:spcAft>
              <a:buSzPts val="1800"/>
              <a:buChar char="●"/>
            </a:pPr>
            <a:r>
              <a:rPr lang="en"/>
              <a:t>Good research is replicable</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625</Words>
  <Application>Microsoft Office PowerPoint</Application>
  <PresentationFormat>On-screen Show (16:9)</PresentationFormat>
  <Paragraphs>61</Paragraphs>
  <Slides>11</Slides>
  <Notes>9</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11</vt:i4>
      </vt:variant>
    </vt:vector>
  </HeadingPairs>
  <TitlesOfParts>
    <vt:vector size="13" baseType="lpstr">
      <vt:lpstr>Arial</vt:lpstr>
      <vt:lpstr>Simple Light</vt:lpstr>
      <vt:lpstr>Fundamentals of Research Methodology</vt:lpstr>
      <vt:lpstr>Meaning of Research</vt:lpstr>
      <vt:lpstr>Objective of Research</vt:lpstr>
      <vt:lpstr>Motivation in Research</vt:lpstr>
      <vt:lpstr>Research Approaches</vt:lpstr>
      <vt:lpstr>Significance of Research</vt:lpstr>
      <vt:lpstr>What is research, really??</vt:lpstr>
      <vt:lpstr>Choosing Project</vt:lpstr>
      <vt:lpstr>Criteria of Good Research</vt:lpstr>
      <vt:lpstr>Research Process</vt:lpstr>
      <vt:lpstr>Thanks For Your Patience Hearing!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Research Methodology</dc:title>
  <cp:lastModifiedBy>User</cp:lastModifiedBy>
  <cp:revision>3</cp:revision>
  <dcterms:modified xsi:type="dcterms:W3CDTF">2024-02-26T17:02:55Z</dcterms:modified>
</cp:coreProperties>
</file>