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63" d="100"/>
          <a:sy n="63" d="100"/>
        </p:scale>
        <p:origin x="54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3/3/2024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0" y="499534"/>
            <a:ext cx="8915399" cy="2262781"/>
          </a:xfrm>
        </p:spPr>
        <p:txBody>
          <a:bodyPr/>
          <a:lstStyle/>
          <a:p>
            <a:r>
              <a:rPr lang="en-US" dirty="0"/>
              <a:t>BIG DATA ANALYTICS</a:t>
            </a:r>
          </a:p>
        </p:txBody>
      </p:sp>
      <p:sp>
        <p:nvSpPr>
          <p:cNvPr id="3" name="Subtitle 2"/>
          <p:cNvSpPr>
            <a:spLocks noGrp="1"/>
          </p:cNvSpPr>
          <p:nvPr>
            <p:ph type="subTitle" idx="1"/>
          </p:nvPr>
        </p:nvSpPr>
        <p:spPr>
          <a:xfrm>
            <a:off x="2589210" y="3151779"/>
            <a:ext cx="8915399" cy="678541"/>
          </a:xfrm>
        </p:spPr>
        <p:txBody>
          <a:bodyPr>
            <a:normAutofit/>
          </a:bodyPr>
          <a:lstStyle/>
          <a:p>
            <a:r>
              <a:rPr lang="en-US" sz="3600" dirty="0"/>
              <a:t>Big Data and </a:t>
            </a:r>
            <a:r>
              <a:rPr lang="en-US" sz="3600" dirty="0" err="1"/>
              <a:t>IoT</a:t>
            </a:r>
            <a:endParaRPr lang="en-US" sz="3600" dirty="0"/>
          </a:p>
          <a:p>
            <a:endParaRPr lang="en-US" sz="3200" dirty="0"/>
          </a:p>
        </p:txBody>
      </p:sp>
      <p:sp>
        <p:nvSpPr>
          <p:cNvPr id="5" name="TextBox 4">
            <a:extLst>
              <a:ext uri="{FF2B5EF4-FFF2-40B4-BE49-F238E27FC236}">
                <a16:creationId xmlns:a16="http://schemas.microsoft.com/office/drawing/2014/main" id="{55804C0B-FA50-1D3A-68CB-043C6011B570}"/>
              </a:ext>
            </a:extLst>
          </p:cNvPr>
          <p:cNvSpPr txBox="1"/>
          <p:nvPr/>
        </p:nvSpPr>
        <p:spPr>
          <a:xfrm>
            <a:off x="7223760" y="5453892"/>
            <a:ext cx="5069840" cy="1231106"/>
          </a:xfrm>
          <a:prstGeom prst="rect">
            <a:avLst/>
          </a:prstGeom>
          <a:noFill/>
        </p:spPr>
        <p:txBody>
          <a:bodyPr wrap="square">
            <a:spAutoFit/>
          </a:bodyPr>
          <a:lstStyle/>
          <a:p>
            <a:r>
              <a:rPr lang="en-US" sz="2000" dirty="0">
                <a:solidFill>
                  <a:schemeClr val="accent1">
                    <a:lumMod val="40000"/>
                    <a:lumOff val="60000"/>
                  </a:schemeClr>
                </a:solidFill>
              </a:rPr>
              <a:t>Prepared By:</a:t>
            </a:r>
          </a:p>
          <a:p>
            <a:pPr marL="457200" indent="-457200">
              <a:buAutoNum type="arabicPeriod"/>
            </a:pPr>
            <a:r>
              <a:rPr lang="en-US" sz="1800" dirty="0">
                <a:solidFill>
                  <a:schemeClr val="accent1">
                    <a:lumMod val="40000"/>
                    <a:lumOff val="60000"/>
                  </a:schemeClr>
                </a:solidFill>
              </a:rPr>
              <a:t>Mahmudul Hasan Khan (201-15-13791)</a:t>
            </a:r>
          </a:p>
          <a:p>
            <a:pPr marL="514350" indent="-514350">
              <a:buAutoNum type="arabicPeriod"/>
            </a:pPr>
            <a:r>
              <a:rPr lang="en-US" sz="1800" dirty="0" err="1">
                <a:solidFill>
                  <a:schemeClr val="accent1">
                    <a:lumMod val="40000"/>
                    <a:lumOff val="60000"/>
                  </a:schemeClr>
                </a:solidFill>
              </a:rPr>
              <a:t>Shraboni</a:t>
            </a:r>
            <a:r>
              <a:rPr lang="en-US" sz="1800" dirty="0">
                <a:solidFill>
                  <a:schemeClr val="accent1">
                    <a:lumMod val="40000"/>
                    <a:lumOff val="60000"/>
                  </a:schemeClr>
                </a:solidFill>
              </a:rPr>
              <a:t> Khan (202-15-14404)</a:t>
            </a:r>
          </a:p>
          <a:p>
            <a:pPr marL="514350" indent="-514350">
              <a:buAutoNum type="arabicPeriod"/>
            </a:pPr>
            <a:r>
              <a:rPr lang="en-US" sz="1800" dirty="0" err="1">
                <a:solidFill>
                  <a:schemeClr val="accent1">
                    <a:lumMod val="40000"/>
                    <a:lumOff val="60000"/>
                  </a:schemeClr>
                </a:solidFill>
              </a:rPr>
              <a:t>Dipayan</a:t>
            </a:r>
            <a:r>
              <a:rPr lang="en-US" sz="1800" dirty="0">
                <a:solidFill>
                  <a:schemeClr val="accent1">
                    <a:lumMod val="40000"/>
                    <a:lumOff val="60000"/>
                  </a:schemeClr>
                </a:solidFill>
              </a:rPr>
              <a:t> Das (201-15-14234)</a:t>
            </a:r>
            <a:endParaRPr lang="en-US" sz="2000" dirty="0">
              <a:solidFill>
                <a:schemeClr val="accent1">
                  <a:lumMod val="40000"/>
                  <a:lumOff val="60000"/>
                </a:schemeClr>
              </a:solidFill>
            </a:endParaRPr>
          </a:p>
        </p:txBody>
      </p:sp>
    </p:spTree>
    <p:extLst>
      <p:ext uri="{BB962C8B-B14F-4D97-AF65-F5344CB8AC3E}">
        <p14:creationId xmlns:p14="http://schemas.microsoft.com/office/powerpoint/2010/main" val="426912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045642259"/>
              </p:ext>
            </p:extLst>
          </p:nvPr>
        </p:nvGraphicFramePr>
        <p:xfrm>
          <a:off x="1862667" y="1193797"/>
          <a:ext cx="9397998" cy="4461936"/>
        </p:xfrm>
        <a:graphic>
          <a:graphicData uri="http://schemas.openxmlformats.org/drawingml/2006/table">
            <a:tbl>
              <a:tblPr firstRow="1" bandRow="1">
                <a:tableStyleId>{5C22544A-7EE6-4342-B048-85BDC9FD1C3A}</a:tableStyleId>
              </a:tblPr>
              <a:tblGrid>
                <a:gridCol w="3132666">
                  <a:extLst>
                    <a:ext uri="{9D8B030D-6E8A-4147-A177-3AD203B41FA5}">
                      <a16:colId xmlns:a16="http://schemas.microsoft.com/office/drawing/2014/main" val="20000"/>
                    </a:ext>
                  </a:extLst>
                </a:gridCol>
                <a:gridCol w="3132666">
                  <a:extLst>
                    <a:ext uri="{9D8B030D-6E8A-4147-A177-3AD203B41FA5}">
                      <a16:colId xmlns:a16="http://schemas.microsoft.com/office/drawing/2014/main" val="20001"/>
                    </a:ext>
                  </a:extLst>
                </a:gridCol>
                <a:gridCol w="3132666">
                  <a:extLst>
                    <a:ext uri="{9D8B030D-6E8A-4147-A177-3AD203B41FA5}">
                      <a16:colId xmlns:a16="http://schemas.microsoft.com/office/drawing/2014/main" val="20002"/>
                    </a:ext>
                  </a:extLst>
                </a:gridCol>
              </a:tblGrid>
              <a:tr h="986134">
                <a:tc>
                  <a:txBody>
                    <a:bodyPr/>
                    <a:lstStyle/>
                    <a:p>
                      <a:r>
                        <a:rPr lang="en-US" sz="3200" dirty="0"/>
                        <a:t>Volume</a:t>
                      </a:r>
                    </a:p>
                  </a:txBody>
                  <a:tcPr/>
                </a:tc>
                <a:tc>
                  <a:txBody>
                    <a:bodyPr/>
                    <a:lstStyle/>
                    <a:p>
                      <a:r>
                        <a:rPr lang="en-US" sz="3200" dirty="0"/>
                        <a:t>Velocity</a:t>
                      </a:r>
                    </a:p>
                  </a:txBody>
                  <a:tcPr/>
                </a:tc>
                <a:tc>
                  <a:txBody>
                    <a:bodyPr/>
                    <a:lstStyle/>
                    <a:p>
                      <a:r>
                        <a:rPr lang="en-US" sz="3200" dirty="0"/>
                        <a:t>Variety</a:t>
                      </a:r>
                    </a:p>
                  </a:txBody>
                  <a:tcPr/>
                </a:tc>
                <a:extLst>
                  <a:ext uri="{0D108BD9-81ED-4DB2-BD59-A6C34878D82A}">
                    <a16:rowId xmlns:a16="http://schemas.microsoft.com/office/drawing/2014/main" val="10000"/>
                  </a:ext>
                </a:extLst>
              </a:tr>
              <a:tr h="3475802">
                <a:tc>
                  <a:txBody>
                    <a:bodyPr/>
                    <a:lstStyle/>
                    <a:p>
                      <a:pPr algn="l">
                        <a:lnSpc>
                          <a:spcPct val="150000"/>
                        </a:lnSpc>
                      </a:pPr>
                      <a:r>
                        <a:rPr lang="en-US" sz="2800" dirty="0"/>
                        <a:t>Volume refers</a:t>
                      </a:r>
                      <a:r>
                        <a:rPr lang="en-US" sz="2800" baseline="0" dirty="0"/>
                        <a:t> to the amount of data that is getting generated.</a:t>
                      </a:r>
                      <a:endParaRPr lang="en-US" sz="2800" dirty="0"/>
                    </a:p>
                  </a:txBody>
                  <a:tcPr/>
                </a:tc>
                <a:tc>
                  <a:txBody>
                    <a:bodyPr/>
                    <a:lstStyle/>
                    <a:p>
                      <a:pPr algn="l">
                        <a:lnSpc>
                          <a:spcPct val="150000"/>
                        </a:lnSpc>
                      </a:pPr>
                      <a:r>
                        <a:rPr lang="en-US" sz="2800" dirty="0"/>
                        <a:t>Velocity refers</a:t>
                      </a:r>
                      <a:r>
                        <a:rPr lang="en-US" sz="2800" baseline="0" dirty="0"/>
                        <a:t> to the speed at which the data is getting generated.</a:t>
                      </a:r>
                      <a:endParaRPr lang="en-US" sz="2800" dirty="0"/>
                    </a:p>
                  </a:txBody>
                  <a:tcPr/>
                </a:tc>
                <a:tc>
                  <a:txBody>
                    <a:bodyPr/>
                    <a:lstStyle/>
                    <a:p>
                      <a:pPr algn="l">
                        <a:lnSpc>
                          <a:spcPct val="150000"/>
                        </a:lnSpc>
                      </a:pPr>
                      <a:r>
                        <a:rPr lang="en-US" sz="2800" dirty="0"/>
                        <a:t>Variety refers to the different</a:t>
                      </a:r>
                      <a:r>
                        <a:rPr lang="en-US" sz="2800" baseline="0" dirty="0"/>
                        <a:t> types of data that is getting generated.</a:t>
                      </a:r>
                      <a:endParaRPr lang="en-US" sz="28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85050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1068" y="234644"/>
            <a:ext cx="8911687" cy="1280890"/>
          </a:xfrm>
        </p:spPr>
        <p:txBody>
          <a:bodyPr>
            <a:normAutofit/>
          </a:bodyPr>
          <a:lstStyle/>
          <a:p>
            <a:r>
              <a:rPr lang="en-US" sz="4800" dirty="0"/>
              <a:t>Process of Big Data Analytics</a:t>
            </a:r>
          </a:p>
        </p:txBody>
      </p:sp>
      <p:pic>
        <p:nvPicPr>
          <p:cNvPr id="1026" name="Picture 2" descr="Big data analytic process | Download Scientific Diagra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20908" y="1219199"/>
            <a:ext cx="8252006" cy="536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1104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a:t>Tools used in Big Data Analytics</a:t>
            </a:r>
          </a:p>
        </p:txBody>
      </p:sp>
      <p:pic>
        <p:nvPicPr>
          <p:cNvPr id="2050" name="Picture 2" descr="Top 8 Tools Used by Big Data Analytics Companies for 100% Sales Conversio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64734" y="1532467"/>
            <a:ext cx="10507133" cy="5325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4795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8" y="145817"/>
            <a:ext cx="8911687" cy="1280890"/>
          </a:xfrm>
        </p:spPr>
        <p:txBody>
          <a:bodyPr>
            <a:noAutofit/>
          </a:bodyPr>
          <a:lstStyle/>
          <a:p>
            <a:r>
              <a:rPr lang="en-US" sz="4400" dirty="0"/>
              <a:t>Big Data application domains</a:t>
            </a:r>
          </a:p>
        </p:txBody>
      </p:sp>
      <p:pic>
        <p:nvPicPr>
          <p:cNvPr id="4" name="Content Placeholder 3"/>
          <p:cNvPicPr>
            <a:picLocks noGrp="1" noChangeAspect="1"/>
          </p:cNvPicPr>
          <p:nvPr>
            <p:ph idx="1"/>
          </p:nvPr>
        </p:nvPicPr>
        <p:blipFill>
          <a:blip r:embed="rId2"/>
          <a:stretch>
            <a:fillRect/>
          </a:stretch>
        </p:blipFill>
        <p:spPr>
          <a:xfrm>
            <a:off x="2903304" y="1071107"/>
            <a:ext cx="7334886" cy="5786893"/>
          </a:xfrm>
          <a:prstGeom prst="rect">
            <a:avLst/>
          </a:prstGeom>
        </p:spPr>
      </p:pic>
    </p:spTree>
    <p:extLst>
      <p:ext uri="{BB962C8B-B14F-4D97-AF65-F5344CB8AC3E}">
        <p14:creationId xmlns:p14="http://schemas.microsoft.com/office/powerpoint/2010/main" val="1974817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Education</a:t>
            </a:r>
          </a:p>
        </p:txBody>
      </p:sp>
      <p:sp>
        <p:nvSpPr>
          <p:cNvPr id="3" name="Content Placeholder 2"/>
          <p:cNvSpPr>
            <a:spLocks noGrp="1"/>
          </p:cNvSpPr>
          <p:nvPr>
            <p:ph idx="1"/>
          </p:nvPr>
        </p:nvSpPr>
        <p:spPr/>
        <p:txBody>
          <a:bodyPr>
            <a:normAutofit/>
          </a:bodyPr>
          <a:lstStyle/>
          <a:p>
            <a:r>
              <a:rPr lang="en-US" sz="3200" dirty="0"/>
              <a:t> Enhancing student results</a:t>
            </a:r>
          </a:p>
          <a:p>
            <a:r>
              <a:rPr lang="en-US" sz="3200" dirty="0"/>
              <a:t> A better grading system</a:t>
            </a:r>
          </a:p>
          <a:p>
            <a:r>
              <a:rPr lang="en-US" sz="3200" dirty="0"/>
              <a:t> Gaining attention</a:t>
            </a:r>
          </a:p>
          <a:p>
            <a:r>
              <a:rPr lang="en-US" sz="3200" dirty="0"/>
              <a:t> Customized programs</a:t>
            </a:r>
          </a:p>
          <a:p>
            <a:r>
              <a:rPr lang="en-US" sz="3200" dirty="0"/>
              <a:t> Reducing the number of dropouts</a:t>
            </a:r>
          </a:p>
        </p:txBody>
      </p:sp>
    </p:spTree>
    <p:extLst>
      <p:ext uri="{BB962C8B-B14F-4D97-AF65-F5344CB8AC3E}">
        <p14:creationId xmlns:p14="http://schemas.microsoft.com/office/powerpoint/2010/main" val="286366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Healthcare</a:t>
            </a:r>
          </a:p>
        </p:txBody>
      </p:sp>
      <p:sp>
        <p:nvSpPr>
          <p:cNvPr id="3" name="Content Placeholder 2"/>
          <p:cNvSpPr>
            <a:spLocks noGrp="1"/>
          </p:cNvSpPr>
          <p:nvPr>
            <p:ph idx="1"/>
          </p:nvPr>
        </p:nvSpPr>
        <p:spPr/>
        <p:txBody>
          <a:bodyPr>
            <a:normAutofit/>
          </a:bodyPr>
          <a:lstStyle/>
          <a:p>
            <a:r>
              <a:rPr lang="en-US" sz="3200" dirty="0"/>
              <a:t> Health tracking</a:t>
            </a:r>
          </a:p>
          <a:p>
            <a:r>
              <a:rPr lang="en-US" sz="3200" dirty="0"/>
              <a:t> Improve the care delivery system / machinery</a:t>
            </a:r>
          </a:p>
          <a:p>
            <a:r>
              <a:rPr lang="en-US" sz="3200" dirty="0"/>
              <a:t> Fraud detection and prevention</a:t>
            </a:r>
          </a:p>
          <a:p>
            <a:r>
              <a:rPr lang="en-US" sz="3200" dirty="0"/>
              <a:t> Real-time alerts</a:t>
            </a:r>
          </a:p>
        </p:txBody>
      </p:sp>
    </p:spTree>
    <p:extLst>
      <p:ext uri="{BB962C8B-B14F-4D97-AF65-F5344CB8AC3E}">
        <p14:creationId xmlns:p14="http://schemas.microsoft.com/office/powerpoint/2010/main" val="2563559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Weather Forecast</a:t>
            </a:r>
          </a:p>
        </p:txBody>
      </p:sp>
      <p:sp>
        <p:nvSpPr>
          <p:cNvPr id="3" name="Content Placeholder 2"/>
          <p:cNvSpPr>
            <a:spLocks noGrp="1"/>
          </p:cNvSpPr>
          <p:nvPr>
            <p:ph idx="1"/>
          </p:nvPr>
        </p:nvSpPr>
        <p:spPr>
          <a:xfrm>
            <a:off x="2199745" y="1600200"/>
            <a:ext cx="8915400" cy="3777622"/>
          </a:xfrm>
        </p:spPr>
        <p:txBody>
          <a:bodyPr>
            <a:noAutofit/>
          </a:bodyPr>
          <a:lstStyle/>
          <a:p>
            <a:pPr algn="just">
              <a:lnSpc>
                <a:spcPct val="150000"/>
              </a:lnSpc>
            </a:pPr>
            <a:r>
              <a:rPr lang="en-US" sz="2400" dirty="0"/>
              <a:t> Estimates of areas where flooding is likely to be most severe</a:t>
            </a:r>
          </a:p>
          <a:p>
            <a:pPr algn="just">
              <a:lnSpc>
                <a:spcPct val="150000"/>
              </a:lnSpc>
            </a:pPr>
            <a:r>
              <a:rPr lang="en-US" sz="2400" dirty="0"/>
              <a:t> The strength and direction of tropical storms</a:t>
            </a:r>
          </a:p>
          <a:p>
            <a:pPr algn="just">
              <a:lnSpc>
                <a:spcPct val="150000"/>
              </a:lnSpc>
            </a:pPr>
            <a:r>
              <a:rPr lang="en-US" sz="2400" dirty="0"/>
              <a:t> The most likely amount of snow or rain that will fall in a specific area</a:t>
            </a:r>
          </a:p>
          <a:p>
            <a:pPr algn="just">
              <a:lnSpc>
                <a:spcPct val="150000"/>
              </a:lnSpc>
            </a:pPr>
            <a:r>
              <a:rPr lang="en-US" sz="2400" dirty="0"/>
              <a:t> The most likely locations of downed power lines</a:t>
            </a:r>
          </a:p>
          <a:p>
            <a:pPr algn="just">
              <a:lnSpc>
                <a:spcPct val="150000"/>
              </a:lnSpc>
            </a:pPr>
            <a:r>
              <a:rPr lang="en-US" sz="2400" dirty="0"/>
              <a:t> Estimates of areas where wind speeds are likely to be greatest</a:t>
            </a:r>
          </a:p>
        </p:txBody>
      </p:sp>
    </p:spTree>
    <p:extLst>
      <p:ext uri="{BB962C8B-B14F-4D97-AF65-F5344CB8AC3E}">
        <p14:creationId xmlns:p14="http://schemas.microsoft.com/office/powerpoint/2010/main" val="2883667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Agriculture</a:t>
            </a:r>
          </a:p>
        </p:txBody>
      </p:sp>
      <p:sp>
        <p:nvSpPr>
          <p:cNvPr id="3" name="Content Placeholder 2"/>
          <p:cNvSpPr>
            <a:spLocks noGrp="1"/>
          </p:cNvSpPr>
          <p:nvPr>
            <p:ph idx="1"/>
          </p:nvPr>
        </p:nvSpPr>
        <p:spPr/>
        <p:txBody>
          <a:bodyPr>
            <a:normAutofit/>
          </a:bodyPr>
          <a:lstStyle/>
          <a:p>
            <a:r>
              <a:rPr lang="en-US" sz="3200" dirty="0"/>
              <a:t> Boosting productivity</a:t>
            </a:r>
          </a:p>
          <a:p>
            <a:r>
              <a:rPr lang="en-US" sz="3200" dirty="0"/>
              <a:t> Access to plant genome information</a:t>
            </a:r>
          </a:p>
          <a:p>
            <a:r>
              <a:rPr lang="en-US" sz="3200" dirty="0"/>
              <a:t> Predicting yields</a:t>
            </a:r>
          </a:p>
          <a:p>
            <a:r>
              <a:rPr lang="en-US" sz="3200" dirty="0"/>
              <a:t> Risk management</a:t>
            </a:r>
          </a:p>
          <a:p>
            <a:r>
              <a:rPr lang="en-US" sz="3200" dirty="0"/>
              <a:t> Food safety</a:t>
            </a:r>
          </a:p>
          <a:p>
            <a:r>
              <a:rPr lang="en-US" sz="3200" dirty="0"/>
              <a:t> Savings</a:t>
            </a:r>
          </a:p>
        </p:txBody>
      </p:sp>
    </p:spTree>
    <p:extLst>
      <p:ext uri="{BB962C8B-B14F-4D97-AF65-F5344CB8AC3E}">
        <p14:creationId xmlns:p14="http://schemas.microsoft.com/office/powerpoint/2010/main" val="775637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Manufacturing</a:t>
            </a:r>
          </a:p>
        </p:txBody>
      </p:sp>
      <p:sp>
        <p:nvSpPr>
          <p:cNvPr id="3" name="Content Placeholder 2"/>
          <p:cNvSpPr>
            <a:spLocks noGrp="1"/>
          </p:cNvSpPr>
          <p:nvPr>
            <p:ph idx="1"/>
          </p:nvPr>
        </p:nvSpPr>
        <p:spPr/>
        <p:txBody>
          <a:bodyPr>
            <a:normAutofit/>
          </a:bodyPr>
          <a:lstStyle/>
          <a:p>
            <a:r>
              <a:rPr lang="en-US" sz="3200" dirty="0"/>
              <a:t> Product quality</a:t>
            </a:r>
          </a:p>
          <a:p>
            <a:r>
              <a:rPr lang="en-US" sz="3200" dirty="0"/>
              <a:t> Defects tracking</a:t>
            </a:r>
          </a:p>
          <a:p>
            <a:r>
              <a:rPr lang="en-US" sz="3200" dirty="0"/>
              <a:t> Supply planning</a:t>
            </a:r>
          </a:p>
          <a:p>
            <a:r>
              <a:rPr lang="en-US" sz="3200" dirty="0"/>
              <a:t> Manufacturing process defect tracking</a:t>
            </a:r>
          </a:p>
          <a:p>
            <a:r>
              <a:rPr lang="en-US" sz="3200" dirty="0"/>
              <a:t> Testing and simulation of new manufacturing processes</a:t>
            </a:r>
          </a:p>
        </p:txBody>
      </p:sp>
    </p:spTree>
    <p:extLst>
      <p:ext uri="{BB962C8B-B14F-4D97-AF65-F5344CB8AC3E}">
        <p14:creationId xmlns:p14="http://schemas.microsoft.com/office/powerpoint/2010/main" val="122838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ow Companies Are Using Big Data and Analytics for Better Growth and  Innovation? - Matellio In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8625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What is big data?</a:t>
            </a:r>
          </a:p>
        </p:txBody>
      </p:sp>
      <p:sp>
        <p:nvSpPr>
          <p:cNvPr id="3" name="Content Placeholder 2"/>
          <p:cNvSpPr>
            <a:spLocks noGrp="1"/>
          </p:cNvSpPr>
          <p:nvPr>
            <p:ph idx="1"/>
          </p:nvPr>
        </p:nvSpPr>
        <p:spPr/>
        <p:txBody>
          <a:bodyPr>
            <a:normAutofit/>
          </a:bodyPr>
          <a:lstStyle/>
          <a:p>
            <a:pPr marL="0" indent="0">
              <a:lnSpc>
                <a:spcPct val="150000"/>
              </a:lnSpc>
              <a:buNone/>
            </a:pPr>
            <a:r>
              <a:rPr lang="en-US" sz="3200" dirty="0"/>
              <a:t>Big Data refers to a huge volume of data, that cannot be stored and processed using the traditional computing approach within a given time frame.</a:t>
            </a:r>
          </a:p>
        </p:txBody>
      </p:sp>
    </p:spTree>
    <p:extLst>
      <p:ext uri="{BB962C8B-B14F-4D97-AF65-F5344CB8AC3E}">
        <p14:creationId xmlns:p14="http://schemas.microsoft.com/office/powerpoint/2010/main" val="103987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6525" y="2165043"/>
            <a:ext cx="8911687" cy="1280890"/>
          </a:xfrm>
        </p:spPr>
        <p:txBody>
          <a:bodyPr>
            <a:noAutofit/>
          </a:bodyPr>
          <a:lstStyle/>
          <a:p>
            <a:pPr algn="ctr"/>
            <a:r>
              <a:rPr lang="en-US" sz="5400" dirty="0"/>
              <a:t>Some Real Time Applications of Big Data</a:t>
            </a:r>
          </a:p>
        </p:txBody>
      </p:sp>
    </p:spTree>
    <p:extLst>
      <p:ext uri="{BB962C8B-B14F-4D97-AF65-F5344CB8AC3E}">
        <p14:creationId xmlns:p14="http://schemas.microsoft.com/office/powerpoint/2010/main" val="143130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Google Big Data</a:t>
            </a:r>
          </a:p>
        </p:txBody>
      </p:sp>
      <p:sp>
        <p:nvSpPr>
          <p:cNvPr id="3" name="Content Placeholder 2"/>
          <p:cNvSpPr>
            <a:spLocks noGrp="1"/>
          </p:cNvSpPr>
          <p:nvPr>
            <p:ph idx="1"/>
          </p:nvPr>
        </p:nvSpPr>
        <p:spPr/>
        <p:txBody>
          <a:bodyPr>
            <a:normAutofit/>
          </a:bodyPr>
          <a:lstStyle/>
          <a:p>
            <a:pPr marL="0" indent="0">
              <a:buNone/>
            </a:pPr>
            <a:r>
              <a:rPr lang="en-US" sz="3200" dirty="0"/>
              <a:t>Google developed several open source tools and techniques that are extensively used in big data ecosystem. With the help of different big data tools and techniques, Google is now capable of exploring millions of websites and </a:t>
            </a:r>
            <a:r>
              <a:rPr lang="en-US" sz="3200" b="1" dirty="0"/>
              <a:t>fetch you the right answer or information within milliseconds.</a:t>
            </a:r>
          </a:p>
        </p:txBody>
      </p:sp>
    </p:spTree>
    <p:extLst>
      <p:ext uri="{BB962C8B-B14F-4D97-AF65-F5344CB8AC3E}">
        <p14:creationId xmlns:p14="http://schemas.microsoft.com/office/powerpoint/2010/main" val="538011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01333" y="0"/>
            <a:ext cx="9990667" cy="6871389"/>
          </a:xfrm>
          <a:prstGeom prst="rect">
            <a:avLst/>
          </a:prstGeom>
        </p:spPr>
      </p:pic>
    </p:spTree>
    <p:extLst>
      <p:ext uri="{BB962C8B-B14F-4D97-AF65-F5344CB8AC3E}">
        <p14:creationId xmlns:p14="http://schemas.microsoft.com/office/powerpoint/2010/main" val="2170991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a:t>IBM’s Weather Forecasting</a:t>
            </a:r>
          </a:p>
        </p:txBody>
      </p:sp>
      <p:sp>
        <p:nvSpPr>
          <p:cNvPr id="3" name="Content Placeholder 2"/>
          <p:cNvSpPr>
            <a:spLocks noGrp="1"/>
          </p:cNvSpPr>
          <p:nvPr>
            <p:ph idx="1"/>
          </p:nvPr>
        </p:nvSpPr>
        <p:spPr>
          <a:xfrm>
            <a:off x="2589212" y="1676400"/>
            <a:ext cx="8915400" cy="4234822"/>
          </a:xfrm>
        </p:spPr>
        <p:txBody>
          <a:bodyPr>
            <a:normAutofit fontScale="92500" lnSpcReduction="20000"/>
          </a:bodyPr>
          <a:lstStyle/>
          <a:p>
            <a:pPr marL="0" indent="0">
              <a:lnSpc>
                <a:spcPct val="150000"/>
              </a:lnSpc>
              <a:buNone/>
            </a:pPr>
            <a:r>
              <a:rPr lang="en-US" sz="2800" dirty="0"/>
              <a:t>One example of an application of big data to weather forecasting is IBM’s Deep Thunder. Unlike many weather forecasting systems, which give general information about a broad geographical region, Deep Thunder provides forecasts for extremely specific locations, such as a single airport, so that local authorities can get critically important information in real time.</a:t>
            </a:r>
          </a:p>
        </p:txBody>
      </p:sp>
    </p:spTree>
    <p:extLst>
      <p:ext uri="{BB962C8B-B14F-4D97-AF65-F5344CB8AC3E}">
        <p14:creationId xmlns:p14="http://schemas.microsoft.com/office/powerpoint/2010/main" val="38534947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8790" y="2503711"/>
            <a:ext cx="8911687" cy="1280890"/>
          </a:xfrm>
        </p:spPr>
        <p:txBody>
          <a:bodyPr>
            <a:noAutofit/>
          </a:bodyPr>
          <a:lstStyle/>
          <a:p>
            <a:pPr algn="ctr"/>
            <a:r>
              <a:rPr lang="en-US" sz="8800" dirty="0"/>
              <a:t>Thank You</a:t>
            </a:r>
          </a:p>
        </p:txBody>
      </p:sp>
    </p:spTree>
    <p:extLst>
      <p:ext uri="{BB962C8B-B14F-4D97-AF65-F5344CB8AC3E}">
        <p14:creationId xmlns:p14="http://schemas.microsoft.com/office/powerpoint/2010/main" val="3466366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Example of big data</a:t>
            </a:r>
          </a:p>
        </p:txBody>
      </p:sp>
      <p:sp>
        <p:nvSpPr>
          <p:cNvPr id="3" name="Content Placeholder 2"/>
          <p:cNvSpPr>
            <a:spLocks noGrp="1"/>
          </p:cNvSpPr>
          <p:nvPr>
            <p:ph idx="1"/>
          </p:nvPr>
        </p:nvSpPr>
        <p:spPr>
          <a:xfrm>
            <a:off x="2589212" y="1905000"/>
            <a:ext cx="8915400" cy="4360332"/>
          </a:xfrm>
        </p:spPr>
        <p:txBody>
          <a:bodyPr>
            <a:noAutofit/>
          </a:bodyPr>
          <a:lstStyle/>
          <a:p>
            <a:pPr marL="0" indent="0" algn="just">
              <a:lnSpc>
                <a:spcPct val="120000"/>
              </a:lnSpc>
              <a:buNone/>
            </a:pPr>
            <a:r>
              <a:rPr lang="en-US" sz="2800" dirty="0"/>
              <a:t>For example, if we try to attach a document that is of 100 megabytes in size to an email, we would not be able to do so. As the email system would not support an attachment of this size.</a:t>
            </a:r>
          </a:p>
          <a:p>
            <a:pPr marL="0" indent="0" algn="just">
              <a:lnSpc>
                <a:spcPct val="120000"/>
              </a:lnSpc>
              <a:buNone/>
            </a:pPr>
            <a:r>
              <a:rPr lang="en-US" sz="2800" dirty="0"/>
              <a:t>Therefore this 100 megabytes of attachment with respect to email can be referred to as Big Data.</a:t>
            </a:r>
          </a:p>
        </p:txBody>
      </p:sp>
    </p:spTree>
    <p:extLst>
      <p:ext uri="{BB962C8B-B14F-4D97-AF65-F5344CB8AC3E}">
        <p14:creationId xmlns:p14="http://schemas.microsoft.com/office/powerpoint/2010/main" val="3433708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t>What is Big Data Analytics?</a:t>
            </a:r>
          </a:p>
        </p:txBody>
      </p:sp>
      <p:sp>
        <p:nvSpPr>
          <p:cNvPr id="3" name="Content Placeholder 2"/>
          <p:cNvSpPr>
            <a:spLocks noGrp="1"/>
          </p:cNvSpPr>
          <p:nvPr>
            <p:ph idx="1"/>
          </p:nvPr>
        </p:nvSpPr>
        <p:spPr/>
        <p:txBody>
          <a:bodyPr>
            <a:normAutofit/>
          </a:bodyPr>
          <a:lstStyle/>
          <a:p>
            <a:pPr marL="0" indent="0">
              <a:lnSpc>
                <a:spcPct val="150000"/>
              </a:lnSpc>
              <a:buNone/>
            </a:pPr>
            <a:r>
              <a:rPr lang="en-US" sz="3200" dirty="0"/>
              <a:t>Big Data Analytics is a process to extract meaningful insight from big such as hidden patterns, unknown correlations, market trends and customer preferences.</a:t>
            </a:r>
          </a:p>
        </p:txBody>
      </p:sp>
    </p:spTree>
    <p:extLst>
      <p:ext uri="{BB962C8B-B14F-4D97-AF65-F5344CB8AC3E}">
        <p14:creationId xmlns:p14="http://schemas.microsoft.com/office/powerpoint/2010/main" val="1331023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t>Types of Big Data Analytics</a:t>
            </a:r>
          </a:p>
        </p:txBody>
      </p:sp>
      <p:sp>
        <p:nvSpPr>
          <p:cNvPr id="3" name="Content Placeholder 2"/>
          <p:cNvSpPr>
            <a:spLocks noGrp="1"/>
          </p:cNvSpPr>
          <p:nvPr>
            <p:ph idx="1"/>
          </p:nvPr>
        </p:nvSpPr>
        <p:spPr/>
        <p:txBody>
          <a:bodyPr>
            <a:normAutofit/>
          </a:bodyPr>
          <a:lstStyle/>
          <a:p>
            <a:pPr>
              <a:lnSpc>
                <a:spcPct val="150000"/>
              </a:lnSpc>
              <a:buFont typeface="+mj-lt"/>
              <a:buAutoNum type="arabicPeriod"/>
            </a:pPr>
            <a:r>
              <a:rPr lang="en-US" sz="3200" dirty="0"/>
              <a:t> Structured Data</a:t>
            </a:r>
          </a:p>
          <a:p>
            <a:pPr>
              <a:lnSpc>
                <a:spcPct val="150000"/>
              </a:lnSpc>
              <a:buFont typeface="+mj-lt"/>
              <a:buAutoNum type="arabicPeriod"/>
            </a:pPr>
            <a:r>
              <a:rPr lang="en-US" sz="3200" dirty="0"/>
              <a:t> Unstructured Data</a:t>
            </a:r>
          </a:p>
          <a:p>
            <a:pPr>
              <a:lnSpc>
                <a:spcPct val="150000"/>
              </a:lnSpc>
              <a:buFont typeface="+mj-lt"/>
              <a:buAutoNum type="arabicPeriod"/>
            </a:pPr>
            <a:r>
              <a:rPr lang="en-US" sz="3200" dirty="0"/>
              <a:t> Semi-Structured Data</a:t>
            </a:r>
          </a:p>
        </p:txBody>
      </p:sp>
    </p:spTree>
    <p:extLst>
      <p:ext uri="{BB962C8B-B14F-4D97-AF65-F5344CB8AC3E}">
        <p14:creationId xmlns:p14="http://schemas.microsoft.com/office/powerpoint/2010/main" val="4198696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Structured Data</a:t>
            </a:r>
          </a:p>
        </p:txBody>
      </p:sp>
      <p:sp>
        <p:nvSpPr>
          <p:cNvPr id="3" name="Content Placeholder 2"/>
          <p:cNvSpPr>
            <a:spLocks noGrp="1"/>
          </p:cNvSpPr>
          <p:nvPr>
            <p:ph idx="1"/>
          </p:nvPr>
        </p:nvSpPr>
        <p:spPr>
          <a:xfrm>
            <a:off x="2589212" y="1710267"/>
            <a:ext cx="8915400" cy="4200955"/>
          </a:xfrm>
        </p:spPr>
        <p:txBody>
          <a:bodyPr>
            <a:normAutofit fontScale="92500" lnSpcReduction="10000"/>
          </a:bodyPr>
          <a:lstStyle/>
          <a:p>
            <a:pPr marL="0" indent="0">
              <a:lnSpc>
                <a:spcPct val="150000"/>
              </a:lnSpc>
              <a:buNone/>
            </a:pPr>
            <a:r>
              <a:rPr lang="en-US" sz="3200" dirty="0"/>
              <a:t>Structured Data refers to the data that has a proper structure associated with it. For example, the data that is present within the databases, the CSV files, and the excel spreadsheets can be referred to as Structured Data.</a:t>
            </a:r>
          </a:p>
        </p:txBody>
      </p:sp>
    </p:spTree>
    <p:extLst>
      <p:ext uri="{BB962C8B-B14F-4D97-AF65-F5344CB8AC3E}">
        <p14:creationId xmlns:p14="http://schemas.microsoft.com/office/powerpoint/2010/main" val="900551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Unstructured Data</a:t>
            </a:r>
          </a:p>
        </p:txBody>
      </p:sp>
      <p:sp>
        <p:nvSpPr>
          <p:cNvPr id="3" name="Content Placeholder 2"/>
          <p:cNvSpPr>
            <a:spLocks noGrp="1"/>
          </p:cNvSpPr>
          <p:nvPr>
            <p:ph idx="1"/>
          </p:nvPr>
        </p:nvSpPr>
        <p:spPr>
          <a:xfrm>
            <a:off x="2589212" y="1905000"/>
            <a:ext cx="8915400" cy="4006222"/>
          </a:xfrm>
        </p:spPr>
        <p:txBody>
          <a:bodyPr>
            <a:normAutofit/>
          </a:bodyPr>
          <a:lstStyle/>
          <a:p>
            <a:pPr marL="0" indent="0">
              <a:lnSpc>
                <a:spcPct val="150000"/>
              </a:lnSpc>
              <a:buNone/>
            </a:pPr>
            <a:r>
              <a:rPr lang="en-US" sz="3200" dirty="0"/>
              <a:t>Unstructured Data refers to the data that does not have any structure associated with it at all. For example, the image files, the audio files, and the video files can be referred to as Unstructured Data.</a:t>
            </a:r>
          </a:p>
        </p:txBody>
      </p:sp>
    </p:spTree>
    <p:extLst>
      <p:ext uri="{BB962C8B-B14F-4D97-AF65-F5344CB8AC3E}">
        <p14:creationId xmlns:p14="http://schemas.microsoft.com/office/powerpoint/2010/main" val="498454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Semi-Structured Data</a:t>
            </a:r>
          </a:p>
        </p:txBody>
      </p:sp>
      <p:sp>
        <p:nvSpPr>
          <p:cNvPr id="3" name="Content Placeholder 2"/>
          <p:cNvSpPr>
            <a:spLocks noGrp="1"/>
          </p:cNvSpPr>
          <p:nvPr>
            <p:ph idx="1"/>
          </p:nvPr>
        </p:nvSpPr>
        <p:spPr>
          <a:xfrm>
            <a:off x="2589212" y="1905000"/>
            <a:ext cx="8915400" cy="4006222"/>
          </a:xfrm>
        </p:spPr>
        <p:txBody>
          <a:bodyPr>
            <a:normAutofit fontScale="92500" lnSpcReduction="10000"/>
          </a:bodyPr>
          <a:lstStyle/>
          <a:p>
            <a:pPr marL="0" indent="0">
              <a:lnSpc>
                <a:spcPct val="150000"/>
              </a:lnSpc>
              <a:buNone/>
            </a:pPr>
            <a:r>
              <a:rPr lang="en-US" sz="3200" dirty="0"/>
              <a:t>Semi-Structured Data refers to the data that does not have a proper structure associated with it. For example, the data that is present within the emails, the log files, and the word documents can be referred to as Semi-Structured Data.</a:t>
            </a:r>
          </a:p>
        </p:txBody>
      </p:sp>
    </p:spTree>
    <p:extLst>
      <p:ext uri="{BB962C8B-B14F-4D97-AF65-F5344CB8AC3E}">
        <p14:creationId xmlns:p14="http://schemas.microsoft.com/office/powerpoint/2010/main" val="3158699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a:t>Characteristics of Big Data</a:t>
            </a:r>
          </a:p>
        </p:txBody>
      </p:sp>
      <p:sp>
        <p:nvSpPr>
          <p:cNvPr id="3" name="Content Placeholder 2"/>
          <p:cNvSpPr>
            <a:spLocks noGrp="1"/>
          </p:cNvSpPr>
          <p:nvPr>
            <p:ph idx="1"/>
          </p:nvPr>
        </p:nvSpPr>
        <p:spPr/>
        <p:txBody>
          <a:bodyPr>
            <a:normAutofit fontScale="92500" lnSpcReduction="10000"/>
          </a:bodyPr>
          <a:lstStyle/>
          <a:p>
            <a:pPr marL="0" indent="0">
              <a:lnSpc>
                <a:spcPct val="150000"/>
              </a:lnSpc>
              <a:buNone/>
            </a:pPr>
            <a:r>
              <a:rPr lang="en-US" sz="3200" dirty="0"/>
              <a:t>Big Data is categorized into 3 important characteristics:</a:t>
            </a:r>
          </a:p>
          <a:p>
            <a:pPr marL="514350" indent="-514350">
              <a:lnSpc>
                <a:spcPct val="150000"/>
              </a:lnSpc>
              <a:buFont typeface="+mj-lt"/>
              <a:buAutoNum type="arabicPeriod"/>
            </a:pPr>
            <a:r>
              <a:rPr lang="en-US" sz="3200" dirty="0"/>
              <a:t>Volume</a:t>
            </a:r>
          </a:p>
          <a:p>
            <a:pPr marL="514350" indent="-514350">
              <a:lnSpc>
                <a:spcPct val="150000"/>
              </a:lnSpc>
              <a:buFont typeface="+mj-lt"/>
              <a:buAutoNum type="arabicPeriod"/>
            </a:pPr>
            <a:r>
              <a:rPr lang="en-US" sz="3200" dirty="0"/>
              <a:t>Velocity</a:t>
            </a:r>
          </a:p>
          <a:p>
            <a:pPr marL="514350" indent="-514350">
              <a:lnSpc>
                <a:spcPct val="150000"/>
              </a:lnSpc>
              <a:buFont typeface="+mj-lt"/>
              <a:buAutoNum type="arabicPeriod"/>
            </a:pPr>
            <a:r>
              <a:rPr lang="en-US" sz="3200" dirty="0"/>
              <a:t>Variety</a:t>
            </a:r>
          </a:p>
        </p:txBody>
      </p:sp>
    </p:spTree>
    <p:extLst>
      <p:ext uri="{BB962C8B-B14F-4D97-AF65-F5344CB8AC3E}">
        <p14:creationId xmlns:p14="http://schemas.microsoft.com/office/powerpoint/2010/main" val="268003276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36</TotalTime>
  <Words>644</Words>
  <Application>Microsoft Office PowerPoint</Application>
  <PresentationFormat>Widescreen</PresentationFormat>
  <Paragraphs>73</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Century Gothic</vt:lpstr>
      <vt:lpstr>Wingdings 3</vt:lpstr>
      <vt:lpstr>Wisp</vt:lpstr>
      <vt:lpstr>BIG DATA ANALYTICS</vt:lpstr>
      <vt:lpstr>What is big data?</vt:lpstr>
      <vt:lpstr>Example of big data</vt:lpstr>
      <vt:lpstr>What is Big Data Analytics?</vt:lpstr>
      <vt:lpstr>Types of Big Data Analytics</vt:lpstr>
      <vt:lpstr>Structured Data</vt:lpstr>
      <vt:lpstr>Unstructured Data</vt:lpstr>
      <vt:lpstr>Semi-Structured Data</vt:lpstr>
      <vt:lpstr>Characteristics of Big Data</vt:lpstr>
      <vt:lpstr>PowerPoint Presentation</vt:lpstr>
      <vt:lpstr>Process of Big Data Analytics</vt:lpstr>
      <vt:lpstr>Tools used in Big Data Analytics</vt:lpstr>
      <vt:lpstr>Big Data application domains</vt:lpstr>
      <vt:lpstr>Education</vt:lpstr>
      <vt:lpstr>Healthcare</vt:lpstr>
      <vt:lpstr>Weather Forecast</vt:lpstr>
      <vt:lpstr>Agriculture</vt:lpstr>
      <vt:lpstr>Manufacturing</vt:lpstr>
      <vt:lpstr>PowerPoint Presentation</vt:lpstr>
      <vt:lpstr>Some Real Time Applications of Big Data</vt:lpstr>
      <vt:lpstr>Google Big Data</vt:lpstr>
      <vt:lpstr>PowerPoint Presentation</vt:lpstr>
      <vt:lpstr>IBM’s Weather Forecasting</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ANALYTICS</dc:title>
  <dc:creator>Acer</dc:creator>
  <cp:lastModifiedBy>Dr. Fizar Ahmed</cp:lastModifiedBy>
  <cp:revision>8</cp:revision>
  <dcterms:created xsi:type="dcterms:W3CDTF">2024-02-19T07:57:44Z</dcterms:created>
  <dcterms:modified xsi:type="dcterms:W3CDTF">2024-03-03T03:24:13Z</dcterms:modified>
</cp:coreProperties>
</file>