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9" r:id="rId2"/>
  </p:sldMasterIdLst>
  <p:notesMasterIdLst>
    <p:notesMasterId r:id="rId45"/>
  </p:notesMasterIdLst>
  <p:sldIdLst>
    <p:sldId id="256" r:id="rId3"/>
    <p:sldId id="257" r:id="rId4"/>
    <p:sldId id="258" r:id="rId5"/>
    <p:sldId id="259" r:id="rId6"/>
    <p:sldId id="260" r:id="rId7"/>
    <p:sldId id="277" r:id="rId8"/>
    <p:sldId id="285" r:id="rId9"/>
    <p:sldId id="286" r:id="rId10"/>
    <p:sldId id="261" r:id="rId11"/>
    <p:sldId id="262" r:id="rId12"/>
    <p:sldId id="271" r:id="rId13"/>
    <p:sldId id="276" r:id="rId14"/>
    <p:sldId id="302" r:id="rId15"/>
    <p:sldId id="270" r:id="rId16"/>
    <p:sldId id="272" r:id="rId17"/>
    <p:sldId id="273" r:id="rId18"/>
    <p:sldId id="274" r:id="rId19"/>
    <p:sldId id="266" r:id="rId20"/>
    <p:sldId id="267" r:id="rId21"/>
    <p:sldId id="268" r:id="rId22"/>
    <p:sldId id="269" r:id="rId23"/>
    <p:sldId id="303" r:id="rId24"/>
    <p:sldId id="283" r:id="rId25"/>
    <p:sldId id="282" r:id="rId26"/>
    <p:sldId id="280" r:id="rId27"/>
    <p:sldId id="278" r:id="rId28"/>
    <p:sldId id="288" r:id="rId29"/>
    <p:sldId id="289" r:id="rId30"/>
    <p:sldId id="290" r:id="rId31"/>
    <p:sldId id="291" r:id="rId32"/>
    <p:sldId id="263" r:id="rId33"/>
    <p:sldId id="292" r:id="rId34"/>
    <p:sldId id="264" r:id="rId35"/>
    <p:sldId id="294" r:id="rId36"/>
    <p:sldId id="265" r:id="rId37"/>
    <p:sldId id="295" r:id="rId38"/>
    <p:sldId id="296" r:id="rId39"/>
    <p:sldId id="297" r:id="rId40"/>
    <p:sldId id="298" r:id="rId41"/>
    <p:sldId id="300" r:id="rId42"/>
    <p:sldId id="299" r:id="rId43"/>
    <p:sldId id="30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84DB4-84DF-4B58-8D27-9A6473B62B24}" type="datetimeFigureOut">
              <a:rPr lang="en-US" smtClean="0"/>
              <a:t>8/10/2022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E81F0-6220-4A6F-B01D-679792F94BB0}" type="slidenum">
              <a:rPr lang="en-US" smtClean="0"/>
              <a:t>‹#›</a:t>
            </a:fld>
            <a:endParaRPr lang="en-US"/>
          </a:p>
        </p:txBody>
      </p:sp>
    </p:spTree>
    <p:extLst>
      <p:ext uri="{BB962C8B-B14F-4D97-AF65-F5344CB8AC3E}">
        <p14:creationId xmlns:p14="http://schemas.microsoft.com/office/powerpoint/2010/main" val="212780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56DF33FF-17B7-405C-8009-A7D60C536E94}"/>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xmlns="" id="{BF169A0F-FBE1-4404-A208-AA1D75FB3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xmlns="" id="{8CCA5251-1F0C-4638-A061-BDE3DF854D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FB152A-E16B-4FF2-B74C-B6DBEA8688B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132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xmlns="" id="{26A544A1-8DA5-435F-A4D4-DFF3CF973B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A2B89D-465A-4A3A-B8E9-AD56DB8A23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9" name="Rectangle 2">
            <a:extLst>
              <a:ext uri="{FF2B5EF4-FFF2-40B4-BE49-F238E27FC236}">
                <a16:creationId xmlns:a16="http://schemas.microsoft.com/office/drawing/2014/main" xmlns="" id="{F871BF7A-8439-4F48-B40A-7F07CA3B2BC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xmlns="" id="{963D719A-479C-4CEF-90A7-614D803D5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a:latin typeface="Arial" panose="020B0604020202020204" pitchFamily="34" charset="0"/>
                <a:cs typeface="Times New Roman" panose="02020603050405020304" pitchFamily="18" charset="0"/>
              </a:rPr>
              <a:t>Teaching tip</a:t>
            </a:r>
          </a:p>
          <a:p>
            <a:pPr eaLnBrk="1" hangingPunct="1"/>
            <a:r>
              <a:rPr lang="en-US" altLang="en-US" dirty="0">
                <a:latin typeface="Arial" panose="020B0604020202020204" pitchFamily="34" charset="0"/>
              </a:rPr>
              <a:t>Most state departments of motor vehicles rely on a mainframe computer. Officers access the mainframe from a remote intelligent terminal. </a:t>
            </a:r>
          </a:p>
        </p:txBody>
      </p:sp>
    </p:spTree>
    <p:extLst>
      <p:ext uri="{BB962C8B-B14F-4D97-AF65-F5344CB8AC3E}">
        <p14:creationId xmlns:p14="http://schemas.microsoft.com/office/powerpoint/2010/main" val="314447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D0A960FF-6A07-48C4-97F0-28FA48BD3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F3A3DE-9129-48B5-962A-95034DE543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xmlns="" id="{19950C4E-97B0-4B91-B3A1-FDEE4C1F5D73}"/>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xmlns="" id="{80C7FD5A-B410-41EF-9E19-8674C37D1A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Discussion point</a:t>
            </a:r>
          </a:p>
          <a:p>
            <a:pPr eaLnBrk="1" hangingPunct="1"/>
            <a:r>
              <a:rPr lang="en-US" altLang="en-US">
                <a:latin typeface="Arial" panose="020B0604020202020204" pitchFamily="34" charset="0"/>
              </a:rPr>
              <a:t>Page 19 of the text introduces the first Norton Notebook, the Merging of Media and Meaning. The author draws an analogy between electricity and computers in our lives. Discuss with your students how difficult live would be without either of these devices. Remember that computers exist in nearly all of our modern devices, including cars, phones, kitchen appliances and entertainment devices. </a:t>
            </a:r>
          </a:p>
        </p:txBody>
      </p:sp>
    </p:spTree>
    <p:extLst>
      <p:ext uri="{BB962C8B-B14F-4D97-AF65-F5344CB8AC3E}">
        <p14:creationId xmlns:p14="http://schemas.microsoft.com/office/powerpoint/2010/main" val="249828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F3D566FA-0A53-45A6-B6E8-A43AE85C3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5A1320-1FD3-43FB-BA6B-DF7A72D933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2">
            <a:extLst>
              <a:ext uri="{FF2B5EF4-FFF2-40B4-BE49-F238E27FC236}">
                <a16:creationId xmlns:a16="http://schemas.microsoft.com/office/drawing/2014/main" xmlns="" id="{04DC8B16-3B0E-4949-B06B-262B1C3213D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xmlns="" id="{1D439670-E2B2-42D5-A5CA-AC34F15C9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Discussion point</a:t>
            </a:r>
          </a:p>
          <a:p>
            <a:pPr eaLnBrk="1" hangingPunct="1"/>
            <a:r>
              <a:rPr lang="en-US" altLang="en-US">
                <a:latin typeface="Arial" panose="020B0604020202020204" pitchFamily="34" charset="0"/>
              </a:rPr>
              <a:t>Page 19 of the text introduces the first Norton Notebook, the Merging of Media and Meaning. The author draws an analogy between electricity and computers in our lives. Discuss with your students how difficult live would be without either of these devices. Remember that computers exist in nearly all of our modern devices, including cars, phones, kitchen appliances and entertainment devices. </a:t>
            </a:r>
          </a:p>
        </p:txBody>
      </p:sp>
    </p:spTree>
    <p:extLst>
      <p:ext uri="{BB962C8B-B14F-4D97-AF65-F5344CB8AC3E}">
        <p14:creationId xmlns:p14="http://schemas.microsoft.com/office/powerpoint/2010/main" val="145222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C360AFBE-6DA0-46ED-BB3C-5DCF3411E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7FC4EA-8DE8-4A48-BB48-F2797FDE8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a:extLst>
              <a:ext uri="{FF2B5EF4-FFF2-40B4-BE49-F238E27FC236}">
                <a16:creationId xmlns:a16="http://schemas.microsoft.com/office/drawing/2014/main" xmlns="" id="{50C73328-5810-470E-94EF-A7473D2579D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xmlns="" id="{AB7CC32B-2165-4EEC-9216-EE6EA78D5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Insider information</a:t>
            </a:r>
          </a:p>
          <a:p>
            <a:pPr eaLnBrk="1" hangingPunct="1"/>
            <a:r>
              <a:rPr lang="en-US" altLang="en-US">
                <a:latin typeface="Arial" panose="020B0604020202020204" pitchFamily="34" charset="0"/>
              </a:rPr>
              <a:t>System units are commonly called cases. Many computer enthusiasts customize or ‘mod’ their cases with windows and lights. See www.casemodgod.com for examples of cases and products.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Sun Microsystems makes the most popular workstations on the planet. Sun’s systems are used in diverse applications such as medical imaging and CGI (computer generated image) animation.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p>
        </p:txBody>
      </p:sp>
    </p:spTree>
    <p:extLst>
      <p:ext uri="{BB962C8B-B14F-4D97-AF65-F5344CB8AC3E}">
        <p14:creationId xmlns:p14="http://schemas.microsoft.com/office/powerpoint/2010/main" val="146391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62083F98-FE3C-4F61-B2B2-AC8CEE1C6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4E141B-5AFE-4AEB-B08F-99A4497524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xmlns="" id="{A61FCBA8-19A9-481B-97F9-8E31F391974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B12A4661-4E28-4774-8324-5D1838E5A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Discussion point</a:t>
            </a:r>
          </a:p>
          <a:p>
            <a:pPr eaLnBrk="1" hangingPunct="1"/>
            <a:r>
              <a:rPr lang="en-US" altLang="en-US">
                <a:latin typeface="Arial" panose="020B0604020202020204" pitchFamily="34" charset="0"/>
              </a:rPr>
              <a:t>Have students contrast desktop and notebook computers. Focus on the pros and cons of each type of computer.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539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FD4B236A-9B88-4277-B937-D4F3D9DF72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D0B87-2DF0-428D-A193-6DED4EF223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5" name="Rectangle 2">
            <a:extLst>
              <a:ext uri="{FF2B5EF4-FFF2-40B4-BE49-F238E27FC236}">
                <a16:creationId xmlns:a16="http://schemas.microsoft.com/office/drawing/2014/main" xmlns="" id="{2C9419FA-C539-4A05-9ED1-36F5483A948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xmlns="" id="{489D4993-B65B-4D0D-A046-5DF6B1600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Teaching tip</a:t>
            </a:r>
          </a:p>
          <a:p>
            <a:pPr eaLnBrk="1" hangingPunct="1"/>
            <a:r>
              <a:rPr lang="en-US" altLang="en-US" i="1">
                <a:latin typeface="Arial" panose="020B0604020202020204" pitchFamily="34" charset="0"/>
                <a:cs typeface="Times New Roman" panose="02020603050405020304" pitchFamily="18" charset="0"/>
              </a:rPr>
              <a:t>The tablet PC was designed to simulate a piece of paper. Users interact with the tablet as if it was an unlimited paper notebook.</a:t>
            </a:r>
          </a:p>
          <a:p>
            <a:pPr eaLnBrk="1" hangingPunct="1"/>
            <a:r>
              <a:rPr lang="en-US" altLang="en-US" b="1" i="1">
                <a:latin typeface="Arial" panose="020B0604020202020204" pitchFamily="34" charset="0"/>
                <a:cs typeface="Times New Roman" panose="02020603050405020304" pitchFamily="18" charset="0"/>
              </a:rPr>
              <a:t>For more information</a:t>
            </a:r>
          </a:p>
          <a:p>
            <a:pPr eaLnBrk="1" hangingPunct="1"/>
            <a:r>
              <a:rPr lang="en-US" altLang="en-US">
                <a:latin typeface="Arial" panose="020B0604020202020204" pitchFamily="34" charset="0"/>
              </a:rPr>
              <a:t>See www.microsoft.com/windowsxp/tabletpc/evaluation/tours/default.mspx for an example of the Tablet PC in action.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212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40C96EB1-B6AB-4695-B4BC-8113741A8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562D77-F95D-45E9-A1F3-9706109233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xmlns="" id="{9F9B5741-4D9F-415C-A241-28954FFFAE0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B75EC222-1B4C-4AFA-AB63-D31618BFC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Teaching tip</a:t>
            </a:r>
          </a:p>
          <a:p>
            <a:pPr eaLnBrk="1" hangingPunct="1"/>
            <a:r>
              <a:rPr lang="en-US" altLang="en-US">
                <a:latin typeface="Arial" panose="020B0604020202020204" pitchFamily="34" charset="0"/>
              </a:rPr>
              <a:t>At this point, refer the students to the productivity tip on page 13. This tip helps the student determine what type of PC is best for them. </a:t>
            </a:r>
          </a:p>
        </p:txBody>
      </p:sp>
    </p:spTree>
    <p:extLst>
      <p:ext uri="{BB962C8B-B14F-4D97-AF65-F5344CB8AC3E}">
        <p14:creationId xmlns:p14="http://schemas.microsoft.com/office/powerpoint/2010/main" val="239823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A15B81AC-AE6B-4A9A-9169-4E3277545E8A}"/>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xmlns="" id="{9CD252E4-DC1F-4EF8-9162-F34918A8F6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xmlns="" id="{46426CA6-82BB-4D6C-A381-21E4577E2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0856A5-BF7F-4EE0-AD94-0502EB51A8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895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61C569B2-DD20-4E48-B3DD-4B24E8DD7E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5E62AB-FFF3-470D-9585-843D120C9A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xmlns="" id="{98441B14-0A42-4862-BC96-18EAD1424DE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FF633DBE-6D37-476C-8F30-CF9159CA4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Teaching tip</a:t>
            </a:r>
          </a:p>
          <a:p>
            <a:pPr eaLnBrk="1" hangingPunct="1"/>
            <a:r>
              <a:rPr lang="en-US" altLang="en-US">
                <a:latin typeface="Arial" panose="020B0604020202020204" pitchFamily="34" charset="0"/>
              </a:rPr>
              <a:t>Students have a hard time understanding trillions of calculations. A simple explanation is to add 1 trillion random numbers together in a second. Contrast the speed of a super computer to the fastest desktop computer advertised during the week of class. </a:t>
            </a:r>
          </a:p>
        </p:txBody>
      </p:sp>
    </p:spTree>
    <p:extLst>
      <p:ext uri="{BB962C8B-B14F-4D97-AF65-F5344CB8AC3E}">
        <p14:creationId xmlns:p14="http://schemas.microsoft.com/office/powerpoint/2010/main" val="193456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2BD961E9-EDD1-4583-B4FC-7372C0016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2ACA8A-A134-44E9-96B5-87BF35CC9C3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a:extLst>
              <a:ext uri="{FF2B5EF4-FFF2-40B4-BE49-F238E27FC236}">
                <a16:creationId xmlns:a16="http://schemas.microsoft.com/office/drawing/2014/main" xmlns="" id="{9C0FE24D-F5B1-4E95-AD4D-EA3321D23AE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xmlns="" id="{FCFE2CDC-6FAE-4D09-B543-576248194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Insider information</a:t>
            </a:r>
          </a:p>
          <a:p>
            <a:pPr eaLnBrk="1" hangingPunct="1"/>
            <a:r>
              <a:rPr lang="en-US" altLang="en-US">
                <a:latin typeface="Arial" panose="020B0604020202020204" pitchFamily="34" charset="0"/>
              </a:rPr>
              <a:t>The 2000 Census determined that 51% of American households had computers. Over 42% of these households also had Internet access. This can be contrasted to 36% and 18% in 1997. See www.census.gov/prod/2001pubs/p23-207.pdf for more information. </a:t>
            </a:r>
          </a:p>
        </p:txBody>
      </p:sp>
    </p:spTree>
    <p:extLst>
      <p:ext uri="{BB962C8B-B14F-4D97-AF65-F5344CB8AC3E}">
        <p14:creationId xmlns:p14="http://schemas.microsoft.com/office/powerpoint/2010/main" val="73647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BCC4CD3-1972-4090-82AC-13CC58063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0796FA-1DA5-4BAF-85C3-B15BCBA01B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95" name="Rectangle 2">
            <a:extLst>
              <a:ext uri="{FF2B5EF4-FFF2-40B4-BE49-F238E27FC236}">
                <a16:creationId xmlns:a16="http://schemas.microsoft.com/office/drawing/2014/main" xmlns="" id="{B094DD2D-3FAA-4B87-8BA3-DFC965979BA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xmlns="" id="{EBBD2A35-C94A-47A3-87BB-AB88FFBD61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cs typeface="Times New Roman" panose="02020603050405020304" pitchFamily="18" charset="0"/>
              </a:rPr>
              <a:t>Insider information </a:t>
            </a:r>
          </a:p>
          <a:p>
            <a:pPr eaLnBrk="1" hangingPunct="1"/>
            <a:r>
              <a:rPr lang="en-US" altLang="en-US">
                <a:latin typeface="Arial" panose="020B0604020202020204" pitchFamily="34" charset="0"/>
              </a:rPr>
              <a:t>Specialized mountain bikes are designed on Sun workstations. </a:t>
            </a:r>
          </a:p>
        </p:txBody>
      </p:sp>
    </p:spTree>
    <p:extLst>
      <p:ext uri="{BB962C8B-B14F-4D97-AF65-F5344CB8AC3E}">
        <p14:creationId xmlns:p14="http://schemas.microsoft.com/office/powerpoint/2010/main" val="102656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2723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204077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696DFA4-C494-468C-BCF8-280327A7FF45}"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6632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4287853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696DFA4-C494-468C-BCF8-280327A7FF45}"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628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283439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103683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399216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9794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altLang="en-US"/>
              <a:t>1A-</a:t>
            </a:r>
            <a:fld id="{216DB4B7-4D55-4A9F-AA12-E55A351D2678}" type="slidenum">
              <a:rPr lang="en-US" altLang="en-US" smtClean="0"/>
              <a:pPr/>
              <a:t>‹#›</a:t>
            </a:fld>
            <a:endParaRPr lang="en-US" altLang="en-US"/>
          </a:p>
        </p:txBody>
      </p:sp>
    </p:spTree>
    <p:extLst>
      <p:ext uri="{BB962C8B-B14F-4D97-AF65-F5344CB8AC3E}">
        <p14:creationId xmlns:p14="http://schemas.microsoft.com/office/powerpoint/2010/main" val="387530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r>
              <a:rPr lang="en-US" altLang="en-US"/>
              <a:t>1A-</a:t>
            </a:r>
            <a:fld id="{13A009DC-7672-4993-99FA-A18D13ED46EA}" type="slidenum">
              <a:rPr lang="en-US" altLang="en-US" smtClean="0"/>
              <a:pPr/>
              <a:t>‹#›</a:t>
            </a:fld>
            <a:endParaRPr lang="en-US" altLang="en-US"/>
          </a:p>
        </p:txBody>
      </p:sp>
    </p:spTree>
    <p:extLst>
      <p:ext uri="{BB962C8B-B14F-4D97-AF65-F5344CB8AC3E}">
        <p14:creationId xmlns:p14="http://schemas.microsoft.com/office/powerpoint/2010/main" val="88071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1220947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r>
              <a:rPr lang="en-US" altLang="en-US"/>
              <a:t>1A-</a:t>
            </a:r>
            <a:fld id="{89850E37-94A7-47C9-B52C-72AE21A7A647}" type="slidenum">
              <a:rPr lang="en-US" altLang="en-US" smtClean="0"/>
              <a:pPr/>
              <a:t>‹#›</a:t>
            </a:fld>
            <a:endParaRPr lang="en-US" altLang="en-US"/>
          </a:p>
        </p:txBody>
      </p:sp>
    </p:spTree>
    <p:extLst>
      <p:ext uri="{BB962C8B-B14F-4D97-AF65-F5344CB8AC3E}">
        <p14:creationId xmlns:p14="http://schemas.microsoft.com/office/powerpoint/2010/main" val="418513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8/10/2022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r>
              <a:rPr lang="en-US" altLang="en-US"/>
              <a:t>1A-</a:t>
            </a:r>
            <a:fld id="{645B1C76-1941-4A66-9479-6DD7F397B9F7}" type="slidenum">
              <a:rPr lang="en-US" altLang="en-US" smtClean="0"/>
              <a:pPr/>
              <a:t>‹#›</a:t>
            </a:fld>
            <a:endParaRPr lang="en-US" altLang="en-US"/>
          </a:p>
        </p:txBody>
      </p:sp>
    </p:spTree>
    <p:extLst>
      <p:ext uri="{BB962C8B-B14F-4D97-AF65-F5344CB8AC3E}">
        <p14:creationId xmlns:p14="http://schemas.microsoft.com/office/powerpoint/2010/main" val="2634903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8/10/2022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r>
              <a:rPr lang="en-US" altLang="en-US"/>
              <a:t>1A-</a:t>
            </a:r>
            <a:fld id="{51B3966D-448F-45DA-847F-ADE885C9B583}" type="slidenum">
              <a:rPr lang="en-US" altLang="en-US" smtClean="0"/>
              <a:pPr/>
              <a:t>‹#›</a:t>
            </a:fld>
            <a:endParaRPr lang="en-US" altLang="en-US"/>
          </a:p>
        </p:txBody>
      </p:sp>
    </p:spTree>
    <p:extLst>
      <p:ext uri="{BB962C8B-B14F-4D97-AF65-F5344CB8AC3E}">
        <p14:creationId xmlns:p14="http://schemas.microsoft.com/office/powerpoint/2010/main" val="208529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8/10/2022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r>
              <a:rPr lang="en-US" altLang="en-US"/>
              <a:t>1A-</a:t>
            </a:r>
            <a:fld id="{4F593094-1787-4546-B336-9D9664C4C26A}" type="slidenum">
              <a:rPr lang="en-US" altLang="en-US" smtClean="0"/>
              <a:pPr/>
              <a:t>‹#›</a:t>
            </a:fld>
            <a:endParaRPr lang="en-US" altLang="en-US"/>
          </a:p>
        </p:txBody>
      </p:sp>
    </p:spTree>
    <p:extLst>
      <p:ext uri="{BB962C8B-B14F-4D97-AF65-F5344CB8AC3E}">
        <p14:creationId xmlns:p14="http://schemas.microsoft.com/office/powerpoint/2010/main" val="3142449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r>
              <a:rPr lang="en-US" altLang="en-US"/>
              <a:t>1A-</a:t>
            </a:r>
            <a:fld id="{6C7E8C7D-3A41-432B-A5A9-EBF8D8796686}" type="slidenum">
              <a:rPr lang="en-US" altLang="en-US" smtClean="0"/>
              <a:pPr/>
              <a:t>‹#›</a:t>
            </a:fld>
            <a:endParaRPr lang="en-US" altLang="en-US"/>
          </a:p>
        </p:txBody>
      </p:sp>
    </p:spTree>
    <p:extLst>
      <p:ext uri="{BB962C8B-B14F-4D97-AF65-F5344CB8AC3E}">
        <p14:creationId xmlns:p14="http://schemas.microsoft.com/office/powerpoint/2010/main" val="284223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r>
              <a:rPr lang="en-US" altLang="en-US"/>
              <a:t>1A-</a:t>
            </a:r>
            <a:fld id="{6C48A649-9227-4BFA-B6B9-B8F0B1CEA310}" type="slidenum">
              <a:rPr lang="en-US" altLang="en-US" smtClean="0"/>
              <a:pPr/>
              <a:t>‹#›</a:t>
            </a:fld>
            <a:endParaRPr lang="en-US" altLang="en-US"/>
          </a:p>
        </p:txBody>
      </p:sp>
    </p:spTree>
    <p:extLst>
      <p:ext uri="{BB962C8B-B14F-4D97-AF65-F5344CB8AC3E}">
        <p14:creationId xmlns:p14="http://schemas.microsoft.com/office/powerpoint/2010/main" val="630264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r>
              <a:rPr lang="en-US" altLang="en-US"/>
              <a:t>1A-</a:t>
            </a:r>
            <a:fld id="{35768389-656A-4C2E-83B4-E203A2D5CC34}" type="slidenum">
              <a:rPr lang="en-US" altLang="en-US" smtClean="0"/>
              <a:pPr/>
              <a:t>‹#›</a:t>
            </a:fld>
            <a:endParaRPr lang="en-US" altLang="en-US"/>
          </a:p>
        </p:txBody>
      </p:sp>
    </p:spTree>
    <p:extLst>
      <p:ext uri="{BB962C8B-B14F-4D97-AF65-F5344CB8AC3E}">
        <p14:creationId xmlns:p14="http://schemas.microsoft.com/office/powerpoint/2010/main" val="26034639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r>
              <a:rPr lang="en-US" altLang="en-US"/>
              <a:t>1A-</a:t>
            </a:r>
            <a:fld id="{35768389-656A-4C2E-83B4-E203A2D5CC34}" type="slidenum">
              <a:rPr lang="en-US" altLang="en-US" smtClean="0"/>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871424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r>
              <a:rPr lang="en-US" altLang="en-US"/>
              <a:t>1A-</a:t>
            </a:r>
            <a:fld id="{35768389-656A-4C2E-83B4-E203A2D5CC34}" type="slidenum">
              <a:rPr lang="en-US" altLang="en-US" smtClean="0"/>
              <a:pPr/>
              <a:t>‹#›</a:t>
            </a:fld>
            <a:endParaRPr lang="en-US" altLang="en-US"/>
          </a:p>
        </p:txBody>
      </p:sp>
    </p:spTree>
    <p:extLst>
      <p:ext uri="{BB962C8B-B14F-4D97-AF65-F5344CB8AC3E}">
        <p14:creationId xmlns:p14="http://schemas.microsoft.com/office/powerpoint/2010/main" val="354530738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r>
              <a:rPr lang="en-US" altLang="en-US"/>
              <a:t>1A-</a:t>
            </a:r>
            <a:fld id="{35768389-656A-4C2E-83B4-E203A2D5CC34}" type="slidenum">
              <a:rPr lang="en-US" altLang="en-US" smtClean="0"/>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90470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F28BF7-59D3-4218-9882-C93CA36C49BA}"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2819043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r>
              <a:rPr lang="en-US" altLang="en-US"/>
              <a:t>1A-</a:t>
            </a:r>
            <a:fld id="{35768389-656A-4C2E-83B4-E203A2D5CC34}" type="slidenum">
              <a:rPr lang="en-US" altLang="en-US" smtClean="0"/>
              <a:pPr/>
              <a:t>‹#›</a:t>
            </a:fld>
            <a:endParaRPr lang="en-US" altLang="en-US"/>
          </a:p>
        </p:txBody>
      </p:sp>
    </p:spTree>
    <p:extLst>
      <p:ext uri="{BB962C8B-B14F-4D97-AF65-F5344CB8AC3E}">
        <p14:creationId xmlns:p14="http://schemas.microsoft.com/office/powerpoint/2010/main" val="219987733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altLang="en-US"/>
              <a:t>1A-</a:t>
            </a:r>
            <a:fld id="{6F7FCFC2-5694-4084-8A59-2935A5408A2F}" type="slidenum">
              <a:rPr lang="en-US" altLang="en-US" smtClean="0"/>
              <a:pPr/>
              <a:t>‹#›</a:t>
            </a:fld>
            <a:endParaRPr lang="en-US" altLang="en-US"/>
          </a:p>
        </p:txBody>
      </p:sp>
    </p:spTree>
    <p:extLst>
      <p:ext uri="{BB962C8B-B14F-4D97-AF65-F5344CB8AC3E}">
        <p14:creationId xmlns:p14="http://schemas.microsoft.com/office/powerpoint/2010/main" val="2602854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r>
              <a:rPr lang="en-US" altLang="en-US"/>
              <a:t>1A-</a:t>
            </a:r>
            <a:fld id="{BDD25CEF-1E69-4A2C-9331-CD32630FC6BF}" type="slidenum">
              <a:rPr lang="en-US" altLang="en-US" smtClean="0"/>
              <a:pPr/>
              <a:t>‹#›</a:t>
            </a:fld>
            <a:endParaRPr lang="en-US" altLang="en-US"/>
          </a:p>
        </p:txBody>
      </p:sp>
    </p:spTree>
    <p:extLst>
      <p:ext uri="{BB962C8B-B14F-4D97-AF65-F5344CB8AC3E}">
        <p14:creationId xmlns:p14="http://schemas.microsoft.com/office/powerpoint/2010/main" val="4186036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a:t>Click to edit Master title style</a:t>
            </a:r>
          </a:p>
        </p:txBody>
      </p:sp>
      <p:sp>
        <p:nvSpPr>
          <p:cNvPr id="3" name="Text Placeholder 2"/>
          <p:cNvSpPr>
            <a:spLocks noGrp="1"/>
          </p:cNvSpPr>
          <p:nvPr>
            <p:ph type="body" sz="half" idx="1"/>
          </p:nvPr>
        </p:nvSpPr>
        <p:spPr>
          <a:xfrm>
            <a:off x="1143000" y="1295400"/>
            <a:ext cx="38481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3500" y="1295400"/>
            <a:ext cx="3848100" cy="5410200"/>
          </a:xfrm>
        </p:spPr>
        <p:txBody>
          <a:bodyPr/>
          <a:lstStyle/>
          <a:p>
            <a:pPr lvl="0"/>
            <a:endParaRPr lang="en-US" noProof="0"/>
          </a:p>
        </p:txBody>
      </p:sp>
      <p:sp>
        <p:nvSpPr>
          <p:cNvPr id="5" name="Rectangle 6">
            <a:extLst>
              <a:ext uri="{FF2B5EF4-FFF2-40B4-BE49-F238E27FC236}">
                <a16:creationId xmlns:a16="http://schemas.microsoft.com/office/drawing/2014/main" xmlns="" id="{5EDC6B77-CA2E-47A8-A2BD-6DC1445587A4}"/>
              </a:ext>
            </a:extLst>
          </p:cNvPr>
          <p:cNvSpPr>
            <a:spLocks noGrp="1" noChangeArrowheads="1"/>
          </p:cNvSpPr>
          <p:nvPr>
            <p:ph type="sldNum" sz="quarter" idx="10"/>
          </p:nvPr>
        </p:nvSpPr>
        <p:spPr>
          <a:ln/>
        </p:spPr>
        <p:txBody>
          <a:bodyPr/>
          <a:lstStyle>
            <a:lvl1pPr>
              <a:defRPr/>
            </a:lvl1pPr>
          </a:lstStyle>
          <a:p>
            <a:r>
              <a:rPr lang="en-US" altLang="en-US"/>
              <a:t>1A-</a:t>
            </a:r>
            <a:fld id="{2D191C63-E0F2-4518-AD00-6A9D11E8E759}" type="slidenum">
              <a:rPr lang="en-US" altLang="en-US"/>
              <a:pPr/>
              <a:t>‹#›</a:t>
            </a:fld>
            <a:endParaRPr lang="en-US" altLang="en-US"/>
          </a:p>
        </p:txBody>
      </p:sp>
    </p:spTree>
    <p:extLst>
      <p:ext uri="{BB962C8B-B14F-4D97-AF65-F5344CB8AC3E}">
        <p14:creationId xmlns:p14="http://schemas.microsoft.com/office/powerpoint/2010/main" val="2036620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a:t>Click to edit Master title style</a:t>
            </a:r>
          </a:p>
        </p:txBody>
      </p:sp>
      <p:sp>
        <p:nvSpPr>
          <p:cNvPr id="3" name="Text Placeholder 2"/>
          <p:cNvSpPr>
            <a:spLocks noGrp="1"/>
          </p:cNvSpPr>
          <p:nvPr>
            <p:ph type="body" sz="half" idx="1"/>
          </p:nvPr>
        </p:nvSpPr>
        <p:spPr>
          <a:xfrm>
            <a:off x="1143000" y="1295400"/>
            <a:ext cx="38481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295400"/>
            <a:ext cx="38481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93912C8D-8E1B-4B3B-8845-3508D88F5EDF}"/>
              </a:ext>
            </a:extLst>
          </p:cNvPr>
          <p:cNvSpPr>
            <a:spLocks noGrp="1" noChangeArrowheads="1"/>
          </p:cNvSpPr>
          <p:nvPr>
            <p:ph type="sldNum" sz="quarter" idx="10"/>
          </p:nvPr>
        </p:nvSpPr>
        <p:spPr>
          <a:ln/>
        </p:spPr>
        <p:txBody>
          <a:bodyPr/>
          <a:lstStyle>
            <a:lvl1pPr>
              <a:defRPr/>
            </a:lvl1pPr>
          </a:lstStyle>
          <a:p>
            <a:r>
              <a:rPr lang="en-US" altLang="en-US"/>
              <a:t>1A-</a:t>
            </a:r>
            <a:fld id="{80BB5C11-EF8E-4E48-96B0-2F4130CAE078}" type="slidenum">
              <a:rPr lang="en-US" altLang="en-US"/>
              <a:pPr/>
              <a:t>‹#›</a:t>
            </a:fld>
            <a:endParaRPr lang="en-US" altLang="en-US"/>
          </a:p>
        </p:txBody>
      </p:sp>
    </p:spTree>
    <p:extLst>
      <p:ext uri="{BB962C8B-B14F-4D97-AF65-F5344CB8AC3E}">
        <p14:creationId xmlns:p14="http://schemas.microsoft.com/office/powerpoint/2010/main" val="384902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106112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F28BF7-59D3-4218-9882-C93CA36C49BA}"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420927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F28BF7-59D3-4218-9882-C93CA36C49BA}"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425222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28BF7-59D3-4218-9882-C93CA36C49BA}"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386973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185367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F28BF7-59D3-4218-9882-C93CA36C49BA}"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696DFA4-C494-468C-BCF8-280327A7FF45}" type="slidenum">
              <a:rPr lang="en-US" smtClean="0"/>
              <a:t>‹#›</a:t>
            </a:fld>
            <a:endParaRPr lang="en-US"/>
          </a:p>
        </p:txBody>
      </p:sp>
    </p:spTree>
    <p:extLst>
      <p:ext uri="{BB962C8B-B14F-4D97-AF65-F5344CB8AC3E}">
        <p14:creationId xmlns:p14="http://schemas.microsoft.com/office/powerpoint/2010/main" val="240171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7F28BF7-59D3-4218-9882-C93CA36C49BA}" type="datetimeFigureOut">
              <a:rPr lang="en-US" smtClean="0"/>
              <a:t>8/10/2022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696DFA4-C494-468C-BCF8-280327A7FF45}" type="slidenum">
              <a:rPr lang="en-US" smtClean="0"/>
              <a:t>‹#›</a:t>
            </a:fld>
            <a:endParaRPr lang="en-US"/>
          </a:p>
        </p:txBody>
      </p:sp>
    </p:spTree>
    <p:extLst>
      <p:ext uri="{BB962C8B-B14F-4D97-AF65-F5344CB8AC3E}">
        <p14:creationId xmlns:p14="http://schemas.microsoft.com/office/powerpoint/2010/main" val="6053124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8/10/2022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r>
              <a:rPr lang="en-US" altLang="en-US"/>
              <a:t>1A-</a:t>
            </a:r>
            <a:fld id="{35768389-656A-4C2E-83B4-E203A2D5CC34}" type="slidenum">
              <a:rPr lang="en-US" altLang="en-US" smtClean="0"/>
              <a:pPr/>
              <a:t>‹#›</a:t>
            </a:fld>
            <a:endParaRPr lang="en-US" altLang="en-US"/>
          </a:p>
        </p:txBody>
      </p:sp>
    </p:spTree>
    <p:extLst>
      <p:ext uri="{BB962C8B-B14F-4D97-AF65-F5344CB8AC3E}">
        <p14:creationId xmlns:p14="http://schemas.microsoft.com/office/powerpoint/2010/main" val="107116116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19200" y="2422525"/>
            <a:ext cx="7924800" cy="1470025"/>
          </a:xfrm>
        </p:spPr>
        <p:txBody>
          <a:bodyPr>
            <a:normAutofit/>
          </a:bodyPr>
          <a:lstStyle/>
          <a:p>
            <a:pPr algn="ctr"/>
            <a:r>
              <a:rPr lang="en-US" b="1" dirty="0">
                <a:solidFill>
                  <a:srgbClr val="C00000"/>
                </a:solidFill>
              </a:rPr>
              <a:t>           Chapter 1</a:t>
            </a:r>
            <a:br>
              <a:rPr lang="en-US" b="1" dirty="0">
                <a:solidFill>
                  <a:srgbClr val="C00000"/>
                </a:solidFill>
              </a:rPr>
            </a:br>
            <a:r>
              <a:rPr lang="en-US" b="1" dirty="0">
                <a:solidFill>
                  <a:srgbClr val="C00000"/>
                </a:solidFill>
              </a:rPr>
              <a:t> Introduction to ICT and Computer</a:t>
            </a:r>
          </a:p>
        </p:txBody>
      </p:sp>
    </p:spTree>
    <p:extLst>
      <p:ext uri="{BB962C8B-B14F-4D97-AF65-F5344CB8AC3E}">
        <p14:creationId xmlns:p14="http://schemas.microsoft.com/office/powerpoint/2010/main" val="180383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3110"/>
            <a:ext cx="6589199" cy="1280890"/>
          </a:xfrm>
        </p:spPr>
        <p:txBody>
          <a:bodyPr/>
          <a:lstStyle/>
          <a:p>
            <a:r>
              <a:rPr lang="en-US" b="1" dirty="0">
                <a:solidFill>
                  <a:srgbClr val="C00000"/>
                </a:solidFill>
              </a:rPr>
              <a:t>Characteristics of a Computer</a:t>
            </a:r>
          </a:p>
        </p:txBody>
      </p:sp>
      <p:sp>
        <p:nvSpPr>
          <p:cNvPr id="3" name="Content Placeholder 2"/>
          <p:cNvSpPr>
            <a:spLocks noGrp="1"/>
          </p:cNvSpPr>
          <p:nvPr>
            <p:ph idx="1"/>
          </p:nvPr>
        </p:nvSpPr>
        <p:spPr>
          <a:xfrm>
            <a:off x="152400" y="1524000"/>
            <a:ext cx="8229600" cy="4525963"/>
          </a:xfrm>
        </p:spPr>
        <p:txBody>
          <a:bodyPr>
            <a:normAutofit/>
          </a:bodyPr>
          <a:lstStyle/>
          <a:p>
            <a:pPr marL="817245" marR="5080" indent="0" algn="just">
              <a:lnSpc>
                <a:spcPct val="100000"/>
              </a:lnSpc>
              <a:spcBef>
                <a:spcPts val="1015"/>
              </a:spcBef>
              <a:buClr>
                <a:srgbClr val="FF0000"/>
              </a:buClr>
              <a:buNone/>
              <a:tabLst>
                <a:tab pos="1275080" algn="l"/>
              </a:tabLst>
            </a:pPr>
            <a:r>
              <a:rPr lang="en-US" b="1" spc="-5" dirty="0">
                <a:solidFill>
                  <a:srgbClr val="C00000"/>
                </a:solidFill>
                <a:latin typeface="Verdana"/>
                <a:cs typeface="Verdana"/>
              </a:rPr>
              <a:t>4) Diligence: </a:t>
            </a:r>
            <a:r>
              <a:rPr lang="en-US" b="1" spc="-5" dirty="0">
                <a:latin typeface="Verdana"/>
                <a:cs typeface="Verdana"/>
              </a:rPr>
              <a:t>Computer </a:t>
            </a:r>
            <a:r>
              <a:rPr lang="en-US" b="1" spc="10" dirty="0">
                <a:latin typeface="Verdana"/>
                <a:cs typeface="Verdana"/>
              </a:rPr>
              <a:t>is </a:t>
            </a:r>
            <a:r>
              <a:rPr lang="en-US" b="1" spc="-10" dirty="0">
                <a:latin typeface="Verdana"/>
                <a:cs typeface="Verdana"/>
              </a:rPr>
              <a:t>free from </a:t>
            </a:r>
            <a:r>
              <a:rPr lang="en-US" b="1" spc="-5" dirty="0">
                <a:latin typeface="Verdana"/>
                <a:cs typeface="Verdana"/>
              </a:rPr>
              <a:t>monotony, tiredness,  and </a:t>
            </a:r>
            <a:r>
              <a:rPr lang="en-US" b="1" dirty="0">
                <a:latin typeface="Verdana"/>
                <a:cs typeface="Verdana"/>
              </a:rPr>
              <a:t>lack </a:t>
            </a:r>
            <a:r>
              <a:rPr lang="en-US" b="1" spc="-10" dirty="0">
                <a:latin typeface="Verdana"/>
                <a:cs typeface="Verdana"/>
              </a:rPr>
              <a:t>of </a:t>
            </a:r>
            <a:r>
              <a:rPr lang="en-US" b="1" spc="-5" dirty="0">
                <a:latin typeface="Verdana"/>
                <a:cs typeface="Verdana"/>
              </a:rPr>
              <a:t>concentration. </a:t>
            </a:r>
            <a:r>
              <a:rPr lang="en-US" b="1" spc="-20" dirty="0">
                <a:latin typeface="Verdana"/>
                <a:cs typeface="Verdana"/>
              </a:rPr>
              <a:t>It </a:t>
            </a:r>
            <a:r>
              <a:rPr lang="en-US" b="1" spc="-10" dirty="0">
                <a:latin typeface="Verdana"/>
                <a:cs typeface="Verdana"/>
              </a:rPr>
              <a:t>can </a:t>
            </a:r>
            <a:r>
              <a:rPr lang="en-US" b="1" spc="-5" dirty="0">
                <a:latin typeface="Verdana"/>
                <a:cs typeface="Verdana"/>
              </a:rPr>
              <a:t>continuously </a:t>
            </a:r>
            <a:r>
              <a:rPr lang="en-US" b="1" spc="-10" dirty="0">
                <a:latin typeface="Verdana"/>
                <a:cs typeface="Verdana"/>
              </a:rPr>
              <a:t>work </a:t>
            </a:r>
            <a:r>
              <a:rPr lang="en-US" b="1" spc="-5" dirty="0">
                <a:latin typeface="Verdana"/>
                <a:cs typeface="Verdana"/>
              </a:rPr>
              <a:t>for  </a:t>
            </a:r>
            <a:r>
              <a:rPr lang="en-US" b="1" spc="-10" dirty="0">
                <a:latin typeface="Verdana"/>
                <a:cs typeface="Verdana"/>
              </a:rPr>
              <a:t>hours </a:t>
            </a:r>
            <a:r>
              <a:rPr lang="en-US" b="1" dirty="0">
                <a:latin typeface="Verdana"/>
                <a:cs typeface="Verdana"/>
              </a:rPr>
              <a:t>without </a:t>
            </a:r>
            <a:r>
              <a:rPr lang="en-US" b="1" spc="-5" dirty="0">
                <a:latin typeface="Verdana"/>
                <a:cs typeface="Verdana"/>
              </a:rPr>
              <a:t>creating </a:t>
            </a:r>
            <a:r>
              <a:rPr lang="en-US" b="1" spc="-10" dirty="0">
                <a:latin typeface="Verdana"/>
                <a:cs typeface="Verdana"/>
              </a:rPr>
              <a:t>any error.</a:t>
            </a:r>
          </a:p>
          <a:p>
            <a:pPr marL="817245" marR="5080" indent="0" algn="just">
              <a:lnSpc>
                <a:spcPct val="100000"/>
              </a:lnSpc>
              <a:spcBef>
                <a:spcPts val="1015"/>
              </a:spcBef>
              <a:buClr>
                <a:srgbClr val="FF0000"/>
              </a:buClr>
              <a:buNone/>
              <a:tabLst>
                <a:tab pos="1275080" algn="l"/>
              </a:tabLst>
            </a:pPr>
            <a:r>
              <a:rPr lang="en-US" b="1" spc="-5" dirty="0">
                <a:solidFill>
                  <a:srgbClr val="C00000"/>
                </a:solidFill>
                <a:latin typeface="Verdana"/>
                <a:cs typeface="Verdana"/>
              </a:rPr>
              <a:t>5) Versatility: </a:t>
            </a:r>
            <a:r>
              <a:rPr lang="en-US" b="1" spc="-5" dirty="0">
                <a:latin typeface="Verdana"/>
                <a:cs typeface="Verdana"/>
              </a:rPr>
              <a:t>Computer </a:t>
            </a:r>
            <a:r>
              <a:rPr lang="en-US" b="1" spc="10" dirty="0">
                <a:latin typeface="Verdana"/>
                <a:cs typeface="Verdana"/>
              </a:rPr>
              <a:t>is </a:t>
            </a:r>
            <a:r>
              <a:rPr lang="en-US" b="1" spc="-5" dirty="0">
                <a:latin typeface="Verdana"/>
                <a:cs typeface="Verdana"/>
              </a:rPr>
              <a:t>capable </a:t>
            </a:r>
            <a:r>
              <a:rPr lang="en-US" b="1" spc="-10" dirty="0">
                <a:latin typeface="Verdana"/>
                <a:cs typeface="Verdana"/>
              </a:rPr>
              <a:t>of </a:t>
            </a:r>
            <a:r>
              <a:rPr lang="en-US" b="1" spc="-5" dirty="0">
                <a:latin typeface="Verdana"/>
                <a:cs typeface="Verdana"/>
              </a:rPr>
              <a:t>performing almost  any task, </a:t>
            </a:r>
            <a:r>
              <a:rPr lang="en-US" b="1" spc="10" dirty="0">
                <a:latin typeface="Verdana"/>
                <a:cs typeface="Verdana"/>
              </a:rPr>
              <a:t>if </a:t>
            </a:r>
            <a:r>
              <a:rPr lang="en-US" b="1" spc="-5" dirty="0">
                <a:latin typeface="Verdana"/>
                <a:cs typeface="Verdana"/>
              </a:rPr>
              <a:t>the </a:t>
            </a:r>
            <a:r>
              <a:rPr lang="en-US" b="1" spc="-10" dirty="0">
                <a:latin typeface="Verdana"/>
                <a:cs typeface="Verdana"/>
              </a:rPr>
              <a:t>task can </a:t>
            </a:r>
            <a:r>
              <a:rPr lang="en-US" b="1" spc="-5" dirty="0">
                <a:latin typeface="Verdana"/>
                <a:cs typeface="Verdana"/>
              </a:rPr>
              <a:t>be </a:t>
            </a:r>
            <a:r>
              <a:rPr lang="en-US" b="1" spc="-10" dirty="0">
                <a:latin typeface="Verdana"/>
                <a:cs typeface="Verdana"/>
              </a:rPr>
              <a:t>reduced </a:t>
            </a:r>
            <a:r>
              <a:rPr lang="en-US" b="1" spc="10" dirty="0">
                <a:latin typeface="Verdana"/>
                <a:cs typeface="Verdana"/>
              </a:rPr>
              <a:t>to </a:t>
            </a:r>
            <a:r>
              <a:rPr lang="en-US" b="1" spc="-5" dirty="0">
                <a:latin typeface="Verdana"/>
                <a:cs typeface="Verdana"/>
              </a:rPr>
              <a:t>a </a:t>
            </a:r>
            <a:r>
              <a:rPr lang="en-US" b="1" dirty="0">
                <a:latin typeface="Verdana"/>
                <a:cs typeface="Verdana"/>
              </a:rPr>
              <a:t>finite </a:t>
            </a:r>
            <a:r>
              <a:rPr lang="en-US" b="1" spc="-5" dirty="0">
                <a:latin typeface="Verdana"/>
                <a:cs typeface="Verdana"/>
              </a:rPr>
              <a:t>series </a:t>
            </a:r>
            <a:r>
              <a:rPr lang="en-US" b="1" spc="-10" dirty="0">
                <a:latin typeface="Verdana"/>
                <a:cs typeface="Verdana"/>
              </a:rPr>
              <a:t>of  </a:t>
            </a:r>
            <a:r>
              <a:rPr lang="en-US" b="1" spc="-5" dirty="0">
                <a:latin typeface="Verdana"/>
                <a:cs typeface="Verdana"/>
              </a:rPr>
              <a:t>logical</a:t>
            </a:r>
            <a:r>
              <a:rPr lang="en-US" b="1" spc="15" dirty="0">
                <a:latin typeface="Verdana"/>
                <a:cs typeface="Verdana"/>
              </a:rPr>
              <a:t> </a:t>
            </a:r>
            <a:r>
              <a:rPr lang="en-US" b="1" spc="-10" dirty="0">
                <a:latin typeface="Verdana"/>
                <a:cs typeface="Verdana"/>
              </a:rPr>
              <a:t>steps.</a:t>
            </a:r>
          </a:p>
          <a:p>
            <a:pPr marL="817245" marR="6350" indent="0" algn="just">
              <a:lnSpc>
                <a:spcPct val="100000"/>
              </a:lnSpc>
              <a:buClr>
                <a:srgbClr val="FF0000"/>
              </a:buClr>
              <a:buNone/>
              <a:tabLst>
                <a:tab pos="1275080" algn="l"/>
              </a:tabLst>
            </a:pPr>
            <a:r>
              <a:rPr lang="en-US" b="1" dirty="0">
                <a:solidFill>
                  <a:srgbClr val="C00000"/>
                </a:solidFill>
                <a:latin typeface="Verdana"/>
                <a:cs typeface="Verdana"/>
              </a:rPr>
              <a:t>6) Power of Remembering: </a:t>
            </a:r>
            <a:r>
              <a:rPr lang="en-US" b="1" dirty="0">
                <a:latin typeface="Verdana"/>
                <a:cs typeface="Verdana"/>
              </a:rPr>
              <a:t>Computer can store and recall any amount of information because of its secondary storage capability. It forgets or looses certain information only when it is asked to do so.</a:t>
            </a:r>
          </a:p>
          <a:p>
            <a:endParaRPr lang="en-US" dirty="0"/>
          </a:p>
        </p:txBody>
      </p:sp>
    </p:spTree>
    <p:extLst>
      <p:ext uri="{BB962C8B-B14F-4D97-AF65-F5344CB8AC3E}">
        <p14:creationId xmlns:p14="http://schemas.microsoft.com/office/powerpoint/2010/main" val="423322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Characteristics of a Computer</a:t>
            </a:r>
          </a:p>
        </p:txBody>
      </p:sp>
      <p:sp>
        <p:nvSpPr>
          <p:cNvPr id="3" name="Content Placeholder 2"/>
          <p:cNvSpPr>
            <a:spLocks noGrp="1"/>
          </p:cNvSpPr>
          <p:nvPr>
            <p:ph idx="1"/>
          </p:nvPr>
        </p:nvSpPr>
        <p:spPr>
          <a:xfrm>
            <a:off x="381001" y="2133600"/>
            <a:ext cx="8153400" cy="3777622"/>
          </a:xfrm>
        </p:spPr>
        <p:txBody>
          <a:bodyPr>
            <a:normAutofit/>
          </a:bodyPr>
          <a:lstStyle/>
          <a:p>
            <a:pPr marL="817245" marR="14604" indent="0" algn="just">
              <a:lnSpc>
                <a:spcPct val="100000"/>
              </a:lnSpc>
              <a:spcBef>
                <a:spcPts val="1015"/>
              </a:spcBef>
              <a:buClr>
                <a:srgbClr val="FF0000"/>
              </a:buClr>
              <a:buNone/>
              <a:tabLst>
                <a:tab pos="1275080" algn="l"/>
              </a:tabLst>
            </a:pPr>
            <a:r>
              <a:rPr lang="en-US" b="1" spc="-15" dirty="0">
                <a:solidFill>
                  <a:srgbClr val="C00000"/>
                </a:solidFill>
                <a:latin typeface="Verdana"/>
                <a:cs typeface="Verdana"/>
              </a:rPr>
              <a:t>7) No </a:t>
            </a:r>
            <a:r>
              <a:rPr lang="en-US" b="1" spc="-5" dirty="0">
                <a:solidFill>
                  <a:srgbClr val="C00000"/>
                </a:solidFill>
                <a:latin typeface="Verdana"/>
                <a:cs typeface="Verdana"/>
              </a:rPr>
              <a:t>I.Q.: </a:t>
            </a:r>
            <a:r>
              <a:rPr lang="en-US" b="1" spc="-10" dirty="0">
                <a:latin typeface="Verdana"/>
                <a:cs typeface="Verdana"/>
              </a:rPr>
              <a:t>A </a:t>
            </a:r>
            <a:r>
              <a:rPr lang="en-US" b="1" spc="-5" dirty="0">
                <a:latin typeface="Verdana"/>
                <a:cs typeface="Verdana"/>
              </a:rPr>
              <a:t>computer does </a:t>
            </a:r>
            <a:r>
              <a:rPr lang="en-US" b="1" dirty="0">
                <a:latin typeface="Verdana"/>
                <a:cs typeface="Verdana"/>
              </a:rPr>
              <a:t>only </a:t>
            </a:r>
            <a:r>
              <a:rPr lang="en-US" b="1" spc="-5" dirty="0">
                <a:latin typeface="Verdana"/>
                <a:cs typeface="Verdana"/>
              </a:rPr>
              <a:t>what </a:t>
            </a:r>
            <a:r>
              <a:rPr lang="en-US" b="1" spc="10" dirty="0">
                <a:latin typeface="Verdana"/>
                <a:cs typeface="Verdana"/>
              </a:rPr>
              <a:t>it is </a:t>
            </a:r>
            <a:r>
              <a:rPr lang="en-US" b="1" spc="-10" dirty="0">
                <a:latin typeface="Verdana"/>
                <a:cs typeface="Verdana"/>
              </a:rPr>
              <a:t>programmed  </a:t>
            </a:r>
            <a:r>
              <a:rPr lang="en-US" b="1" spc="-5" dirty="0">
                <a:latin typeface="Verdana"/>
                <a:cs typeface="Verdana"/>
              </a:rPr>
              <a:t>to </a:t>
            </a:r>
            <a:r>
              <a:rPr lang="en-US" b="1" spc="-10" dirty="0">
                <a:latin typeface="Verdana"/>
                <a:cs typeface="Verdana"/>
              </a:rPr>
              <a:t>do. </a:t>
            </a:r>
            <a:r>
              <a:rPr lang="en-US" b="1" spc="-20" dirty="0">
                <a:latin typeface="Verdana"/>
                <a:cs typeface="Verdana"/>
              </a:rPr>
              <a:t>It </a:t>
            </a:r>
            <a:r>
              <a:rPr lang="en-US" b="1" spc="-5" dirty="0">
                <a:latin typeface="Verdana"/>
                <a:cs typeface="Verdana"/>
              </a:rPr>
              <a:t>cannot take </a:t>
            </a:r>
            <a:r>
              <a:rPr lang="en-US" b="1" spc="5" dirty="0">
                <a:latin typeface="Verdana"/>
                <a:cs typeface="Verdana"/>
              </a:rPr>
              <a:t>its </a:t>
            </a:r>
            <a:r>
              <a:rPr lang="en-US" b="1" spc="-10" dirty="0">
                <a:latin typeface="Verdana"/>
                <a:cs typeface="Verdana"/>
              </a:rPr>
              <a:t>own </a:t>
            </a:r>
            <a:r>
              <a:rPr lang="en-US" b="1" spc="-5" dirty="0">
                <a:latin typeface="Verdana"/>
                <a:cs typeface="Verdana"/>
              </a:rPr>
              <a:t>decision</a:t>
            </a:r>
            <a:r>
              <a:rPr lang="en-US" b="1" i="1" spc="-5" dirty="0">
                <a:latin typeface="Verdana"/>
                <a:cs typeface="Verdana"/>
              </a:rPr>
              <a:t> </a:t>
            </a:r>
            <a:r>
              <a:rPr lang="en-US" b="1" spc="10" dirty="0">
                <a:latin typeface="Verdana"/>
                <a:cs typeface="Verdana"/>
              </a:rPr>
              <a:t>in </a:t>
            </a:r>
            <a:r>
              <a:rPr lang="en-US" b="1" dirty="0">
                <a:latin typeface="Verdana"/>
                <a:cs typeface="Verdana"/>
              </a:rPr>
              <a:t>this</a:t>
            </a:r>
            <a:r>
              <a:rPr lang="en-US" b="1" spc="-5" dirty="0">
                <a:latin typeface="Verdana"/>
                <a:cs typeface="Verdana"/>
              </a:rPr>
              <a:t> </a:t>
            </a:r>
            <a:r>
              <a:rPr lang="en-US" b="1" spc="-15" dirty="0">
                <a:latin typeface="Verdana"/>
                <a:cs typeface="Verdana"/>
              </a:rPr>
              <a:t>regard.</a:t>
            </a:r>
            <a:endParaRPr lang="en-US" b="1" dirty="0">
              <a:latin typeface="Verdana"/>
              <a:cs typeface="Verdana"/>
            </a:endParaRPr>
          </a:p>
          <a:p>
            <a:pPr>
              <a:lnSpc>
                <a:spcPct val="100000"/>
              </a:lnSpc>
              <a:spcBef>
                <a:spcPts val="5"/>
              </a:spcBef>
              <a:buClr>
                <a:srgbClr val="FF0000"/>
              </a:buClr>
              <a:buFont typeface="Verdana"/>
              <a:buAutoNum type="arabicParenR" startAt="7"/>
            </a:pPr>
            <a:endParaRPr lang="en-US" b="1" dirty="0">
              <a:latin typeface="Verdana"/>
              <a:cs typeface="Verdana"/>
            </a:endParaRPr>
          </a:p>
          <a:p>
            <a:pPr marL="817245" marR="5080" indent="0" algn="just">
              <a:lnSpc>
                <a:spcPct val="100000"/>
              </a:lnSpc>
              <a:buClr>
                <a:srgbClr val="FF0000"/>
              </a:buClr>
              <a:buNone/>
              <a:tabLst>
                <a:tab pos="1275080" algn="l"/>
              </a:tabLst>
            </a:pPr>
            <a:r>
              <a:rPr lang="en-US" b="1" spc="-15" dirty="0">
                <a:solidFill>
                  <a:srgbClr val="C00000"/>
                </a:solidFill>
                <a:latin typeface="Verdana"/>
                <a:cs typeface="Verdana"/>
              </a:rPr>
              <a:t>8) No </a:t>
            </a:r>
            <a:r>
              <a:rPr lang="en-US" b="1" spc="-5" dirty="0">
                <a:solidFill>
                  <a:srgbClr val="C00000"/>
                </a:solidFill>
                <a:latin typeface="Verdana"/>
                <a:cs typeface="Verdana"/>
              </a:rPr>
              <a:t>Feelings: </a:t>
            </a:r>
            <a:r>
              <a:rPr lang="en-US" b="1" spc="-5" dirty="0">
                <a:latin typeface="Verdana"/>
                <a:cs typeface="Verdana"/>
              </a:rPr>
              <a:t>Computers </a:t>
            </a:r>
            <a:r>
              <a:rPr lang="en-US" b="1" spc="-10" dirty="0">
                <a:latin typeface="Verdana"/>
                <a:cs typeface="Verdana"/>
              </a:rPr>
              <a:t>are </a:t>
            </a:r>
            <a:r>
              <a:rPr lang="en-US" b="1" dirty="0">
                <a:latin typeface="Verdana"/>
                <a:cs typeface="Verdana"/>
              </a:rPr>
              <a:t>devoid </a:t>
            </a:r>
            <a:r>
              <a:rPr lang="en-US" b="1" spc="-10" dirty="0">
                <a:latin typeface="Verdana"/>
                <a:cs typeface="Verdana"/>
              </a:rPr>
              <a:t>of </a:t>
            </a:r>
            <a:r>
              <a:rPr lang="en-US" b="1" spc="-5" dirty="0">
                <a:latin typeface="Verdana"/>
                <a:cs typeface="Verdana"/>
              </a:rPr>
              <a:t>emotions. </a:t>
            </a:r>
            <a:r>
              <a:rPr lang="en-US" b="1" dirty="0">
                <a:latin typeface="Verdana"/>
                <a:cs typeface="Verdana"/>
              </a:rPr>
              <a:t>Their  </a:t>
            </a:r>
            <a:r>
              <a:rPr lang="en-US" b="1" spc="-5" dirty="0">
                <a:latin typeface="Verdana"/>
                <a:cs typeface="Verdana"/>
              </a:rPr>
              <a:t>judgment </a:t>
            </a:r>
            <a:r>
              <a:rPr lang="en-US" b="1" spc="10" dirty="0">
                <a:latin typeface="Verdana"/>
                <a:cs typeface="Verdana"/>
              </a:rPr>
              <a:t>is </a:t>
            </a:r>
            <a:r>
              <a:rPr lang="en-US" b="1" spc="-10" dirty="0">
                <a:latin typeface="Verdana"/>
                <a:cs typeface="Verdana"/>
              </a:rPr>
              <a:t>based on </a:t>
            </a:r>
            <a:r>
              <a:rPr lang="en-US" b="1" spc="5" dirty="0">
                <a:latin typeface="Verdana"/>
                <a:cs typeface="Verdana"/>
              </a:rPr>
              <a:t>the </a:t>
            </a:r>
            <a:r>
              <a:rPr lang="en-US" b="1" spc="-5" dirty="0">
                <a:latin typeface="Verdana"/>
                <a:cs typeface="Verdana"/>
              </a:rPr>
              <a:t>instructions </a:t>
            </a:r>
            <a:r>
              <a:rPr lang="en-US" b="1" spc="-10" dirty="0">
                <a:latin typeface="Verdana"/>
                <a:cs typeface="Verdana"/>
              </a:rPr>
              <a:t>given </a:t>
            </a:r>
            <a:r>
              <a:rPr lang="en-US" b="1" spc="-5" dirty="0">
                <a:latin typeface="Verdana"/>
                <a:cs typeface="Verdana"/>
              </a:rPr>
              <a:t>to </a:t>
            </a:r>
            <a:r>
              <a:rPr lang="en-US" b="1" spc="-10" dirty="0">
                <a:latin typeface="Verdana"/>
                <a:cs typeface="Verdana"/>
              </a:rPr>
              <a:t>them </a:t>
            </a:r>
            <a:r>
              <a:rPr lang="en-US" b="1" spc="-5" dirty="0">
                <a:latin typeface="Verdana"/>
                <a:cs typeface="Verdana"/>
              </a:rPr>
              <a:t>in  the </a:t>
            </a:r>
            <a:r>
              <a:rPr lang="en-US" b="1" spc="-15" dirty="0">
                <a:latin typeface="Verdana"/>
                <a:cs typeface="Verdana"/>
              </a:rPr>
              <a:t>form </a:t>
            </a:r>
            <a:r>
              <a:rPr lang="en-US" b="1" spc="-10" dirty="0">
                <a:latin typeface="Verdana"/>
                <a:cs typeface="Verdana"/>
              </a:rPr>
              <a:t>of </a:t>
            </a:r>
            <a:r>
              <a:rPr lang="en-US" b="1" spc="-5" dirty="0">
                <a:latin typeface="Verdana"/>
                <a:cs typeface="Verdana"/>
              </a:rPr>
              <a:t>programs that </a:t>
            </a:r>
            <a:r>
              <a:rPr lang="en-US" b="1" spc="-10" dirty="0">
                <a:latin typeface="Verdana"/>
                <a:cs typeface="Verdana"/>
              </a:rPr>
              <a:t>are </a:t>
            </a:r>
            <a:r>
              <a:rPr lang="en-US" b="1" spc="-5" dirty="0">
                <a:latin typeface="Verdana"/>
                <a:cs typeface="Verdana"/>
              </a:rPr>
              <a:t>written by </a:t>
            </a:r>
            <a:r>
              <a:rPr lang="en-US" b="1" dirty="0">
                <a:latin typeface="Verdana"/>
                <a:cs typeface="Verdana"/>
              </a:rPr>
              <a:t> </a:t>
            </a:r>
            <a:r>
              <a:rPr lang="en-US" b="1" spc="-5" dirty="0">
                <a:latin typeface="Verdana"/>
                <a:cs typeface="Verdana"/>
              </a:rPr>
              <a:t>human.</a:t>
            </a:r>
            <a:endParaRPr lang="en-US" b="1" dirty="0">
              <a:latin typeface="Verdana"/>
              <a:cs typeface="Verdana"/>
            </a:endParaRPr>
          </a:p>
          <a:p>
            <a:endParaRPr lang="en-US" dirty="0"/>
          </a:p>
        </p:txBody>
      </p:sp>
    </p:spTree>
    <p:extLst>
      <p:ext uri="{BB962C8B-B14F-4D97-AF65-F5344CB8AC3E}">
        <p14:creationId xmlns:p14="http://schemas.microsoft.com/office/powerpoint/2010/main" val="416626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4110"/>
            <a:ext cx="7848600" cy="1280890"/>
          </a:xfrm>
        </p:spPr>
        <p:txBody>
          <a:bodyPr/>
          <a:lstStyle/>
          <a:p>
            <a:r>
              <a:rPr lang="en-US" dirty="0"/>
              <a:t>         </a:t>
            </a:r>
            <a:r>
              <a:rPr lang="en-US" b="1" dirty="0">
                <a:solidFill>
                  <a:srgbClr val="C00000"/>
                </a:solidFill>
              </a:rPr>
              <a:t>Parts of a Computer System</a:t>
            </a:r>
          </a:p>
        </p:txBody>
      </p:sp>
      <p:pic>
        <p:nvPicPr>
          <p:cNvPr id="6" name="Content Placeholder 5">
            <a:extLst>
              <a:ext uri="{FF2B5EF4-FFF2-40B4-BE49-F238E27FC236}">
                <a16:creationId xmlns:a16="http://schemas.microsoft.com/office/drawing/2014/main" xmlns="" id="{66C9A3CD-9677-474E-9357-04A64A5645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201" y="2133600"/>
            <a:ext cx="6009415" cy="3778250"/>
          </a:xfrm>
        </p:spPr>
      </p:pic>
    </p:spTree>
    <p:extLst>
      <p:ext uri="{BB962C8B-B14F-4D97-AF65-F5344CB8AC3E}">
        <p14:creationId xmlns:p14="http://schemas.microsoft.com/office/powerpoint/2010/main" val="70592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F1EA7B6-F7F4-479C-8E8E-06CE165BF2B0}"/>
              </a:ext>
            </a:extLst>
          </p:cNvPr>
          <p:cNvSpPr/>
          <p:nvPr/>
        </p:nvSpPr>
        <p:spPr>
          <a:xfrm>
            <a:off x="1219200" y="1828800"/>
            <a:ext cx="7696200" cy="286232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Blaise Pascal invented the first </a:t>
            </a:r>
            <a:r>
              <a:rPr kumimoji="0" lang="en-US" sz="2000" b="1" i="0" u="none" strike="noStrike" kern="1200" cap="none" spc="0" normalizeH="0" baseline="0" noProof="0" dirty="0">
                <a:ln>
                  <a:noFill/>
                </a:ln>
                <a:solidFill>
                  <a:srgbClr val="C00000"/>
                </a:solidFill>
                <a:effectLst/>
                <a:uLnTx/>
                <a:uFillTx/>
                <a:latin typeface="Century Gothic" panose="020B0502020202020204"/>
                <a:ea typeface="+mn-ea"/>
                <a:cs typeface="+mn-cs"/>
              </a:rPr>
              <a:t>mechanical adding machine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in 1642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Baron Gottfried Wilhelm von Leibniz invented the </a:t>
            </a:r>
            <a:r>
              <a:rPr kumimoji="0" lang="en-US" sz="2000" b="1" i="0" u="none" strike="noStrike" kern="1200" cap="none" spc="0" normalizeH="0" baseline="0" noProof="0" dirty="0">
                <a:ln>
                  <a:noFill/>
                </a:ln>
                <a:solidFill>
                  <a:srgbClr val="C00000"/>
                </a:solidFill>
                <a:effectLst/>
                <a:uLnTx/>
                <a:uFillTx/>
                <a:latin typeface="Century Gothic" panose="020B0502020202020204"/>
                <a:ea typeface="+mn-ea"/>
                <a:cs typeface="+mn-cs"/>
              </a:rPr>
              <a:t>first calculator for multiplication</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in 1671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C00000"/>
                </a:solidFill>
                <a:effectLst/>
                <a:uLnTx/>
                <a:uFillTx/>
                <a:latin typeface="Century Gothic" panose="020B0502020202020204"/>
                <a:ea typeface="+mn-ea"/>
                <a:cs typeface="+mn-cs"/>
              </a:rPr>
              <a:t>Keyboard machines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originated in the United States around 1880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Around 1880, Herman Hollerith came up with the concept </a:t>
            </a:r>
            <a:r>
              <a:rPr kumimoji="0" lang="en-US" sz="2000" b="1" i="0" u="none" strike="noStrike" kern="1200" cap="none" spc="0" normalizeH="0" baseline="0" noProof="0" dirty="0">
                <a:ln>
                  <a:noFill/>
                </a:ln>
                <a:solidFill>
                  <a:srgbClr val="C00000"/>
                </a:solidFill>
                <a:effectLst/>
                <a:uLnTx/>
                <a:uFillTx/>
                <a:latin typeface="Century Gothic" panose="020B0502020202020204"/>
                <a:ea typeface="+mn-ea"/>
                <a:cs typeface="+mn-cs"/>
              </a:rPr>
              <a:t>of punched cards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that were extensively used as input media until late 1970s .</a:t>
            </a:r>
          </a:p>
        </p:txBody>
      </p:sp>
      <p:sp>
        <p:nvSpPr>
          <p:cNvPr id="4" name="Rectangle 3">
            <a:extLst>
              <a:ext uri="{FF2B5EF4-FFF2-40B4-BE49-F238E27FC236}">
                <a16:creationId xmlns:a16="http://schemas.microsoft.com/office/drawing/2014/main" xmlns="" id="{94DE0E48-F765-48A7-AF55-9CAAA1CB73A4}"/>
              </a:ext>
            </a:extLst>
          </p:cNvPr>
          <p:cNvSpPr/>
          <p:nvPr/>
        </p:nvSpPr>
        <p:spPr>
          <a:xfrm>
            <a:off x="2362200" y="914400"/>
            <a:ext cx="5327099"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entury Gothic" panose="020B0502020202020204"/>
                <a:ea typeface="+mn-ea"/>
                <a:cs typeface="+mn-cs"/>
              </a:rPr>
              <a:t>Evolution of Computers</a:t>
            </a:r>
          </a:p>
        </p:txBody>
      </p:sp>
    </p:spTree>
    <p:extLst>
      <p:ext uri="{BB962C8B-B14F-4D97-AF65-F5344CB8AC3E}">
        <p14:creationId xmlns:p14="http://schemas.microsoft.com/office/powerpoint/2010/main" val="1210065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589199" cy="1280890"/>
          </a:xfrm>
        </p:spPr>
        <p:txBody>
          <a:bodyPr>
            <a:normAutofit/>
          </a:bodyPr>
          <a:lstStyle/>
          <a:p>
            <a:r>
              <a:rPr lang="en-US" b="1" dirty="0">
                <a:solidFill>
                  <a:srgbClr val="C00000"/>
                </a:solidFill>
              </a:rPr>
              <a:t>Historical Evolution of Computer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17638"/>
            <a:ext cx="8077200" cy="5059361"/>
          </a:xfrm>
        </p:spPr>
      </p:pic>
    </p:spTree>
    <p:extLst>
      <p:ext uri="{BB962C8B-B14F-4D97-AF65-F5344CB8AC3E}">
        <p14:creationId xmlns:p14="http://schemas.microsoft.com/office/powerpoint/2010/main" val="3708936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44" y="104540"/>
            <a:ext cx="6589199" cy="1280890"/>
          </a:xfrm>
        </p:spPr>
        <p:txBody>
          <a:bodyPr>
            <a:normAutofit/>
          </a:bodyPr>
          <a:lstStyle/>
          <a:p>
            <a:r>
              <a:rPr lang="en-US" b="1" dirty="0">
                <a:solidFill>
                  <a:srgbClr val="C00000"/>
                </a:solidFill>
              </a:rPr>
              <a:t>Historical Evolution of Computer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17638"/>
            <a:ext cx="7790688" cy="4983162"/>
          </a:xfrm>
        </p:spPr>
      </p:pic>
    </p:spTree>
    <p:extLst>
      <p:ext uri="{BB962C8B-B14F-4D97-AF65-F5344CB8AC3E}">
        <p14:creationId xmlns:p14="http://schemas.microsoft.com/office/powerpoint/2010/main" val="132618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925" y="152400"/>
            <a:ext cx="6589199" cy="1280890"/>
          </a:xfrm>
        </p:spPr>
        <p:txBody>
          <a:bodyPr>
            <a:normAutofit/>
          </a:bodyPr>
          <a:lstStyle/>
          <a:p>
            <a:r>
              <a:rPr lang="en-US" b="1" dirty="0">
                <a:solidFill>
                  <a:srgbClr val="C00000"/>
                </a:solidFill>
              </a:rPr>
              <a:t>Historical Evolution of Computer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71600"/>
            <a:ext cx="7791450" cy="5059362"/>
          </a:xfrm>
        </p:spPr>
      </p:pic>
    </p:spTree>
    <p:extLst>
      <p:ext uri="{BB962C8B-B14F-4D97-AF65-F5344CB8AC3E}">
        <p14:creationId xmlns:p14="http://schemas.microsoft.com/office/powerpoint/2010/main" val="45018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25" y="136748"/>
            <a:ext cx="6589199" cy="1280890"/>
          </a:xfrm>
        </p:spPr>
        <p:txBody>
          <a:bodyPr>
            <a:normAutofit/>
          </a:bodyPr>
          <a:lstStyle/>
          <a:p>
            <a:r>
              <a:rPr lang="en-US" b="1" dirty="0">
                <a:solidFill>
                  <a:srgbClr val="C00000"/>
                </a:solidFill>
              </a:rPr>
              <a:t>Historical Evolution of Computer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17638"/>
            <a:ext cx="7791450" cy="5135562"/>
          </a:xfrm>
        </p:spPr>
      </p:pic>
    </p:spTree>
    <p:extLst>
      <p:ext uri="{BB962C8B-B14F-4D97-AF65-F5344CB8AC3E}">
        <p14:creationId xmlns:p14="http://schemas.microsoft.com/office/powerpoint/2010/main" val="2704777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704E3C88-0388-4426-80A9-6C44F7E776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8" name="Title 7">
            <a:extLst>
              <a:ext uri="{FF2B5EF4-FFF2-40B4-BE49-F238E27FC236}">
                <a16:creationId xmlns:a16="http://schemas.microsoft.com/office/drawing/2014/main" xmlns="" id="{5B1E9653-9879-4EEC-A311-DD7FC513F41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64090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         Analog Computer</a:t>
            </a:r>
          </a:p>
        </p:txBody>
      </p:sp>
      <p:sp>
        <p:nvSpPr>
          <p:cNvPr id="3" name="Content Placeholder 2"/>
          <p:cNvSpPr>
            <a:spLocks noGrp="1"/>
          </p:cNvSpPr>
          <p:nvPr>
            <p:ph idx="1"/>
          </p:nvPr>
        </p:nvSpPr>
        <p:spPr>
          <a:xfrm>
            <a:off x="838200" y="1447800"/>
            <a:ext cx="7467600" cy="3777622"/>
          </a:xfrm>
        </p:spPr>
        <p:txBody>
          <a:bodyPr>
            <a:normAutofit fontScale="25000" lnSpcReduction="20000"/>
          </a:bodyPr>
          <a:lstStyle/>
          <a:p>
            <a:pPr algn="just">
              <a:buFont typeface="Wingdings" panose="05000000000000000000" pitchFamily="2" charset="2"/>
              <a:buChar char="ü"/>
            </a:pPr>
            <a:r>
              <a:rPr lang="en-US" sz="8000" b="1" dirty="0">
                <a:latin typeface="Century Gothic" panose="020B0502020202020204" pitchFamily="34" charset="0"/>
                <a:cs typeface="Times New Roman" pitchFamily="18" charset="0"/>
              </a:rPr>
              <a:t>A computer in which numerical data are represented by measurable physical variables, such as electrical voltage.</a:t>
            </a:r>
          </a:p>
          <a:p>
            <a:pPr algn="just">
              <a:buFont typeface="Wingdings" panose="05000000000000000000" pitchFamily="2" charset="2"/>
              <a:buChar char="ü"/>
            </a:pPr>
            <a:r>
              <a:rPr lang="en-US" sz="8000" b="1" dirty="0">
                <a:latin typeface="Century Gothic" panose="020B0502020202020204" pitchFamily="34" charset="0"/>
                <a:cs typeface="Times New Roman" pitchFamily="18" charset="0"/>
              </a:rPr>
              <a:t>An analog computers is a form of computer that uses the continuously changeable aspects of physical phenomena such electrical, mechanical, or hydraulic quantities to model the problem being solved.</a:t>
            </a:r>
          </a:p>
          <a:p>
            <a:pPr algn="just">
              <a:buFont typeface="Wingdings" panose="05000000000000000000" pitchFamily="2" charset="2"/>
              <a:buChar char="ü"/>
            </a:pPr>
            <a:r>
              <a:rPr lang="en-US" sz="8000" b="1" dirty="0">
                <a:latin typeface="Century Gothic" panose="020B0502020202020204" pitchFamily="34" charset="0"/>
                <a:cs typeface="Times New Roman" pitchFamily="18" charset="0"/>
              </a:rPr>
              <a:t>Analog computers are also used in science and industry.</a:t>
            </a:r>
          </a:p>
          <a:p>
            <a:pPr algn="just">
              <a:buFont typeface="Wingdings" panose="05000000000000000000" pitchFamily="2" charset="2"/>
              <a:buChar char="ü"/>
            </a:pPr>
            <a:r>
              <a:rPr lang="en-US" sz="8000" b="1" dirty="0">
                <a:latin typeface="Century Gothic" panose="020B0502020202020204" pitchFamily="34" charset="0"/>
                <a:cs typeface="Times New Roman" pitchFamily="18" charset="0"/>
              </a:rPr>
              <a:t>Analog computers deal with measure data.</a:t>
            </a:r>
          </a:p>
          <a:p>
            <a:pPr marL="0" indent="0">
              <a:buNone/>
            </a:pPr>
            <a:r>
              <a:rPr lang="en-US" sz="8000" b="1" dirty="0">
                <a:latin typeface="Century Gothic" panose="020B0502020202020204" pitchFamily="34" charset="0"/>
              </a:rPr>
              <a:t>Examples:</a:t>
            </a:r>
          </a:p>
          <a:p>
            <a:pPr marL="0" indent="0">
              <a:buNone/>
            </a:pPr>
            <a:r>
              <a:rPr lang="en-US" sz="8000" b="1" dirty="0">
                <a:solidFill>
                  <a:srgbClr val="C00000"/>
                </a:solidFill>
                <a:latin typeface="Century Gothic" panose="020B0502020202020204" pitchFamily="34" charset="0"/>
              </a:rPr>
              <a:t> 1. </a:t>
            </a:r>
            <a:r>
              <a:rPr lang="en-US" sz="8000" b="1" dirty="0">
                <a:solidFill>
                  <a:srgbClr val="C00000"/>
                </a:solidFill>
                <a:latin typeface="Century Gothic" panose="020B0502020202020204" pitchFamily="34" charset="0"/>
                <a:cs typeface="Times New Roman" pitchFamily="18" charset="0"/>
              </a:rPr>
              <a:t>Thermometer because it measures the length of a mercury column, which varies continuously.</a:t>
            </a:r>
          </a:p>
          <a:p>
            <a:pPr marL="0" indent="0">
              <a:buNone/>
            </a:pPr>
            <a:r>
              <a:rPr lang="en-US" sz="8000" b="1" dirty="0">
                <a:solidFill>
                  <a:srgbClr val="C00000"/>
                </a:solidFill>
                <a:latin typeface="Century Gothic" panose="020B0502020202020204" pitchFamily="34" charset="0"/>
                <a:cs typeface="Times New Roman" pitchFamily="18" charset="0"/>
              </a:rPr>
              <a:t>2. Analog Clock</a:t>
            </a:r>
          </a:p>
          <a:p>
            <a:pPr marL="0" indent="0">
              <a:buNone/>
            </a:pPr>
            <a:r>
              <a:rPr lang="en-US" sz="8000" b="1" dirty="0">
                <a:solidFill>
                  <a:srgbClr val="C00000"/>
                </a:solidFill>
                <a:latin typeface="Century Gothic" panose="020B0502020202020204" pitchFamily="34" charset="0"/>
                <a:cs typeface="Times New Roman" pitchFamily="18" charset="0"/>
              </a:rPr>
              <a:t>3. Car Speedometer </a:t>
            </a:r>
          </a:p>
          <a:p>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371186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8229600" cy="4525963"/>
          </a:xfrm>
        </p:spPr>
        <p:txBody>
          <a:bodyPr>
            <a:normAutofit fontScale="85000" lnSpcReduction="20000"/>
          </a:bodyPr>
          <a:lstStyle/>
          <a:p>
            <a:pPr marL="12700">
              <a:lnSpc>
                <a:spcPct val="100000"/>
              </a:lnSpc>
              <a:spcBef>
                <a:spcPts val="105"/>
              </a:spcBef>
            </a:pPr>
            <a:r>
              <a:rPr lang="en-US" sz="3600" b="1" spc="-5" dirty="0">
                <a:solidFill>
                  <a:srgbClr val="333333"/>
                </a:solidFill>
                <a:latin typeface="Verdana"/>
                <a:cs typeface="Verdana"/>
              </a:rPr>
              <a:t>Learning</a:t>
            </a:r>
            <a:r>
              <a:rPr lang="en-US" sz="3600" b="1" spc="-30" dirty="0">
                <a:solidFill>
                  <a:srgbClr val="333333"/>
                </a:solidFill>
                <a:latin typeface="Verdana"/>
                <a:cs typeface="Verdana"/>
              </a:rPr>
              <a:t> Objectives</a:t>
            </a:r>
            <a:endParaRPr lang="en-US" sz="3600" b="1" dirty="0">
              <a:latin typeface="Verdana"/>
              <a:cs typeface="Verdana"/>
            </a:endParaRPr>
          </a:p>
          <a:p>
            <a:pPr>
              <a:lnSpc>
                <a:spcPct val="100000"/>
              </a:lnSpc>
              <a:spcBef>
                <a:spcPts val="35"/>
              </a:spcBef>
            </a:pPr>
            <a:endParaRPr lang="en-US" sz="5400" b="1" dirty="0">
              <a:latin typeface="Verdana"/>
              <a:cs typeface="Verdana"/>
            </a:endParaRPr>
          </a:p>
          <a:p>
            <a:pPr marL="920750" indent="-330200">
              <a:lnSpc>
                <a:spcPct val="100000"/>
              </a:lnSpc>
              <a:buClr>
                <a:srgbClr val="FF0000"/>
              </a:buClr>
              <a:buFont typeface="Wingdings"/>
              <a:buChar char=""/>
              <a:tabLst>
                <a:tab pos="920750" algn="l"/>
                <a:tab pos="921385" algn="l"/>
              </a:tabLst>
            </a:pPr>
            <a:r>
              <a:rPr lang="en-US" b="1" dirty="0">
                <a:solidFill>
                  <a:srgbClr val="333333"/>
                </a:solidFill>
                <a:latin typeface="Verdana"/>
                <a:cs typeface="Verdana"/>
              </a:rPr>
              <a:t>Basic Concept of ICT</a:t>
            </a:r>
            <a:endParaRPr lang="en-US" b="1" dirty="0">
              <a:latin typeface="Verdana"/>
              <a:cs typeface="Verdana"/>
            </a:endParaRPr>
          </a:p>
          <a:p>
            <a:pPr marL="920750" indent="-330200">
              <a:lnSpc>
                <a:spcPct val="100000"/>
              </a:lnSpc>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Components of ICT</a:t>
            </a:r>
            <a:endParaRPr lang="en-US" b="1" dirty="0">
              <a:latin typeface="Verdana"/>
              <a:cs typeface="Verdana"/>
            </a:endParaRPr>
          </a:p>
          <a:p>
            <a:pPr marL="920750" indent="-330200">
              <a:lnSpc>
                <a:spcPct val="100000"/>
              </a:lnSpc>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Applications of ICT</a:t>
            </a:r>
            <a:endParaRPr lang="en-US" b="1" dirty="0">
              <a:latin typeface="Verdana"/>
              <a:cs typeface="Verdana"/>
            </a:endParaRPr>
          </a:p>
          <a:p>
            <a:pPr marL="920750" indent="-330200">
              <a:lnSpc>
                <a:spcPct val="100000"/>
              </a:lnSpc>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Drawbacks of ICT</a:t>
            </a:r>
          </a:p>
          <a:p>
            <a:pPr marL="920750" indent="-330200">
              <a:lnSpc>
                <a:spcPct val="100000"/>
              </a:lnSpc>
              <a:spcBef>
                <a:spcPts val="960"/>
              </a:spcBef>
              <a:buClr>
                <a:srgbClr val="FF0000"/>
              </a:buClr>
              <a:buFont typeface="Wingdings"/>
              <a:buChar char=""/>
              <a:tabLst>
                <a:tab pos="920750" algn="l"/>
                <a:tab pos="921385" algn="l"/>
              </a:tabLst>
            </a:pPr>
            <a:r>
              <a:rPr lang="en-US" b="1" dirty="0">
                <a:latin typeface="Verdana"/>
                <a:cs typeface="Verdana"/>
              </a:rPr>
              <a:t>Definition of Computer</a:t>
            </a:r>
          </a:p>
          <a:p>
            <a:pPr marL="920750" indent="-330200">
              <a:lnSpc>
                <a:spcPct val="100000"/>
              </a:lnSpc>
              <a:spcBef>
                <a:spcPts val="960"/>
              </a:spcBef>
              <a:buClr>
                <a:srgbClr val="FF0000"/>
              </a:buClr>
              <a:buFont typeface="Wingdings"/>
              <a:buChar char=""/>
              <a:tabLst>
                <a:tab pos="920750" algn="l"/>
                <a:tab pos="921385" algn="l"/>
              </a:tabLst>
            </a:pPr>
            <a:r>
              <a:rPr lang="en-US" b="1" dirty="0">
                <a:latin typeface="Verdana"/>
                <a:cs typeface="Verdana"/>
              </a:rPr>
              <a:t>Data v/s Information</a:t>
            </a:r>
          </a:p>
          <a:p>
            <a:pPr marL="920750" indent="-330200">
              <a:lnSpc>
                <a:spcPct val="100000"/>
              </a:lnSpc>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Characteristics of a Computer</a:t>
            </a:r>
          </a:p>
          <a:p>
            <a:pPr marL="920750" indent="-330200">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Various Parts of Computer System</a:t>
            </a:r>
          </a:p>
          <a:p>
            <a:pPr marL="920750" indent="-330200">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Historical Evolution of Computing</a:t>
            </a:r>
          </a:p>
          <a:p>
            <a:pPr marL="920750" indent="-330200">
              <a:lnSpc>
                <a:spcPct val="100000"/>
              </a:lnSpc>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Various types of Computer</a:t>
            </a:r>
          </a:p>
          <a:p>
            <a:pPr marL="920750" indent="-330200">
              <a:spcBef>
                <a:spcPts val="960"/>
              </a:spcBef>
              <a:buClr>
                <a:srgbClr val="FF0000"/>
              </a:buClr>
              <a:buFont typeface="Wingdings"/>
              <a:buChar char=""/>
              <a:tabLst>
                <a:tab pos="920750" algn="l"/>
                <a:tab pos="921385" algn="l"/>
              </a:tabLst>
            </a:pPr>
            <a:r>
              <a:rPr lang="en-US" b="1" spc="-5" dirty="0">
                <a:solidFill>
                  <a:srgbClr val="333333"/>
                </a:solidFill>
                <a:latin typeface="Verdana"/>
                <a:cs typeface="Verdana"/>
              </a:rPr>
              <a:t>Users Of Computer</a:t>
            </a:r>
            <a:endParaRPr lang="en-US" b="1" dirty="0">
              <a:latin typeface="Verdana"/>
              <a:cs typeface="Verdana"/>
            </a:endParaRPr>
          </a:p>
          <a:p>
            <a:pPr marL="590550" indent="0">
              <a:lnSpc>
                <a:spcPct val="100000"/>
              </a:lnSpc>
              <a:spcBef>
                <a:spcPts val="960"/>
              </a:spcBef>
              <a:buClr>
                <a:srgbClr val="FF0000"/>
              </a:buClr>
              <a:buNone/>
              <a:tabLst>
                <a:tab pos="920750" algn="l"/>
                <a:tab pos="921385" algn="l"/>
              </a:tabLst>
            </a:pPr>
            <a:endParaRPr lang="en-US" b="1" spc="-5" dirty="0">
              <a:solidFill>
                <a:srgbClr val="333333"/>
              </a:solidFill>
              <a:latin typeface="Verdana"/>
              <a:cs typeface="Verdana"/>
            </a:endParaRPr>
          </a:p>
          <a:p>
            <a:endParaRPr lang="en-US" b="1" dirty="0"/>
          </a:p>
        </p:txBody>
      </p:sp>
    </p:spTree>
    <p:extLst>
      <p:ext uri="{BB962C8B-B14F-4D97-AF65-F5344CB8AC3E}">
        <p14:creationId xmlns:p14="http://schemas.microsoft.com/office/powerpoint/2010/main" val="2381567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929"/>
            <a:ext cx="6589199" cy="1280890"/>
          </a:xfrm>
        </p:spPr>
        <p:txBody>
          <a:bodyPr/>
          <a:lstStyle/>
          <a:p>
            <a:r>
              <a:rPr lang="en-US" b="1" dirty="0">
                <a:solidFill>
                  <a:srgbClr val="C00000"/>
                </a:solidFill>
              </a:rPr>
              <a:t>Digital Computer</a:t>
            </a:r>
          </a:p>
        </p:txBody>
      </p:sp>
      <p:sp>
        <p:nvSpPr>
          <p:cNvPr id="3" name="Content Placeholder 2"/>
          <p:cNvSpPr>
            <a:spLocks noGrp="1"/>
          </p:cNvSpPr>
          <p:nvPr>
            <p:ph idx="1"/>
          </p:nvPr>
        </p:nvSpPr>
        <p:spPr>
          <a:xfrm>
            <a:off x="381000" y="1371600"/>
            <a:ext cx="8763000" cy="4114799"/>
          </a:xfrm>
        </p:spPr>
        <p:txBody>
          <a:bodyPr>
            <a:noAutofit/>
          </a:bodyPr>
          <a:lstStyle/>
          <a:p>
            <a:pPr>
              <a:buFont typeface="Wingdings" panose="05000000000000000000" pitchFamily="2" charset="2"/>
              <a:buChar char="ü"/>
              <a:defRPr/>
            </a:pPr>
            <a:r>
              <a:rPr lang="en-US" sz="2000" b="1" dirty="0"/>
              <a:t>A digital computer is an electronic computing machine that uses the binary digits(bits) 0 and 1 to represent all forms of information internally in digital form.</a:t>
            </a:r>
          </a:p>
          <a:p>
            <a:pPr>
              <a:buFont typeface="Wingdings" panose="05000000000000000000" pitchFamily="2" charset="2"/>
              <a:buChar char="ü"/>
              <a:defRPr/>
            </a:pPr>
            <a:r>
              <a:rPr lang="en-US" sz="2000" b="1" dirty="0"/>
              <a:t>Every computer has a set of instructions that define the basic functions it can perform. </a:t>
            </a:r>
          </a:p>
          <a:p>
            <a:pPr>
              <a:buFont typeface="Wingdings" panose="05000000000000000000" pitchFamily="2" charset="2"/>
              <a:buChar char="ü"/>
              <a:defRPr/>
            </a:pPr>
            <a:r>
              <a:rPr lang="en-US" sz="2000" b="1" dirty="0"/>
              <a:t>Sequences of these instructions constitute machine-language</a:t>
            </a:r>
            <a:r>
              <a:rPr lang="en-US" sz="2000" b="1" u="sng" dirty="0"/>
              <a:t> </a:t>
            </a:r>
            <a:r>
              <a:rPr lang="en-US" sz="2000" b="1" dirty="0"/>
              <a:t>programs that can be stored in the computers.</a:t>
            </a:r>
          </a:p>
          <a:p>
            <a:pPr>
              <a:buNone/>
              <a:defRPr/>
            </a:pPr>
            <a:r>
              <a:rPr lang="en-US" sz="2000" b="1" dirty="0">
                <a:solidFill>
                  <a:srgbClr val="C00000"/>
                </a:solidFill>
              </a:rPr>
              <a:t>Examples: </a:t>
            </a:r>
          </a:p>
          <a:p>
            <a:pPr>
              <a:buNone/>
              <a:defRPr/>
            </a:pPr>
            <a:r>
              <a:rPr lang="en-US" sz="2000" b="1" dirty="0">
                <a:solidFill>
                  <a:srgbClr val="C00000"/>
                </a:solidFill>
              </a:rPr>
              <a:t>1. Calculator (a small computer)</a:t>
            </a:r>
          </a:p>
          <a:p>
            <a:pPr>
              <a:buNone/>
              <a:defRPr/>
            </a:pPr>
            <a:r>
              <a:rPr lang="en-US" sz="2000" b="1" dirty="0">
                <a:solidFill>
                  <a:srgbClr val="C00000"/>
                </a:solidFill>
              </a:rPr>
              <a:t>2.Digital clock, Digital watches </a:t>
            </a:r>
          </a:p>
          <a:p>
            <a:pPr>
              <a:buNone/>
              <a:defRPr/>
            </a:pPr>
            <a:r>
              <a:rPr lang="en-US" sz="2000" b="1" dirty="0">
                <a:solidFill>
                  <a:srgbClr val="C00000"/>
                </a:solidFill>
              </a:rPr>
              <a:t>3. Weighing machines</a:t>
            </a:r>
          </a:p>
          <a:p>
            <a:pPr>
              <a:buNone/>
              <a:defRPr/>
            </a:pPr>
            <a:r>
              <a:rPr lang="en-US" sz="2000" b="1" dirty="0">
                <a:solidFill>
                  <a:srgbClr val="C00000"/>
                </a:solidFill>
              </a:rPr>
              <a:t>4. Consumer electronic equipment (such as microwave oven )</a:t>
            </a:r>
          </a:p>
          <a:p>
            <a:pPr>
              <a:buNone/>
              <a:defRPr/>
            </a:pPr>
            <a:r>
              <a:rPr lang="en-US" sz="2000" b="1" dirty="0">
                <a:solidFill>
                  <a:srgbClr val="C00000"/>
                </a:solidFill>
              </a:rPr>
              <a:t>5. Automobiles </a:t>
            </a:r>
          </a:p>
          <a:p>
            <a:pPr>
              <a:lnSpc>
                <a:spcPct val="150000"/>
              </a:lnSpc>
              <a:buNone/>
              <a:defRPr/>
            </a:pPr>
            <a:endParaRPr lang="en-US" sz="2000" b="1" dirty="0"/>
          </a:p>
          <a:p>
            <a:endParaRPr lang="en-US" sz="2000" b="1" dirty="0"/>
          </a:p>
        </p:txBody>
      </p:sp>
    </p:spTree>
    <p:extLst>
      <p:ext uri="{BB962C8B-B14F-4D97-AF65-F5344CB8AC3E}">
        <p14:creationId xmlns:p14="http://schemas.microsoft.com/office/powerpoint/2010/main" val="264430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589199" cy="1280890"/>
          </a:xfrm>
        </p:spPr>
        <p:txBody>
          <a:bodyPr/>
          <a:lstStyle/>
          <a:p>
            <a:r>
              <a:rPr lang="en-US" b="1" dirty="0">
                <a:solidFill>
                  <a:srgbClr val="C00000"/>
                </a:solidFill>
              </a:rPr>
              <a:t>Hybrid Computer</a:t>
            </a:r>
          </a:p>
        </p:txBody>
      </p:sp>
      <p:sp>
        <p:nvSpPr>
          <p:cNvPr id="3" name="Content Placeholder 2"/>
          <p:cNvSpPr>
            <a:spLocks noGrp="1"/>
          </p:cNvSpPr>
          <p:nvPr>
            <p:ph idx="1"/>
          </p:nvPr>
        </p:nvSpPr>
        <p:spPr>
          <a:xfrm>
            <a:off x="914400" y="1169094"/>
            <a:ext cx="7315200" cy="3777622"/>
          </a:xfrm>
        </p:spPr>
        <p:txBody>
          <a:bodyPr>
            <a:noAutofit/>
          </a:bodyPr>
          <a:lstStyle/>
          <a:p>
            <a:pPr>
              <a:lnSpc>
                <a:spcPct val="150000"/>
              </a:lnSpc>
              <a:buFont typeface="Wingdings" panose="05000000000000000000" pitchFamily="2" charset="2"/>
              <a:buChar char="ü"/>
              <a:defRPr/>
            </a:pPr>
            <a:r>
              <a:rPr lang="en-US" sz="2000" b="1" dirty="0">
                <a:solidFill>
                  <a:schemeClr val="tx1"/>
                </a:solidFill>
              </a:rPr>
              <a:t>Hybrid computes are computers that exhibit features of analog computers and digital computers.</a:t>
            </a:r>
          </a:p>
          <a:p>
            <a:pPr>
              <a:lnSpc>
                <a:spcPct val="150000"/>
              </a:lnSpc>
              <a:buFont typeface="Wingdings" panose="05000000000000000000" pitchFamily="2" charset="2"/>
              <a:buChar char="ü"/>
              <a:defRPr/>
            </a:pPr>
            <a:r>
              <a:rPr lang="en-US" sz="2000" b="1" dirty="0">
                <a:solidFill>
                  <a:schemeClr val="tx1"/>
                </a:solidFill>
              </a:rPr>
              <a:t>The digital component normally serves as the controller and provides logical operations.</a:t>
            </a:r>
          </a:p>
          <a:p>
            <a:pPr>
              <a:lnSpc>
                <a:spcPct val="150000"/>
              </a:lnSpc>
              <a:buFont typeface="Wingdings" panose="05000000000000000000" pitchFamily="2" charset="2"/>
              <a:buChar char="ü"/>
              <a:defRPr/>
            </a:pPr>
            <a:r>
              <a:rPr lang="en-US" sz="2000" b="1" dirty="0">
                <a:solidFill>
                  <a:schemeClr val="tx1"/>
                </a:solidFill>
              </a:rPr>
              <a:t>The analog component normally serves as a solver of differential equations. </a:t>
            </a:r>
          </a:p>
          <a:p>
            <a:pPr>
              <a:lnSpc>
                <a:spcPct val="150000"/>
              </a:lnSpc>
              <a:buNone/>
              <a:defRPr/>
            </a:pPr>
            <a:r>
              <a:rPr lang="en-US" sz="2000" b="1" dirty="0">
                <a:solidFill>
                  <a:schemeClr val="tx1"/>
                </a:solidFill>
              </a:rPr>
              <a:t>Examples:</a:t>
            </a:r>
          </a:p>
          <a:p>
            <a:pPr marL="422894" indent="-411472">
              <a:lnSpc>
                <a:spcPct val="150000"/>
              </a:lnSpc>
              <a:buFont typeface="+mj-lt"/>
              <a:buAutoNum type="arabicPeriod"/>
              <a:defRPr/>
            </a:pPr>
            <a:r>
              <a:rPr lang="en-US" sz="2000" b="1" dirty="0">
                <a:solidFill>
                  <a:srgbClr val="C00000"/>
                </a:solidFill>
              </a:rPr>
              <a:t>Gas Pump Station (where measurement of gas by analog system, and displaying such calculation by digital system(computer).</a:t>
            </a:r>
          </a:p>
          <a:p>
            <a:pPr marL="0" indent="0">
              <a:buNone/>
            </a:pPr>
            <a:endParaRPr lang="en-GB" sz="2000" b="1" dirty="0"/>
          </a:p>
          <a:p>
            <a:endParaRPr lang="en-US" sz="2000" b="1" dirty="0"/>
          </a:p>
        </p:txBody>
      </p:sp>
    </p:spTree>
    <p:extLst>
      <p:ext uri="{BB962C8B-B14F-4D97-AF65-F5344CB8AC3E}">
        <p14:creationId xmlns:p14="http://schemas.microsoft.com/office/powerpoint/2010/main" val="744351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4313A-16C0-4E89-8319-AAB9B11A2580}"/>
              </a:ext>
            </a:extLst>
          </p:cNvPr>
          <p:cNvSpPr>
            <a:spLocks noGrp="1"/>
          </p:cNvSpPr>
          <p:nvPr>
            <p:ph type="title"/>
          </p:nvPr>
        </p:nvSpPr>
        <p:spPr>
          <a:xfrm>
            <a:off x="1981200" y="609600"/>
            <a:ext cx="6589199" cy="1280890"/>
          </a:xfrm>
        </p:spPr>
        <p:txBody>
          <a:bodyPr/>
          <a:lstStyle/>
          <a:p>
            <a:r>
              <a:rPr lang="en-US" b="1" dirty="0">
                <a:solidFill>
                  <a:srgbClr val="C00000"/>
                </a:solidFill>
              </a:rPr>
              <a:t>Types of Digital Computer</a:t>
            </a:r>
          </a:p>
        </p:txBody>
      </p:sp>
      <p:sp>
        <p:nvSpPr>
          <p:cNvPr id="3" name="Content Placeholder 2">
            <a:extLst>
              <a:ext uri="{FF2B5EF4-FFF2-40B4-BE49-F238E27FC236}">
                <a16:creationId xmlns:a16="http://schemas.microsoft.com/office/drawing/2014/main" xmlns="" id="{30EC530D-1453-4E1F-A3EB-691CAF0A53EF}"/>
              </a:ext>
            </a:extLst>
          </p:cNvPr>
          <p:cNvSpPr>
            <a:spLocks noGrp="1"/>
          </p:cNvSpPr>
          <p:nvPr>
            <p:ph idx="1"/>
          </p:nvPr>
        </p:nvSpPr>
        <p:spPr/>
        <p:txBody>
          <a:bodyPr/>
          <a:lstStyle/>
          <a:p>
            <a:r>
              <a:rPr lang="en-US" dirty="0"/>
              <a:t>Based on the types and size of the device, these digital computers are divided into 4 types namely </a:t>
            </a:r>
            <a:r>
              <a:rPr lang="en-US" b="1" dirty="0"/>
              <a:t>Micro computer, Mini computer, Mainframe computer, and Super computer</a:t>
            </a:r>
            <a:endParaRPr lang="en-US" dirty="0"/>
          </a:p>
        </p:txBody>
      </p:sp>
      <p:pic>
        <p:nvPicPr>
          <p:cNvPr id="5" name="Picture 4">
            <a:extLst>
              <a:ext uri="{FF2B5EF4-FFF2-40B4-BE49-F238E27FC236}">
                <a16:creationId xmlns:a16="http://schemas.microsoft.com/office/drawing/2014/main" xmlns="" id="{286EFBAA-5352-4E4A-96E9-3EDE0E52411C}"/>
              </a:ext>
            </a:extLst>
          </p:cNvPr>
          <p:cNvPicPr>
            <a:picLocks noChangeAspect="1"/>
          </p:cNvPicPr>
          <p:nvPr/>
        </p:nvPicPr>
        <p:blipFill rotWithShape="1">
          <a:blip r:embed="rId2">
            <a:extLst>
              <a:ext uri="{28A0092B-C50C-407E-A947-70E740481C1C}">
                <a14:useLocalDpi xmlns:a14="http://schemas.microsoft.com/office/drawing/2010/main" val="0"/>
              </a:ext>
            </a:extLst>
          </a:blip>
          <a:srcRect r="4167" b="6500"/>
          <a:stretch/>
        </p:blipFill>
        <p:spPr>
          <a:xfrm>
            <a:off x="0" y="3946166"/>
            <a:ext cx="9109435" cy="2911834"/>
          </a:xfrm>
          <a:prstGeom prst="rect">
            <a:avLst/>
          </a:prstGeom>
        </p:spPr>
      </p:pic>
    </p:spTree>
    <p:extLst>
      <p:ext uri="{BB962C8B-B14F-4D97-AF65-F5344CB8AC3E}">
        <p14:creationId xmlns:p14="http://schemas.microsoft.com/office/powerpoint/2010/main" val="2248161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Super Computer</a:t>
            </a:r>
          </a:p>
        </p:txBody>
      </p:sp>
      <p:sp>
        <p:nvSpPr>
          <p:cNvPr id="3" name="Content Placeholder 2"/>
          <p:cNvSpPr>
            <a:spLocks noGrp="1"/>
          </p:cNvSpPr>
          <p:nvPr>
            <p:ph idx="1"/>
          </p:nvPr>
        </p:nvSpPr>
        <p:spPr>
          <a:xfrm>
            <a:off x="457201" y="1600200"/>
            <a:ext cx="8077200" cy="4311022"/>
          </a:xfrm>
        </p:spPr>
        <p:txBody>
          <a:bodyPr>
            <a:normAutofit fontScale="47500" lnSpcReduction="20000"/>
          </a:bodyPr>
          <a:lstStyle/>
          <a:p>
            <a:pPr algn="just">
              <a:lnSpc>
                <a:spcPct val="90000"/>
              </a:lnSpc>
              <a:buFont typeface="Wingdings" panose="05000000000000000000" pitchFamily="2" charset="2"/>
              <a:buChar char="ü"/>
            </a:pPr>
            <a:r>
              <a:rPr lang="en-US" sz="3600" b="1" dirty="0">
                <a:cs typeface="Times New Roman" panose="02020603050405020304" pitchFamily="18" charset="0"/>
              </a:rPr>
              <a:t>Supercomputers are the fastest, largest, most expensive &amp; also the most powerful computers available. They are very fast in processing. They can perform many complex calculations in a fraction of a second.</a:t>
            </a:r>
          </a:p>
          <a:p>
            <a:pPr algn="just">
              <a:lnSpc>
                <a:spcPct val="90000"/>
              </a:lnSpc>
              <a:buFont typeface="Wingdings" panose="05000000000000000000" pitchFamily="2" charset="2"/>
              <a:buChar char="ü"/>
            </a:pPr>
            <a:r>
              <a:rPr lang="en-US" sz="3600" b="1" dirty="0">
                <a:cs typeface="Times New Roman" panose="02020603050405020304" pitchFamily="18" charset="0"/>
              </a:rPr>
              <a:t>Most Supercomputers use multiple processors. In this case, a single task is split among the processors for faster execution. However, all the processors are controlled by a single central processor.  Supercomputers generate a lot of heat, &amp; therefore require special cooling systems.</a:t>
            </a:r>
          </a:p>
          <a:p>
            <a:pPr algn="just">
              <a:lnSpc>
                <a:spcPct val="90000"/>
              </a:lnSpc>
              <a:buFont typeface="Wingdings" panose="05000000000000000000" pitchFamily="2" charset="2"/>
              <a:buChar char="ü"/>
            </a:pPr>
            <a:r>
              <a:rPr lang="en-US" sz="3600" b="1" dirty="0">
                <a:cs typeface="Times New Roman" panose="02020603050405020304" pitchFamily="18" charset="0"/>
              </a:rPr>
              <a:t>Supercomputers are very large &amp; heavy, and are usually kept under special environmental conditions (i.e., in a special room). They are operated by computer specialists. A Supercomputer can be operated by over 500 users at the same time</a:t>
            </a:r>
          </a:p>
          <a:p>
            <a:pPr algn="just">
              <a:lnSpc>
                <a:spcPct val="90000"/>
              </a:lnSpc>
              <a:buFont typeface="Wingdings" panose="05000000000000000000" pitchFamily="2" charset="2"/>
              <a:buChar char="ü"/>
            </a:pPr>
            <a:r>
              <a:rPr lang="en-US" sz="3600" b="1" dirty="0">
                <a:cs typeface="Times New Roman" panose="02020603050405020304" pitchFamily="18" charset="0"/>
              </a:rPr>
              <a:t>Areas where supercomputers are used:</a:t>
            </a:r>
          </a:p>
          <a:p>
            <a:pPr lvl="1">
              <a:buClr>
                <a:srgbClr val="3891A7"/>
              </a:buClr>
              <a:buFont typeface="Wingdings" panose="05000000000000000000" pitchFamily="2" charset="2"/>
              <a:buChar char="v"/>
            </a:pPr>
            <a:r>
              <a:rPr lang="en-US" sz="3600" b="1" dirty="0">
                <a:solidFill>
                  <a:srgbClr val="C00000"/>
                </a:solidFill>
                <a:cs typeface="Times New Roman" panose="02020603050405020304" pitchFamily="18" charset="0"/>
              </a:rPr>
              <a:t>Weather forecasting.</a:t>
            </a:r>
          </a:p>
          <a:p>
            <a:pPr lvl="1">
              <a:buClr>
                <a:srgbClr val="3891A7"/>
              </a:buClr>
              <a:buFont typeface="Wingdings" panose="05000000000000000000" pitchFamily="2" charset="2"/>
              <a:buChar char="v"/>
            </a:pPr>
            <a:r>
              <a:rPr lang="en-US" sz="3600" b="1" dirty="0">
                <a:solidFill>
                  <a:srgbClr val="C00000"/>
                </a:solidFill>
                <a:cs typeface="Times New Roman" panose="02020603050405020304" pitchFamily="18" charset="0"/>
              </a:rPr>
              <a:t>Petroleum research.</a:t>
            </a:r>
          </a:p>
          <a:p>
            <a:pPr lvl="1">
              <a:buClr>
                <a:srgbClr val="3891A7"/>
              </a:buClr>
              <a:buFont typeface="Wingdings" panose="05000000000000000000" pitchFamily="2" charset="2"/>
              <a:buChar char="v"/>
            </a:pPr>
            <a:r>
              <a:rPr lang="en-US" sz="3600" b="1" dirty="0">
                <a:solidFill>
                  <a:srgbClr val="C00000"/>
                </a:solidFill>
                <a:cs typeface="Times New Roman" panose="02020603050405020304" pitchFamily="18" charset="0"/>
              </a:rPr>
              <a:t>Defense and weapon analysis.</a:t>
            </a:r>
          </a:p>
          <a:p>
            <a:pPr lvl="1">
              <a:buClr>
                <a:srgbClr val="3891A7"/>
              </a:buClr>
              <a:buFont typeface="Wingdings" panose="05000000000000000000" pitchFamily="2" charset="2"/>
              <a:buChar char="v"/>
            </a:pPr>
            <a:r>
              <a:rPr lang="en-US" sz="3600" b="1" dirty="0">
                <a:solidFill>
                  <a:srgbClr val="C00000"/>
                </a:solidFill>
                <a:cs typeface="Times New Roman" panose="02020603050405020304" pitchFamily="18" charset="0"/>
              </a:rPr>
              <a:t>simulation.</a:t>
            </a:r>
          </a:p>
          <a:p>
            <a:pPr lvl="0">
              <a:lnSpc>
                <a:spcPct val="80000"/>
              </a:lnSpc>
              <a:buClr>
                <a:srgbClr val="3891A7"/>
              </a:buClr>
              <a:buFont typeface="Wingdings" panose="05000000000000000000" pitchFamily="2" charset="2"/>
              <a:buChar char="ü"/>
            </a:pPr>
            <a:endParaRPr lang="en-US" sz="2100" dirty="0">
              <a:solidFill>
                <a:prstClr val="black"/>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28801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589199" cy="1280890"/>
          </a:xfrm>
        </p:spPr>
        <p:txBody>
          <a:bodyPr/>
          <a:lstStyle/>
          <a:p>
            <a:r>
              <a:rPr lang="en-US" b="1" dirty="0">
                <a:solidFill>
                  <a:srgbClr val="C00000"/>
                </a:solidFill>
              </a:rPr>
              <a:t>Mainframe Computer</a:t>
            </a:r>
          </a:p>
        </p:txBody>
      </p:sp>
      <p:sp>
        <p:nvSpPr>
          <p:cNvPr id="3" name="Content Placeholder 2"/>
          <p:cNvSpPr>
            <a:spLocks noGrp="1"/>
          </p:cNvSpPr>
          <p:nvPr>
            <p:ph idx="1"/>
          </p:nvPr>
        </p:nvSpPr>
        <p:spPr>
          <a:xfrm>
            <a:off x="381000" y="1206802"/>
            <a:ext cx="8534399" cy="3777622"/>
          </a:xfrm>
        </p:spPr>
        <p:txBody>
          <a:bodyPr>
            <a:noAutofit/>
          </a:bodyPr>
          <a:lstStyle/>
          <a:p>
            <a:pPr algn="just">
              <a:lnSpc>
                <a:spcPct val="80000"/>
              </a:lnSpc>
              <a:buFont typeface="Wingdings" panose="05000000000000000000" pitchFamily="2" charset="2"/>
              <a:buChar char="ü"/>
            </a:pPr>
            <a:r>
              <a:rPr lang="en-US" sz="2000" b="1" dirty="0">
                <a:cs typeface="Times New Roman" panose="02020603050405020304" pitchFamily="18" charset="0"/>
              </a:rPr>
              <a:t>Mainframes are less powerful &amp; less expensive than supercomputers. They are big in size but smaller compared to Supercomputers. Are powerful computers with very high capacities of main storage. They also have a large backing storage capacity.</a:t>
            </a:r>
          </a:p>
          <a:p>
            <a:pPr algn="just">
              <a:lnSpc>
                <a:spcPct val="80000"/>
              </a:lnSpc>
              <a:buFont typeface="Wingdings" panose="05000000000000000000" pitchFamily="2" charset="2"/>
              <a:buChar char="ü"/>
            </a:pPr>
            <a:r>
              <a:rPr lang="en-US" sz="2000" b="1" dirty="0">
                <a:cs typeface="Times New Roman" panose="02020603050405020304" pitchFamily="18" charset="0"/>
              </a:rPr>
              <a:t>Have a very high processing speed, i.e., can process large amounts of data very quickly. They can support a large number of peripherals of different types. They can handle hundreds of users at the same time, e.g., they can be operated by 200 users at a time.</a:t>
            </a:r>
          </a:p>
          <a:p>
            <a:pPr algn="just">
              <a:lnSpc>
                <a:spcPct val="80000"/>
              </a:lnSpc>
              <a:buFont typeface="Wingdings" panose="05000000000000000000" pitchFamily="2" charset="2"/>
              <a:buChar char="ü"/>
            </a:pPr>
            <a:r>
              <a:rPr lang="en-US" sz="2000" b="1" dirty="0">
                <a:cs typeface="Times New Roman" panose="02020603050405020304" pitchFamily="18" charset="0"/>
              </a:rPr>
              <a:t>Mainframe computers are general-purpose, and can handle all kinds of problems whether scientific or commercial.</a:t>
            </a:r>
          </a:p>
          <a:p>
            <a:pPr algn="just">
              <a:lnSpc>
                <a:spcPct val="80000"/>
              </a:lnSpc>
              <a:buFont typeface="Wingdings" panose="05000000000000000000" pitchFamily="2" charset="2"/>
              <a:buChar char="ü"/>
            </a:pPr>
            <a:r>
              <a:rPr lang="en-US" sz="2000" b="1" dirty="0">
                <a:cs typeface="Times New Roman" panose="02020603050405020304" pitchFamily="18" charset="0"/>
              </a:rPr>
              <a:t>Areas where mainframe computers are used:</a:t>
            </a:r>
          </a:p>
          <a:p>
            <a:pPr lvl="1">
              <a:buClr>
                <a:srgbClr val="3891A7"/>
              </a:buClr>
              <a:buFont typeface="Wingdings" panose="05000000000000000000" pitchFamily="2" charset="2"/>
              <a:buChar char="v"/>
            </a:pPr>
            <a:r>
              <a:rPr lang="en-US" sz="2000" b="1" dirty="0">
                <a:solidFill>
                  <a:srgbClr val="C00000"/>
                </a:solidFill>
                <a:cs typeface="Times New Roman" panose="02020603050405020304" pitchFamily="18" charset="0"/>
              </a:rPr>
              <a:t>In Banks &amp; Hospitals for preparing bills, Payrolls, etc.</a:t>
            </a:r>
          </a:p>
          <a:p>
            <a:pPr lvl="1">
              <a:buClr>
                <a:srgbClr val="3891A7"/>
              </a:buClr>
              <a:buFont typeface="Wingdings" panose="05000000000000000000" pitchFamily="2" charset="2"/>
              <a:buChar char="v"/>
            </a:pPr>
            <a:r>
              <a:rPr lang="en-US" sz="2000" b="1" dirty="0">
                <a:solidFill>
                  <a:srgbClr val="C00000"/>
                </a:solidFill>
                <a:cs typeface="Times New Roman" panose="02020603050405020304" pitchFamily="18" charset="0"/>
              </a:rPr>
              <a:t>In communication networks such as the Internet where they act as Servers.</a:t>
            </a:r>
          </a:p>
          <a:p>
            <a:pPr lvl="1">
              <a:buClr>
                <a:srgbClr val="3891A7"/>
              </a:buClr>
              <a:buFont typeface="Wingdings" panose="05000000000000000000" pitchFamily="2" charset="2"/>
              <a:buChar char="v"/>
            </a:pPr>
            <a:r>
              <a:rPr lang="en-US" sz="2000" b="1" dirty="0">
                <a:solidFill>
                  <a:srgbClr val="C00000"/>
                </a:solidFill>
                <a:cs typeface="Times New Roman" panose="02020603050405020304" pitchFamily="18" charset="0"/>
              </a:rPr>
              <a:t>By Airline reservation systems where information of all the flights is stored.</a:t>
            </a:r>
          </a:p>
          <a:p>
            <a:pPr>
              <a:lnSpc>
                <a:spcPct val="80000"/>
              </a:lnSpc>
              <a:buFont typeface="Wingdings" panose="05000000000000000000" pitchFamily="2" charset="2"/>
              <a:buChar char="ü"/>
            </a:pPr>
            <a:endParaRPr lang="en-US" sz="2000" dirty="0">
              <a:cs typeface="Times New Roman" pitchFamily="18" charset="0"/>
            </a:endParaRPr>
          </a:p>
          <a:p>
            <a:pPr>
              <a:lnSpc>
                <a:spcPct val="80000"/>
              </a:lnSpc>
              <a:buFont typeface="Wingdings" panose="05000000000000000000" pitchFamily="2" charset="2"/>
              <a:buChar char="ü"/>
            </a:pPr>
            <a:endParaRPr lang="en-US" sz="2000" dirty="0">
              <a:cs typeface="Times New Roman" pitchFamily="18" charset="0"/>
            </a:endParaRPr>
          </a:p>
        </p:txBody>
      </p:sp>
    </p:spTree>
    <p:extLst>
      <p:ext uri="{BB962C8B-B14F-4D97-AF65-F5344CB8AC3E}">
        <p14:creationId xmlns:p14="http://schemas.microsoft.com/office/powerpoint/2010/main" val="918446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3631"/>
            <a:ext cx="6589199" cy="1280890"/>
          </a:xfrm>
        </p:spPr>
        <p:txBody>
          <a:bodyPr/>
          <a:lstStyle/>
          <a:p>
            <a:r>
              <a:rPr lang="en-US" b="1" dirty="0">
                <a:solidFill>
                  <a:srgbClr val="C00000"/>
                </a:solidFill>
              </a:rPr>
              <a:t>Mini Computer</a:t>
            </a:r>
          </a:p>
        </p:txBody>
      </p:sp>
      <p:sp>
        <p:nvSpPr>
          <p:cNvPr id="3" name="Content Placeholder 2"/>
          <p:cNvSpPr>
            <a:spLocks noGrp="1"/>
          </p:cNvSpPr>
          <p:nvPr>
            <p:ph idx="1"/>
          </p:nvPr>
        </p:nvSpPr>
        <p:spPr>
          <a:xfrm>
            <a:off x="228600" y="838200"/>
            <a:ext cx="8705088" cy="5943600"/>
          </a:xfrm>
        </p:spPr>
        <p:txBody>
          <a:bodyPr>
            <a:normAutofit fontScale="92500" lnSpcReduction="10000"/>
          </a:bodyPr>
          <a:lstStyle/>
          <a:p>
            <a:pPr algn="just">
              <a:buFont typeface="Wingdings" panose="05000000000000000000" pitchFamily="2" charset="2"/>
              <a:buChar char="ü"/>
            </a:pPr>
            <a:r>
              <a:rPr lang="en-US" sz="2200" b="1" dirty="0">
                <a:cs typeface="Times New Roman" pitchFamily="18" charset="0"/>
              </a:rPr>
              <a:t>A Minicomputer is physically smaller than a mainframe. However, it can support the same peripheral devices supported by a mainframe.</a:t>
            </a:r>
          </a:p>
          <a:p>
            <a:pPr algn="just">
              <a:buFont typeface="Wingdings" panose="05000000000000000000" pitchFamily="2" charset="2"/>
              <a:buChar char="ü"/>
            </a:pPr>
            <a:r>
              <a:rPr lang="en-US" sz="2200" b="1" dirty="0">
                <a:cs typeface="Times New Roman" pitchFamily="18" charset="0"/>
              </a:rPr>
              <a:t>A Minicomputer can support several users at a time, e.g., can be operated by 6 users at a time. Several workstations/ terminals are connected to one central minicomputer so that the users connected can share its resources (C.P.U time, storage, etc.).</a:t>
            </a:r>
          </a:p>
          <a:p>
            <a:pPr algn="just">
              <a:buFont typeface="Wingdings" panose="05000000000000000000" pitchFamily="2" charset="2"/>
              <a:buChar char="ü"/>
            </a:pPr>
            <a:r>
              <a:rPr lang="en-US" sz="2200" b="1" dirty="0">
                <a:cs typeface="Times New Roman" pitchFamily="18" charset="0"/>
              </a:rPr>
              <a:t>Minicomputers are easier to manufacture &amp; maintain compared to mainframes. Minicomputers are cheaper than the mainframes, but more costly than the microcomputers. They handle small amounts of data, are less powerful, &amp; have less memory than the mainframes.</a:t>
            </a:r>
          </a:p>
          <a:p>
            <a:pPr algn="just">
              <a:buFont typeface="Wingdings" panose="05000000000000000000" pitchFamily="2" charset="2"/>
              <a:buChar char="ü"/>
            </a:pPr>
            <a:r>
              <a:rPr lang="en-US" sz="2200" b="1" dirty="0">
                <a:cs typeface="Times New Roman" pitchFamily="18" charset="0"/>
              </a:rPr>
              <a:t>Areas where minicomputers are used:</a:t>
            </a:r>
          </a:p>
          <a:p>
            <a:pPr lvl="1" algn="just">
              <a:buFont typeface="Wingdings" panose="05000000000000000000" pitchFamily="2" charset="2"/>
              <a:buChar char="v"/>
            </a:pPr>
            <a:r>
              <a:rPr lang="en-US" sz="2200" b="1" dirty="0">
                <a:solidFill>
                  <a:srgbClr val="C00000"/>
                </a:solidFill>
                <a:cs typeface="Times New Roman" pitchFamily="18" charset="0"/>
              </a:rPr>
              <a:t>Scientific laboratories &amp; research institutions.</a:t>
            </a:r>
          </a:p>
          <a:p>
            <a:pPr lvl="1" algn="just">
              <a:buFont typeface="Wingdings" panose="05000000000000000000" pitchFamily="2" charset="2"/>
              <a:buChar char="v"/>
            </a:pPr>
            <a:r>
              <a:rPr lang="en-US" sz="2200" b="1" dirty="0">
                <a:solidFill>
                  <a:srgbClr val="C00000"/>
                </a:solidFill>
                <a:cs typeface="Times New Roman" pitchFamily="18" charset="0"/>
              </a:rPr>
              <a:t>Engineering plants/factories to control of chemical or mechanical processes.</a:t>
            </a:r>
          </a:p>
          <a:p>
            <a:pPr lvl="1" algn="just">
              <a:buFont typeface="Wingdings" panose="05000000000000000000" pitchFamily="2" charset="2"/>
              <a:buChar char="v"/>
            </a:pPr>
            <a:r>
              <a:rPr lang="en-US" sz="2200" b="1" dirty="0">
                <a:solidFill>
                  <a:srgbClr val="C00000"/>
                </a:solidFill>
                <a:cs typeface="Times New Roman" pitchFamily="18" charset="0"/>
              </a:rPr>
              <a:t>Space industry.</a:t>
            </a:r>
          </a:p>
          <a:p>
            <a:pPr lvl="1" algn="just">
              <a:buFont typeface="Wingdings" panose="05000000000000000000" pitchFamily="2" charset="2"/>
              <a:buChar char="v"/>
            </a:pPr>
            <a:r>
              <a:rPr lang="en-US" sz="2200" b="1" dirty="0">
                <a:solidFill>
                  <a:srgbClr val="C00000"/>
                </a:solidFill>
                <a:cs typeface="Times New Roman" pitchFamily="18" charset="0"/>
              </a:rPr>
              <a:t>Insurance companies &amp; Banks for accounting purposes</a:t>
            </a: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872084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Micro Computer</a:t>
            </a:r>
          </a:p>
        </p:txBody>
      </p:sp>
      <p:sp>
        <p:nvSpPr>
          <p:cNvPr id="3" name="Content Placeholder 2"/>
          <p:cNvSpPr>
            <a:spLocks noGrp="1"/>
          </p:cNvSpPr>
          <p:nvPr>
            <p:ph idx="1"/>
          </p:nvPr>
        </p:nvSpPr>
        <p:spPr>
          <a:xfrm>
            <a:off x="914401" y="2133600"/>
            <a:ext cx="7620000" cy="3777622"/>
          </a:xfrm>
        </p:spPr>
        <p:txBody>
          <a:bodyPr>
            <a:normAutofit fontScale="77500" lnSpcReduction="20000"/>
          </a:bodyPr>
          <a:lstStyle/>
          <a:p>
            <a:pPr algn="just">
              <a:lnSpc>
                <a:spcPct val="120000"/>
              </a:lnSpc>
              <a:buFont typeface="Wingdings" panose="05000000000000000000" pitchFamily="2" charset="2"/>
              <a:buChar char="ü"/>
            </a:pPr>
            <a:r>
              <a:rPr lang="en-US" sz="2200" b="1" dirty="0">
                <a:cs typeface="Times New Roman" pitchFamily="18" charset="0"/>
              </a:rPr>
              <a:t>Microcomputers are the PCs mostly found today in homes, schools &amp; many small offices. They are called Personal Computers (PCs) because they are designed to be used by one person at a time.</a:t>
            </a:r>
          </a:p>
          <a:p>
            <a:pPr algn="just">
              <a:lnSpc>
                <a:spcPct val="120000"/>
              </a:lnSpc>
              <a:buFont typeface="Wingdings" panose="05000000000000000000" pitchFamily="2" charset="2"/>
              <a:buChar char="ü"/>
            </a:pPr>
            <a:r>
              <a:rPr lang="en-US" sz="2200" b="1" dirty="0">
                <a:cs typeface="Times New Roman" pitchFamily="18" charset="0"/>
              </a:rPr>
              <a:t>The data processing in microcomputers is done by a Microprocessor</a:t>
            </a:r>
          </a:p>
          <a:p>
            <a:pPr algn="just">
              <a:lnSpc>
                <a:spcPct val="120000"/>
              </a:lnSpc>
              <a:buFont typeface="Wingdings" panose="05000000000000000000" pitchFamily="2" charset="2"/>
              <a:buChar char="ü"/>
            </a:pPr>
            <a:r>
              <a:rPr lang="en-US" sz="2200" b="1" dirty="0">
                <a:cs typeface="Times New Roman" pitchFamily="18" charset="0"/>
              </a:rPr>
              <a:t>Their design is based on Very Large Scale Integration (VLSI) that confines several physical components into an IC.</a:t>
            </a:r>
          </a:p>
          <a:p>
            <a:pPr algn="just">
              <a:lnSpc>
                <a:spcPct val="90000"/>
              </a:lnSpc>
              <a:buFont typeface="Wingdings" panose="05000000000000000000" pitchFamily="2" charset="2"/>
              <a:buChar char="ü"/>
            </a:pPr>
            <a:r>
              <a:rPr lang="en-US" sz="2200" b="1" dirty="0">
                <a:cs typeface="Times New Roman" pitchFamily="18" charset="0"/>
              </a:rPr>
              <a:t>Areas where microcomputers are used:</a:t>
            </a:r>
          </a:p>
          <a:p>
            <a:pPr lvl="1" algn="just">
              <a:lnSpc>
                <a:spcPct val="90000"/>
              </a:lnSpc>
              <a:buFont typeface="Wingdings" panose="05000000000000000000" pitchFamily="2" charset="2"/>
              <a:buChar char="v"/>
            </a:pPr>
            <a:r>
              <a:rPr lang="en-US" sz="2200" b="1" dirty="0">
                <a:solidFill>
                  <a:srgbClr val="C00000"/>
                </a:solidFill>
                <a:cs typeface="Times New Roman" pitchFamily="18" charset="0"/>
              </a:rPr>
              <a:t>Training and learning institutions such as schools.</a:t>
            </a:r>
          </a:p>
          <a:p>
            <a:pPr lvl="1" algn="just">
              <a:lnSpc>
                <a:spcPct val="90000"/>
              </a:lnSpc>
              <a:buFont typeface="Wingdings" panose="05000000000000000000" pitchFamily="2" charset="2"/>
              <a:buChar char="v"/>
            </a:pPr>
            <a:r>
              <a:rPr lang="en-US" sz="2200" b="1" dirty="0">
                <a:solidFill>
                  <a:srgbClr val="C00000"/>
                </a:solidFill>
                <a:cs typeface="Times New Roman" pitchFamily="18" charset="0"/>
              </a:rPr>
              <a:t>Small business enterprises, and </a:t>
            </a:r>
          </a:p>
          <a:p>
            <a:pPr lvl="1" algn="just">
              <a:lnSpc>
                <a:spcPct val="90000"/>
              </a:lnSpc>
              <a:buFont typeface="Wingdings" panose="05000000000000000000" pitchFamily="2" charset="2"/>
              <a:buChar char="v"/>
            </a:pPr>
            <a:r>
              <a:rPr lang="en-US" sz="2200" b="1" dirty="0">
                <a:solidFill>
                  <a:srgbClr val="C00000"/>
                </a:solidFill>
                <a:cs typeface="Times New Roman" pitchFamily="18" charset="0"/>
              </a:rPr>
              <a:t>Communication </a:t>
            </a:r>
            <a:r>
              <a:rPr lang="en-US" sz="2200" b="1" dirty="0" err="1">
                <a:solidFill>
                  <a:srgbClr val="C00000"/>
                </a:solidFill>
                <a:cs typeface="Times New Roman" pitchFamily="18" charset="0"/>
              </a:rPr>
              <a:t>centres</a:t>
            </a:r>
            <a:r>
              <a:rPr lang="en-US" sz="2200" b="1" dirty="0">
                <a:solidFill>
                  <a:srgbClr val="C00000"/>
                </a:solidFill>
                <a:cs typeface="Times New Roman" pitchFamily="18" charset="0"/>
              </a:rPr>
              <a:t> as terminals.</a:t>
            </a: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a:p>
            <a:pPr>
              <a:lnSpc>
                <a:spcPct val="80000"/>
              </a:lnSpc>
              <a:buFont typeface="Wingdings" panose="05000000000000000000" pitchFamily="2" charset="2"/>
              <a:buChar char="ü"/>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59230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xmlns="" id="{AA1CF927-429B-4300-A595-EA8CC85ADE8F}"/>
              </a:ext>
            </a:extLst>
          </p:cNvPr>
          <p:cNvSpPr>
            <a:spLocks noGrp="1" noChangeArrowheads="1"/>
          </p:cNvSpPr>
          <p:nvPr>
            <p:ph type="title"/>
          </p:nvPr>
        </p:nvSpPr>
        <p:spPr/>
        <p:txBody>
          <a:bodyPr/>
          <a:lstStyle/>
          <a:p>
            <a:pPr eaLnBrk="1" hangingPunct="1"/>
            <a:r>
              <a:rPr lang="en-US" altLang="en-US" b="1" dirty="0">
                <a:solidFill>
                  <a:srgbClr val="C00000"/>
                </a:solidFill>
              </a:rPr>
              <a:t>Computers For Individual Use</a:t>
            </a:r>
          </a:p>
        </p:txBody>
      </p:sp>
      <p:sp>
        <p:nvSpPr>
          <p:cNvPr id="34820" name="Rectangle 3">
            <a:extLst>
              <a:ext uri="{FF2B5EF4-FFF2-40B4-BE49-F238E27FC236}">
                <a16:creationId xmlns:a16="http://schemas.microsoft.com/office/drawing/2014/main" xmlns="" id="{A69188FC-876B-4808-A5B0-2DA8574CF639}"/>
              </a:ext>
            </a:extLst>
          </p:cNvPr>
          <p:cNvSpPr>
            <a:spLocks noGrp="1" noChangeArrowheads="1"/>
          </p:cNvSpPr>
          <p:nvPr>
            <p:ph idx="1"/>
          </p:nvPr>
        </p:nvSpPr>
        <p:spPr/>
        <p:txBody>
          <a:bodyPr/>
          <a:lstStyle/>
          <a:p>
            <a:pPr eaLnBrk="1" hangingPunct="1"/>
            <a:r>
              <a:rPr lang="en-US" altLang="en-US" sz="2400" b="1" dirty="0">
                <a:solidFill>
                  <a:srgbClr val="C00000"/>
                </a:solidFill>
              </a:rPr>
              <a:t>Desktop computers</a:t>
            </a:r>
          </a:p>
          <a:p>
            <a:pPr lvl="1" eaLnBrk="1" hangingPunct="1"/>
            <a:r>
              <a:rPr lang="en-US" altLang="en-US" sz="2000" b="1" dirty="0"/>
              <a:t>The most common type of computer</a:t>
            </a:r>
          </a:p>
          <a:p>
            <a:pPr lvl="1" eaLnBrk="1" hangingPunct="1"/>
            <a:r>
              <a:rPr lang="en-US" altLang="en-US" sz="2000" b="1" dirty="0"/>
              <a:t>Sits on the desk or floor</a:t>
            </a:r>
          </a:p>
          <a:p>
            <a:pPr lvl="1" eaLnBrk="1" hangingPunct="1"/>
            <a:r>
              <a:rPr lang="en-US" altLang="en-US" sz="2000" b="1" dirty="0"/>
              <a:t>Performs a variety of tasks</a:t>
            </a:r>
          </a:p>
          <a:p>
            <a:pPr eaLnBrk="1" hangingPunct="1"/>
            <a:endParaRPr lang="en-US" altLang="en-US" dirty="0"/>
          </a:p>
        </p:txBody>
      </p:sp>
      <p:sp>
        <p:nvSpPr>
          <p:cNvPr id="7178" name="Rectangle 10">
            <a:extLst>
              <a:ext uri="{FF2B5EF4-FFF2-40B4-BE49-F238E27FC236}">
                <a16:creationId xmlns:a16="http://schemas.microsoft.com/office/drawing/2014/main" xmlns="" id="{9031DFF4-7A16-4634-A2C5-7443ABA0A40F}"/>
              </a:ext>
            </a:extLst>
          </p:cNvPr>
          <p:cNvSpPr>
            <a:spLocks noChangeArrowheads="1"/>
          </p:cNvSpPr>
          <p:nvPr/>
        </p:nvSpPr>
        <p:spPr bwMode="auto">
          <a:xfrm>
            <a:off x="3314700" y="2566988"/>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CA20A04C-2DE3-4CC5-924F-A702C1E4184C}"/>
              </a:ext>
            </a:extLst>
          </p:cNvPr>
          <p:cNvSpPr>
            <a:spLocks noGrp="1"/>
          </p:cNvSpPr>
          <p:nvPr>
            <p:ph type="title"/>
          </p:nvPr>
        </p:nvSpPr>
        <p:spPr>
          <a:xfrm>
            <a:off x="1143000" y="190723"/>
            <a:ext cx="7010400" cy="1280890"/>
          </a:xfrm>
        </p:spPr>
        <p:txBody>
          <a:bodyPr/>
          <a:lstStyle/>
          <a:p>
            <a:r>
              <a:rPr lang="en-US" altLang="en-US" b="1" dirty="0">
                <a:solidFill>
                  <a:srgbClr val="C00000"/>
                </a:solidFill>
              </a:rPr>
              <a:t>Computers For Individual Use</a:t>
            </a:r>
          </a:p>
        </p:txBody>
      </p:sp>
      <p:sp>
        <p:nvSpPr>
          <p:cNvPr id="35843" name="Content Placeholder 2">
            <a:extLst>
              <a:ext uri="{FF2B5EF4-FFF2-40B4-BE49-F238E27FC236}">
                <a16:creationId xmlns:a16="http://schemas.microsoft.com/office/drawing/2014/main" xmlns="" id="{BB882EFF-8D40-4166-8EE2-B72DC0863DE7}"/>
              </a:ext>
            </a:extLst>
          </p:cNvPr>
          <p:cNvSpPr>
            <a:spLocks noGrp="1"/>
          </p:cNvSpPr>
          <p:nvPr>
            <p:ph idx="1"/>
          </p:nvPr>
        </p:nvSpPr>
        <p:spPr/>
        <p:txBody>
          <a:bodyPr>
            <a:normAutofit lnSpcReduction="10000"/>
          </a:bodyPr>
          <a:lstStyle/>
          <a:p>
            <a:pPr eaLnBrk="1" hangingPunct="1"/>
            <a:r>
              <a:rPr lang="en-US" altLang="en-US" sz="2400" b="1" dirty="0">
                <a:solidFill>
                  <a:srgbClr val="C00000"/>
                </a:solidFill>
              </a:rPr>
              <a:t>Workstations</a:t>
            </a:r>
          </a:p>
          <a:p>
            <a:pPr marL="0" indent="0" eaLnBrk="1" hangingPunct="1">
              <a:buNone/>
            </a:pPr>
            <a:endParaRPr lang="en-US" altLang="en-US" sz="2000" dirty="0"/>
          </a:p>
          <a:p>
            <a:pPr lvl="1" eaLnBrk="1" hangingPunct="1"/>
            <a:r>
              <a:rPr lang="en-US" altLang="en-US" sz="2000" b="1" dirty="0"/>
              <a:t>Specialized computer that is more powerful than a desktop</a:t>
            </a:r>
          </a:p>
          <a:p>
            <a:pPr lvl="1" eaLnBrk="1" hangingPunct="1"/>
            <a:r>
              <a:rPr lang="en-US" altLang="en-US" sz="2000" b="1" dirty="0"/>
              <a:t>Designed for technical or scientific applications</a:t>
            </a:r>
          </a:p>
          <a:p>
            <a:pPr lvl="1" eaLnBrk="1" hangingPunct="1"/>
            <a:r>
              <a:rPr lang="en-US" altLang="en-US" sz="2000" b="1" dirty="0"/>
              <a:t>Optimized for scientists, engineers, and animators.</a:t>
            </a:r>
          </a:p>
          <a:p>
            <a:pPr lvl="1" eaLnBrk="1" hangingPunct="1"/>
            <a:r>
              <a:rPr lang="en-US" altLang="en-US" sz="2000" b="1" dirty="0"/>
              <a:t>Connected to a local area network</a:t>
            </a:r>
          </a:p>
          <a:p>
            <a:pPr lvl="1" eaLnBrk="1" hangingPunct="1"/>
            <a:r>
              <a:rPr lang="en-US" altLang="en-US" sz="2000" b="1" dirty="0"/>
              <a:t>Run multi-user operating systems</a:t>
            </a:r>
          </a:p>
          <a:p>
            <a:endParaRPr lang="en-US" altLang="en-US" dirty="0"/>
          </a:p>
        </p:txBody>
      </p:sp>
      <p:pic>
        <p:nvPicPr>
          <p:cNvPr id="35845" name="Picture 2" descr="C:\Users\Daffodi PC\Desktop\HP_Z820_Workstation.jpg">
            <a:extLst>
              <a:ext uri="{FF2B5EF4-FFF2-40B4-BE49-F238E27FC236}">
                <a16:creationId xmlns:a16="http://schemas.microsoft.com/office/drawing/2014/main" xmlns="" id="{A1795C43-32A7-4326-94D5-1D36BE88E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809625"/>
            <a:ext cx="18478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xmlns="" id="{61D06270-7E14-4DCF-BE5F-C2789B478DFE}"/>
              </a:ext>
            </a:extLst>
          </p:cNvPr>
          <p:cNvSpPr>
            <a:spLocks noGrp="1" noChangeArrowheads="1"/>
          </p:cNvSpPr>
          <p:nvPr>
            <p:ph type="title"/>
          </p:nvPr>
        </p:nvSpPr>
        <p:spPr/>
        <p:txBody>
          <a:bodyPr/>
          <a:lstStyle/>
          <a:p>
            <a:pPr eaLnBrk="1" hangingPunct="1"/>
            <a:r>
              <a:rPr lang="en-US" altLang="en-US" b="1" dirty="0">
                <a:solidFill>
                  <a:srgbClr val="C00000"/>
                </a:solidFill>
              </a:rPr>
              <a:t>Computers For Individual Use</a:t>
            </a:r>
          </a:p>
        </p:txBody>
      </p:sp>
      <p:sp>
        <p:nvSpPr>
          <p:cNvPr id="36868" name="Rectangle 3">
            <a:extLst>
              <a:ext uri="{FF2B5EF4-FFF2-40B4-BE49-F238E27FC236}">
                <a16:creationId xmlns:a16="http://schemas.microsoft.com/office/drawing/2014/main" xmlns="" id="{BB49EA6E-0EB6-4E0E-80E7-95F05AADBC0A}"/>
              </a:ext>
            </a:extLst>
          </p:cNvPr>
          <p:cNvSpPr>
            <a:spLocks noGrp="1" noChangeArrowheads="1"/>
          </p:cNvSpPr>
          <p:nvPr>
            <p:ph idx="1"/>
          </p:nvPr>
        </p:nvSpPr>
        <p:spPr/>
        <p:txBody>
          <a:bodyPr>
            <a:noAutofit/>
          </a:bodyPr>
          <a:lstStyle/>
          <a:p>
            <a:pPr eaLnBrk="1" hangingPunct="1"/>
            <a:r>
              <a:rPr lang="en-US" altLang="en-US" sz="2400" b="1" dirty="0">
                <a:solidFill>
                  <a:srgbClr val="C00000"/>
                </a:solidFill>
              </a:rPr>
              <a:t>Notebook computers</a:t>
            </a:r>
          </a:p>
          <a:p>
            <a:pPr lvl="1" eaLnBrk="1" hangingPunct="1"/>
            <a:r>
              <a:rPr lang="en-US" altLang="en-US" sz="2000" b="1" dirty="0"/>
              <a:t>Small portable computers</a:t>
            </a:r>
          </a:p>
          <a:p>
            <a:pPr lvl="1" eaLnBrk="1" hangingPunct="1"/>
            <a:r>
              <a:rPr lang="en-US" altLang="en-US" sz="2000" b="1" dirty="0"/>
              <a:t>Weighs between 3 and 8 pounds (1.36 kg to 3.63 kg; 1p=.45kg)</a:t>
            </a:r>
          </a:p>
          <a:p>
            <a:pPr lvl="1" eaLnBrk="1" hangingPunct="1"/>
            <a:r>
              <a:rPr lang="en-US" altLang="en-US" sz="2000" b="1" dirty="0"/>
              <a:t>About 8.5 by 11 inches </a:t>
            </a:r>
          </a:p>
          <a:p>
            <a:pPr lvl="1" eaLnBrk="1" hangingPunct="1"/>
            <a:r>
              <a:rPr lang="en-US" altLang="en-US" sz="2000" b="1" dirty="0"/>
              <a:t>Typically as powerful as a desktop</a:t>
            </a:r>
          </a:p>
          <a:p>
            <a:pPr lvl="1" eaLnBrk="1" hangingPunct="1"/>
            <a:r>
              <a:rPr lang="en-US" altLang="en-US" sz="2000" b="1" dirty="0"/>
              <a:t>people frequently set these devices on their lap, they are also called laptop computer</a:t>
            </a:r>
          </a:p>
          <a:p>
            <a:pPr lvl="1" eaLnBrk="1" hangingPunct="1"/>
            <a:r>
              <a:rPr lang="en-US" altLang="en-US" sz="2000" b="1" dirty="0"/>
              <a:t>Can plugged into docking station</a:t>
            </a:r>
          </a:p>
          <a:p>
            <a:pPr lvl="1" eaLnBrk="1" hangingPunct="1"/>
            <a:r>
              <a:rPr lang="en-US" altLang="en-US" sz="2000" b="1" dirty="0"/>
              <a:t>Monitor, keyboard, mouse and other devices.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681" y="685800"/>
            <a:ext cx="6589199" cy="1280890"/>
          </a:xfrm>
        </p:spPr>
        <p:txBody>
          <a:bodyPr/>
          <a:lstStyle/>
          <a:p>
            <a:r>
              <a:rPr lang="en-US" b="1" dirty="0">
                <a:solidFill>
                  <a:srgbClr val="C00000"/>
                </a:solidFill>
              </a:rPr>
              <a:t>     Basic Concept of ICT</a:t>
            </a:r>
          </a:p>
        </p:txBody>
      </p:sp>
      <p:sp>
        <p:nvSpPr>
          <p:cNvPr id="3" name="Content Placeholder 2"/>
          <p:cNvSpPr>
            <a:spLocks noGrp="1"/>
          </p:cNvSpPr>
          <p:nvPr>
            <p:ph idx="1"/>
          </p:nvPr>
        </p:nvSpPr>
        <p:spPr>
          <a:xfrm>
            <a:off x="1066800" y="1371600"/>
            <a:ext cx="7498080" cy="4800600"/>
          </a:xfrm>
        </p:spPr>
        <p:txBody>
          <a:bodyPr>
            <a:normAutofit/>
          </a:bodyPr>
          <a:lstStyle/>
          <a:p>
            <a:pPr algn="just"/>
            <a:r>
              <a:rPr lang="en-US" b="1" dirty="0">
                <a:latin typeface="Arial Black" panose="020B0A04020102020204" pitchFamily="34" charset="0"/>
              </a:rPr>
              <a:t>ICT includes any product that  collect , process and store information electronically  and </a:t>
            </a:r>
            <a:r>
              <a:rPr lang="en-US" b="1" i="0" dirty="0">
                <a:effectLst/>
                <a:latin typeface="Arial Black" panose="020B0A04020102020204" pitchFamily="34" charset="0"/>
              </a:rPr>
              <a:t>help you access, use, and share information. </a:t>
            </a:r>
            <a:r>
              <a:rPr lang="en-US" b="1" dirty="0">
                <a:latin typeface="Arial Black" panose="020B0A04020102020204" pitchFamily="34" charset="0"/>
              </a:rPr>
              <a:t> </a:t>
            </a:r>
          </a:p>
          <a:p>
            <a:pPr algn="just"/>
            <a:r>
              <a:rPr lang="en-US" b="1" dirty="0">
                <a:latin typeface="Arial Black" panose="020B0A04020102020204" pitchFamily="34" charset="0"/>
              </a:rPr>
              <a:t> It is an umbrella term that includes any communication device, encompassing: radio, television, cellular phones, computer and network, hardware and software, satellite systems and so on, as well as the various services and applications associated with them, such as videoconferencing and distance learning. </a:t>
            </a:r>
          </a:p>
          <a:p>
            <a:pPr marL="0" indent="0" algn="just">
              <a:buNone/>
            </a:pPr>
            <a:endParaRPr lang="en-US" b="1" i="0" dirty="0">
              <a:effectLst/>
              <a:latin typeface="Open Sans"/>
            </a:endParaRPr>
          </a:p>
        </p:txBody>
      </p:sp>
    </p:spTree>
    <p:extLst>
      <p:ext uri="{BB962C8B-B14F-4D97-AF65-F5344CB8AC3E}">
        <p14:creationId xmlns:p14="http://schemas.microsoft.com/office/powerpoint/2010/main" val="3752616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xmlns="" id="{6235EABE-00A5-4685-854E-876E84490A9A}"/>
              </a:ext>
            </a:extLst>
          </p:cNvPr>
          <p:cNvSpPr>
            <a:spLocks noGrp="1" noChangeArrowheads="1"/>
          </p:cNvSpPr>
          <p:nvPr>
            <p:ph type="title"/>
          </p:nvPr>
        </p:nvSpPr>
        <p:spPr/>
        <p:txBody>
          <a:bodyPr/>
          <a:lstStyle/>
          <a:p>
            <a:pPr eaLnBrk="1" hangingPunct="1"/>
            <a:r>
              <a:rPr lang="en-US" altLang="en-US" b="1" dirty="0">
                <a:solidFill>
                  <a:srgbClr val="C00000"/>
                </a:solidFill>
              </a:rPr>
              <a:t>Computers For Individual Use</a:t>
            </a:r>
          </a:p>
        </p:txBody>
      </p:sp>
      <p:sp>
        <p:nvSpPr>
          <p:cNvPr id="37892" name="Rectangle 3">
            <a:extLst>
              <a:ext uri="{FF2B5EF4-FFF2-40B4-BE49-F238E27FC236}">
                <a16:creationId xmlns:a16="http://schemas.microsoft.com/office/drawing/2014/main" xmlns="" id="{ED69B993-ABD7-4EED-900A-E2FEDFDDC79A}"/>
              </a:ext>
            </a:extLst>
          </p:cNvPr>
          <p:cNvSpPr>
            <a:spLocks noGrp="1" noChangeArrowheads="1"/>
          </p:cNvSpPr>
          <p:nvPr>
            <p:ph type="body" sz="half" idx="1"/>
          </p:nvPr>
        </p:nvSpPr>
        <p:spPr/>
        <p:txBody>
          <a:bodyPr>
            <a:normAutofit fontScale="92500"/>
          </a:bodyPr>
          <a:lstStyle/>
          <a:p>
            <a:pPr eaLnBrk="1" hangingPunct="1"/>
            <a:r>
              <a:rPr lang="en-US" altLang="en-US" sz="2600" b="1" dirty="0">
                <a:solidFill>
                  <a:srgbClr val="C00000"/>
                </a:solidFill>
              </a:rPr>
              <a:t>Tablet computers</a:t>
            </a:r>
          </a:p>
          <a:p>
            <a:pPr lvl="1" eaLnBrk="1" hangingPunct="1"/>
            <a:r>
              <a:rPr lang="en-US" altLang="en-US" sz="2400" b="1" dirty="0"/>
              <a:t>Newest development in portable computers.</a:t>
            </a:r>
          </a:p>
          <a:p>
            <a:pPr lvl="1" eaLnBrk="1" hangingPunct="1"/>
            <a:r>
              <a:rPr lang="en-US" altLang="en-US" sz="2400" b="1" dirty="0"/>
              <a:t>can accept input from a special pen—called a stylus or a digital pen—that is used to tap or write directly on the screen</a:t>
            </a:r>
          </a:p>
          <a:p>
            <a:pPr lvl="1" eaLnBrk="1" hangingPunct="1"/>
            <a:r>
              <a:rPr lang="en-US" altLang="en-US" sz="2400" b="1" dirty="0"/>
              <a:t>Run specialized versions of office products</a:t>
            </a:r>
          </a:p>
        </p:txBody>
      </p:sp>
      <p:pic>
        <p:nvPicPr>
          <p:cNvPr id="37893" name="Picture 4">
            <a:extLst>
              <a:ext uri="{FF2B5EF4-FFF2-40B4-BE49-F238E27FC236}">
                <a16:creationId xmlns:a16="http://schemas.microsoft.com/office/drawing/2014/main" xmlns="" id="{B87ED1E9-FAA3-4C86-9CE4-C6494F065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3657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a:extLst>
              <a:ext uri="{FF2B5EF4-FFF2-40B4-BE49-F238E27FC236}">
                <a16:creationId xmlns:a16="http://schemas.microsoft.com/office/drawing/2014/main" xmlns="" id="{A7B44943-2D43-4BAD-ADF3-C00B2B63DCDB}"/>
              </a:ext>
            </a:extLst>
          </p:cNvPr>
          <p:cNvSpPr>
            <a:spLocks noGrp="1" noChangeArrowheads="1"/>
          </p:cNvSpPr>
          <p:nvPr>
            <p:ph type="title"/>
          </p:nvPr>
        </p:nvSpPr>
        <p:spPr>
          <a:xfrm>
            <a:off x="1524000" y="228600"/>
            <a:ext cx="6589199" cy="1280890"/>
          </a:xfrm>
        </p:spPr>
        <p:txBody>
          <a:bodyPr/>
          <a:lstStyle/>
          <a:p>
            <a:pPr eaLnBrk="1" hangingPunct="1"/>
            <a:r>
              <a:rPr lang="en-US" altLang="en-US" b="1" dirty="0">
                <a:solidFill>
                  <a:srgbClr val="C00000"/>
                </a:solidFill>
              </a:rPr>
              <a:t>Computers For Individual Use</a:t>
            </a:r>
          </a:p>
        </p:txBody>
      </p:sp>
      <p:sp>
        <p:nvSpPr>
          <p:cNvPr id="38915" name="Rectangle 3">
            <a:extLst>
              <a:ext uri="{FF2B5EF4-FFF2-40B4-BE49-F238E27FC236}">
                <a16:creationId xmlns:a16="http://schemas.microsoft.com/office/drawing/2014/main" xmlns="" id="{1C1C9B03-1142-4181-AF48-39994F8FD774}"/>
              </a:ext>
            </a:extLst>
          </p:cNvPr>
          <p:cNvSpPr>
            <a:spLocks noGrp="1" noChangeArrowheads="1"/>
          </p:cNvSpPr>
          <p:nvPr>
            <p:ph idx="1"/>
          </p:nvPr>
        </p:nvSpPr>
        <p:spPr>
          <a:xfrm>
            <a:off x="877008" y="1264555"/>
            <a:ext cx="6591985" cy="3777622"/>
          </a:xfrm>
        </p:spPr>
        <p:txBody>
          <a:bodyPr>
            <a:noAutofit/>
          </a:bodyPr>
          <a:lstStyle/>
          <a:p>
            <a:pPr eaLnBrk="1" hangingPunct="1"/>
            <a:r>
              <a:rPr lang="en-US" altLang="en-US" sz="2400" b="1" dirty="0">
                <a:solidFill>
                  <a:srgbClr val="C00000"/>
                </a:solidFill>
              </a:rPr>
              <a:t>Handheld computers</a:t>
            </a:r>
          </a:p>
          <a:p>
            <a:pPr lvl="1" eaLnBrk="1" hangingPunct="1"/>
            <a:r>
              <a:rPr lang="en-US" altLang="en-US" sz="2000" b="1" dirty="0"/>
              <a:t>Very small computers</a:t>
            </a:r>
          </a:p>
          <a:p>
            <a:pPr lvl="1" eaLnBrk="1" hangingPunct="1"/>
            <a:r>
              <a:rPr lang="en-US" altLang="en-US" sz="2000" b="1" dirty="0"/>
              <a:t>Small enough to fit in your hand </a:t>
            </a:r>
          </a:p>
          <a:p>
            <a:pPr lvl="1" eaLnBrk="1" hangingPunct="1"/>
            <a:r>
              <a:rPr lang="en-US" altLang="en-US" sz="2000" b="1" dirty="0"/>
              <a:t>Personal Digital Assistants (PDA)</a:t>
            </a:r>
          </a:p>
          <a:p>
            <a:pPr lvl="1" eaLnBrk="1" hangingPunct="1"/>
            <a:r>
              <a:rPr lang="en-US" altLang="en-US" sz="2000" b="1" dirty="0"/>
              <a:t>Note taking or contact management  </a:t>
            </a:r>
          </a:p>
          <a:p>
            <a:pPr lvl="1" eaLnBrk="1" hangingPunct="1"/>
            <a:r>
              <a:rPr lang="en-US" altLang="en-US" sz="2000" b="1" dirty="0"/>
              <a:t>It is pen-based, using a stylus for handwriting as input and with small keyboards</a:t>
            </a:r>
          </a:p>
          <a:p>
            <a:pPr lvl="1" eaLnBrk="1" hangingPunct="1"/>
            <a:r>
              <a:rPr lang="en-US" altLang="en-US" sz="2000" b="1" dirty="0"/>
              <a:t>PDA can be connected to larger computers to exchange data</a:t>
            </a:r>
          </a:p>
          <a:p>
            <a:pPr lvl="1" eaLnBrk="1" hangingPunct="1"/>
            <a:r>
              <a:rPr lang="en-US" altLang="en-US" sz="2000" b="1" dirty="0"/>
              <a:t>A typical PDA can function as a cellular phone, fax sender, Web browser and personal organizer. PDAs may also be referred to as a palmtop, hand-held computer or pocket computer.</a:t>
            </a:r>
          </a:p>
        </p:txBody>
      </p:sp>
      <p:pic>
        <p:nvPicPr>
          <p:cNvPr id="38917" name="Picture 5" descr="C:\Users\Daffodi PC\Desktop\3-5-panel-screen-industrial-Android-courier.jpg">
            <a:extLst>
              <a:ext uri="{FF2B5EF4-FFF2-40B4-BE49-F238E27FC236}">
                <a16:creationId xmlns:a16="http://schemas.microsoft.com/office/drawing/2014/main" xmlns="" id="{64FAA950-CD62-472D-AC7E-F993C0646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Users\Daffodi PC\Desktop\bip-1300_mobile-pos2.jpg">
            <a:extLst>
              <a:ext uri="{FF2B5EF4-FFF2-40B4-BE49-F238E27FC236}">
                <a16:creationId xmlns:a16="http://schemas.microsoft.com/office/drawing/2014/main" xmlns="" id="{3A3B9143-B177-4976-8141-C0C570C67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143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7A44F629-6C86-4846-8493-9E97AAD52275}"/>
              </a:ext>
            </a:extLst>
          </p:cNvPr>
          <p:cNvSpPr>
            <a:spLocks noGrp="1"/>
          </p:cNvSpPr>
          <p:nvPr>
            <p:ph type="title"/>
          </p:nvPr>
        </p:nvSpPr>
        <p:spPr>
          <a:xfrm>
            <a:off x="1726591" y="306333"/>
            <a:ext cx="6589199" cy="1280890"/>
          </a:xfrm>
        </p:spPr>
        <p:txBody>
          <a:bodyPr/>
          <a:lstStyle/>
          <a:p>
            <a:r>
              <a:rPr lang="en-US" altLang="en-US" b="1" dirty="0">
                <a:solidFill>
                  <a:srgbClr val="C00000"/>
                </a:solidFill>
              </a:rPr>
              <a:t>Computers For Individual Use</a:t>
            </a:r>
          </a:p>
        </p:txBody>
      </p:sp>
      <p:sp>
        <p:nvSpPr>
          <p:cNvPr id="39939" name="Content Placeholder 2">
            <a:extLst>
              <a:ext uri="{FF2B5EF4-FFF2-40B4-BE49-F238E27FC236}">
                <a16:creationId xmlns:a16="http://schemas.microsoft.com/office/drawing/2014/main" xmlns="" id="{0B032D5E-1ED5-4557-9CA9-B9622619DA69}"/>
              </a:ext>
            </a:extLst>
          </p:cNvPr>
          <p:cNvSpPr>
            <a:spLocks noGrp="1"/>
          </p:cNvSpPr>
          <p:nvPr>
            <p:ph idx="1"/>
          </p:nvPr>
        </p:nvSpPr>
        <p:spPr>
          <a:xfrm>
            <a:off x="914401" y="2133600"/>
            <a:ext cx="7620000" cy="3777622"/>
          </a:xfrm>
        </p:spPr>
        <p:txBody>
          <a:bodyPr>
            <a:normAutofit/>
          </a:bodyPr>
          <a:lstStyle/>
          <a:p>
            <a:pPr eaLnBrk="1" hangingPunct="1"/>
            <a:r>
              <a:rPr lang="en-US" altLang="en-US" sz="2400" b="1" dirty="0">
                <a:solidFill>
                  <a:srgbClr val="C00000"/>
                </a:solidFill>
              </a:rPr>
              <a:t>Smart phone</a:t>
            </a:r>
            <a:endParaRPr lang="en-US" altLang="en-US" sz="2000" b="1" dirty="0"/>
          </a:p>
          <a:p>
            <a:pPr lvl="1" eaLnBrk="1" hangingPunct="1"/>
            <a:r>
              <a:rPr lang="en-US" altLang="en-US" sz="2000" b="1" dirty="0"/>
              <a:t>Wireless phone with voice, text and internet capabilities.</a:t>
            </a:r>
          </a:p>
          <a:p>
            <a:pPr lvl="1" eaLnBrk="1" hangingPunct="1"/>
            <a:r>
              <a:rPr lang="en-US" altLang="en-US" sz="2000" b="1" dirty="0"/>
              <a:t>Hybrid of cell phone and PDA</a:t>
            </a:r>
          </a:p>
          <a:p>
            <a:pPr lvl="1" eaLnBrk="1" hangingPunct="1"/>
            <a:r>
              <a:rPr lang="en-US" altLang="en-US" sz="2000" b="1" dirty="0"/>
              <a:t>Web surfing, e-mail access, camera, music player, video calling, app store, </a:t>
            </a:r>
            <a:r>
              <a:rPr lang="en-US" altLang="en-US" sz="2000" b="1" dirty="0" err="1"/>
              <a:t>gps</a:t>
            </a:r>
            <a:r>
              <a:rPr lang="en-US" altLang="en-US" sz="2000" b="1" dirty="0"/>
              <a:t>, voice recognition, note taker</a:t>
            </a:r>
          </a:p>
          <a:p>
            <a:endParaRPr lang="en-US" altLang="en-US" sz="2000" b="1" dirty="0"/>
          </a:p>
        </p:txBody>
      </p:sp>
      <p:pic>
        <p:nvPicPr>
          <p:cNvPr id="39941" name="Picture 2" descr="C:\Users\Daffodi PC\Desktop\_90725565_thinkstockphotos-523564455.jpg">
            <a:extLst>
              <a:ext uri="{FF2B5EF4-FFF2-40B4-BE49-F238E27FC236}">
                <a16:creationId xmlns:a16="http://schemas.microsoft.com/office/drawing/2014/main" xmlns="" id="{EBF50CBB-6277-4D1A-99EE-36A93298F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43000"/>
            <a:ext cx="31432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907BED9B-69C0-4DD9-BFA8-A258FD3AEF33}"/>
              </a:ext>
            </a:extLst>
          </p:cNvPr>
          <p:cNvSpPr>
            <a:spLocks noGrp="1" noChangeArrowheads="1"/>
          </p:cNvSpPr>
          <p:nvPr>
            <p:ph type="title"/>
          </p:nvPr>
        </p:nvSpPr>
        <p:spPr/>
        <p:txBody>
          <a:bodyPr/>
          <a:lstStyle/>
          <a:p>
            <a:pPr eaLnBrk="1" hangingPunct="1"/>
            <a:r>
              <a:rPr lang="en-US" altLang="en-US" b="1" dirty="0">
                <a:solidFill>
                  <a:srgbClr val="C00000"/>
                </a:solidFill>
              </a:rPr>
              <a:t>Computers For Organizations</a:t>
            </a:r>
          </a:p>
        </p:txBody>
      </p:sp>
      <p:sp>
        <p:nvSpPr>
          <p:cNvPr id="40964" name="Rectangle 3">
            <a:extLst>
              <a:ext uri="{FF2B5EF4-FFF2-40B4-BE49-F238E27FC236}">
                <a16:creationId xmlns:a16="http://schemas.microsoft.com/office/drawing/2014/main" xmlns="" id="{33F9D9A4-DDF7-4F1B-B8DA-8C50727449FF}"/>
              </a:ext>
            </a:extLst>
          </p:cNvPr>
          <p:cNvSpPr>
            <a:spLocks noGrp="1" noChangeArrowheads="1"/>
          </p:cNvSpPr>
          <p:nvPr>
            <p:ph idx="1"/>
          </p:nvPr>
        </p:nvSpPr>
        <p:spPr/>
        <p:txBody>
          <a:bodyPr>
            <a:normAutofit/>
          </a:bodyPr>
          <a:lstStyle/>
          <a:p>
            <a:pPr algn="just" eaLnBrk="1" hangingPunct="1">
              <a:buFontTx/>
              <a:buNone/>
            </a:pPr>
            <a:r>
              <a:rPr lang="en-US" altLang="en-US" sz="2400" b="1" dirty="0">
                <a:solidFill>
                  <a:srgbClr val="C00000"/>
                </a:solidFill>
              </a:rPr>
              <a:t>Network servers</a:t>
            </a:r>
          </a:p>
          <a:p>
            <a:pPr algn="just"/>
            <a:r>
              <a:rPr lang="en-US" altLang="en-US" sz="2000" b="1" dirty="0"/>
              <a:t>Most organizations’ networks are based on personal computers. Individual users have their own desktop computers, which are connected to one or more centralized computers, called network servers. </a:t>
            </a:r>
          </a:p>
          <a:p>
            <a:pPr algn="just"/>
            <a:r>
              <a:rPr lang="en-US" altLang="en-US" sz="2000" b="1" dirty="0"/>
              <a:t>A network server is usually a powerful personal computer with special software and equipment that enable it to function as the primary computer in the network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xmlns="" id="{2B62958C-3AF6-40FB-B657-F76EFCB49578}"/>
              </a:ext>
            </a:extLst>
          </p:cNvPr>
          <p:cNvSpPr>
            <a:spLocks noGrp="1" noChangeArrowheads="1"/>
          </p:cNvSpPr>
          <p:nvPr>
            <p:ph type="title"/>
          </p:nvPr>
        </p:nvSpPr>
        <p:spPr/>
        <p:txBody>
          <a:bodyPr/>
          <a:lstStyle/>
          <a:p>
            <a:pPr eaLnBrk="1" hangingPunct="1"/>
            <a:r>
              <a:rPr lang="en-US" altLang="en-US" b="1" dirty="0">
                <a:solidFill>
                  <a:srgbClr val="C00000"/>
                </a:solidFill>
              </a:rPr>
              <a:t>Computers For Organizations</a:t>
            </a:r>
          </a:p>
        </p:txBody>
      </p:sp>
      <p:sp>
        <p:nvSpPr>
          <p:cNvPr id="11268" name="Rectangle 3">
            <a:extLst>
              <a:ext uri="{FF2B5EF4-FFF2-40B4-BE49-F238E27FC236}">
                <a16:creationId xmlns:a16="http://schemas.microsoft.com/office/drawing/2014/main" xmlns="" id="{78063CB2-0C27-4907-A343-47983401B611}"/>
              </a:ext>
            </a:extLst>
          </p:cNvPr>
          <p:cNvSpPr>
            <a:spLocks noGrp="1" noChangeArrowheads="1"/>
          </p:cNvSpPr>
          <p:nvPr>
            <p:ph idx="1"/>
          </p:nvPr>
        </p:nvSpPr>
        <p:spPr>
          <a:xfrm>
            <a:off x="1066800" y="1785772"/>
            <a:ext cx="6591985" cy="3777622"/>
          </a:xfrm>
        </p:spPr>
        <p:txBody>
          <a:bodyPr/>
          <a:lstStyle/>
          <a:p>
            <a:pPr eaLnBrk="1" hangingPunct="1">
              <a:defRPr/>
            </a:pPr>
            <a:r>
              <a:rPr lang="en-US" sz="2400" b="1" dirty="0">
                <a:solidFill>
                  <a:srgbClr val="C00000"/>
                </a:solidFill>
              </a:rPr>
              <a:t>Minicomputers</a:t>
            </a:r>
          </a:p>
          <a:p>
            <a:pPr lvl="1" eaLnBrk="1" hangingPunct="1">
              <a:defRPr/>
            </a:pPr>
            <a:r>
              <a:rPr lang="en-US" sz="2000" b="1" dirty="0">
                <a:solidFill>
                  <a:schemeClr val="tx1"/>
                </a:solidFill>
              </a:rPr>
              <a:t>Called midrange computers</a:t>
            </a:r>
          </a:p>
          <a:p>
            <a:pPr lvl="1" eaLnBrk="1" hangingPunct="1">
              <a:defRPr/>
            </a:pPr>
            <a:r>
              <a:rPr lang="en-US" sz="2000" b="1" dirty="0">
                <a:solidFill>
                  <a:schemeClr val="tx1"/>
                </a:solidFill>
              </a:rPr>
              <a:t>Power between mainframe and desktop</a:t>
            </a:r>
          </a:p>
          <a:p>
            <a:pPr lvl="1" eaLnBrk="1" hangingPunct="1">
              <a:defRPr/>
            </a:pPr>
            <a:r>
              <a:rPr lang="en-US" sz="2000" b="1" dirty="0">
                <a:solidFill>
                  <a:schemeClr val="tx1"/>
                </a:solidFill>
              </a:rPr>
              <a:t>Handle hundreds of users</a:t>
            </a:r>
          </a:p>
          <a:p>
            <a:pPr lvl="1" eaLnBrk="1" hangingPunct="1">
              <a:defRPr/>
            </a:pPr>
            <a:r>
              <a:rPr lang="en-US" sz="2000" b="1" dirty="0">
                <a:solidFill>
                  <a:schemeClr val="tx1"/>
                </a:solidFill>
              </a:rPr>
              <a:t>Used in smaller organizations</a:t>
            </a:r>
          </a:p>
          <a:p>
            <a:pPr lvl="1" eaLnBrk="1" hangingPunct="1">
              <a:defRPr/>
            </a:pPr>
            <a:r>
              <a:rPr lang="en-US" sz="2000" b="1" dirty="0">
                <a:solidFill>
                  <a:schemeClr val="tx1"/>
                </a:solidFill>
              </a:rPr>
              <a:t>Users access through a terminal</a:t>
            </a:r>
          </a:p>
          <a:p>
            <a:pPr marL="457200" lvl="1" indent="0" eaLnBrk="1" hangingPunct="1">
              <a:buFontTx/>
              <a:buNone/>
              <a:defRPr/>
            </a:pPr>
            <a:endParaRPr lang="en-US" sz="1800" b="1" dirty="0">
              <a:solidFill>
                <a:srgbClr val="C00000"/>
              </a:solidFill>
            </a:endParaRPr>
          </a:p>
        </p:txBody>
      </p:sp>
      <p:pic>
        <p:nvPicPr>
          <p:cNvPr id="41989" name="Picture 5" descr="C:\Users\Daffodi PC\Desktop\990Family.jpg">
            <a:extLst>
              <a:ext uri="{FF2B5EF4-FFF2-40B4-BE49-F238E27FC236}">
                <a16:creationId xmlns:a16="http://schemas.microsoft.com/office/drawing/2014/main" xmlns="" id="{12D2864D-AAAC-47E4-ACFE-FDFA205BD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48175"/>
            <a:ext cx="33305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xmlns="" id="{1676788B-C6E6-4DFB-964B-8EDF5E4B95BD}"/>
              </a:ext>
            </a:extLst>
          </p:cNvPr>
          <p:cNvSpPr>
            <a:spLocks noGrp="1" noChangeArrowheads="1"/>
          </p:cNvSpPr>
          <p:nvPr>
            <p:ph type="title"/>
          </p:nvPr>
        </p:nvSpPr>
        <p:spPr/>
        <p:txBody>
          <a:bodyPr/>
          <a:lstStyle/>
          <a:p>
            <a:pPr eaLnBrk="1" hangingPunct="1"/>
            <a:r>
              <a:rPr lang="en-US" altLang="en-US" b="1" dirty="0">
                <a:solidFill>
                  <a:srgbClr val="C00000"/>
                </a:solidFill>
              </a:rPr>
              <a:t>Computers For Organizations</a:t>
            </a:r>
          </a:p>
        </p:txBody>
      </p:sp>
      <p:sp>
        <p:nvSpPr>
          <p:cNvPr id="43012" name="Rectangle 3">
            <a:extLst>
              <a:ext uri="{FF2B5EF4-FFF2-40B4-BE49-F238E27FC236}">
                <a16:creationId xmlns:a16="http://schemas.microsoft.com/office/drawing/2014/main" xmlns="" id="{9FA1EFD2-60C6-47CB-A16D-E7B27FF9EADD}"/>
              </a:ext>
            </a:extLst>
          </p:cNvPr>
          <p:cNvSpPr>
            <a:spLocks noGrp="1" noChangeArrowheads="1"/>
          </p:cNvSpPr>
          <p:nvPr>
            <p:ph type="body" sz="half" idx="1"/>
          </p:nvPr>
        </p:nvSpPr>
        <p:spPr>
          <a:xfrm>
            <a:off x="1143000" y="1295400"/>
            <a:ext cx="4191000" cy="5410200"/>
          </a:xfrm>
        </p:spPr>
        <p:txBody>
          <a:bodyPr>
            <a:normAutofit/>
          </a:bodyPr>
          <a:lstStyle/>
          <a:p>
            <a:pPr eaLnBrk="1" hangingPunct="1"/>
            <a:r>
              <a:rPr lang="en-US" altLang="en-US" sz="2400" b="1" dirty="0">
                <a:solidFill>
                  <a:srgbClr val="C00000"/>
                </a:solidFill>
              </a:rPr>
              <a:t>Mainframe computer:</a:t>
            </a:r>
          </a:p>
          <a:p>
            <a:pPr lvl="1" eaLnBrk="1" hangingPunct="1"/>
            <a:r>
              <a:rPr lang="en-US" altLang="en-US" sz="2000" b="1" dirty="0"/>
              <a:t>Used in large organizations</a:t>
            </a:r>
          </a:p>
          <a:p>
            <a:pPr lvl="1" eaLnBrk="1" hangingPunct="1"/>
            <a:r>
              <a:rPr lang="en-US" altLang="en-US" sz="2000" b="1" dirty="0"/>
              <a:t>Handle the processing needs of thousands of users at any given moment</a:t>
            </a:r>
          </a:p>
          <a:p>
            <a:pPr lvl="1" eaLnBrk="1" hangingPunct="1"/>
            <a:r>
              <a:rPr lang="en-US" altLang="en-US" sz="2000" b="1" dirty="0"/>
              <a:t>Users access to mainframe resources through a terminal.</a:t>
            </a:r>
          </a:p>
          <a:p>
            <a:pPr lvl="1" eaLnBrk="1" hangingPunct="1"/>
            <a:r>
              <a:rPr lang="en-US" altLang="en-US" sz="2000" b="1" dirty="0"/>
              <a:t>Large, powerful systems</a:t>
            </a:r>
          </a:p>
        </p:txBody>
      </p:sp>
      <p:pic>
        <p:nvPicPr>
          <p:cNvPr id="43013" name="Picture 5">
            <a:extLst>
              <a:ext uri="{FF2B5EF4-FFF2-40B4-BE49-F238E27FC236}">
                <a16:creationId xmlns:a16="http://schemas.microsoft.com/office/drawing/2014/main" xmlns="" id="{F033C7FD-34E6-483E-ACE3-AAA3B89CB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3686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xmlns="" id="{86712C01-EB68-42C2-ABDA-86833CB90D3A}"/>
              </a:ext>
            </a:extLst>
          </p:cNvPr>
          <p:cNvSpPr>
            <a:spLocks noGrp="1" noChangeArrowheads="1"/>
          </p:cNvSpPr>
          <p:nvPr>
            <p:ph type="title"/>
          </p:nvPr>
        </p:nvSpPr>
        <p:spPr/>
        <p:txBody>
          <a:bodyPr/>
          <a:lstStyle/>
          <a:p>
            <a:r>
              <a:rPr lang="en-US" altLang="en-US" b="1" dirty="0">
                <a:solidFill>
                  <a:srgbClr val="C00000"/>
                </a:solidFill>
              </a:rPr>
              <a:t>Computers For </a:t>
            </a:r>
            <a:r>
              <a:rPr lang="en-US" altLang="en-US" b="1" dirty="0">
                <a:solidFill>
                  <a:srgbClr val="C00000"/>
                </a:solidFill>
              </a:rPr>
              <a:t>Organizations</a:t>
            </a:r>
            <a:endParaRPr lang="en-US" altLang="en-US" b="1" dirty="0">
              <a:solidFill>
                <a:srgbClr val="C00000"/>
              </a:solidFill>
            </a:endParaRPr>
          </a:p>
        </p:txBody>
      </p:sp>
      <p:sp>
        <p:nvSpPr>
          <p:cNvPr id="44036" name="Rectangle 3">
            <a:extLst>
              <a:ext uri="{FF2B5EF4-FFF2-40B4-BE49-F238E27FC236}">
                <a16:creationId xmlns:a16="http://schemas.microsoft.com/office/drawing/2014/main" xmlns="" id="{4E394171-796E-4E5C-A6A2-66AC75454DA2}"/>
              </a:ext>
            </a:extLst>
          </p:cNvPr>
          <p:cNvSpPr>
            <a:spLocks noGrp="1" noChangeArrowheads="1"/>
          </p:cNvSpPr>
          <p:nvPr>
            <p:ph type="body" sz="half" idx="1"/>
          </p:nvPr>
        </p:nvSpPr>
        <p:spPr/>
        <p:txBody>
          <a:bodyPr>
            <a:normAutofit/>
          </a:bodyPr>
          <a:lstStyle/>
          <a:p>
            <a:pPr eaLnBrk="1" hangingPunct="1"/>
            <a:r>
              <a:rPr lang="en-US" altLang="en-US" sz="2400" b="1" dirty="0">
                <a:solidFill>
                  <a:srgbClr val="C00000"/>
                </a:solidFill>
              </a:rPr>
              <a:t>Supercomputers</a:t>
            </a:r>
          </a:p>
          <a:p>
            <a:pPr lvl="1" eaLnBrk="1" hangingPunct="1"/>
            <a:r>
              <a:rPr lang="en-US" altLang="en-US" sz="2000" b="1" dirty="0"/>
              <a:t>The most powerful  and largest computers made</a:t>
            </a:r>
          </a:p>
          <a:p>
            <a:pPr lvl="1" eaLnBrk="1" hangingPunct="1"/>
            <a:r>
              <a:rPr lang="en-US" altLang="en-US" sz="2000" b="1" dirty="0"/>
              <a:t>Handle large and complex calculations</a:t>
            </a:r>
          </a:p>
          <a:p>
            <a:pPr lvl="1" eaLnBrk="1" hangingPunct="1"/>
            <a:r>
              <a:rPr lang="en-US" altLang="en-US" sz="2000" b="1" dirty="0"/>
              <a:t>Process trillions of operations per second</a:t>
            </a:r>
          </a:p>
          <a:p>
            <a:pPr lvl="1" eaLnBrk="1" hangingPunct="1"/>
            <a:r>
              <a:rPr lang="en-US" altLang="en-US" sz="2000" b="1" dirty="0"/>
              <a:t>Found in research organizations.</a:t>
            </a:r>
          </a:p>
          <a:p>
            <a:pPr lvl="1" eaLnBrk="1" hangingPunct="1"/>
            <a:r>
              <a:rPr lang="en-US" altLang="en-US" sz="2000" b="1" dirty="0"/>
              <a:t>Used for forecasting weather.</a:t>
            </a:r>
          </a:p>
        </p:txBody>
      </p:sp>
      <p:pic>
        <p:nvPicPr>
          <p:cNvPr id="44037" name="Picture 6" descr="supercomputer">
            <a:extLst>
              <a:ext uri="{FF2B5EF4-FFF2-40B4-BE49-F238E27FC236}">
                <a16:creationId xmlns:a16="http://schemas.microsoft.com/office/drawing/2014/main" xmlns="" id="{9A7475CA-D4C2-45A3-8176-6C7E0C4DA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3274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xmlns="" id="{5F4A4AB0-1729-4F8A-A276-15B9E14A4C90}"/>
              </a:ext>
            </a:extLst>
          </p:cNvPr>
          <p:cNvSpPr>
            <a:spLocks noGrp="1" noChangeArrowheads="1"/>
          </p:cNvSpPr>
          <p:nvPr>
            <p:ph type="title"/>
          </p:nvPr>
        </p:nvSpPr>
        <p:spPr>
          <a:xfrm>
            <a:off x="1905000" y="381000"/>
            <a:ext cx="8839200" cy="990600"/>
          </a:xfrm>
        </p:spPr>
        <p:txBody>
          <a:bodyPr/>
          <a:lstStyle/>
          <a:p>
            <a:pPr eaLnBrk="1" hangingPunct="1"/>
            <a:r>
              <a:rPr lang="en-US" altLang="en-US" sz="4000" b="1" dirty="0">
                <a:solidFill>
                  <a:srgbClr val="C00000"/>
                </a:solidFill>
              </a:rPr>
              <a:t>Computers For Society</a:t>
            </a:r>
          </a:p>
        </p:txBody>
      </p:sp>
      <p:sp>
        <p:nvSpPr>
          <p:cNvPr id="14340" name="Rectangle 3">
            <a:extLst>
              <a:ext uri="{FF2B5EF4-FFF2-40B4-BE49-F238E27FC236}">
                <a16:creationId xmlns:a16="http://schemas.microsoft.com/office/drawing/2014/main" xmlns="" id="{766B9324-6676-41F5-A9BD-CEE42CB6774A}"/>
              </a:ext>
            </a:extLst>
          </p:cNvPr>
          <p:cNvSpPr>
            <a:spLocks noGrp="1" noChangeArrowheads="1"/>
          </p:cNvSpPr>
          <p:nvPr>
            <p:ph idx="1"/>
          </p:nvPr>
        </p:nvSpPr>
        <p:spPr/>
        <p:txBody>
          <a:bodyPr>
            <a:normAutofit/>
          </a:bodyPr>
          <a:lstStyle/>
          <a:p>
            <a:pPr eaLnBrk="1" hangingPunct="1">
              <a:defRPr/>
            </a:pPr>
            <a:r>
              <a:rPr lang="en-US" sz="2800" b="1" dirty="0">
                <a:solidFill>
                  <a:srgbClr val="C00000"/>
                </a:solidFill>
              </a:rPr>
              <a:t>Computers at home</a:t>
            </a:r>
            <a:endParaRPr lang="en-US" sz="2400" b="1" dirty="0"/>
          </a:p>
          <a:p>
            <a:pPr lvl="2">
              <a:defRPr/>
            </a:pPr>
            <a:r>
              <a:rPr lang="en-US" sz="2400" b="1" dirty="0">
                <a:ea typeface="+mn-ea"/>
                <a:cs typeface="+mn-cs"/>
              </a:rPr>
              <a:t>Communications</a:t>
            </a:r>
          </a:p>
          <a:p>
            <a:pPr lvl="2">
              <a:defRPr/>
            </a:pPr>
            <a:r>
              <a:rPr lang="en-US" sz="2400" b="1" dirty="0">
                <a:ea typeface="+mn-ea"/>
                <a:cs typeface="+mn-cs"/>
              </a:rPr>
              <a:t>Business Work Done at Home</a:t>
            </a:r>
          </a:p>
          <a:p>
            <a:pPr lvl="2">
              <a:defRPr/>
            </a:pPr>
            <a:r>
              <a:rPr lang="en-US" sz="2400" b="1" dirty="0">
                <a:ea typeface="+mn-ea"/>
                <a:cs typeface="+mn-cs"/>
              </a:rPr>
              <a:t>Schoolwork</a:t>
            </a:r>
          </a:p>
          <a:p>
            <a:pPr lvl="2">
              <a:defRPr/>
            </a:pPr>
            <a:r>
              <a:rPr lang="en-US" sz="2400" b="1" dirty="0">
                <a:ea typeface="+mn-ea"/>
                <a:cs typeface="+mn-cs"/>
              </a:rPr>
              <a:t>Finance </a:t>
            </a:r>
          </a:p>
          <a:p>
            <a:pPr lvl="2">
              <a:defRPr/>
            </a:pPr>
            <a:r>
              <a:rPr lang="en-US" sz="2400" b="1" dirty="0">
                <a:ea typeface="+mn-ea"/>
                <a:cs typeface="+mn-cs"/>
              </a:rPr>
              <a:t>Entertainment</a:t>
            </a:r>
          </a:p>
          <a:p>
            <a:pPr lvl="2" eaLnBrk="1" hangingPunct="1">
              <a:defRPr/>
            </a:pPr>
            <a:endParaRPr lang="en-US" dirty="0"/>
          </a:p>
          <a:p>
            <a:pPr lvl="1" eaLnBrk="1" hangingPunct="1">
              <a:buFontTx/>
              <a:buNone/>
              <a:defRPr/>
            </a:pPr>
            <a:endParaRPr lang="en-US" dirty="0"/>
          </a:p>
          <a:p>
            <a:pPr lvl="1" eaLnBrk="1" hangingPunct="1">
              <a:defRPr/>
            </a:pPr>
            <a:endParaRPr lang="en-US" dirty="0"/>
          </a:p>
          <a:p>
            <a:pPr lvl="1" eaLnBrk="1" hangingPunct="1">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xmlns="" id="{422F6DBD-A0E1-470F-B679-21F54344539A}"/>
              </a:ext>
            </a:extLst>
          </p:cNvPr>
          <p:cNvSpPr>
            <a:spLocks noGrp="1" noChangeArrowheads="1"/>
          </p:cNvSpPr>
          <p:nvPr>
            <p:ph type="title"/>
          </p:nvPr>
        </p:nvSpPr>
        <p:spPr/>
        <p:txBody>
          <a:bodyPr/>
          <a:lstStyle/>
          <a:p>
            <a:pPr eaLnBrk="1" hangingPunct="1"/>
            <a:r>
              <a:rPr lang="en-US" altLang="en-US" b="1" dirty="0">
                <a:solidFill>
                  <a:srgbClr val="C00000"/>
                </a:solidFill>
              </a:rPr>
              <a:t>Computers For Society</a:t>
            </a:r>
          </a:p>
        </p:txBody>
      </p:sp>
      <p:sp>
        <p:nvSpPr>
          <p:cNvPr id="46084" name="Rectangle 3">
            <a:extLst>
              <a:ext uri="{FF2B5EF4-FFF2-40B4-BE49-F238E27FC236}">
                <a16:creationId xmlns:a16="http://schemas.microsoft.com/office/drawing/2014/main" xmlns="" id="{56EF0A0D-C8E2-4B39-8ABE-97CBB0729742}"/>
              </a:ext>
            </a:extLst>
          </p:cNvPr>
          <p:cNvSpPr>
            <a:spLocks noGrp="1" noChangeArrowheads="1"/>
          </p:cNvSpPr>
          <p:nvPr>
            <p:ph idx="1"/>
          </p:nvPr>
        </p:nvSpPr>
        <p:spPr>
          <a:xfrm>
            <a:off x="1143000" y="1295400"/>
            <a:ext cx="7848600" cy="4953000"/>
          </a:xfrm>
        </p:spPr>
        <p:txBody>
          <a:bodyPr/>
          <a:lstStyle/>
          <a:p>
            <a:pPr eaLnBrk="1" hangingPunct="1"/>
            <a:r>
              <a:rPr lang="en-US" altLang="en-US" sz="2400" b="1" dirty="0">
                <a:solidFill>
                  <a:srgbClr val="C00000"/>
                </a:solidFill>
              </a:rPr>
              <a:t>Computers in education</a:t>
            </a:r>
          </a:p>
          <a:p>
            <a:pPr lvl="1" eaLnBrk="1" hangingPunct="1"/>
            <a:r>
              <a:rPr lang="en-US" altLang="en-US" sz="2000" b="1" dirty="0"/>
              <a:t>Computer literacy required at all levels</a:t>
            </a:r>
          </a:p>
          <a:p>
            <a:pPr lvl="1" eaLnBrk="1" hangingPunct="1"/>
            <a:r>
              <a:rPr lang="en-US" altLang="en-US" sz="2000" b="1" dirty="0"/>
              <a:t>Education Information Systems</a:t>
            </a:r>
          </a:p>
          <a:p>
            <a:pPr lvl="1" eaLnBrk="1" hangingPunct="1"/>
            <a:r>
              <a:rPr lang="en-US" altLang="en-US" sz="2000" b="1" dirty="0"/>
              <a:t>Essential learning equipment</a:t>
            </a:r>
          </a:p>
          <a:p>
            <a:pPr eaLnBrk="1" hangingPunct="1"/>
            <a:r>
              <a:rPr lang="en-US" altLang="en-US" sz="2400" b="1" dirty="0">
                <a:solidFill>
                  <a:srgbClr val="C00000"/>
                </a:solidFill>
              </a:rPr>
              <a:t>Computers in small business</a:t>
            </a:r>
          </a:p>
          <a:p>
            <a:pPr lvl="1" eaLnBrk="1" hangingPunct="1"/>
            <a:r>
              <a:rPr lang="en-US" altLang="en-US" sz="2000" b="1" dirty="0"/>
              <a:t>Rely on inexpensive computer and software</a:t>
            </a:r>
          </a:p>
          <a:p>
            <a:pPr lvl="1" eaLnBrk="1" hangingPunct="1"/>
            <a:r>
              <a:rPr lang="en-US" altLang="en-US" sz="2000" b="1" dirty="0"/>
              <a:t>Makes businesses more profitable</a:t>
            </a:r>
          </a:p>
          <a:p>
            <a:pPr lvl="1" eaLnBrk="1" hangingPunct="1"/>
            <a:r>
              <a:rPr lang="en-US" altLang="en-US" sz="2000" b="1" dirty="0"/>
              <a:t>Allows owners to manage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xmlns="" id="{4D77B100-5573-4507-8049-4DC90815FA5D}"/>
              </a:ext>
            </a:extLst>
          </p:cNvPr>
          <p:cNvSpPr>
            <a:spLocks noGrp="1" noChangeArrowheads="1"/>
          </p:cNvSpPr>
          <p:nvPr>
            <p:ph type="title"/>
          </p:nvPr>
        </p:nvSpPr>
        <p:spPr/>
        <p:txBody>
          <a:bodyPr/>
          <a:lstStyle/>
          <a:p>
            <a:pPr eaLnBrk="1" hangingPunct="1"/>
            <a:r>
              <a:rPr lang="en-US" altLang="en-US" b="1" dirty="0">
                <a:solidFill>
                  <a:srgbClr val="C00000"/>
                </a:solidFill>
              </a:rPr>
              <a:t>Computers For Society</a:t>
            </a:r>
          </a:p>
        </p:txBody>
      </p:sp>
      <p:sp>
        <p:nvSpPr>
          <p:cNvPr id="47108" name="Rectangle 3">
            <a:extLst>
              <a:ext uri="{FF2B5EF4-FFF2-40B4-BE49-F238E27FC236}">
                <a16:creationId xmlns:a16="http://schemas.microsoft.com/office/drawing/2014/main" xmlns="" id="{D8D01246-F486-437E-BFB1-CE05C726052B}"/>
              </a:ext>
            </a:extLst>
          </p:cNvPr>
          <p:cNvSpPr>
            <a:spLocks noGrp="1" noChangeArrowheads="1"/>
          </p:cNvSpPr>
          <p:nvPr>
            <p:ph idx="1"/>
          </p:nvPr>
        </p:nvSpPr>
        <p:spPr>
          <a:xfrm>
            <a:off x="1524001" y="2133600"/>
            <a:ext cx="7010400" cy="3777622"/>
          </a:xfrm>
        </p:spPr>
        <p:txBody>
          <a:bodyPr>
            <a:normAutofit fontScale="92500" lnSpcReduction="20000"/>
          </a:bodyPr>
          <a:lstStyle/>
          <a:p>
            <a:pPr eaLnBrk="1" hangingPunct="1"/>
            <a:r>
              <a:rPr lang="en-US" altLang="en-US" sz="2600" b="1" dirty="0">
                <a:solidFill>
                  <a:srgbClr val="C00000"/>
                </a:solidFill>
              </a:rPr>
              <a:t>Computers in industry</a:t>
            </a:r>
          </a:p>
          <a:p>
            <a:pPr lvl="1" eaLnBrk="1" hangingPunct="1"/>
            <a:r>
              <a:rPr lang="en-US" altLang="en-US" sz="2000" b="1" dirty="0"/>
              <a:t>Computers are used to design products</a:t>
            </a:r>
          </a:p>
          <a:p>
            <a:pPr lvl="1" eaLnBrk="1" hangingPunct="1"/>
            <a:r>
              <a:rPr lang="en-US" altLang="en-US" sz="2000" b="1" dirty="0"/>
              <a:t>Assembly lines are automated</a:t>
            </a:r>
          </a:p>
          <a:p>
            <a:pPr lvl="1" eaLnBrk="1" hangingPunct="1"/>
            <a:r>
              <a:rPr lang="en-US" altLang="en-US" sz="2000" b="1" dirty="0"/>
              <a:t>Shipping </a:t>
            </a:r>
          </a:p>
          <a:p>
            <a:pPr lvl="1" eaLnBrk="1" hangingPunct="1"/>
            <a:r>
              <a:rPr lang="en-US" altLang="en-US" sz="2000" b="1" dirty="0"/>
              <a:t>Process control</a:t>
            </a:r>
          </a:p>
          <a:p>
            <a:pPr eaLnBrk="1" hangingPunct="1"/>
            <a:r>
              <a:rPr lang="en-US" altLang="en-US" sz="2600" b="1" dirty="0">
                <a:solidFill>
                  <a:srgbClr val="C00000"/>
                </a:solidFill>
              </a:rPr>
              <a:t>Computers in government</a:t>
            </a:r>
          </a:p>
          <a:p>
            <a:pPr lvl="1" eaLnBrk="1" hangingPunct="1"/>
            <a:r>
              <a:rPr lang="en-US" altLang="en-US" sz="2000" b="1" dirty="0"/>
              <a:t>Necessary to track data for population</a:t>
            </a:r>
          </a:p>
          <a:p>
            <a:pPr lvl="1" eaLnBrk="1" hangingPunct="1"/>
            <a:r>
              <a:rPr lang="en-US" altLang="en-US" sz="2000" b="1" dirty="0"/>
              <a:t>Police </a:t>
            </a:r>
          </a:p>
          <a:p>
            <a:pPr lvl="1" eaLnBrk="1" hangingPunct="1"/>
            <a:r>
              <a:rPr lang="en-US" altLang="en-US" sz="2000" b="1" dirty="0"/>
              <a:t>Tax calculation and collection</a:t>
            </a:r>
          </a:p>
          <a:p>
            <a:pPr lvl="1" eaLnBrk="1" hangingPunct="1"/>
            <a:r>
              <a:rPr lang="en-US" altLang="en-US" sz="2000" b="1" dirty="0"/>
              <a:t>Military </a:t>
            </a:r>
          </a:p>
          <a:p>
            <a:pPr lvl="2" eaLnBrk="1" hangingPunct="1"/>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solidFill>
                  <a:srgbClr val="C00000"/>
                </a:solidFill>
              </a:rPr>
              <a:t>          Components of ICT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7943850" cy="4953000"/>
          </a:xfrm>
        </p:spPr>
      </p:pic>
    </p:spTree>
    <p:extLst>
      <p:ext uri="{BB962C8B-B14F-4D97-AF65-F5344CB8AC3E}">
        <p14:creationId xmlns:p14="http://schemas.microsoft.com/office/powerpoint/2010/main" val="2327346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xmlns="" id="{39D72C0E-7707-48C1-8C67-8541838864D1}"/>
              </a:ext>
            </a:extLst>
          </p:cNvPr>
          <p:cNvSpPr>
            <a:spLocks noGrp="1" noChangeArrowheads="1"/>
          </p:cNvSpPr>
          <p:nvPr>
            <p:ph type="title"/>
          </p:nvPr>
        </p:nvSpPr>
        <p:spPr>
          <a:xfrm>
            <a:off x="1524000" y="301658"/>
            <a:ext cx="6589199" cy="1280890"/>
          </a:xfrm>
        </p:spPr>
        <p:txBody>
          <a:bodyPr/>
          <a:lstStyle/>
          <a:p>
            <a:pPr eaLnBrk="1" hangingPunct="1"/>
            <a:r>
              <a:rPr lang="en-US" altLang="en-US" b="1" dirty="0">
                <a:solidFill>
                  <a:srgbClr val="C00000"/>
                </a:solidFill>
              </a:rPr>
              <a:t>Computers For Society</a:t>
            </a:r>
          </a:p>
        </p:txBody>
      </p:sp>
      <p:sp>
        <p:nvSpPr>
          <p:cNvPr id="17412" name="Rectangle 3">
            <a:extLst>
              <a:ext uri="{FF2B5EF4-FFF2-40B4-BE49-F238E27FC236}">
                <a16:creationId xmlns:a16="http://schemas.microsoft.com/office/drawing/2014/main" xmlns="" id="{03C40BB7-34AD-456B-904D-FCA16EDF8EA0}"/>
              </a:ext>
            </a:extLst>
          </p:cNvPr>
          <p:cNvSpPr>
            <a:spLocks noGrp="1" noChangeArrowheads="1"/>
          </p:cNvSpPr>
          <p:nvPr>
            <p:ph idx="1"/>
          </p:nvPr>
        </p:nvSpPr>
        <p:spPr>
          <a:xfrm>
            <a:off x="1143000" y="1143000"/>
            <a:ext cx="7848600" cy="5410200"/>
          </a:xfrm>
        </p:spPr>
        <p:txBody>
          <a:bodyPr/>
          <a:lstStyle/>
          <a:p>
            <a:pPr eaLnBrk="1" hangingPunct="1">
              <a:defRPr/>
            </a:pPr>
            <a:r>
              <a:rPr lang="en-US" sz="2400" b="1" dirty="0">
                <a:solidFill>
                  <a:srgbClr val="C00000"/>
                </a:solidFill>
              </a:rPr>
              <a:t>Computers in Communication:</a:t>
            </a:r>
          </a:p>
          <a:p>
            <a:pPr lvl="1" eaLnBrk="1" hangingPunct="1">
              <a:defRPr/>
            </a:pPr>
            <a:r>
              <a:rPr lang="en-US" sz="2000" b="1" dirty="0"/>
              <a:t>Electronic Mail.</a:t>
            </a:r>
          </a:p>
          <a:p>
            <a:pPr lvl="1" eaLnBrk="1" hangingPunct="1">
              <a:defRPr/>
            </a:pPr>
            <a:r>
              <a:rPr lang="en-US" sz="2000" b="1" dirty="0"/>
              <a:t>Audio and video conferencing</a:t>
            </a:r>
          </a:p>
          <a:p>
            <a:pPr lvl="1" eaLnBrk="1" hangingPunct="1">
              <a:defRPr/>
            </a:pPr>
            <a:r>
              <a:rPr lang="en-US" sz="2000" b="1" dirty="0"/>
              <a:t>News Group and Instant messaging (IM)</a:t>
            </a:r>
          </a:p>
          <a:p>
            <a:pPr marL="342900" lvl="1" indent="-342900" eaLnBrk="1" hangingPunct="1">
              <a:buFontTx/>
              <a:buChar char="•"/>
              <a:defRPr/>
            </a:pPr>
            <a:r>
              <a:rPr lang="en-US" sz="2400" b="1" dirty="0">
                <a:solidFill>
                  <a:srgbClr val="C00000"/>
                </a:solidFill>
                <a:ea typeface="+mn-ea"/>
                <a:cs typeface="+mn-cs"/>
              </a:rPr>
              <a:t>Computers in Retail Shop:</a:t>
            </a:r>
          </a:p>
          <a:p>
            <a:pPr lvl="1" eaLnBrk="1" hangingPunct="1">
              <a:defRPr/>
            </a:pPr>
            <a:r>
              <a:rPr lang="en-US" sz="2000" b="1" dirty="0"/>
              <a:t>Bar code reader</a:t>
            </a:r>
          </a:p>
          <a:p>
            <a:pPr lvl="1" eaLnBrk="1" hangingPunct="1">
              <a:defRPr/>
            </a:pPr>
            <a:r>
              <a:rPr lang="en-US" sz="2000" b="1" dirty="0"/>
              <a:t>Online banking</a:t>
            </a:r>
          </a:p>
          <a:p>
            <a:pPr lvl="1" eaLnBrk="1" hangingPunct="1">
              <a:defRPr/>
            </a:pPr>
            <a:r>
              <a:rPr lang="en-US" sz="2000" b="1" dirty="0"/>
              <a:t>Internet shopping</a:t>
            </a:r>
          </a:p>
          <a:p>
            <a:pPr lvl="1" eaLnBrk="1" hangingPunct="1">
              <a:defRPr/>
            </a:pPr>
            <a:endParaRPr lang="en-US" dirty="0"/>
          </a:p>
          <a:p>
            <a:pPr marL="342900" lvl="1" indent="-342900" eaLnBrk="1" hangingPunct="1">
              <a:buFontTx/>
              <a:buNone/>
              <a:defRPr/>
            </a:pPr>
            <a:endParaRPr lang="en-US" sz="3200" dirty="0">
              <a:ea typeface="+mn-ea"/>
              <a:cs typeface="+mn-cs"/>
            </a:endParaRPr>
          </a:p>
          <a:p>
            <a:pPr lvl="1" eaLnBrk="1" hangingPunct="1">
              <a:buFontTx/>
              <a:buNone/>
              <a:defRPr/>
            </a:pP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xmlns="" id="{149A655A-F7C8-4E68-B652-EB222EDFBD51}"/>
              </a:ext>
            </a:extLst>
          </p:cNvPr>
          <p:cNvSpPr>
            <a:spLocks noGrp="1" noChangeArrowheads="1"/>
          </p:cNvSpPr>
          <p:nvPr>
            <p:ph type="title"/>
          </p:nvPr>
        </p:nvSpPr>
        <p:spPr>
          <a:xfrm>
            <a:off x="1600200" y="197385"/>
            <a:ext cx="6589199" cy="1280890"/>
          </a:xfrm>
        </p:spPr>
        <p:txBody>
          <a:bodyPr/>
          <a:lstStyle/>
          <a:p>
            <a:pPr eaLnBrk="1" hangingPunct="1"/>
            <a:r>
              <a:rPr lang="en-US" altLang="en-US" b="1" dirty="0">
                <a:solidFill>
                  <a:srgbClr val="C00000"/>
                </a:solidFill>
              </a:rPr>
              <a:t>Computers For Society</a:t>
            </a:r>
          </a:p>
        </p:txBody>
      </p:sp>
      <p:sp>
        <p:nvSpPr>
          <p:cNvPr id="17412" name="Rectangle 3">
            <a:extLst>
              <a:ext uri="{FF2B5EF4-FFF2-40B4-BE49-F238E27FC236}">
                <a16:creationId xmlns:a16="http://schemas.microsoft.com/office/drawing/2014/main" xmlns="" id="{A354280E-BCAF-4F97-96C6-94A3C519D176}"/>
              </a:ext>
            </a:extLst>
          </p:cNvPr>
          <p:cNvSpPr>
            <a:spLocks noGrp="1" noChangeArrowheads="1"/>
          </p:cNvSpPr>
          <p:nvPr>
            <p:ph idx="1"/>
          </p:nvPr>
        </p:nvSpPr>
        <p:spPr>
          <a:xfrm>
            <a:off x="457200" y="1228419"/>
            <a:ext cx="7848600" cy="5410200"/>
          </a:xfrm>
        </p:spPr>
        <p:txBody>
          <a:bodyPr>
            <a:normAutofit lnSpcReduction="10000"/>
          </a:bodyPr>
          <a:lstStyle/>
          <a:p>
            <a:pPr eaLnBrk="1" hangingPunct="1">
              <a:defRPr/>
            </a:pPr>
            <a:r>
              <a:rPr lang="en-US" sz="2400" b="1" dirty="0">
                <a:solidFill>
                  <a:srgbClr val="C00000"/>
                </a:solidFill>
              </a:rPr>
              <a:t>Computers in health care</a:t>
            </a:r>
          </a:p>
          <a:p>
            <a:pPr lvl="1" eaLnBrk="1" hangingPunct="1">
              <a:defRPr/>
            </a:pPr>
            <a:r>
              <a:rPr lang="en-US" sz="2000" b="1" dirty="0"/>
              <a:t>Robotic surgical device</a:t>
            </a:r>
          </a:p>
          <a:p>
            <a:pPr lvl="1" eaLnBrk="1" hangingPunct="1">
              <a:defRPr/>
            </a:pPr>
            <a:r>
              <a:rPr lang="en-US" sz="2000" b="1" dirty="0"/>
              <a:t>Scheduling, billing and recording data of patients has improved.</a:t>
            </a:r>
          </a:p>
          <a:p>
            <a:pPr lvl="1" eaLnBrk="1" hangingPunct="1">
              <a:defRPr/>
            </a:pPr>
            <a:r>
              <a:rPr lang="en-US" sz="2000" b="1" dirty="0"/>
              <a:t>E-health</a:t>
            </a:r>
          </a:p>
          <a:p>
            <a:pPr lvl="1" eaLnBrk="1" hangingPunct="1">
              <a:defRPr/>
            </a:pPr>
            <a:r>
              <a:rPr lang="en-US" sz="2000" b="1" dirty="0"/>
              <a:t>Diagnostic machinery</a:t>
            </a:r>
          </a:p>
          <a:p>
            <a:pPr marL="342900" lvl="1" indent="-342900" eaLnBrk="1" hangingPunct="1">
              <a:buFontTx/>
              <a:buChar char="•"/>
              <a:defRPr/>
            </a:pPr>
            <a:r>
              <a:rPr lang="en-US" sz="2400" b="1" dirty="0">
                <a:solidFill>
                  <a:srgbClr val="C00000"/>
                </a:solidFill>
                <a:ea typeface="+mn-ea"/>
                <a:cs typeface="+mn-cs"/>
              </a:rPr>
              <a:t>Computers in Banking:</a:t>
            </a:r>
          </a:p>
          <a:p>
            <a:pPr lvl="1" eaLnBrk="1" hangingPunct="1">
              <a:defRPr/>
            </a:pPr>
            <a:r>
              <a:rPr lang="en-US" sz="2000" b="1" dirty="0"/>
              <a:t>Bankers’ Automated Clearing Service (</a:t>
            </a:r>
            <a:r>
              <a:rPr lang="en-US" sz="2000" b="1" dirty="0" err="1"/>
              <a:t>BACS</a:t>
            </a:r>
            <a:r>
              <a:rPr lang="en-US" sz="2000" b="1" dirty="0"/>
              <a:t>)</a:t>
            </a:r>
          </a:p>
          <a:p>
            <a:pPr lvl="1" eaLnBrk="1" hangingPunct="1">
              <a:defRPr/>
            </a:pPr>
            <a:r>
              <a:rPr lang="en-US" sz="2000" b="1" dirty="0"/>
              <a:t>Online banking</a:t>
            </a:r>
          </a:p>
          <a:p>
            <a:pPr lvl="1" eaLnBrk="1" hangingPunct="1">
              <a:defRPr/>
            </a:pPr>
            <a:r>
              <a:rPr lang="en-US" sz="2000" b="1" dirty="0"/>
              <a:t>Automated Teller  Machine (ATM) </a:t>
            </a:r>
          </a:p>
          <a:p>
            <a:pPr lvl="1" eaLnBrk="1" hangingPunct="1">
              <a:defRPr/>
            </a:pPr>
            <a:endParaRPr lang="en-US" dirty="0"/>
          </a:p>
          <a:p>
            <a:pPr marL="342900" lvl="1" indent="-342900" eaLnBrk="1" hangingPunct="1">
              <a:buFontTx/>
              <a:buNone/>
              <a:defRPr/>
            </a:pPr>
            <a:endParaRPr lang="en-US" sz="3200" dirty="0">
              <a:ea typeface="+mn-ea"/>
              <a:cs typeface="+mn-cs"/>
            </a:endParaRPr>
          </a:p>
          <a:p>
            <a:pPr lvl="1" eaLnBrk="1" hangingPunct="1">
              <a:buFontTx/>
              <a:buNone/>
              <a:defRPr/>
            </a:pPr>
            <a:r>
              <a:rPr 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5EAE9-7F99-4757-A2E7-E4B553AB77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65C1C79-B7EB-475E-BAB7-3743E49F17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227"/>
          <a:stretch/>
        </p:blipFill>
        <p:spPr>
          <a:xfrm>
            <a:off x="0" y="76200"/>
            <a:ext cx="9144000" cy="6781800"/>
          </a:xfrm>
        </p:spPr>
      </p:pic>
    </p:spTree>
    <p:extLst>
      <p:ext uri="{BB962C8B-B14F-4D97-AF65-F5344CB8AC3E}">
        <p14:creationId xmlns:p14="http://schemas.microsoft.com/office/powerpoint/2010/main" val="410909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269" y="609600"/>
            <a:ext cx="6589199" cy="1280890"/>
          </a:xfrm>
        </p:spPr>
        <p:txBody>
          <a:bodyPr/>
          <a:lstStyle/>
          <a:p>
            <a:r>
              <a:rPr lang="en-US" b="1" dirty="0">
                <a:solidFill>
                  <a:srgbClr val="C00000"/>
                </a:solidFill>
              </a:rPr>
              <a:t>Applications of ICT</a:t>
            </a:r>
          </a:p>
        </p:txBody>
      </p:sp>
      <p:sp>
        <p:nvSpPr>
          <p:cNvPr id="3" name="Content Placeholder 2"/>
          <p:cNvSpPr>
            <a:spLocks noGrp="1"/>
          </p:cNvSpPr>
          <p:nvPr>
            <p:ph idx="1"/>
          </p:nvPr>
        </p:nvSpPr>
        <p:spPr/>
        <p:txBody>
          <a:bodyPr>
            <a:normAutofit/>
          </a:bodyPr>
          <a:lstStyle/>
          <a:p>
            <a:r>
              <a:rPr lang="en-US" b="1" dirty="0"/>
              <a:t>ICT in Education</a:t>
            </a:r>
          </a:p>
          <a:p>
            <a:r>
              <a:rPr lang="en-US" b="1" dirty="0"/>
              <a:t>ICT in Agriculture</a:t>
            </a:r>
          </a:p>
          <a:p>
            <a:r>
              <a:rPr lang="en-US" b="1" dirty="0"/>
              <a:t>ICT in Medicine</a:t>
            </a:r>
          </a:p>
          <a:p>
            <a:r>
              <a:rPr lang="en-US" b="1" dirty="0"/>
              <a:t>ICT in Defense</a:t>
            </a:r>
          </a:p>
          <a:p>
            <a:r>
              <a:rPr lang="en-US" b="1" dirty="0"/>
              <a:t>ICT in Government</a:t>
            </a:r>
          </a:p>
          <a:p>
            <a:r>
              <a:rPr lang="en-US" b="1" dirty="0"/>
              <a:t>ICT in E-Commerce</a:t>
            </a:r>
          </a:p>
          <a:p>
            <a:r>
              <a:rPr lang="en-US" b="1" dirty="0"/>
              <a:t>ICT in Banking</a:t>
            </a:r>
          </a:p>
          <a:p>
            <a:r>
              <a:rPr lang="en-US" b="1" dirty="0"/>
              <a:t>ICT in Transport</a:t>
            </a:r>
          </a:p>
        </p:txBody>
      </p:sp>
    </p:spTree>
    <p:extLst>
      <p:ext uri="{BB962C8B-B14F-4D97-AF65-F5344CB8AC3E}">
        <p14:creationId xmlns:p14="http://schemas.microsoft.com/office/powerpoint/2010/main" val="2474255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Drawbacks of ICT</a:t>
            </a:r>
          </a:p>
        </p:txBody>
      </p:sp>
      <p:sp>
        <p:nvSpPr>
          <p:cNvPr id="3" name="Content Placeholder 2"/>
          <p:cNvSpPr>
            <a:spLocks noGrp="1"/>
          </p:cNvSpPr>
          <p:nvPr>
            <p:ph idx="1"/>
          </p:nvPr>
        </p:nvSpPr>
        <p:spPr/>
        <p:txBody>
          <a:bodyPr>
            <a:normAutofit/>
          </a:bodyPr>
          <a:lstStyle/>
          <a:p>
            <a:r>
              <a:rPr lang="en-US" b="1" dirty="0"/>
              <a:t>Lack of Job Security</a:t>
            </a:r>
          </a:p>
          <a:p>
            <a:r>
              <a:rPr lang="en-US" b="1" dirty="0"/>
              <a:t>Overriding Cultures</a:t>
            </a:r>
          </a:p>
          <a:p>
            <a:r>
              <a:rPr lang="en-US" b="1" dirty="0"/>
              <a:t>Lack of Security/Privacy</a:t>
            </a:r>
          </a:p>
          <a:p>
            <a:r>
              <a:rPr lang="en-US" b="1" dirty="0"/>
              <a:t>Reliance on Technology</a:t>
            </a:r>
          </a:p>
          <a:p>
            <a:r>
              <a:rPr lang="en-US" b="1" dirty="0"/>
              <a:t>Cyber Bulling</a:t>
            </a:r>
          </a:p>
          <a:p>
            <a:r>
              <a:rPr lang="en-US" b="1" dirty="0"/>
              <a:t>Costs of Implementation and Regulatory Compliance</a:t>
            </a:r>
          </a:p>
          <a:p>
            <a:r>
              <a:rPr lang="en-US" b="1" dirty="0"/>
              <a:t>Computer Viruses</a:t>
            </a:r>
          </a:p>
          <a:p>
            <a:endParaRPr lang="en-US" b="1" i="1" dirty="0"/>
          </a:p>
          <a:p>
            <a:endParaRPr lang="en-US" dirty="0"/>
          </a:p>
        </p:txBody>
      </p:sp>
    </p:spTree>
    <p:extLst>
      <p:ext uri="{BB962C8B-B14F-4D97-AF65-F5344CB8AC3E}">
        <p14:creationId xmlns:p14="http://schemas.microsoft.com/office/powerpoint/2010/main" val="3775648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xmlns="" id="{ACA41C41-59EE-4B82-AD59-40912F8EBE57}"/>
              </a:ext>
            </a:extLst>
          </p:cNvPr>
          <p:cNvSpPr>
            <a:spLocks noGrp="1" noChangeArrowheads="1"/>
          </p:cNvSpPr>
          <p:nvPr>
            <p:ph type="title"/>
          </p:nvPr>
        </p:nvSpPr>
        <p:spPr>
          <a:xfrm>
            <a:off x="1600200" y="228600"/>
            <a:ext cx="6589199" cy="1280890"/>
          </a:xfrm>
        </p:spPr>
        <p:txBody>
          <a:bodyPr/>
          <a:lstStyle/>
          <a:p>
            <a:pPr eaLnBrk="1" hangingPunct="1"/>
            <a:r>
              <a:rPr lang="en-US" altLang="en-US" b="1" dirty="0">
                <a:solidFill>
                  <a:srgbClr val="C00000"/>
                </a:solidFill>
              </a:rPr>
              <a:t>The Computer Defined</a:t>
            </a:r>
          </a:p>
        </p:txBody>
      </p:sp>
      <p:sp>
        <p:nvSpPr>
          <p:cNvPr id="4100" name="Rectangle 3">
            <a:extLst>
              <a:ext uri="{FF2B5EF4-FFF2-40B4-BE49-F238E27FC236}">
                <a16:creationId xmlns:a16="http://schemas.microsoft.com/office/drawing/2014/main" xmlns="" id="{EAEC6A49-3771-47D8-8B05-61D1853861AA}"/>
              </a:ext>
            </a:extLst>
          </p:cNvPr>
          <p:cNvSpPr>
            <a:spLocks noGrp="1" noChangeArrowheads="1"/>
          </p:cNvSpPr>
          <p:nvPr>
            <p:ph idx="1"/>
          </p:nvPr>
        </p:nvSpPr>
        <p:spPr>
          <a:xfrm>
            <a:off x="1276007" y="1266912"/>
            <a:ext cx="6591985" cy="3777622"/>
          </a:xfrm>
        </p:spPr>
        <p:txBody>
          <a:bodyPr>
            <a:noAutofit/>
          </a:bodyPr>
          <a:lstStyle/>
          <a:p>
            <a:pPr marL="0" indent="0">
              <a:buNone/>
              <a:defRPr/>
            </a:pPr>
            <a:r>
              <a:rPr lang="en-US" sz="2000" b="1" dirty="0"/>
              <a:t>The word computer comes from the word “compute “ which means, “to calculate". Thereby, a computer is an electronic device that can perform arithmetic operations at high speed.</a:t>
            </a:r>
          </a:p>
          <a:p>
            <a:pPr marL="0" indent="0">
              <a:buNone/>
              <a:defRPr/>
            </a:pPr>
            <a:r>
              <a:rPr lang="en-US" sz="2000" b="1" dirty="0"/>
              <a:t> A computer is also called a data processor because it can store, process, and retrieve data whenever desired.</a:t>
            </a:r>
          </a:p>
          <a:p>
            <a:pPr marL="0" indent="0" eaLnBrk="1" hangingPunct="1">
              <a:buNone/>
              <a:defRPr/>
            </a:pP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CD93D25-EF02-4986-8F65-DA59ABDFEAFF}"/>
              </a:ext>
            </a:extLst>
          </p:cNvPr>
          <p:cNvSpPr/>
          <p:nvPr/>
        </p:nvSpPr>
        <p:spPr>
          <a:xfrm>
            <a:off x="990600" y="609600"/>
            <a:ext cx="8077200" cy="5632311"/>
          </a:xfrm>
          <a:prstGeom prst="rect">
            <a:avLst/>
          </a:prstGeom>
        </p:spPr>
        <p:txBody>
          <a:bodyPr wrap="square">
            <a:spAutoFit/>
          </a:bodyPr>
          <a:lstStyle/>
          <a:p>
            <a:r>
              <a:rPr lang="en-US" sz="3600" b="1" dirty="0">
                <a:solidFill>
                  <a:srgbClr val="C00000"/>
                </a:solidFill>
                <a:ea typeface="+mj-ea"/>
                <a:cs typeface="+mj-cs"/>
              </a:rPr>
              <a:t>    Data Processing</a:t>
            </a:r>
          </a:p>
          <a:p>
            <a:endParaRPr lang="en-US" dirty="0"/>
          </a:p>
          <a:p>
            <a:r>
              <a:rPr lang="en-US" b="1" dirty="0"/>
              <a:t>The activity of processing data using a computer is called data processing .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C00000"/>
                </a:solidFill>
              </a:rPr>
              <a:t> </a:t>
            </a:r>
            <a:r>
              <a:rPr lang="en-US" b="1" dirty="0">
                <a:solidFill>
                  <a:srgbClr val="C00000"/>
                </a:solidFill>
              </a:rPr>
              <a:t>DATA </a:t>
            </a:r>
            <a:r>
              <a:rPr lang="en-US" b="1" dirty="0"/>
              <a:t>is raw material used as input and </a:t>
            </a:r>
            <a:r>
              <a:rPr lang="en-US" b="1" dirty="0">
                <a:solidFill>
                  <a:srgbClr val="C00000"/>
                </a:solidFill>
              </a:rPr>
              <a:t>INFORMATION</a:t>
            </a:r>
            <a:r>
              <a:rPr lang="en-US" b="1" dirty="0"/>
              <a:t> is processed data obtained as output of data processing.</a:t>
            </a:r>
          </a:p>
        </p:txBody>
      </p:sp>
      <p:pic>
        <p:nvPicPr>
          <p:cNvPr id="5" name="Picture 4">
            <a:extLst>
              <a:ext uri="{FF2B5EF4-FFF2-40B4-BE49-F238E27FC236}">
                <a16:creationId xmlns:a16="http://schemas.microsoft.com/office/drawing/2014/main" xmlns="" id="{FBD6494E-74FA-46D6-881B-250A0C635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57400"/>
            <a:ext cx="2991267" cy="3181794"/>
          </a:xfrm>
          <a:prstGeom prst="rect">
            <a:avLst/>
          </a:prstGeom>
        </p:spPr>
      </p:pic>
    </p:spTree>
    <p:extLst>
      <p:ext uri="{BB962C8B-B14F-4D97-AF65-F5344CB8AC3E}">
        <p14:creationId xmlns:p14="http://schemas.microsoft.com/office/powerpoint/2010/main" val="166646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Characteristics of a Computer</a:t>
            </a:r>
          </a:p>
        </p:txBody>
      </p:sp>
      <p:sp>
        <p:nvSpPr>
          <p:cNvPr id="3" name="Content Placeholder 2"/>
          <p:cNvSpPr>
            <a:spLocks noGrp="1"/>
          </p:cNvSpPr>
          <p:nvPr>
            <p:ph idx="1"/>
          </p:nvPr>
        </p:nvSpPr>
        <p:spPr>
          <a:xfrm>
            <a:off x="1066801" y="2133600"/>
            <a:ext cx="7467600" cy="4267200"/>
          </a:xfrm>
        </p:spPr>
        <p:txBody>
          <a:bodyPr>
            <a:noAutofit/>
          </a:bodyPr>
          <a:lstStyle/>
          <a:p>
            <a:pPr marL="82296" indent="0">
              <a:buNone/>
            </a:pPr>
            <a:r>
              <a:rPr lang="en-US" sz="2000" b="1" spc="-5" dirty="0">
                <a:solidFill>
                  <a:srgbClr val="C00000"/>
                </a:solidFill>
                <a:latin typeface="Verdana"/>
                <a:cs typeface="Verdana"/>
              </a:rPr>
              <a:t>1) Automatic: </a:t>
            </a:r>
            <a:r>
              <a:rPr lang="en-US" sz="2000" b="1" dirty="0"/>
              <a:t>Given a job, computer can work on it  automatically without human interventions.</a:t>
            </a:r>
          </a:p>
          <a:p>
            <a:pPr marL="82296" indent="0">
              <a:buNone/>
            </a:pPr>
            <a:r>
              <a:rPr lang="en-US" sz="2000" b="1" dirty="0">
                <a:solidFill>
                  <a:srgbClr val="C00000"/>
                </a:solidFill>
              </a:rPr>
              <a:t>2) </a:t>
            </a:r>
            <a:r>
              <a:rPr lang="en-US" sz="2400" b="1" dirty="0">
                <a:solidFill>
                  <a:srgbClr val="C00000"/>
                </a:solidFill>
              </a:rPr>
              <a:t>Speed: </a:t>
            </a:r>
            <a:r>
              <a:rPr lang="en-US" sz="2000" b="1" dirty="0"/>
              <a:t>Computer can perform data processing jobs  very fast, usually measured in microseconds,  nanoseconds , and picoseconds.</a:t>
            </a:r>
          </a:p>
          <a:p>
            <a:pPr marL="82296" indent="0">
              <a:buNone/>
            </a:pPr>
            <a:r>
              <a:rPr lang="en-US" sz="2000" b="1" dirty="0">
                <a:solidFill>
                  <a:srgbClr val="C00000"/>
                </a:solidFill>
              </a:rPr>
              <a:t>3) </a:t>
            </a:r>
            <a:r>
              <a:rPr lang="en-US" sz="2400" b="1" dirty="0">
                <a:solidFill>
                  <a:srgbClr val="C00000"/>
                </a:solidFill>
              </a:rPr>
              <a:t>Accuracy: </a:t>
            </a:r>
            <a:r>
              <a:rPr lang="en-US" sz="2000" b="1" dirty="0"/>
              <a:t>Accuracy of a computer is consistently high  and the degree of its accuracy depends upon its design. Computer errors caused due to incorrect input data or  unreliable programs are often referred to as Garbage-  In-Garbage-Out (GIGO)</a:t>
            </a:r>
          </a:p>
          <a:p>
            <a:pPr marL="0" indent="0">
              <a:buNone/>
            </a:pPr>
            <a:endParaRPr lang="en-US" sz="2000" b="1" dirty="0"/>
          </a:p>
        </p:txBody>
      </p:sp>
    </p:spTree>
    <p:extLst>
      <p:ext uri="{BB962C8B-B14F-4D97-AF65-F5344CB8AC3E}">
        <p14:creationId xmlns:p14="http://schemas.microsoft.com/office/powerpoint/2010/main" val="340532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811</TotalTime>
  <Words>2451</Words>
  <Application>Microsoft Office PowerPoint</Application>
  <PresentationFormat>On-screen Show (4:3)</PresentationFormat>
  <Paragraphs>296</Paragraphs>
  <Slides>42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Arial Black</vt:lpstr>
      <vt:lpstr>Calibri</vt:lpstr>
      <vt:lpstr>Century Gothic</vt:lpstr>
      <vt:lpstr>Open Sans</vt:lpstr>
      <vt:lpstr>Times New Roman</vt:lpstr>
      <vt:lpstr>Verdana</vt:lpstr>
      <vt:lpstr>Wingdings</vt:lpstr>
      <vt:lpstr>Wingdings 3</vt:lpstr>
      <vt:lpstr>Wisp</vt:lpstr>
      <vt:lpstr>1_Wisp</vt:lpstr>
      <vt:lpstr>           Chapter 1  Introduction to ICT and Computer</vt:lpstr>
      <vt:lpstr>PowerPoint Presentation</vt:lpstr>
      <vt:lpstr>     Basic Concept of ICT</vt:lpstr>
      <vt:lpstr>          Components of ICT</vt:lpstr>
      <vt:lpstr>Applications of ICT</vt:lpstr>
      <vt:lpstr>Drawbacks of ICT</vt:lpstr>
      <vt:lpstr>The Computer Defined</vt:lpstr>
      <vt:lpstr>PowerPoint Presentation</vt:lpstr>
      <vt:lpstr>Characteristics of a Computer</vt:lpstr>
      <vt:lpstr>Characteristics of a Computer</vt:lpstr>
      <vt:lpstr>Characteristics of a Computer</vt:lpstr>
      <vt:lpstr>         Parts of a Computer System</vt:lpstr>
      <vt:lpstr>PowerPoint Presentation</vt:lpstr>
      <vt:lpstr>Historical Evolution of Computer</vt:lpstr>
      <vt:lpstr>Historical Evolution of Computer</vt:lpstr>
      <vt:lpstr>Historical Evolution of Computer</vt:lpstr>
      <vt:lpstr>Historical Evolution of Computer</vt:lpstr>
      <vt:lpstr>PowerPoint Presentation</vt:lpstr>
      <vt:lpstr>         Analog Computer</vt:lpstr>
      <vt:lpstr>Digital Computer</vt:lpstr>
      <vt:lpstr>Hybrid Computer</vt:lpstr>
      <vt:lpstr>Types of Digital Computer</vt:lpstr>
      <vt:lpstr>Super Computer</vt:lpstr>
      <vt:lpstr>Mainframe Computer</vt:lpstr>
      <vt:lpstr>Mini Computer</vt:lpstr>
      <vt:lpstr>Micro Computer</vt:lpstr>
      <vt:lpstr>Computers For Individual Use</vt:lpstr>
      <vt:lpstr>Computers For Individual Use</vt:lpstr>
      <vt:lpstr>Computers For Individual Use</vt:lpstr>
      <vt:lpstr>Computers For Individual Use</vt:lpstr>
      <vt:lpstr>Computers For Individual Use</vt:lpstr>
      <vt:lpstr>Computers For Individual Use</vt:lpstr>
      <vt:lpstr>Computers For Organizations</vt:lpstr>
      <vt:lpstr>Computers For Organizations</vt:lpstr>
      <vt:lpstr>Computers For Organizations</vt:lpstr>
      <vt:lpstr>Computers For Organizations</vt:lpstr>
      <vt:lpstr>Computers For Society</vt:lpstr>
      <vt:lpstr>Computers For Society</vt:lpstr>
      <vt:lpstr>Computers For Society</vt:lpstr>
      <vt:lpstr>Computers For Society</vt:lpstr>
      <vt:lpstr>Computers For Society</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ICT in Business</dc:title>
  <dc:creator>User</dc:creator>
  <cp:lastModifiedBy>DIU</cp:lastModifiedBy>
  <cp:revision>64</cp:revision>
  <dcterms:created xsi:type="dcterms:W3CDTF">2022-01-12T14:03:12Z</dcterms:created>
  <dcterms:modified xsi:type="dcterms:W3CDTF">2022-08-10T09:14:59Z</dcterms:modified>
</cp:coreProperties>
</file>