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29" r:id="rId3"/>
    <p:sldId id="257" r:id="rId4"/>
    <p:sldId id="258" r:id="rId5"/>
    <p:sldId id="285" r:id="rId6"/>
    <p:sldId id="286" r:id="rId7"/>
    <p:sldId id="287" r:id="rId8"/>
    <p:sldId id="288" r:id="rId9"/>
    <p:sldId id="330" r:id="rId10"/>
    <p:sldId id="290" r:id="rId11"/>
    <p:sldId id="292" r:id="rId12"/>
    <p:sldId id="295" r:id="rId13"/>
    <p:sldId id="296" r:id="rId14"/>
    <p:sldId id="297" r:id="rId15"/>
    <p:sldId id="298" r:id="rId16"/>
    <p:sldId id="300" r:id="rId17"/>
    <p:sldId id="301" r:id="rId18"/>
    <p:sldId id="302" r:id="rId19"/>
    <p:sldId id="304" r:id="rId20"/>
    <p:sldId id="303" r:id="rId21"/>
    <p:sldId id="305" r:id="rId22"/>
    <p:sldId id="306" r:id="rId23"/>
    <p:sldId id="307" r:id="rId24"/>
    <p:sldId id="308" r:id="rId25"/>
    <p:sldId id="309" r:id="rId26"/>
    <p:sldId id="311" r:id="rId27"/>
    <p:sldId id="312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25" r:id="rId41"/>
    <p:sldId id="326" r:id="rId42"/>
    <p:sldId id="327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7F28BF7-59D3-4218-9882-C93CA36C49BA}" type="datetimeFigureOut">
              <a:rPr lang="en-US" smtClean="0"/>
              <a:t>8/25/2022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696DFA4-C494-468C-BCF8-280327A7FF4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267200" y="2422525"/>
            <a:ext cx="4876800" cy="1470025"/>
          </a:xfrm>
        </p:spPr>
        <p:txBody>
          <a:bodyPr/>
          <a:lstStyle/>
          <a:p>
            <a:pPr algn="ctr"/>
            <a:r>
              <a:rPr lang="en-US" dirty="0" smtClean="0"/>
              <a:t>ICT in Business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3048000" cy="433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38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Objectives of Operating System (OS)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en-US" dirty="0" smtClean="0"/>
              <a:t>To </a:t>
            </a:r>
            <a:r>
              <a:rPr lang="en-US" dirty="0"/>
              <a:t>make the computer system convenient to use in an efficient manner.</a:t>
            </a:r>
          </a:p>
          <a:p>
            <a:pPr lvl="0" algn="just"/>
            <a:r>
              <a:rPr lang="en-US" dirty="0"/>
              <a:t>To hide the details of the hardware resources from the users.</a:t>
            </a:r>
          </a:p>
          <a:p>
            <a:pPr lvl="0" algn="just"/>
            <a:r>
              <a:rPr lang="en-US" dirty="0"/>
              <a:t>To provide users a convenient interface to use the computer system.</a:t>
            </a:r>
          </a:p>
          <a:p>
            <a:pPr lvl="0" algn="just"/>
            <a:r>
              <a:rPr lang="en-US" dirty="0"/>
              <a:t>To act as an intermediary between the hardware and its users, making it easier for the users to access and use other resources.</a:t>
            </a:r>
          </a:p>
          <a:p>
            <a:pPr lvl="0" algn="just"/>
            <a:r>
              <a:rPr lang="en-US" dirty="0"/>
              <a:t>To manage the resources of a computer system.</a:t>
            </a:r>
          </a:p>
          <a:p>
            <a:pPr lvl="0" algn="just"/>
            <a:r>
              <a:rPr lang="en-US" dirty="0"/>
              <a:t>To keep track of who is using which resource, granting resource requests, and mediating conflicting requests from different programs and users.</a:t>
            </a:r>
          </a:p>
          <a:p>
            <a:pPr lvl="0" algn="just"/>
            <a:r>
              <a:rPr lang="en-US" dirty="0"/>
              <a:t>To provide efficient and fair sharing of resources among users and programs.</a:t>
            </a:r>
          </a:p>
        </p:txBody>
      </p:sp>
    </p:spTree>
    <p:extLst>
      <p:ext uri="{BB962C8B-B14F-4D97-AF65-F5344CB8AC3E}">
        <p14:creationId xmlns:p14="http://schemas.microsoft.com/office/powerpoint/2010/main" val="336806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Common </a:t>
            </a:r>
            <a:r>
              <a:rPr lang="en-US" b="1" dirty="0">
                <a:effectLst/>
              </a:rPr>
              <a:t>Operating </a:t>
            </a:r>
            <a:r>
              <a:rPr lang="en-US" b="1" dirty="0" smtClean="0">
                <a:effectLst/>
              </a:rPr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Linux Operating System.  </a:t>
            </a:r>
          </a:p>
          <a:p>
            <a:pPr lvl="0"/>
            <a:r>
              <a:rPr lang="en-US" dirty="0"/>
              <a:t>UNIX Operating System</a:t>
            </a:r>
          </a:p>
          <a:p>
            <a:pPr lvl="0"/>
            <a:r>
              <a:rPr lang="en-US" dirty="0"/>
              <a:t>MS-DOS</a:t>
            </a:r>
          </a:p>
          <a:p>
            <a:pPr lvl="0"/>
            <a:r>
              <a:rPr lang="en-US" dirty="0"/>
              <a:t>Microsoft Windows Operating System. </a:t>
            </a:r>
          </a:p>
          <a:p>
            <a:pPr lvl="0"/>
            <a:r>
              <a:rPr lang="en-US" dirty="0"/>
              <a:t>Ubuntu Operating System</a:t>
            </a:r>
          </a:p>
          <a:p>
            <a:pPr lvl="0"/>
            <a:r>
              <a:rPr lang="en-US" dirty="0"/>
              <a:t>Palm OS</a:t>
            </a:r>
          </a:p>
          <a:p>
            <a:pPr lvl="0"/>
            <a:r>
              <a:rPr lang="en-US" dirty="0"/>
              <a:t>Macintosh Operating System.</a:t>
            </a:r>
          </a:p>
          <a:p>
            <a:pPr lvl="0"/>
            <a:r>
              <a:rPr lang="en-US" dirty="0"/>
              <a:t>Solaris Operating System.</a:t>
            </a:r>
          </a:p>
          <a:p>
            <a:pPr lvl="0"/>
            <a:r>
              <a:rPr lang="en-US" dirty="0"/>
              <a:t>Symbian Operating System.</a:t>
            </a:r>
          </a:p>
          <a:p>
            <a:pPr lvl="0"/>
            <a:r>
              <a:rPr lang="en-US" dirty="0"/>
              <a:t>Google Android Mobile Operating System. </a:t>
            </a:r>
          </a:p>
          <a:p>
            <a:pPr lvl="0"/>
            <a:r>
              <a:rPr lang="en-US" dirty="0"/>
              <a:t>Apple </a:t>
            </a:r>
            <a:r>
              <a:rPr lang="en-US" dirty="0" err="1"/>
              <a:t>iOS</a:t>
            </a:r>
            <a:r>
              <a:rPr lang="en-US" dirty="0"/>
              <a:t> Mobile Operating System.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1524000"/>
            <a:ext cx="2514600" cy="2289175"/>
          </a:xfrm>
        </p:spPr>
      </p:pic>
      <p:pic>
        <p:nvPicPr>
          <p:cNvPr id="1026" name="Picture 2" descr="MS-DOS (Unreleased) for Android - APK Downlo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07123"/>
            <a:ext cx="1828800" cy="199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ist of Microsoft Windows versions | Microsoft Wiki | Fand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25" y="3451225"/>
            <a:ext cx="3657600" cy="167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hat is Android Operating System? All About What is Android OS - WhatIdea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908744"/>
            <a:ext cx="1295400" cy="164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ategory:IOS screenshots - Wikimedia Commons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795449"/>
            <a:ext cx="25908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67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317270"/>
              </p:ext>
            </p:extLst>
          </p:nvPr>
        </p:nvGraphicFramePr>
        <p:xfrm>
          <a:off x="1143000" y="609601"/>
          <a:ext cx="7391400" cy="4612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3200"/>
                <a:gridCol w="4648200"/>
              </a:tblGrid>
              <a:tr h="643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Platform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Operating System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7706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Microcomputers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Linux, Macintosh OS, MS-DOS, Windows 98, Windows 2000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7706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Minicomputers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Linux, OpenVMS Alpha, UNIX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131160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Mainframe computers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IBM OS/390, IBM OS/400, UNIX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77069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Supercomputers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IRIX, UNICOS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6096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Functions of Operating System (OS)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Providing </a:t>
            </a:r>
            <a:r>
              <a:rPr lang="en-US" dirty="0"/>
              <a:t>a User Interface</a:t>
            </a:r>
          </a:p>
          <a:p>
            <a:pPr lvl="0"/>
            <a:r>
              <a:rPr lang="en-US" dirty="0"/>
              <a:t>Running Programs</a:t>
            </a:r>
          </a:p>
          <a:p>
            <a:pPr lvl="0"/>
            <a:r>
              <a:rPr lang="en-US" dirty="0"/>
              <a:t>Managing Hardware Devices</a:t>
            </a:r>
          </a:p>
          <a:p>
            <a:pPr lvl="0"/>
            <a:r>
              <a:rPr lang="en-US" dirty="0"/>
              <a:t>Organizing Files and Folders</a:t>
            </a:r>
          </a:p>
        </p:txBody>
      </p:sp>
    </p:spTree>
    <p:extLst>
      <p:ext uri="{BB962C8B-B14F-4D97-AF65-F5344CB8AC3E}">
        <p14:creationId xmlns:p14="http://schemas.microsoft.com/office/powerpoint/2010/main" val="79852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Providing a User </a:t>
            </a:r>
            <a:r>
              <a:rPr lang="en-US" b="1" dirty="0" smtClean="0">
                <a:effectLst/>
              </a:rPr>
              <a:t>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 OS provides a user interface (UI), which is an environment for the user to interact with the machine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The UI is either graphical or </a:t>
            </a:r>
            <a:r>
              <a:rPr lang="en-US" dirty="0" smtClean="0"/>
              <a:t>text-based;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Graphical User Interface (GUI)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/>
              <a:t>Command Line Interface (CLI)</a:t>
            </a:r>
          </a:p>
          <a:p>
            <a:pPr marL="82296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1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Graphical User Interface (GUI)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E</a:t>
            </a:r>
            <a:r>
              <a:rPr lang="en-US" dirty="0" smtClean="0"/>
              <a:t>nables </a:t>
            </a:r>
            <a:r>
              <a:rPr lang="en-US" dirty="0"/>
              <a:t>the users to interact with the operating system by means of point-and-click </a:t>
            </a:r>
            <a:r>
              <a:rPr lang="en-US" dirty="0" smtClean="0"/>
              <a:t>operations.</a:t>
            </a:r>
          </a:p>
          <a:p>
            <a:pPr algn="just"/>
            <a:r>
              <a:rPr lang="en-US" dirty="0"/>
              <a:t>G</a:t>
            </a:r>
            <a:r>
              <a:rPr lang="en-US" dirty="0" smtClean="0"/>
              <a:t>raphical </a:t>
            </a:r>
            <a:r>
              <a:rPr lang="en-US" dirty="0"/>
              <a:t>icon provided in the UI can be manipulated by the users using a suitable pointing device such as a mouse, trackball, touch screen and light </a:t>
            </a:r>
            <a:r>
              <a:rPr lang="en-US" dirty="0" smtClean="0"/>
              <a:t>pen.</a:t>
            </a:r>
          </a:p>
          <a:p>
            <a:pPr algn="just"/>
            <a:r>
              <a:rPr lang="en-US" dirty="0"/>
              <a:t>C</a:t>
            </a:r>
            <a:r>
              <a:rPr lang="en-US" dirty="0" smtClean="0"/>
              <a:t>onsidered </a:t>
            </a:r>
            <a:r>
              <a:rPr lang="en-US" dirty="0"/>
              <a:t>to be very user- friendly interface because each object is represented with a corresponding </a:t>
            </a:r>
            <a:r>
              <a:rPr lang="en-US" dirty="0" smtClean="0"/>
              <a:t>icon.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79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ownload or Get Windows 10 Official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533400"/>
            <a:ext cx="7696201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76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Advantages of GUI Based Operating System (OS)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algn="just"/>
            <a:r>
              <a:rPr lang="en-US" dirty="0" smtClean="0"/>
              <a:t>The </a:t>
            </a:r>
            <a:r>
              <a:rPr lang="en-US" dirty="0"/>
              <a:t>GUI interface is easy to understand and even the new users can operate on them on their own.</a:t>
            </a:r>
          </a:p>
          <a:p>
            <a:pPr lvl="0" algn="just"/>
            <a:r>
              <a:rPr lang="en-US" dirty="0"/>
              <a:t>The GUI interface visually acknowledges and confirms each type of activities performed by the users. For example when the user deletes a file in the Windows operating system, then the operating system asks for the confirmation before deleting it.</a:t>
            </a:r>
          </a:p>
          <a:p>
            <a:pPr lvl="0" algn="just"/>
            <a:r>
              <a:rPr lang="en-US" dirty="0"/>
              <a:t>The GUI interface enables the users to perform a number of tasks at the same time. This features of the operating system are also known as multitasking.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7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Command Line Interface (CLI)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method of interaction that is non-graphical, called the command line interface (CLI</a:t>
            </a:r>
            <a:r>
              <a:rPr lang="en-US" dirty="0" smtClean="0"/>
              <a:t>).</a:t>
            </a:r>
          </a:p>
          <a:p>
            <a:pPr algn="just"/>
            <a:r>
              <a:rPr lang="en-US" dirty="0"/>
              <a:t>This is a text-only service with feedback from the OS appearing in </a:t>
            </a:r>
            <a:r>
              <a:rPr lang="en-US" dirty="0" smtClean="0"/>
              <a:t>text.</a:t>
            </a:r>
          </a:p>
          <a:p>
            <a:pPr algn="just"/>
            <a:r>
              <a:rPr lang="en-US" dirty="0"/>
              <a:t>Using a CLI requires knowledge of the commands available on a particular machine.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733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ET Core Command-line Interf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762000"/>
            <a:ext cx="7620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5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2600325"/>
            <a:ext cx="4178592" cy="2286000"/>
          </a:xfrm>
        </p:spPr>
        <p:txBody>
          <a:bodyPr>
            <a:normAutofit/>
          </a:bodyPr>
          <a:lstStyle/>
          <a:p>
            <a:r>
              <a:rPr lang="en-US" sz="4400" cap="none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Operating System (OS)</a:t>
            </a:r>
            <a:endParaRPr lang="en-US" sz="4400" cap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381001"/>
            <a:ext cx="6400800" cy="5334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Operating System - Over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4267200" cy="304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06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/>
              <a:t>Advantages of </a:t>
            </a:r>
            <a:r>
              <a:rPr lang="en-US" b="1" smtClean="0"/>
              <a:t>Using </a:t>
            </a:r>
            <a:r>
              <a:rPr lang="en-US" b="1"/>
              <a:t>the </a:t>
            </a:r>
            <a:r>
              <a:rPr lang="en-US" b="1" smtClean="0"/>
              <a:t>Command Line Interface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A</a:t>
            </a:r>
            <a:r>
              <a:rPr lang="en-US"/>
              <a:t> faster way to get tasks done</a:t>
            </a:r>
          </a:p>
          <a:p>
            <a:pPr lvl="0"/>
            <a:r>
              <a:rPr lang="en-US"/>
              <a:t>It is more flexible than a GUI</a:t>
            </a:r>
          </a:p>
          <a:p>
            <a:pPr lvl="0"/>
            <a:r>
              <a:rPr lang="en-US"/>
              <a:t>It uses less memory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Running </a:t>
            </a:r>
            <a:r>
              <a:rPr lang="en-US" b="1" dirty="0" smtClean="0">
                <a:effectLst/>
              </a:rPr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US" dirty="0"/>
              <a:t>Loads a program into memory.</a:t>
            </a:r>
          </a:p>
          <a:p>
            <a:pPr lvl="0" algn="just"/>
            <a:r>
              <a:rPr lang="en-US" dirty="0"/>
              <a:t>Executes the program.</a:t>
            </a:r>
          </a:p>
          <a:p>
            <a:pPr lvl="0" algn="just"/>
            <a:r>
              <a:rPr lang="en-US" dirty="0"/>
              <a:t>Handles program's execution.</a:t>
            </a:r>
          </a:p>
          <a:p>
            <a:pPr lvl="0" algn="just"/>
            <a:r>
              <a:rPr lang="en-US" dirty="0"/>
              <a:t>Provides a mechanism for process synchronization.</a:t>
            </a:r>
          </a:p>
          <a:p>
            <a:pPr lvl="0" algn="just"/>
            <a:r>
              <a:rPr lang="en-US" dirty="0"/>
              <a:t>Provides a mechanism for process communication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147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Managing Hardware Devices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An operating system manages how software interacts with hardware to receive data from input devices and send the results to output devices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Every piece of hardware comes with software called a 'device driver', for example, the printer will have a print driver, a mouse will have its own mouse driver.</a:t>
            </a:r>
          </a:p>
        </p:txBody>
      </p:sp>
    </p:spTree>
    <p:extLst>
      <p:ext uri="{BB962C8B-B14F-4D97-AF65-F5344CB8AC3E}">
        <p14:creationId xmlns:p14="http://schemas.microsoft.com/office/powerpoint/2010/main" val="128907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Organizing Files and Folders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The OS allows to organize the contents of computer in a hierarchical structure of directories that includes files, folders, libraries, and drives. </a:t>
            </a:r>
            <a:endParaRPr lang="en-US" dirty="0" smtClean="0"/>
          </a:p>
          <a:p>
            <a:pPr algn="just"/>
            <a:r>
              <a:rPr lang="en-US" dirty="0" smtClean="0"/>
              <a:t>Windows </a:t>
            </a:r>
            <a:r>
              <a:rPr lang="en-US" dirty="0"/>
              <a:t>Explorer helps </a:t>
            </a:r>
            <a:r>
              <a:rPr lang="en-US" dirty="0" smtClean="0"/>
              <a:t>to </a:t>
            </a:r>
            <a:r>
              <a:rPr lang="en-US" dirty="0"/>
              <a:t>manage </a:t>
            </a:r>
            <a:r>
              <a:rPr lang="en-US" dirty="0" smtClean="0"/>
              <a:t>files </a:t>
            </a:r>
            <a:r>
              <a:rPr lang="en-US" dirty="0"/>
              <a:t>and folders by showing the location and contents of every drive, folder, and file on </a:t>
            </a:r>
            <a:r>
              <a:rPr lang="en-US" dirty="0" smtClean="0"/>
              <a:t>computer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Creating </a:t>
            </a:r>
            <a:r>
              <a:rPr lang="en-US" dirty="0"/>
              <a:t>folders is the key to organizing files because folders keep related documents together. </a:t>
            </a:r>
            <a:endParaRPr lang="en-US" dirty="0" smtClean="0"/>
          </a:p>
          <a:p>
            <a:pPr algn="just"/>
            <a:r>
              <a:rPr lang="en-US" dirty="0" smtClean="0"/>
              <a:t>Following </a:t>
            </a:r>
            <a:r>
              <a:rPr lang="en-US" dirty="0"/>
              <a:t>naming conventions and using proper file extensions are also important aspects of file management.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83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Types of Operating </a:t>
            </a:r>
            <a:r>
              <a:rPr lang="en-US" b="1" dirty="0" smtClean="0">
                <a:effectLst/>
              </a:rPr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Real Time Operating System (RTOS)</a:t>
            </a:r>
          </a:p>
          <a:p>
            <a:pPr lvl="0"/>
            <a:r>
              <a:rPr lang="en-US" dirty="0"/>
              <a:t>Single-User/ Single-Tasking OS</a:t>
            </a:r>
          </a:p>
          <a:p>
            <a:pPr lvl="0"/>
            <a:r>
              <a:rPr lang="en-US" dirty="0"/>
              <a:t>Single-User/ Multitasking OS</a:t>
            </a:r>
          </a:p>
          <a:p>
            <a:pPr lvl="0"/>
            <a:r>
              <a:rPr lang="en-US" dirty="0"/>
              <a:t>Multi-User/ Multitasking 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16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>
                <a:effectLst/>
              </a:rPr>
              <a:t>Real Time Operating System (RTOS</a:t>
            </a:r>
            <a:r>
              <a:rPr lang="en-US" sz="3600" b="1" dirty="0" smtClean="0">
                <a:effectLst/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/>
            <a:r>
              <a:rPr lang="en-US" dirty="0"/>
              <a:t>A real-time operating system (RTOS) is a special-purpose operating system used in computers that has strict time constraints for any job to be performed. </a:t>
            </a:r>
          </a:p>
          <a:p>
            <a:pPr lvl="0" algn="just"/>
            <a:r>
              <a:rPr lang="en-US" dirty="0"/>
              <a:t>It is mostly used in environments where a large number of events, mostly external to the computer system, must be accepted and processed in a short time or within certain deadlines. </a:t>
            </a:r>
          </a:p>
          <a:p>
            <a:pPr lvl="0" algn="just"/>
            <a:r>
              <a:rPr lang="en-US" dirty="0" smtClean="0"/>
              <a:t>It is very </a:t>
            </a:r>
            <a:r>
              <a:rPr lang="en-US" dirty="0"/>
              <a:t>fast and quick respondent systems. </a:t>
            </a:r>
          </a:p>
          <a:p>
            <a:pPr lvl="0" algn="just"/>
            <a:r>
              <a:rPr lang="en-US" dirty="0" smtClean="0"/>
              <a:t>It requires </a:t>
            </a:r>
            <a:r>
              <a:rPr lang="en-US" dirty="0"/>
              <a:t>quick transaction and characterized by supplying immediate response.</a:t>
            </a:r>
          </a:p>
          <a:p>
            <a:pPr lvl="0" algn="just"/>
            <a:r>
              <a:rPr lang="en-US" dirty="0"/>
              <a:t>Examples of the real-time operating systems: Airline traffic control systems, Command Control Systems, Airlines reservation system, Heart </a:t>
            </a:r>
            <a:r>
              <a:rPr lang="en-US" dirty="0" smtClean="0"/>
              <a:t>Pacemaker</a:t>
            </a:r>
            <a:r>
              <a:rPr lang="en-US" dirty="0"/>
              <a:t>, Network Multimedia Systems, Robot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74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762000"/>
            <a:ext cx="7543800" cy="4719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35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Real Time Operating System (RTOS)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n-US" b="1" dirty="0"/>
              <a:t>Hard Real-Time Operating System</a:t>
            </a:r>
            <a:r>
              <a:rPr lang="en-US" dirty="0"/>
              <a:t>;</a:t>
            </a:r>
            <a:r>
              <a:rPr lang="en-US" b="1" dirty="0"/>
              <a:t> </a:t>
            </a:r>
            <a:r>
              <a:rPr lang="en-US" dirty="0"/>
              <a:t>These operating systems guarantee that critical tasks be completed within a range of time. Examples are Airbag control in cars, anti-lock brake, engine control system, etc.</a:t>
            </a:r>
          </a:p>
          <a:p>
            <a:pPr algn="just"/>
            <a:r>
              <a:rPr lang="en-US" b="1" dirty="0"/>
              <a:t>Soft</a:t>
            </a:r>
            <a:r>
              <a:rPr lang="en-US" dirty="0"/>
              <a:t> </a:t>
            </a:r>
            <a:r>
              <a:rPr lang="en-US" b="1" dirty="0"/>
              <a:t>Real-Time</a:t>
            </a:r>
            <a:r>
              <a:rPr lang="en-US" dirty="0"/>
              <a:t> </a:t>
            </a:r>
            <a:r>
              <a:rPr lang="en-US" b="1" dirty="0"/>
              <a:t>Operating System; </a:t>
            </a:r>
            <a:r>
              <a:rPr lang="en-US" dirty="0"/>
              <a:t>This operating system provides some relaxation in the time limit. This type of system is used in Online Transaction systems, digital camera, mobile phones, etc.</a:t>
            </a:r>
          </a:p>
          <a:p>
            <a:pPr algn="just"/>
            <a:r>
              <a:rPr lang="en-US" b="1" dirty="0"/>
              <a:t>Firm Real-time Operating System</a:t>
            </a:r>
            <a:r>
              <a:rPr lang="en-US" dirty="0"/>
              <a:t>; RTOS of this type have to follow deadlines as well. In spite of its small impact, missing a deadline can have unintended consequences, including a reduction in the quality of the product. For Example, this system is used in various forms of Multimedia applications.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870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Real Time Operating System (RTOS)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974592" cy="4663440"/>
          </a:xfrm>
        </p:spPr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dirty="0" smtClean="0"/>
              <a:t>Advantages</a:t>
            </a:r>
          </a:p>
          <a:p>
            <a:r>
              <a:rPr lang="en-GB" sz="2400" dirty="0"/>
              <a:t>These operating systems guarantee that critical tasks be completed within a </a:t>
            </a:r>
            <a:r>
              <a:rPr lang="en-GB" sz="2400" dirty="0" smtClean="0"/>
              <a:t>very short range </a:t>
            </a:r>
            <a:r>
              <a:rPr lang="en-GB" sz="2400" dirty="0"/>
              <a:t>of </a:t>
            </a:r>
            <a:r>
              <a:rPr lang="en-GB" sz="2400" dirty="0" smtClean="0"/>
              <a:t>time and in a error free manner.</a:t>
            </a:r>
            <a:endParaRPr lang="en-US" sz="2400" dirty="0"/>
          </a:p>
          <a:p>
            <a:pPr marL="82296" indent="0"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dirty="0" smtClean="0"/>
              <a:t>Disadvantages</a:t>
            </a:r>
            <a:endParaRPr lang="en-US" sz="2400" dirty="0"/>
          </a:p>
          <a:p>
            <a:r>
              <a:rPr lang="en-US" sz="2400" dirty="0"/>
              <a:t>Complex </a:t>
            </a:r>
            <a:r>
              <a:rPr lang="en-US" sz="2400" dirty="0" smtClean="0"/>
              <a:t>Algorithms</a:t>
            </a:r>
            <a:endParaRPr lang="en-US" sz="2400" dirty="0"/>
          </a:p>
          <a:p>
            <a:r>
              <a:rPr lang="en-US" sz="2400" dirty="0" smtClean="0"/>
              <a:t>Slow device </a:t>
            </a:r>
            <a:r>
              <a:rPr lang="en-US" sz="2400" dirty="0"/>
              <a:t>driver </a:t>
            </a:r>
            <a:r>
              <a:rPr lang="en-US" sz="2400" dirty="0" smtClean="0"/>
              <a:t>can </a:t>
            </a:r>
            <a:r>
              <a:rPr lang="en-US" sz="2400" dirty="0" smtClean="0"/>
              <a:t>interrupt signals</a:t>
            </a:r>
            <a:endParaRPr lang="en-US" sz="2400" dirty="0"/>
          </a:p>
          <a:p>
            <a:pPr marL="82296" indent="0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077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Single-User/ Single-Tasking </a:t>
            </a:r>
            <a:r>
              <a:rPr lang="en-US" b="1" dirty="0" smtClean="0">
                <a:effectLst/>
              </a:rPr>
              <a:t>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a single user to perform only one task at a </a:t>
            </a:r>
            <a:r>
              <a:rPr lang="en-US" dirty="0" smtClean="0"/>
              <a:t>time.</a:t>
            </a:r>
          </a:p>
          <a:p>
            <a:pPr algn="just"/>
            <a:r>
              <a:rPr lang="en-US" dirty="0"/>
              <a:t>Functions like printing a document, downloading images, etc., can be performed only one at a time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especially for wireless phones as well as two-way messaging </a:t>
            </a:r>
            <a:r>
              <a:rPr lang="en-US" dirty="0" smtClean="0"/>
              <a:t>devices</a:t>
            </a:r>
          </a:p>
          <a:p>
            <a:pPr algn="just"/>
            <a:r>
              <a:rPr lang="en-US" dirty="0"/>
              <a:t>Examples include MS-DOS, Palm OS, etc.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16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6500" b="1" dirty="0"/>
              <a:t>In this chapter you will learn about:</a:t>
            </a:r>
          </a:p>
          <a:p>
            <a:pPr algn="just">
              <a:lnSpc>
                <a:spcPct val="100000"/>
              </a:lnSpc>
              <a:spcBef>
                <a:spcPts val="35"/>
              </a:spcBef>
            </a:pPr>
            <a:endParaRPr lang="en-US" sz="4600" dirty="0"/>
          </a:p>
          <a:p>
            <a:pPr marL="920750" indent="-330200" algn="just">
              <a:lnSpc>
                <a:spcPct val="100000"/>
              </a:lnSpc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Basic Concept of Software</a:t>
            </a:r>
          </a:p>
          <a:p>
            <a:pPr marL="920750" indent="-330200" algn="just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Difference Between System Software &amp; Application Software</a:t>
            </a:r>
          </a:p>
          <a:p>
            <a:pPr marL="920750" indent="-330200" algn="just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Basic Concept of Operating System (OS)</a:t>
            </a:r>
          </a:p>
          <a:p>
            <a:pPr marL="920750" indent="-330200" algn="just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Objectives of Operating System (OS)</a:t>
            </a:r>
          </a:p>
          <a:p>
            <a:pPr marL="920750" indent="-330200" algn="just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Functions of Operating System (OS)</a:t>
            </a:r>
          </a:p>
          <a:p>
            <a:pPr marL="920750" indent="-330200" algn="just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Types of Operating System (OS)</a:t>
            </a:r>
          </a:p>
          <a:p>
            <a:pPr marL="920750" indent="-330200" algn="just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r>
              <a:rPr lang="en-US" sz="4600" dirty="0"/>
              <a:t>How Utility Software </a:t>
            </a:r>
            <a:r>
              <a:rPr lang="en-US" sz="4600" dirty="0" smtClean="0"/>
              <a:t>Enhance Performance of </a:t>
            </a:r>
            <a:r>
              <a:rPr lang="en-US" sz="4600" dirty="0"/>
              <a:t>an Operating System (OS)</a:t>
            </a:r>
          </a:p>
          <a:p>
            <a:pPr marL="920750" indent="-330200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endParaRPr lang="en-US" dirty="0" smtClean="0">
              <a:solidFill>
                <a:srgbClr val="333333"/>
              </a:solidFill>
              <a:latin typeface="Verdana"/>
              <a:cs typeface="Verdana"/>
            </a:endParaRPr>
          </a:p>
          <a:p>
            <a:pPr marL="920750" indent="-330200"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endParaRPr lang="en-US" dirty="0">
              <a:latin typeface="Verdana"/>
              <a:cs typeface="Verdana"/>
            </a:endParaRPr>
          </a:p>
          <a:p>
            <a:pPr marL="920750" indent="-330200">
              <a:lnSpc>
                <a:spcPct val="100000"/>
              </a:lnSpc>
              <a:spcBef>
                <a:spcPts val="960"/>
              </a:spcBef>
              <a:buClr>
                <a:srgbClr val="FF0000"/>
              </a:buClr>
              <a:buFont typeface="Wingdings"/>
              <a:buChar char=""/>
              <a:tabLst>
                <a:tab pos="920750" algn="l"/>
                <a:tab pos="921385" algn="l"/>
              </a:tabLst>
            </a:pPr>
            <a:endParaRPr lang="en-US" dirty="0" smtClean="0">
              <a:latin typeface="Verdana"/>
              <a:cs typeface="Verdan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6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Single-User/ Single-Tasking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dirty="0"/>
              <a:t>Advantages</a:t>
            </a:r>
          </a:p>
          <a:p>
            <a:pPr lvl="0"/>
            <a:r>
              <a:rPr lang="en-US" sz="2400" dirty="0"/>
              <a:t>This operating system occupies less space in memory.</a:t>
            </a:r>
          </a:p>
          <a:p>
            <a:pPr lvl="0"/>
            <a:r>
              <a:rPr lang="en-US" sz="2400" dirty="0"/>
              <a:t>It is cost-effective.</a:t>
            </a:r>
          </a:p>
          <a:p>
            <a:pPr lvl="0"/>
            <a:r>
              <a:rPr lang="en-US" sz="2400" dirty="0"/>
              <a:t>Easy to maintain</a:t>
            </a:r>
          </a:p>
          <a:p>
            <a:pPr lvl="0"/>
            <a:r>
              <a:rPr lang="en-US" sz="2400" dirty="0"/>
              <a:t>Concentrate on one task.</a:t>
            </a:r>
          </a:p>
          <a:p>
            <a:pPr lvl="0"/>
            <a:r>
              <a:rPr lang="en-US" sz="2400" dirty="0"/>
              <a:t>Run on inexpensive computer.</a:t>
            </a:r>
          </a:p>
          <a:p>
            <a:pPr marL="82296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3600" b="1" dirty="0"/>
              <a:t>Disadvantages</a:t>
            </a:r>
          </a:p>
          <a:p>
            <a:pPr lvl="0"/>
            <a:r>
              <a:rPr lang="en-US" sz="2400" dirty="0"/>
              <a:t>It can perform only a single task at a time.</a:t>
            </a:r>
          </a:p>
          <a:p>
            <a:pPr lvl="0"/>
            <a:r>
              <a:rPr lang="en-US" sz="2400" dirty="0"/>
              <a:t>Tasks take longer time to complete.</a:t>
            </a:r>
          </a:p>
          <a:p>
            <a:pPr lvl="0"/>
            <a:r>
              <a:rPr lang="en-US" sz="2400" dirty="0"/>
              <a:t>Idle time is higher.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616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Single-User/Multitasking </a:t>
            </a:r>
            <a:r>
              <a:rPr lang="en-US" b="1" dirty="0" smtClean="0">
                <a:effectLst/>
              </a:rPr>
              <a:t>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</a:t>
            </a:r>
            <a:r>
              <a:rPr lang="en-US" dirty="0" smtClean="0"/>
              <a:t>eveloped </a:t>
            </a:r>
            <a:r>
              <a:rPr lang="en-US" dirty="0"/>
              <a:t>specially for one user, but this single user is able to perform to multiple tasks run at a same time </a:t>
            </a:r>
            <a:r>
              <a:rPr lang="en-US" dirty="0" smtClean="0"/>
              <a:t>frame.</a:t>
            </a:r>
          </a:p>
          <a:p>
            <a:r>
              <a:rPr lang="en-US" dirty="0"/>
              <a:t>E</a:t>
            </a:r>
            <a:r>
              <a:rPr lang="en-US" dirty="0" smtClean="0"/>
              <a:t>xamples </a:t>
            </a:r>
            <a:r>
              <a:rPr lang="en-US" dirty="0"/>
              <a:t>such as </a:t>
            </a:r>
            <a:r>
              <a:rPr lang="en-US" dirty="0" smtClean="0"/>
              <a:t>one </a:t>
            </a:r>
            <a:r>
              <a:rPr lang="en-US" dirty="0"/>
              <a:t>can write any text, while surfing internet and downloading images with watching movies, </a:t>
            </a:r>
            <a:r>
              <a:rPr lang="en-US" dirty="0" smtClean="0"/>
              <a:t>etc.</a:t>
            </a:r>
          </a:p>
          <a:p>
            <a:r>
              <a:rPr lang="en-US" dirty="0"/>
              <a:t>This type of operating system is found in personal desktop and laptop </a:t>
            </a:r>
            <a:r>
              <a:rPr lang="en-US" dirty="0" smtClean="0"/>
              <a:t>computers.</a:t>
            </a:r>
          </a:p>
          <a:p>
            <a:r>
              <a:rPr lang="en-US" dirty="0"/>
              <a:t>Examples include Microsoft Windows, Linux and Macintosh OS.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83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Single-User/Multitasking 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en-US" sz="3600" b="1" dirty="0"/>
              <a:t>Advantages</a:t>
            </a:r>
            <a:endParaRPr lang="en-US" sz="3600" dirty="0"/>
          </a:p>
          <a:p>
            <a:pPr lvl="0" algn="just"/>
            <a:r>
              <a:rPr lang="en-US" dirty="0"/>
              <a:t>It is time saving as it performs multiple tasks at a time yielding high productivity.</a:t>
            </a:r>
          </a:p>
          <a:p>
            <a:pPr marL="82296" indent="0" algn="just">
              <a:buNone/>
            </a:pPr>
            <a:r>
              <a:rPr lang="en-US" sz="3600" b="1" dirty="0"/>
              <a:t>Disadvantages</a:t>
            </a:r>
            <a:endParaRPr lang="en-US" sz="3600" dirty="0"/>
          </a:p>
          <a:p>
            <a:pPr lvl="0" algn="just"/>
            <a:r>
              <a:rPr lang="en-US" dirty="0"/>
              <a:t>This operating system is highly complex and occupies more space.</a:t>
            </a:r>
          </a:p>
          <a:p>
            <a:pPr lvl="0" algn="just"/>
            <a:r>
              <a:rPr lang="en-US" dirty="0"/>
              <a:t>Require expensive computer.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87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Multi-User/ Multitasking </a:t>
            </a:r>
            <a:r>
              <a:rPr lang="en-US" b="1" dirty="0" smtClean="0">
                <a:effectLst/>
              </a:rPr>
              <a:t>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S</a:t>
            </a:r>
            <a:r>
              <a:rPr lang="en-US" dirty="0" smtClean="0"/>
              <a:t>upports </a:t>
            </a:r>
            <a:r>
              <a:rPr lang="en-US" dirty="0"/>
              <a:t>more than one user at a time, performing more than one task at a </a:t>
            </a:r>
            <a:r>
              <a:rPr lang="en-US" dirty="0" smtClean="0"/>
              <a:t>time.</a:t>
            </a:r>
          </a:p>
          <a:p>
            <a:pPr algn="just"/>
            <a:r>
              <a:rPr lang="en-US" dirty="0"/>
              <a:t>Powerful computer like a mainframe or supercomputer is required for multi-user, multi-tasking operating system to make maximum use of the </a:t>
            </a:r>
            <a:r>
              <a:rPr lang="en-US" dirty="0" smtClean="0"/>
              <a:t>machine.</a:t>
            </a:r>
          </a:p>
          <a:p>
            <a:pPr algn="just"/>
            <a:r>
              <a:rPr lang="en-US" dirty="0"/>
              <a:t>P</a:t>
            </a:r>
            <a:r>
              <a:rPr lang="en-US" dirty="0" smtClean="0"/>
              <a:t>ermits </a:t>
            </a:r>
            <a:r>
              <a:rPr lang="en-US" dirty="0"/>
              <a:t>several users to utilize the programs that are concurrently running on a single network </a:t>
            </a:r>
            <a:r>
              <a:rPr lang="en-US" dirty="0" smtClean="0"/>
              <a:t>server.</a:t>
            </a:r>
          </a:p>
          <a:p>
            <a:pPr algn="just"/>
            <a:r>
              <a:rPr lang="en-US" dirty="0"/>
              <a:t>UNIX, VMS is example of a multiuser/ multitasking operating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7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Multi-User/ Multitasking OS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sz="4200" b="1" dirty="0"/>
              <a:t>Advantages</a:t>
            </a:r>
            <a:endParaRPr lang="en-US" sz="4200" dirty="0"/>
          </a:p>
          <a:p>
            <a:pPr lvl="0" algn="just"/>
            <a:r>
              <a:rPr lang="en-US" dirty="0"/>
              <a:t>It is highly productive as it performs multiple tasks at a time.</a:t>
            </a:r>
          </a:p>
          <a:p>
            <a:pPr lvl="0" algn="just"/>
            <a:r>
              <a:rPr lang="en-US" dirty="0"/>
              <a:t>It is time saving as we don’t have to make changes in many desktops, instead can make changes only to the server.</a:t>
            </a:r>
          </a:p>
          <a:p>
            <a:pPr marL="82296" indent="0" algn="just">
              <a:buNone/>
            </a:pPr>
            <a:r>
              <a:rPr lang="en-US" sz="4200" b="1" dirty="0"/>
              <a:t>Disadvantages</a:t>
            </a:r>
            <a:endParaRPr lang="en-US" sz="4200" dirty="0"/>
          </a:p>
          <a:p>
            <a:pPr lvl="0" algn="just"/>
            <a:r>
              <a:rPr lang="en-US" dirty="0"/>
              <a:t>If the connection to the server is broken, user cannot perform any task on the client as it is connected to that server.</a:t>
            </a:r>
          </a:p>
          <a:p>
            <a:pPr lvl="0" algn="just"/>
            <a:r>
              <a:rPr lang="en-US" dirty="0"/>
              <a:t>Powerful computer like a mainframe or supercomputer is required.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35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Enhancing an OS with Utility Software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Software developers are constantly creating new programs, called utilities, that enhance or extend the operating system's capabilities by offering new features not provided by the operating system itself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Utility Software is system software that helps to maintain the proper and smooth functioning of a Computer System. </a:t>
            </a:r>
            <a:endParaRPr lang="en-US" dirty="0" smtClean="0"/>
          </a:p>
          <a:p>
            <a:pPr algn="just"/>
            <a:r>
              <a:rPr lang="en-US" dirty="0" smtClean="0"/>
              <a:t>It </a:t>
            </a:r>
            <a:r>
              <a:rPr lang="en-US" dirty="0"/>
              <a:t>assists the Operating System to manage, organize, maintain, and optimize the functioning of the computer system.</a:t>
            </a:r>
          </a:p>
        </p:txBody>
      </p:sp>
    </p:spTree>
    <p:extLst>
      <p:ext uri="{BB962C8B-B14F-4D97-AF65-F5344CB8AC3E}">
        <p14:creationId xmlns:p14="http://schemas.microsoft.com/office/powerpoint/2010/main" val="30140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Utility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Backup Software</a:t>
            </a:r>
          </a:p>
          <a:p>
            <a:r>
              <a:rPr lang="en-US" dirty="0"/>
              <a:t>Anti-Virus Software</a:t>
            </a:r>
          </a:p>
          <a:p>
            <a:r>
              <a:rPr lang="en-US" dirty="0"/>
              <a:t>Firewall</a:t>
            </a:r>
          </a:p>
          <a:p>
            <a:r>
              <a:rPr lang="en-US" dirty="0"/>
              <a:t>Intrusion Detection</a:t>
            </a:r>
          </a:p>
          <a:p>
            <a:r>
              <a:rPr lang="en-US" dirty="0"/>
              <a:t>Screen Savers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7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Backup </a:t>
            </a:r>
            <a:r>
              <a:rPr lang="en-US" b="1" dirty="0" smtClean="0">
                <a:effectLst/>
              </a:rPr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/>
              <a:t>Backup software creates extra exact copies of files, databases, or entire computers and is used to do </a:t>
            </a:r>
            <a:r>
              <a:rPr lang="en-US" dirty="0" smtClean="0"/>
              <a:t>backups.</a:t>
            </a:r>
          </a:p>
          <a:p>
            <a:r>
              <a:rPr lang="en-US" dirty="0" smtClean="0"/>
              <a:t>Restore the </a:t>
            </a:r>
            <a:r>
              <a:rPr lang="en-US" dirty="0"/>
              <a:t>backups to disk in the event of data loss, file corruption, </a:t>
            </a:r>
            <a:r>
              <a:rPr lang="en-US" dirty="0" smtClean="0"/>
              <a:t>accidental or intentional </a:t>
            </a:r>
            <a:r>
              <a:rPr lang="en-US" dirty="0"/>
              <a:t>deletion or a </a:t>
            </a:r>
            <a:r>
              <a:rPr lang="en-US" dirty="0" smtClean="0"/>
              <a:t>disaster.</a:t>
            </a:r>
          </a:p>
          <a:p>
            <a:pPr algn="just"/>
            <a:r>
              <a:rPr lang="en-US" dirty="0"/>
              <a:t>Popular backup software tools include Norton Ghost, Symantec Backup Exec, Acronis True Image and </a:t>
            </a:r>
            <a:r>
              <a:rPr lang="en-US" dirty="0" err="1"/>
              <a:t>TotalRecovery</a:t>
            </a:r>
            <a:r>
              <a:rPr lang="en-US" dirty="0"/>
              <a:t> Pro.</a:t>
            </a:r>
          </a:p>
        </p:txBody>
      </p:sp>
    </p:spTree>
    <p:extLst>
      <p:ext uri="{BB962C8B-B14F-4D97-AF65-F5344CB8AC3E}">
        <p14:creationId xmlns:p14="http://schemas.microsoft.com/office/powerpoint/2010/main" val="186796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Anti-Virus Software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A</a:t>
            </a:r>
            <a:r>
              <a:rPr lang="en-US" dirty="0" smtClean="0"/>
              <a:t>ntivirus </a:t>
            </a:r>
            <a:r>
              <a:rPr lang="en-US" dirty="0"/>
              <a:t>utility can examine the contents of a disk or RAM for hidden viruses and files that may act as hosts for virus </a:t>
            </a:r>
            <a:r>
              <a:rPr lang="en-US" dirty="0" smtClean="0"/>
              <a:t>code.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ntivirus </a:t>
            </a:r>
            <a:r>
              <a:rPr lang="en-US" dirty="0"/>
              <a:t>products not only detect and remove viruses; they also help to recover data that has been lost because of a </a:t>
            </a:r>
            <a:r>
              <a:rPr lang="en-US" dirty="0" smtClean="0"/>
              <a:t>virus.</a:t>
            </a:r>
          </a:p>
          <a:p>
            <a:pPr algn="just"/>
            <a:r>
              <a:rPr lang="en-US" dirty="0"/>
              <a:t>Popular antivirus software providers include AVG, McAfee, Norton and Kaspersky.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9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Firewall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F</a:t>
            </a:r>
            <a:r>
              <a:rPr lang="en-US" dirty="0" smtClean="0"/>
              <a:t>irewall </a:t>
            </a:r>
            <a:r>
              <a:rPr lang="en-US" dirty="0"/>
              <a:t>is a network security device that monitors incoming and outgoing network traffic and permits or blocks data packets based on a set of security </a:t>
            </a:r>
            <a:r>
              <a:rPr lang="en-US" dirty="0" smtClean="0"/>
              <a:t>rules.</a:t>
            </a:r>
          </a:p>
          <a:p>
            <a:pPr algn="just"/>
            <a:r>
              <a:rPr lang="en-US" dirty="0"/>
              <a:t>Its purpose is to establish a barrier between the internal network and incoming traffic from external sources (such as the internet) in order to block malicious traffic like viruses and </a:t>
            </a:r>
            <a:r>
              <a:rPr lang="en-US" dirty="0" smtClean="0"/>
              <a:t>hackers.</a:t>
            </a:r>
          </a:p>
          <a:p>
            <a:pPr algn="just"/>
            <a:r>
              <a:rPr lang="en-US" dirty="0" err="1"/>
              <a:t>Kerio</a:t>
            </a:r>
            <a:r>
              <a:rPr lang="en-US" dirty="0"/>
              <a:t> </a:t>
            </a:r>
            <a:r>
              <a:rPr lang="en-US" dirty="0" err="1"/>
              <a:t>WinRoute</a:t>
            </a:r>
            <a:r>
              <a:rPr lang="en-US" dirty="0"/>
              <a:t> Pro, Cisco Secure Firewall, Zone Labs Firewall etc. are common firewall platforms.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5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Software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498080" cy="48006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Software is a set of instructions, data or programs used to operate computers and execute specific </a:t>
            </a:r>
            <a:r>
              <a:rPr lang="en-US" dirty="0" smtClean="0"/>
              <a:t>tasks.</a:t>
            </a:r>
          </a:p>
          <a:p>
            <a:pPr algn="just"/>
            <a:r>
              <a:rPr lang="en-US" dirty="0"/>
              <a:t>It is the opposite of hardware, which describes the physical aspects of a computer</a:t>
            </a:r>
            <a:endParaRPr lang="en-US" dirty="0" smtClean="0"/>
          </a:p>
          <a:p>
            <a:pPr algn="just"/>
            <a:r>
              <a:rPr lang="en-US" dirty="0"/>
              <a:t>The user cannot touch the software but can see through the Graphical User Interface (GUI).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61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Intrusion </a:t>
            </a:r>
            <a:r>
              <a:rPr lang="en-US" b="1" dirty="0" smtClean="0">
                <a:effectLst/>
              </a:rPr>
              <a:t>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I</a:t>
            </a:r>
            <a:r>
              <a:rPr lang="en-US" dirty="0" smtClean="0"/>
              <a:t>ntrusion </a:t>
            </a:r>
            <a:r>
              <a:rPr lang="en-US" dirty="0"/>
              <a:t>detection software identifies the types of attacks that a firewall is preventing, documents the attempts, and alerts users to specific types of intrusion attempts</a:t>
            </a:r>
            <a:r>
              <a:rPr lang="en-US" dirty="0" smtClean="0"/>
              <a:t>.</a:t>
            </a:r>
          </a:p>
          <a:p>
            <a:pPr algn="just"/>
            <a:r>
              <a:rPr lang="en-US" dirty="0"/>
              <a:t>Snort is the popular network intrusion detection &amp; prevention system software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17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Screen </a:t>
            </a:r>
            <a:r>
              <a:rPr lang="en-US" b="1" dirty="0" smtClean="0">
                <a:effectLst/>
              </a:rPr>
              <a:t>Savers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Screen savers are popular utilities, although they serve little purpose other than to hide what would otherwise be displayed on the </a:t>
            </a:r>
            <a:r>
              <a:rPr lang="en-US" dirty="0" smtClean="0"/>
              <a:t>screen.</a:t>
            </a:r>
          </a:p>
          <a:p>
            <a:pPr algn="just"/>
            <a:r>
              <a:rPr lang="en-US" dirty="0"/>
              <a:t>A screen saver automatically appears when a keyboard or pointing device has not been used for a specified period of </a:t>
            </a:r>
            <a:r>
              <a:rPr lang="en-US" dirty="0" smtClean="0"/>
              <a:t>time.</a:t>
            </a:r>
          </a:p>
          <a:p>
            <a:pPr algn="just"/>
            <a:r>
              <a:rPr lang="en-US" dirty="0"/>
              <a:t>It was first used to prevent damage to older monitors but is now used as a way to prevent viewing of desktop contents while the user is </a:t>
            </a:r>
            <a:r>
              <a:rPr lang="en-US" dirty="0" smtClean="0"/>
              <a:t>away.</a:t>
            </a:r>
          </a:p>
          <a:p>
            <a:pPr algn="just"/>
            <a:r>
              <a:rPr lang="en-US" dirty="0" err="1"/>
              <a:t>Fliqlo</a:t>
            </a:r>
            <a:r>
              <a:rPr lang="en-US" dirty="0"/>
              <a:t>, System 47 etc. are the popular screen saver software platform.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2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75490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6600" dirty="0"/>
              <a:t>End of Chapter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 flipV="1">
            <a:off x="2666999" y="5280368"/>
            <a:ext cx="685800" cy="510832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36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Types of </a:t>
            </a:r>
            <a:r>
              <a:rPr lang="en-US" b="1" dirty="0" smtClean="0">
                <a:effectLst/>
              </a:rPr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System Software </a:t>
            </a:r>
          </a:p>
          <a:p>
            <a:pPr lvl="0"/>
            <a:r>
              <a:rPr lang="en-US" dirty="0" smtClean="0"/>
              <a:t>Application Software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46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System 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for running the computer hardware parts and the application </a:t>
            </a:r>
            <a:r>
              <a:rPr lang="en-US" dirty="0" smtClean="0"/>
              <a:t>programs.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ct </a:t>
            </a:r>
            <a:r>
              <a:rPr lang="en-US" dirty="0"/>
              <a:t>as a middle layer between the user applications and </a:t>
            </a:r>
            <a:r>
              <a:rPr lang="en-US" dirty="0" smtClean="0"/>
              <a:t>hardware.</a:t>
            </a:r>
          </a:p>
          <a:p>
            <a:pPr algn="just"/>
            <a:r>
              <a:rPr lang="en-US" dirty="0"/>
              <a:t>O</a:t>
            </a:r>
            <a:r>
              <a:rPr lang="en-US" dirty="0" smtClean="0"/>
              <a:t>perating System (OS) </a:t>
            </a:r>
            <a:r>
              <a:rPr lang="en-US" dirty="0"/>
              <a:t>is the type of system </a:t>
            </a:r>
            <a:r>
              <a:rPr lang="en-US" dirty="0" smtClean="0"/>
              <a:t>software.</a:t>
            </a:r>
          </a:p>
          <a:p>
            <a:pPr algn="just"/>
            <a:r>
              <a:rPr lang="en-US" dirty="0"/>
              <a:t>Operating systems like Windows, </a:t>
            </a:r>
            <a:r>
              <a:rPr lang="en-US" dirty="0" err="1"/>
              <a:t>macOS</a:t>
            </a:r>
            <a:r>
              <a:rPr lang="en-US" dirty="0"/>
              <a:t>, Android and </a:t>
            </a:r>
            <a:r>
              <a:rPr lang="en-US" dirty="0" err="1"/>
              <a:t>iOS</a:t>
            </a:r>
            <a:r>
              <a:rPr lang="en-US" dirty="0"/>
              <a:t> are examples of system software.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2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Application </a:t>
            </a:r>
            <a:r>
              <a:rPr lang="en-US" b="1" dirty="0" smtClean="0">
                <a:effectLst/>
              </a:rPr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/>
              <a:t>P</a:t>
            </a:r>
            <a:r>
              <a:rPr lang="en-US" dirty="0" smtClean="0"/>
              <a:t>erforms </a:t>
            </a:r>
            <a:r>
              <a:rPr lang="en-US" dirty="0"/>
              <a:t>a specific function likes personal, educational, and business </a:t>
            </a:r>
            <a:r>
              <a:rPr lang="en-US" dirty="0" smtClean="0"/>
              <a:t>function.</a:t>
            </a:r>
          </a:p>
          <a:p>
            <a:pPr algn="just"/>
            <a:r>
              <a:rPr lang="en-US" dirty="0"/>
              <a:t>D</a:t>
            </a:r>
            <a:r>
              <a:rPr lang="en-US" dirty="0" smtClean="0"/>
              <a:t>esigned </a:t>
            </a:r>
            <a:r>
              <a:rPr lang="en-US" dirty="0"/>
              <a:t>to assist end-users in accomplishing a variety of tasks, which may be related to productivity, creativity, or </a:t>
            </a:r>
            <a:r>
              <a:rPr lang="en-US" dirty="0" smtClean="0"/>
              <a:t>communication.</a:t>
            </a:r>
          </a:p>
          <a:p>
            <a:pPr algn="just"/>
            <a:r>
              <a:rPr lang="en-US" dirty="0"/>
              <a:t>A</a:t>
            </a:r>
            <a:r>
              <a:rPr lang="en-US" dirty="0" smtClean="0"/>
              <a:t>pplications</a:t>
            </a:r>
            <a:r>
              <a:rPr lang="en-US" dirty="0"/>
              <a:t> software include office suites, graphics software, databases and database management programs, web browsers, word processors, software development tools, image editors and communication platforms.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78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Operating System (OS)</a:t>
            </a:r>
            <a:endParaRPr lang="en-US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sz="3500" dirty="0"/>
              <a:t>Operating System (OS) is an interface between a computer user and computer hardware. </a:t>
            </a:r>
            <a:endParaRPr lang="en-US" sz="3500" dirty="0" smtClean="0"/>
          </a:p>
          <a:p>
            <a:pPr lvl="0" algn="just"/>
            <a:r>
              <a:rPr lang="en-US" sz="3500" dirty="0"/>
              <a:t>It  is a </a:t>
            </a:r>
            <a:r>
              <a:rPr lang="en-US" sz="3500" dirty="0" smtClean="0"/>
              <a:t>system software</a:t>
            </a:r>
            <a:r>
              <a:rPr lang="en-US" sz="3500" dirty="0"/>
              <a:t> </a:t>
            </a:r>
            <a:r>
              <a:rPr lang="en-US" sz="3500" dirty="0" smtClean="0"/>
              <a:t>that manages computer </a:t>
            </a:r>
            <a:r>
              <a:rPr lang="en-US" sz="3500" dirty="0"/>
              <a:t>hardware, software resources, and provides common services for computer programs. </a:t>
            </a:r>
            <a:endParaRPr lang="en-US" sz="3500" dirty="0" smtClean="0"/>
          </a:p>
          <a:p>
            <a:pPr algn="just"/>
            <a:r>
              <a:rPr lang="en-US" sz="3500" dirty="0"/>
              <a:t>It performs all the basic tasks like file management, memory management, process management, handling input and output, and controlling peripheral devices such as disk drives and printers.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marL="82296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57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Operating system placemen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57200"/>
            <a:ext cx="48006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84640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951</TotalTime>
  <Words>1608</Words>
  <Application>Microsoft Office PowerPoint</Application>
  <PresentationFormat>On-screen Show (4:3)</PresentationFormat>
  <Paragraphs>198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9" baseType="lpstr">
      <vt:lpstr>Calibri</vt:lpstr>
      <vt:lpstr>Gill Sans MT</vt:lpstr>
      <vt:lpstr>Times New Roman</vt:lpstr>
      <vt:lpstr>Verdana</vt:lpstr>
      <vt:lpstr>Wingdings</vt:lpstr>
      <vt:lpstr>Wingdings 2</vt:lpstr>
      <vt:lpstr>Solstice</vt:lpstr>
      <vt:lpstr>ICT in Business</vt:lpstr>
      <vt:lpstr>Operating System (OS)</vt:lpstr>
      <vt:lpstr>PowerPoint Presentation</vt:lpstr>
      <vt:lpstr>Software</vt:lpstr>
      <vt:lpstr>Types of Software</vt:lpstr>
      <vt:lpstr>System Software</vt:lpstr>
      <vt:lpstr>Application Software</vt:lpstr>
      <vt:lpstr>Operating System (OS)</vt:lpstr>
      <vt:lpstr>PowerPoint Presentation</vt:lpstr>
      <vt:lpstr>Objectives of Operating System (OS)</vt:lpstr>
      <vt:lpstr>Common Operating System</vt:lpstr>
      <vt:lpstr>PowerPoint Presentation</vt:lpstr>
      <vt:lpstr>Functions of Operating System (OS) </vt:lpstr>
      <vt:lpstr>Providing a User Interface</vt:lpstr>
      <vt:lpstr>Graphical User Interface (GUI)</vt:lpstr>
      <vt:lpstr>PowerPoint Presentation</vt:lpstr>
      <vt:lpstr>Advantages of GUI Based Operating System (OS)</vt:lpstr>
      <vt:lpstr>Command Line Interface (CLI)</vt:lpstr>
      <vt:lpstr>PowerPoint Presentation</vt:lpstr>
      <vt:lpstr>Advantages of Using the Command Line Interface</vt:lpstr>
      <vt:lpstr>Running Programs</vt:lpstr>
      <vt:lpstr>Managing Hardware Devices</vt:lpstr>
      <vt:lpstr>Organizing Files and Folders</vt:lpstr>
      <vt:lpstr>Types of Operating System</vt:lpstr>
      <vt:lpstr>Real Time Operating System (RTOS)</vt:lpstr>
      <vt:lpstr>PowerPoint Presentation</vt:lpstr>
      <vt:lpstr>Real Time Operating System (RTOS)</vt:lpstr>
      <vt:lpstr>Real Time Operating System (RTOS)</vt:lpstr>
      <vt:lpstr>Single-User/ Single-Tasking OS</vt:lpstr>
      <vt:lpstr>Single-User/ Single-Tasking OS</vt:lpstr>
      <vt:lpstr>Single-User/Multitasking OS</vt:lpstr>
      <vt:lpstr>Single-User/Multitasking OS</vt:lpstr>
      <vt:lpstr>Multi-User/ Multitasking OS</vt:lpstr>
      <vt:lpstr>Multi-User/ Multitasking OS</vt:lpstr>
      <vt:lpstr>Enhancing an OS with Utility Software </vt:lpstr>
      <vt:lpstr>Popular Utility Software</vt:lpstr>
      <vt:lpstr>Backup Software</vt:lpstr>
      <vt:lpstr>Anti-Virus Software</vt:lpstr>
      <vt:lpstr>Firewall</vt:lpstr>
      <vt:lpstr>Intrusion Detection</vt:lpstr>
      <vt:lpstr>Screen Savers</vt:lpstr>
      <vt:lpstr>End of Chapter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ICT in Business</dc:title>
  <dc:creator>User</dc:creator>
  <cp:lastModifiedBy>DIU</cp:lastModifiedBy>
  <cp:revision>70</cp:revision>
  <dcterms:created xsi:type="dcterms:W3CDTF">2022-01-12T14:03:12Z</dcterms:created>
  <dcterms:modified xsi:type="dcterms:W3CDTF">2022-08-25T05:32:21Z</dcterms:modified>
</cp:coreProperties>
</file>