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4"/>
  </p:notesMasterIdLst>
  <p:sldIdLst>
    <p:sldId id="256" r:id="rId2"/>
    <p:sldId id="390" r:id="rId3"/>
    <p:sldId id="331" r:id="rId4"/>
    <p:sldId id="332" r:id="rId5"/>
    <p:sldId id="333" r:id="rId6"/>
    <p:sldId id="334" r:id="rId7"/>
    <p:sldId id="335" r:id="rId8"/>
    <p:sldId id="336" r:id="rId9"/>
    <p:sldId id="337" r:id="rId10"/>
    <p:sldId id="338" r:id="rId11"/>
    <p:sldId id="339" r:id="rId12"/>
    <p:sldId id="340" r:id="rId13"/>
    <p:sldId id="341" r:id="rId14"/>
    <p:sldId id="342" r:id="rId15"/>
    <p:sldId id="343" r:id="rId16"/>
    <p:sldId id="344" r:id="rId17"/>
    <p:sldId id="345" r:id="rId18"/>
    <p:sldId id="346" r:id="rId19"/>
    <p:sldId id="347" r:id="rId20"/>
    <p:sldId id="348" r:id="rId21"/>
    <p:sldId id="349" r:id="rId22"/>
    <p:sldId id="350" r:id="rId23"/>
    <p:sldId id="351" r:id="rId24"/>
    <p:sldId id="352" r:id="rId25"/>
    <p:sldId id="353" r:id="rId26"/>
    <p:sldId id="354" r:id="rId27"/>
    <p:sldId id="355" r:id="rId28"/>
    <p:sldId id="356" r:id="rId29"/>
    <p:sldId id="357" r:id="rId30"/>
    <p:sldId id="358" r:id="rId31"/>
    <p:sldId id="359" r:id="rId32"/>
    <p:sldId id="360" r:id="rId33"/>
    <p:sldId id="361" r:id="rId34"/>
    <p:sldId id="362" r:id="rId35"/>
    <p:sldId id="363" r:id="rId36"/>
    <p:sldId id="364" r:id="rId37"/>
    <p:sldId id="365" r:id="rId38"/>
    <p:sldId id="367" r:id="rId39"/>
    <p:sldId id="368" r:id="rId40"/>
    <p:sldId id="369" r:id="rId41"/>
    <p:sldId id="370" r:id="rId42"/>
    <p:sldId id="371" r:id="rId43"/>
    <p:sldId id="372" r:id="rId44"/>
    <p:sldId id="366" r:id="rId45"/>
    <p:sldId id="373" r:id="rId46"/>
    <p:sldId id="374" r:id="rId47"/>
    <p:sldId id="375" r:id="rId48"/>
    <p:sldId id="376" r:id="rId49"/>
    <p:sldId id="377" r:id="rId50"/>
    <p:sldId id="378" r:id="rId51"/>
    <p:sldId id="379" r:id="rId52"/>
    <p:sldId id="380" r:id="rId53"/>
    <p:sldId id="381" r:id="rId54"/>
    <p:sldId id="382" r:id="rId55"/>
    <p:sldId id="383" r:id="rId56"/>
    <p:sldId id="384" r:id="rId57"/>
    <p:sldId id="385" r:id="rId58"/>
    <p:sldId id="386" r:id="rId59"/>
    <p:sldId id="387" r:id="rId60"/>
    <p:sldId id="388" r:id="rId61"/>
    <p:sldId id="389" r:id="rId62"/>
    <p:sldId id="327"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6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9D7AD4-782C-45C7-A9CE-803080376A7A}" type="datetimeFigureOut">
              <a:rPr lang="en-US" smtClean="0"/>
              <a:t>11/17/2022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FE78CC-CEF0-4A84-83F2-2BD7A93F5604}" type="slidenum">
              <a:rPr lang="en-US" smtClean="0"/>
              <a:t>‹#›</a:t>
            </a:fld>
            <a:endParaRPr lang="en-US"/>
          </a:p>
        </p:txBody>
      </p:sp>
    </p:spTree>
    <p:extLst>
      <p:ext uri="{BB962C8B-B14F-4D97-AF65-F5344CB8AC3E}">
        <p14:creationId xmlns:p14="http://schemas.microsoft.com/office/powerpoint/2010/main" val="306248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7F28BF7-59D3-4218-9882-C93CA36C49BA}" type="datetimeFigureOut">
              <a:rPr lang="en-US" smtClean="0"/>
              <a:t>11/17/2022</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7696DFA4-C494-468C-BCF8-280327A7FF45}"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7F28BF7-59D3-4218-9882-C93CA36C49BA}" type="datetimeFigureOut">
              <a:rPr lang="en-US" smtClean="0"/>
              <a:t>11/17/2022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696DFA4-C494-468C-BCF8-280327A7FF4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7F28BF7-59D3-4218-9882-C93CA36C49BA}" type="datetimeFigureOut">
              <a:rPr lang="en-US" smtClean="0"/>
              <a:t>11/17/2022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696DFA4-C494-468C-BCF8-280327A7FF4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7F28BF7-59D3-4218-9882-C93CA36C49BA}" type="datetimeFigureOut">
              <a:rPr lang="en-US" smtClean="0"/>
              <a:t>11/17/2022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696DFA4-C494-468C-BCF8-280327A7FF4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7F28BF7-59D3-4218-9882-C93CA36C49BA}" type="datetimeFigureOut">
              <a:rPr lang="en-US" smtClean="0"/>
              <a:t>11/17/2022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696DFA4-C494-468C-BCF8-280327A7FF45}"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7F28BF7-59D3-4218-9882-C93CA36C49BA}" type="datetimeFigureOut">
              <a:rPr lang="en-US" smtClean="0"/>
              <a:t>11/17/2022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696DFA4-C494-468C-BCF8-280327A7FF4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7F28BF7-59D3-4218-9882-C93CA36C49BA}" type="datetimeFigureOut">
              <a:rPr lang="en-US" smtClean="0"/>
              <a:t>11/17/2022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696DFA4-C494-468C-BCF8-280327A7FF4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7F28BF7-59D3-4218-9882-C93CA36C49BA}" type="datetimeFigureOut">
              <a:rPr lang="en-US" smtClean="0"/>
              <a:t>11/17/2022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696DFA4-C494-468C-BCF8-280327A7FF4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7F28BF7-59D3-4218-9882-C93CA36C49BA}" type="datetimeFigureOut">
              <a:rPr lang="en-US" smtClean="0"/>
              <a:t>11/17/2022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696DFA4-C494-468C-BCF8-280327A7FF45}"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7F28BF7-59D3-4218-9882-C93CA36C49BA}" type="datetimeFigureOut">
              <a:rPr lang="en-US" smtClean="0"/>
              <a:t>11/17/2022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696DFA4-C494-468C-BCF8-280327A7FF4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7F28BF7-59D3-4218-9882-C93CA36C49BA}" type="datetimeFigureOut">
              <a:rPr lang="en-US" smtClean="0"/>
              <a:t>11/17/2022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696DFA4-C494-468C-BCF8-280327A7FF45}"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7F28BF7-59D3-4218-9882-C93CA36C49BA}" type="datetimeFigureOut">
              <a:rPr lang="en-US" smtClean="0"/>
              <a:t>11/17/2022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696DFA4-C494-468C-BCF8-280327A7FF45}"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4267200" y="2422525"/>
            <a:ext cx="4876800" cy="1470025"/>
          </a:xfrm>
        </p:spPr>
        <p:txBody>
          <a:bodyPr/>
          <a:lstStyle/>
          <a:p>
            <a:pPr algn="ctr"/>
            <a:r>
              <a:rPr lang="en-US" dirty="0" smtClean="0"/>
              <a:t>ICT in Business</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990600"/>
            <a:ext cx="3048000" cy="433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38333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b="1" dirty="0">
                <a:effectLst>
                  <a:outerShdw blurRad="38100" dist="38100" dir="2700000" algn="tl">
                    <a:srgbClr val="000000">
                      <a:alpha val="43137"/>
                    </a:srgbClr>
                  </a:outerShdw>
                </a:effectLst>
              </a:rPr>
              <a:t>The Advantages of Using a Network</a:t>
            </a:r>
            <a:endParaRPr lang="en-US" sz="3400" dirty="0"/>
          </a:p>
        </p:txBody>
      </p:sp>
      <p:sp>
        <p:nvSpPr>
          <p:cNvPr id="3" name="Content Placeholder 2"/>
          <p:cNvSpPr>
            <a:spLocks noGrp="1"/>
          </p:cNvSpPr>
          <p:nvPr>
            <p:ph idx="1"/>
          </p:nvPr>
        </p:nvSpPr>
        <p:spPr/>
        <p:txBody>
          <a:bodyPr>
            <a:normAutofit fontScale="85000" lnSpcReduction="20000"/>
          </a:bodyPr>
          <a:lstStyle/>
          <a:p>
            <a:r>
              <a:rPr lang="en-US" b="1" dirty="0" smtClean="0"/>
              <a:t>Conference Call</a:t>
            </a:r>
          </a:p>
          <a:p>
            <a:pPr marL="82296" indent="0" algn="just">
              <a:buNone/>
            </a:pPr>
            <a:r>
              <a:rPr lang="en-US" dirty="0" smtClean="0"/>
              <a:t>A </a:t>
            </a:r>
            <a:r>
              <a:rPr lang="en-US" dirty="0"/>
              <a:t>conference call is simply a phone call with more than two participants. </a:t>
            </a:r>
            <a:endParaRPr lang="en-US" dirty="0" smtClean="0"/>
          </a:p>
          <a:p>
            <a:pPr algn="just"/>
            <a:r>
              <a:rPr lang="en-US" b="1" dirty="0"/>
              <a:t>Video </a:t>
            </a:r>
            <a:r>
              <a:rPr lang="en-US" b="1" dirty="0" smtClean="0"/>
              <a:t>Conferencing</a:t>
            </a:r>
          </a:p>
          <a:p>
            <a:pPr marL="82296" indent="0" algn="just">
              <a:buNone/>
            </a:pPr>
            <a:r>
              <a:rPr lang="en-US" dirty="0" smtClean="0"/>
              <a:t>Video </a:t>
            </a:r>
            <a:r>
              <a:rPr lang="en-US" dirty="0"/>
              <a:t>conferencing is a technology that allows users in different locations to hold real-time face-to-face meetings, often at little to no cost. </a:t>
            </a:r>
            <a:endParaRPr lang="en-US" dirty="0" smtClean="0"/>
          </a:p>
          <a:p>
            <a:pPr algn="just"/>
            <a:r>
              <a:rPr lang="en-US" b="1" dirty="0" smtClean="0"/>
              <a:t>Web </a:t>
            </a:r>
            <a:r>
              <a:rPr lang="en-US" b="1" dirty="0"/>
              <a:t>C</a:t>
            </a:r>
            <a:r>
              <a:rPr lang="en-US" b="1" dirty="0" smtClean="0"/>
              <a:t>onferencing </a:t>
            </a:r>
          </a:p>
          <a:p>
            <a:pPr marL="82296" indent="0" algn="just">
              <a:buNone/>
            </a:pPr>
            <a:r>
              <a:rPr lang="en-US" dirty="0"/>
              <a:t>Web conferencing </a:t>
            </a:r>
            <a:r>
              <a:rPr lang="en-US" dirty="0" smtClean="0"/>
              <a:t>enables </a:t>
            </a:r>
            <a:r>
              <a:rPr lang="en-US" dirty="0"/>
              <a:t>the real-time sharing of computer screens, individual applications or web-based content among two or more computers or mobile devices.</a:t>
            </a:r>
          </a:p>
          <a:p>
            <a:endParaRPr lang="en-US" dirty="0"/>
          </a:p>
        </p:txBody>
      </p:sp>
    </p:spTree>
    <p:extLst>
      <p:ext uri="{BB962C8B-B14F-4D97-AF65-F5344CB8AC3E}">
        <p14:creationId xmlns:p14="http://schemas.microsoft.com/office/powerpoint/2010/main" val="2405505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b="1" dirty="0">
                <a:effectLst>
                  <a:outerShdw blurRad="38100" dist="38100" dir="2700000" algn="tl">
                    <a:srgbClr val="000000">
                      <a:alpha val="43137"/>
                    </a:srgbClr>
                  </a:outerShdw>
                </a:effectLst>
              </a:rPr>
              <a:t>The Advantages of Using a Network</a:t>
            </a:r>
            <a:endParaRPr lang="en-US" sz="3400" dirty="0"/>
          </a:p>
        </p:txBody>
      </p:sp>
      <p:sp>
        <p:nvSpPr>
          <p:cNvPr id="3" name="Content Placeholder 2"/>
          <p:cNvSpPr>
            <a:spLocks noGrp="1"/>
          </p:cNvSpPr>
          <p:nvPr>
            <p:ph idx="1"/>
          </p:nvPr>
        </p:nvSpPr>
        <p:spPr/>
        <p:txBody>
          <a:bodyPr>
            <a:normAutofit fontScale="92500" lnSpcReduction="10000"/>
          </a:bodyPr>
          <a:lstStyle/>
          <a:p>
            <a:pPr marL="82296" lvl="0" indent="0">
              <a:buNone/>
            </a:pPr>
            <a:r>
              <a:rPr lang="en-US" sz="3500" b="1" dirty="0"/>
              <a:t>Makes the Backup Process Easier.</a:t>
            </a:r>
            <a:endParaRPr lang="en-US" sz="3500" dirty="0"/>
          </a:p>
          <a:p>
            <a:pPr algn="just"/>
            <a:r>
              <a:rPr lang="en-US" dirty="0"/>
              <a:t>When one PC's information is corrupted or inaccessible for various reasons, another duplicate of similar information is accessible on another workstation for future </a:t>
            </a:r>
            <a:r>
              <a:rPr lang="en-US" dirty="0" smtClean="0"/>
              <a:t>usage</a:t>
            </a:r>
          </a:p>
          <a:p>
            <a:pPr algn="just"/>
            <a:r>
              <a:rPr lang="en-US" dirty="0"/>
              <a:t>In this case data backup is </a:t>
            </a:r>
            <a:r>
              <a:rPr lang="en-US" dirty="0" smtClean="0"/>
              <a:t>necessary.</a:t>
            </a:r>
          </a:p>
          <a:p>
            <a:pPr algn="just"/>
            <a:r>
              <a:rPr lang="en-US" dirty="0"/>
              <a:t>The network ensures smooth working and further handling without interruption by backing up all the data that is stored on the shared removable media or cloud storage.</a:t>
            </a:r>
          </a:p>
          <a:p>
            <a:endParaRPr lang="en-US" dirty="0"/>
          </a:p>
        </p:txBody>
      </p:sp>
    </p:spTree>
    <p:extLst>
      <p:ext uri="{BB962C8B-B14F-4D97-AF65-F5344CB8AC3E}">
        <p14:creationId xmlns:p14="http://schemas.microsoft.com/office/powerpoint/2010/main" val="1944860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Types of </a:t>
            </a:r>
            <a:r>
              <a:rPr lang="en-US" b="1" dirty="0" smtClean="0">
                <a:effectLst>
                  <a:outerShdw blurRad="38100" dist="38100" dir="2700000" algn="tl">
                    <a:srgbClr val="000000">
                      <a:alpha val="43137"/>
                    </a:srgbClr>
                  </a:outerShdw>
                </a:effectLst>
              </a:rPr>
              <a:t>Network</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pPr marL="82296" indent="0" algn="just">
              <a:buNone/>
            </a:pPr>
            <a:r>
              <a:rPr lang="en-US" sz="3900" dirty="0"/>
              <a:t>The common types of computer networks</a:t>
            </a:r>
            <a:r>
              <a:rPr lang="en-US" sz="3900" b="1" dirty="0"/>
              <a:t> </a:t>
            </a:r>
            <a:r>
              <a:rPr lang="en-US" sz="3900" dirty="0"/>
              <a:t>are;</a:t>
            </a:r>
          </a:p>
          <a:p>
            <a:pPr lvl="0" algn="just"/>
            <a:r>
              <a:rPr lang="en-US" sz="3500" dirty="0"/>
              <a:t>Personal Area Network (PAN)</a:t>
            </a:r>
          </a:p>
          <a:p>
            <a:pPr lvl="0" algn="just"/>
            <a:r>
              <a:rPr lang="en-US" sz="3500" dirty="0"/>
              <a:t>Home Area Network (HAN)</a:t>
            </a:r>
          </a:p>
          <a:p>
            <a:pPr lvl="0" algn="just"/>
            <a:r>
              <a:rPr lang="en-US" sz="3500" dirty="0"/>
              <a:t>Local Area Network (LAN) </a:t>
            </a:r>
          </a:p>
          <a:p>
            <a:pPr lvl="0" algn="just"/>
            <a:r>
              <a:rPr lang="en-US" sz="3500" dirty="0"/>
              <a:t>Campus Area Network (CAN)</a:t>
            </a:r>
          </a:p>
          <a:p>
            <a:pPr lvl="0" algn="just"/>
            <a:r>
              <a:rPr lang="en-US" sz="3500" dirty="0"/>
              <a:t>Metropolitan Area Network (MAN)</a:t>
            </a:r>
          </a:p>
          <a:p>
            <a:pPr lvl="0" algn="just"/>
            <a:r>
              <a:rPr lang="en-US" sz="3500" dirty="0"/>
              <a:t>Wide Area Network (WAN)</a:t>
            </a:r>
          </a:p>
          <a:p>
            <a:pPr lvl="0" algn="just"/>
            <a:r>
              <a:rPr lang="en-US" sz="3500" dirty="0"/>
              <a:t>Virtual Private Network (VPN)</a:t>
            </a:r>
          </a:p>
          <a:p>
            <a:pPr lvl="0" algn="just"/>
            <a:r>
              <a:rPr lang="en-US" sz="3500" dirty="0"/>
              <a:t>Intranet &amp; Extranet</a:t>
            </a:r>
          </a:p>
          <a:p>
            <a:pPr algn="just"/>
            <a:endParaRPr lang="en-US" dirty="0"/>
          </a:p>
        </p:txBody>
      </p:sp>
    </p:spTree>
    <p:extLst>
      <p:ext uri="{BB962C8B-B14F-4D97-AF65-F5344CB8AC3E}">
        <p14:creationId xmlns:p14="http://schemas.microsoft.com/office/powerpoint/2010/main" val="4143052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outerShdw blurRad="38100" dist="38100" dir="2700000" algn="tl">
                    <a:srgbClr val="000000">
                      <a:alpha val="43137"/>
                    </a:srgbClr>
                  </a:outerShdw>
                </a:effectLst>
              </a:rPr>
              <a:t>Personal Area Network (PAN)</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pPr algn="just"/>
            <a:r>
              <a:rPr lang="en-US" dirty="0"/>
              <a:t>PAN (Personal Area Network) is a computer network formed around a </a:t>
            </a:r>
            <a:r>
              <a:rPr lang="en-US" dirty="0" smtClean="0"/>
              <a:t>person.</a:t>
            </a:r>
          </a:p>
          <a:p>
            <a:pPr algn="just"/>
            <a:r>
              <a:rPr lang="en-US" dirty="0"/>
              <a:t>It generally consists of a computer, mobile, or Personal Digital Assistant (PDA). PAN can be used for establishing communication among these personal </a:t>
            </a:r>
            <a:r>
              <a:rPr lang="en-US" dirty="0" smtClean="0"/>
              <a:t>devices through Bluetooth or infrared.</a:t>
            </a:r>
          </a:p>
          <a:p>
            <a:pPr algn="just"/>
            <a:r>
              <a:rPr lang="en-US" dirty="0"/>
              <a:t>PAN has connectivity range up to 10 meters</a:t>
            </a:r>
            <a:r>
              <a:rPr lang="en-US" dirty="0" smtClean="0"/>
              <a:t>.</a:t>
            </a:r>
          </a:p>
          <a:p>
            <a:pPr algn="just"/>
            <a:r>
              <a:rPr lang="en-US" dirty="0"/>
              <a:t>PAN may include wireless computer keyboard and mouse, Bluetooth enabled headphones, wireless printers and TV remotes</a:t>
            </a:r>
            <a:endParaRPr lang="en-US" dirty="0" smtClean="0"/>
          </a:p>
        </p:txBody>
      </p:sp>
    </p:spTree>
    <p:extLst>
      <p:ext uri="{BB962C8B-B14F-4D97-AF65-F5344CB8AC3E}">
        <p14:creationId xmlns:p14="http://schemas.microsoft.com/office/powerpoint/2010/main" val="1345823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Home Area Network (HAN</a:t>
            </a:r>
            <a:r>
              <a:rPr lang="en-US" b="1" dirty="0" smtClean="0">
                <a:effectLst>
                  <a:outerShdw blurRad="38100" dist="38100" dir="2700000" algn="tl">
                    <a:srgbClr val="000000">
                      <a:alpha val="43137"/>
                    </a:srgbClr>
                  </a:outerShdw>
                </a:effectLst>
              </a:rPr>
              <a: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pPr algn="just"/>
            <a:r>
              <a:rPr lang="en-US" dirty="0"/>
              <a:t>A HAN is like a PAN, but even </a:t>
            </a:r>
            <a:r>
              <a:rPr lang="en-US" dirty="0" smtClean="0"/>
              <a:t>bigger.</a:t>
            </a:r>
          </a:p>
          <a:p>
            <a:pPr algn="just"/>
            <a:r>
              <a:rPr lang="en-US" dirty="0"/>
              <a:t>As the name suggests, a HAN is a very small network that usually covers a single </a:t>
            </a:r>
            <a:r>
              <a:rPr lang="en-US" dirty="0" smtClean="0"/>
              <a:t>home.</a:t>
            </a:r>
          </a:p>
          <a:p>
            <a:pPr algn="just"/>
            <a:r>
              <a:rPr lang="en-US" dirty="0"/>
              <a:t>This facilitates communication among the digital devices within a home which are connected to the home network</a:t>
            </a:r>
            <a:r>
              <a:rPr lang="en-US" dirty="0" smtClean="0"/>
              <a:t>.</a:t>
            </a:r>
          </a:p>
          <a:p>
            <a:pPr algn="just"/>
            <a:r>
              <a:rPr lang="en-US" dirty="0"/>
              <a:t>Any device that is connected to this network will be able to share resources, for example the internet, smart appliances, printers, smart meters and even some security systems</a:t>
            </a:r>
            <a:r>
              <a:rPr lang="en-US" dirty="0" smtClean="0"/>
              <a:t>.</a:t>
            </a:r>
            <a:endParaRPr lang="en-US" dirty="0"/>
          </a:p>
        </p:txBody>
      </p:sp>
    </p:spTree>
    <p:extLst>
      <p:ext uri="{BB962C8B-B14F-4D97-AF65-F5344CB8AC3E}">
        <p14:creationId xmlns:p14="http://schemas.microsoft.com/office/powerpoint/2010/main" val="843401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Local Area Network (LAN) </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55000" lnSpcReduction="20000"/>
          </a:bodyPr>
          <a:lstStyle/>
          <a:p>
            <a:pPr algn="just"/>
            <a:r>
              <a:rPr lang="en-US" sz="4400" dirty="0"/>
              <a:t>A local area network (LAN) is a data communication system consisting of several devices such as computers and printers. </a:t>
            </a:r>
            <a:endParaRPr lang="en-US" sz="4400" dirty="0" smtClean="0"/>
          </a:p>
          <a:p>
            <a:pPr algn="just"/>
            <a:r>
              <a:rPr lang="en-US" sz="4400" dirty="0"/>
              <a:t>A LAN can consist of just two or three PCs connected together to share resources, or it can include hundreds of computers of different </a:t>
            </a:r>
            <a:r>
              <a:rPr lang="en-US" sz="4400" dirty="0" smtClean="0"/>
              <a:t>kinds</a:t>
            </a:r>
          </a:p>
          <a:p>
            <a:pPr algn="just"/>
            <a:r>
              <a:rPr lang="en-US" sz="4400" dirty="0" smtClean="0"/>
              <a:t>Any </a:t>
            </a:r>
            <a:r>
              <a:rPr lang="en-US" sz="4400" dirty="0"/>
              <a:t>network that exists within a single building, or even a group of adjacent buildings, is considered a LAN</a:t>
            </a:r>
            <a:r>
              <a:rPr lang="en-US" sz="4400" dirty="0" smtClean="0"/>
              <a:t>.</a:t>
            </a:r>
          </a:p>
          <a:p>
            <a:pPr algn="just"/>
            <a:r>
              <a:rPr lang="en-US" sz="4400" dirty="0"/>
              <a:t>It is often helpful to connect separate LANs together so they can communicate and exchange data. In a large company, for example, two departments located on the same floor of a building may have their own separate LANs, but if the departments need to share data, then they can create a link between the two LANs.</a:t>
            </a:r>
          </a:p>
          <a:p>
            <a:endParaRPr lang="en-US" dirty="0"/>
          </a:p>
        </p:txBody>
      </p:sp>
    </p:spTree>
    <p:extLst>
      <p:ext uri="{BB962C8B-B14F-4D97-AF65-F5344CB8AC3E}">
        <p14:creationId xmlns:p14="http://schemas.microsoft.com/office/powerpoint/2010/main" val="2948737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outerShdw blurRad="38100" dist="38100" dir="2700000" algn="tl">
                    <a:srgbClr val="000000">
                      <a:alpha val="43137"/>
                    </a:srgbClr>
                  </a:outerShdw>
                </a:effectLst>
              </a:rPr>
              <a:t>Campus Area Network (CAN</a:t>
            </a:r>
            <a:r>
              <a:rPr lang="en-US" b="1" dirty="0" smtClean="0">
                <a:effectLst>
                  <a:outerShdw blurRad="38100" dist="38100" dir="2700000" algn="tl">
                    <a:srgbClr val="000000">
                      <a:alpha val="43137"/>
                    </a:srgbClr>
                  </a:outerShdw>
                </a:effectLst>
              </a:rPr>
              <a: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lgn="just"/>
            <a:r>
              <a:rPr lang="en-US" dirty="0"/>
              <a:t>A Campus Area Network is made up of an interconnection of LANs within a specific geographical area. </a:t>
            </a:r>
            <a:endParaRPr lang="en-US" dirty="0" smtClean="0"/>
          </a:p>
          <a:p>
            <a:pPr algn="just"/>
            <a:r>
              <a:rPr lang="en-US" dirty="0" smtClean="0"/>
              <a:t>For </a:t>
            </a:r>
            <a:r>
              <a:rPr lang="en-US" dirty="0"/>
              <a:t>example, a university campus can be linked with a variety of campus buildings to connect all the academic departments.</a:t>
            </a:r>
          </a:p>
          <a:p>
            <a:pPr algn="just"/>
            <a:endParaRPr lang="en-US" dirty="0"/>
          </a:p>
        </p:txBody>
      </p:sp>
    </p:spTree>
    <p:extLst>
      <p:ext uri="{BB962C8B-B14F-4D97-AF65-F5344CB8AC3E}">
        <p14:creationId xmlns:p14="http://schemas.microsoft.com/office/powerpoint/2010/main" val="35409122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400" b="1" dirty="0">
                <a:effectLst>
                  <a:outerShdw blurRad="38100" dist="38100" dir="2700000" algn="tl">
                    <a:srgbClr val="000000">
                      <a:alpha val="43137"/>
                    </a:srgbClr>
                  </a:outerShdw>
                </a:effectLst>
              </a:rPr>
              <a:t>Metropolitan Area Network (MAN)</a:t>
            </a:r>
          </a:p>
        </p:txBody>
      </p:sp>
      <p:sp>
        <p:nvSpPr>
          <p:cNvPr id="3" name="Content Placeholder 2"/>
          <p:cNvSpPr>
            <a:spLocks noGrp="1"/>
          </p:cNvSpPr>
          <p:nvPr>
            <p:ph idx="1"/>
          </p:nvPr>
        </p:nvSpPr>
        <p:spPr/>
        <p:txBody>
          <a:bodyPr>
            <a:normAutofit fontScale="92500" lnSpcReduction="20000"/>
          </a:bodyPr>
          <a:lstStyle/>
          <a:p>
            <a:pPr algn="just"/>
            <a:r>
              <a:rPr lang="en-US" dirty="0"/>
              <a:t>A metropolitan area network (MAN) is similar to a local area network (LAN) but spans an entire </a:t>
            </a:r>
            <a:r>
              <a:rPr lang="en-US" dirty="0" smtClean="0"/>
              <a:t>city, </a:t>
            </a:r>
            <a:r>
              <a:rPr lang="en-US" dirty="0"/>
              <a:t>or some other municipal or organizational territory. </a:t>
            </a:r>
            <a:endParaRPr lang="en-US" dirty="0" smtClean="0"/>
          </a:p>
          <a:p>
            <a:pPr algn="just"/>
            <a:r>
              <a:rPr lang="en-US" dirty="0"/>
              <a:t>MANs are formed by connecting multiple LANs. Thus, MANs are larger than </a:t>
            </a:r>
            <a:r>
              <a:rPr lang="en-US" dirty="0" smtClean="0"/>
              <a:t>LANs.</a:t>
            </a:r>
          </a:p>
          <a:p>
            <a:pPr algn="just"/>
            <a:r>
              <a:rPr lang="en-US" dirty="0" smtClean="0"/>
              <a:t>MANs </a:t>
            </a:r>
            <a:r>
              <a:rPr lang="en-US" dirty="0"/>
              <a:t>are typically extremely efficient and can provide fast communication via high-speed carriers, such as fiber optic </a:t>
            </a:r>
            <a:r>
              <a:rPr lang="en-US" dirty="0" smtClean="0"/>
              <a:t>cables.</a:t>
            </a:r>
          </a:p>
          <a:p>
            <a:pPr algn="just"/>
            <a:r>
              <a:rPr lang="en-US" dirty="0"/>
              <a:t>Television cable is an example of a MAN. </a:t>
            </a:r>
            <a:endParaRPr lang="en-US" dirty="0" smtClean="0"/>
          </a:p>
          <a:p>
            <a:pPr algn="just"/>
            <a:r>
              <a:rPr lang="en-US" dirty="0"/>
              <a:t>It is also used in communication between the banks in a city.</a:t>
            </a:r>
          </a:p>
          <a:p>
            <a:endParaRPr lang="en-US" dirty="0" smtClean="0"/>
          </a:p>
          <a:p>
            <a:endParaRPr lang="en-US" dirty="0"/>
          </a:p>
        </p:txBody>
      </p:sp>
    </p:spTree>
    <p:extLst>
      <p:ext uri="{BB962C8B-B14F-4D97-AF65-F5344CB8AC3E}">
        <p14:creationId xmlns:p14="http://schemas.microsoft.com/office/powerpoint/2010/main" val="29257797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Wide Area Network (WAN</a:t>
            </a:r>
            <a:r>
              <a:rPr lang="en-US" b="1" dirty="0" smtClean="0">
                <a:effectLst>
                  <a:outerShdw blurRad="38100" dist="38100" dir="2700000" algn="tl">
                    <a:srgbClr val="000000">
                      <a:alpha val="43137"/>
                    </a:srgbClr>
                  </a:outerShdw>
                </a:effectLst>
              </a:rPr>
              <a: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pPr lvl="0" algn="just"/>
            <a:r>
              <a:rPr lang="en-US" dirty="0"/>
              <a:t>A Wide Area Network is a network that extends over a large geographical area such as states or countries.</a:t>
            </a:r>
          </a:p>
          <a:p>
            <a:pPr lvl="0" algn="just"/>
            <a:r>
              <a:rPr lang="en-US" dirty="0"/>
              <a:t>A Wide Area Network is not limited to a single location, but it spans over a large geographical area through a telephone line, fiber optic cable or satellite links.</a:t>
            </a:r>
          </a:p>
          <a:p>
            <a:pPr lvl="0" algn="just"/>
            <a:r>
              <a:rPr lang="en-US" dirty="0"/>
              <a:t>The internet is one of the biggest WAN in the world.</a:t>
            </a:r>
          </a:p>
          <a:p>
            <a:pPr lvl="0" algn="just"/>
            <a:r>
              <a:rPr lang="en-US" dirty="0"/>
              <a:t>A Wide Area Network is widely used in the field of Business, government, and education</a:t>
            </a:r>
            <a:r>
              <a:rPr lang="en-US" dirty="0" smtClean="0"/>
              <a:t>.</a:t>
            </a:r>
            <a:endParaRPr lang="en-US" dirty="0"/>
          </a:p>
        </p:txBody>
      </p:sp>
    </p:spTree>
    <p:extLst>
      <p:ext uri="{BB962C8B-B14F-4D97-AF65-F5344CB8AC3E}">
        <p14:creationId xmlns:p14="http://schemas.microsoft.com/office/powerpoint/2010/main" val="518269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outerShdw blurRad="38100" dist="38100" dir="2700000" algn="tl">
                    <a:srgbClr val="000000">
                      <a:alpha val="43137"/>
                    </a:srgbClr>
                  </a:outerShdw>
                </a:effectLst>
              </a:rPr>
              <a:t>Virtual Private Network (VPN)</a:t>
            </a:r>
          </a:p>
        </p:txBody>
      </p:sp>
      <p:sp>
        <p:nvSpPr>
          <p:cNvPr id="3" name="Content Placeholder 2"/>
          <p:cNvSpPr>
            <a:spLocks noGrp="1"/>
          </p:cNvSpPr>
          <p:nvPr>
            <p:ph idx="1"/>
          </p:nvPr>
        </p:nvSpPr>
        <p:spPr/>
        <p:txBody>
          <a:bodyPr>
            <a:normAutofit fontScale="85000" lnSpcReduction="20000"/>
          </a:bodyPr>
          <a:lstStyle/>
          <a:p>
            <a:pPr algn="just"/>
            <a:r>
              <a:rPr lang="en-US" dirty="0"/>
              <a:t>A virtual private </a:t>
            </a:r>
            <a:r>
              <a:rPr lang="en-US" dirty="0" smtClean="0"/>
              <a:t>network</a:t>
            </a:r>
            <a:r>
              <a:rPr lang="en-US" dirty="0"/>
              <a:t> </a:t>
            </a:r>
            <a:r>
              <a:rPr lang="en-US" dirty="0" smtClean="0"/>
              <a:t>(VPN</a:t>
            </a:r>
            <a:r>
              <a:rPr lang="en-US" dirty="0"/>
              <a:t>) gives you online privacy and anonymity by creating a private network from a public internet connection. </a:t>
            </a:r>
            <a:endParaRPr lang="en-US" dirty="0" smtClean="0"/>
          </a:p>
          <a:p>
            <a:pPr algn="just"/>
            <a:r>
              <a:rPr lang="en-US" dirty="0" smtClean="0"/>
              <a:t>VPNs </a:t>
            </a:r>
            <a:r>
              <a:rPr lang="en-US" dirty="0"/>
              <a:t>mask your internet protocol (IP) address so your online actions are virtually untraceable</a:t>
            </a:r>
            <a:r>
              <a:rPr lang="en-US" dirty="0" smtClean="0"/>
              <a:t>.</a:t>
            </a:r>
          </a:p>
          <a:p>
            <a:pPr algn="just"/>
            <a:r>
              <a:rPr lang="en-US" dirty="0"/>
              <a:t>VPNs are primarily used for remote access to a private network. </a:t>
            </a:r>
            <a:endParaRPr lang="en-US" dirty="0" smtClean="0"/>
          </a:p>
          <a:p>
            <a:pPr algn="just"/>
            <a:r>
              <a:rPr lang="en-US" dirty="0" smtClean="0"/>
              <a:t>For </a:t>
            </a:r>
            <a:r>
              <a:rPr lang="en-US" dirty="0"/>
              <a:t>example, employees at a branch office could use a VPN to connect to the main office’s internal network. Alternatively, a remote worker, who may be working from home, could need to connect to their company’s internet or restricted applications.</a:t>
            </a:r>
          </a:p>
          <a:p>
            <a:endParaRPr lang="en-US" dirty="0"/>
          </a:p>
        </p:txBody>
      </p:sp>
    </p:spTree>
    <p:extLst>
      <p:ext uri="{BB962C8B-B14F-4D97-AF65-F5344CB8AC3E}">
        <p14:creationId xmlns:p14="http://schemas.microsoft.com/office/powerpoint/2010/main" val="2620331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0" y="2209801"/>
            <a:ext cx="2883192" cy="1524000"/>
          </a:xfrm>
        </p:spPr>
        <p:txBody>
          <a:bodyPr>
            <a:normAutofit/>
          </a:bodyPr>
          <a:lstStyle/>
          <a:p>
            <a:pPr algn="ctr"/>
            <a:r>
              <a:rPr lang="en-US" sz="4400" cap="none" dirty="0" smtClean="0"/>
              <a:t>Network Basics</a:t>
            </a:r>
            <a:endParaRPr lang="en-US" sz="4400" cap="none" dirty="0"/>
          </a:p>
        </p:txBody>
      </p:sp>
      <p:sp>
        <p:nvSpPr>
          <p:cNvPr id="3" name="Text Placeholder 2"/>
          <p:cNvSpPr>
            <a:spLocks noGrp="1"/>
          </p:cNvSpPr>
          <p:nvPr>
            <p:ph type="body" idx="1"/>
          </p:nvPr>
        </p:nvSpPr>
        <p:spPr>
          <a:xfrm>
            <a:off x="8610600" y="1600200"/>
            <a:ext cx="368592" cy="976312"/>
          </a:xfrm>
        </p:spPr>
        <p:txBody>
          <a:bodyPr/>
          <a:lstStyle/>
          <a:p>
            <a:r>
              <a:rPr lang="en-US" dirty="0" smtClean="0">
                <a:solidFill>
                  <a:schemeClr val="bg1"/>
                </a:solidFill>
              </a:rPr>
              <a:t>.</a:t>
            </a:r>
            <a:endParaRPr lang="en-US" dirty="0">
              <a:solidFill>
                <a:schemeClr val="bg1"/>
              </a:solidFill>
            </a:endParaRPr>
          </a:p>
        </p:txBody>
      </p:sp>
      <p:pic>
        <p:nvPicPr>
          <p:cNvPr id="4" name="Picture 6" descr="Computer Networking Basics - System Zo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371600"/>
            <a:ext cx="55626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98166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Intranet &amp; </a:t>
            </a:r>
            <a:r>
              <a:rPr lang="en-US" b="1" dirty="0" smtClean="0">
                <a:effectLst>
                  <a:outerShdw blurRad="38100" dist="38100" dir="2700000" algn="tl">
                    <a:srgbClr val="000000">
                      <a:alpha val="43137"/>
                    </a:srgbClr>
                  </a:outerShdw>
                </a:effectLst>
              </a:rPr>
              <a:t>Extranet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20000"/>
          </a:bodyPr>
          <a:lstStyle/>
          <a:p>
            <a:pPr algn="just"/>
            <a:r>
              <a:rPr lang="en-US" dirty="0"/>
              <a:t>An </a:t>
            </a:r>
            <a:r>
              <a:rPr lang="en-US" b="1" dirty="0"/>
              <a:t>intranet</a:t>
            </a:r>
            <a:r>
              <a:rPr lang="en-US" dirty="0"/>
              <a:t> functions as a company’s private communication network. It’s a private website for employees with company news, information, documents, and business process tools that are critical for completing work. </a:t>
            </a:r>
            <a:endParaRPr lang="en-US" dirty="0" smtClean="0"/>
          </a:p>
          <a:p>
            <a:pPr algn="just"/>
            <a:r>
              <a:rPr lang="en-US" dirty="0"/>
              <a:t>Whereas an </a:t>
            </a:r>
            <a:r>
              <a:rPr lang="en-US" b="1" dirty="0"/>
              <a:t>extranet</a:t>
            </a:r>
            <a:r>
              <a:rPr lang="en-US" dirty="0"/>
              <a:t> is a private network too. It allows business partners, suppliers, and other authorized parties to communicate. The extranet is accessible to designated people from outside the company. It can be shared by more than one organization, such as a business that allows its vendors to access the company extranet for product and billing purposes.</a:t>
            </a:r>
          </a:p>
          <a:p>
            <a:endParaRPr lang="en-US" dirty="0"/>
          </a:p>
        </p:txBody>
      </p:sp>
    </p:spTree>
    <p:extLst>
      <p:ext uri="{BB962C8B-B14F-4D97-AF65-F5344CB8AC3E}">
        <p14:creationId xmlns:p14="http://schemas.microsoft.com/office/powerpoint/2010/main" val="319968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How Network is </a:t>
            </a:r>
            <a:r>
              <a:rPr lang="en-US" b="1" dirty="0" smtClean="0">
                <a:effectLst>
                  <a:outerShdw blurRad="38100" dist="38100" dir="2700000" algn="tl">
                    <a:srgbClr val="000000">
                      <a:alpha val="43137"/>
                    </a:srgbClr>
                  </a:outerShdw>
                </a:effectLst>
              </a:rPr>
              <a:t>Structured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82296" indent="0" algn="just">
              <a:buNone/>
            </a:pPr>
            <a:r>
              <a:rPr lang="en-US" dirty="0"/>
              <a:t>Based on network design, a computer network can be divided into the following two types:</a:t>
            </a:r>
          </a:p>
          <a:p>
            <a:pPr lvl="0" algn="just"/>
            <a:r>
              <a:rPr lang="en-US" sz="3000" dirty="0"/>
              <a:t>Server-Based Network</a:t>
            </a:r>
          </a:p>
          <a:p>
            <a:pPr lvl="0" algn="just"/>
            <a:r>
              <a:rPr lang="en-US" sz="3000" dirty="0"/>
              <a:t>Peer-to-Peer Network</a:t>
            </a:r>
          </a:p>
          <a:p>
            <a:pPr algn="just"/>
            <a:endParaRPr lang="en-US" dirty="0"/>
          </a:p>
        </p:txBody>
      </p:sp>
    </p:spTree>
    <p:extLst>
      <p:ext uri="{BB962C8B-B14F-4D97-AF65-F5344CB8AC3E}">
        <p14:creationId xmlns:p14="http://schemas.microsoft.com/office/powerpoint/2010/main" val="39873695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a:effectLst>
                  <a:outerShdw blurRad="38100" dist="38100" dir="2700000" algn="tl">
                    <a:srgbClr val="000000">
                      <a:alpha val="43137"/>
                    </a:srgbClr>
                  </a:outerShdw>
                </a:effectLst>
              </a:rPr>
              <a:t>Server-Based </a:t>
            </a:r>
            <a:r>
              <a:rPr lang="en-US" b="1" dirty="0" smtClean="0">
                <a:effectLst>
                  <a:outerShdw blurRad="38100" dist="38100" dir="2700000" algn="tl">
                    <a:srgbClr val="000000">
                      <a:alpha val="43137"/>
                    </a:srgbClr>
                  </a:outerShdw>
                </a:effectLst>
              </a:rPr>
              <a:t>Network</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pPr algn="just"/>
            <a:r>
              <a:rPr lang="en-US" sz="1800" dirty="0"/>
              <a:t>A Server-Based network can also be termed as a Client-Server network.</a:t>
            </a:r>
            <a:r>
              <a:rPr lang="en-US" sz="1800" b="1" dirty="0"/>
              <a:t> </a:t>
            </a:r>
            <a:endParaRPr lang="en-US" sz="1800" b="1" dirty="0" smtClean="0"/>
          </a:p>
          <a:p>
            <a:pPr algn="just"/>
            <a:r>
              <a:rPr lang="en-US" sz="1800" dirty="0" smtClean="0"/>
              <a:t>In </a:t>
            </a:r>
            <a:r>
              <a:rPr lang="en-US" sz="1800" dirty="0"/>
              <a:t>a client server network, there are clients and servers. </a:t>
            </a:r>
            <a:endParaRPr lang="en-US" sz="1800" dirty="0" smtClean="0"/>
          </a:p>
          <a:p>
            <a:pPr algn="just"/>
            <a:r>
              <a:rPr lang="en-US" sz="1800" dirty="0" smtClean="0"/>
              <a:t>A </a:t>
            </a:r>
            <a:r>
              <a:rPr lang="en-US" sz="1800" dirty="0"/>
              <a:t>client can be a device or a program. It helps the end users to access the web. Some examples of clients are desktop, laptops, smartphones, web browsers, etc. </a:t>
            </a:r>
            <a:endParaRPr lang="en-US" sz="1800" dirty="0" smtClean="0"/>
          </a:p>
          <a:p>
            <a:pPr algn="just"/>
            <a:r>
              <a:rPr lang="en-US" sz="1800" dirty="0" smtClean="0"/>
              <a:t>A </a:t>
            </a:r>
            <a:r>
              <a:rPr lang="en-US" sz="1800" dirty="0"/>
              <a:t>server is a device or a program that responds to the clients with the services. It provides files, </a:t>
            </a:r>
            <a:r>
              <a:rPr lang="en-US" sz="1800" dirty="0" smtClean="0"/>
              <a:t>databases</a:t>
            </a:r>
            <a:r>
              <a:rPr lang="en-US" sz="1800" dirty="0"/>
              <a:t>, web </a:t>
            </a:r>
            <a:r>
              <a:rPr lang="en-US" sz="1800" dirty="0" smtClean="0"/>
              <a:t>pages</a:t>
            </a:r>
            <a:r>
              <a:rPr lang="en-US" sz="1800" dirty="0"/>
              <a:t>,</a:t>
            </a:r>
            <a:r>
              <a:rPr lang="en-US" sz="1800" dirty="0" smtClean="0"/>
              <a:t> </a:t>
            </a:r>
            <a:r>
              <a:rPr lang="en-US" sz="1800" dirty="0"/>
              <a:t>shared resources according to its type. </a:t>
            </a:r>
            <a:endParaRPr lang="en-US" sz="1800" dirty="0" smtClean="0"/>
          </a:p>
          <a:p>
            <a:pPr algn="just"/>
            <a:r>
              <a:rPr lang="en-US" sz="1800" dirty="0" smtClean="0"/>
              <a:t>In </a:t>
            </a:r>
            <a:r>
              <a:rPr lang="en-US" sz="1800" dirty="0"/>
              <a:t>this network, a client requests services from the server. The server listens to the client requests and responds to them by providing the required service. </a:t>
            </a:r>
            <a:endParaRPr lang="en-US" sz="1800" dirty="0" smtClean="0"/>
          </a:p>
          <a:p>
            <a:pPr algn="just"/>
            <a:r>
              <a:rPr lang="en-US" sz="1800" dirty="0" smtClean="0"/>
              <a:t>There </a:t>
            </a:r>
            <a:r>
              <a:rPr lang="en-US" sz="1800" dirty="0"/>
              <a:t>is various kind of servers depending upon their use, they can be a web server (which servers HTTP requests), Database servers (which runs DBMS), File server (which provides files to clients), Mail server, print server, Game server, Application server, and so on.</a:t>
            </a:r>
          </a:p>
        </p:txBody>
      </p:sp>
    </p:spTree>
    <p:extLst>
      <p:ext uri="{BB962C8B-B14F-4D97-AF65-F5344CB8AC3E}">
        <p14:creationId xmlns:p14="http://schemas.microsoft.com/office/powerpoint/2010/main" val="29829305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Server-Based Network</a:t>
            </a: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143000" y="1295400"/>
            <a:ext cx="7790688" cy="4876799"/>
          </a:xfrm>
          <a:prstGeom prst="rect">
            <a:avLst/>
          </a:prstGeom>
        </p:spPr>
      </p:pic>
    </p:spTree>
    <p:extLst>
      <p:ext uri="{BB962C8B-B14F-4D97-AF65-F5344CB8AC3E}">
        <p14:creationId xmlns:p14="http://schemas.microsoft.com/office/powerpoint/2010/main" val="25679564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Server-Based Network</a:t>
            </a:r>
            <a:endParaRPr lang="en-US" dirty="0"/>
          </a:p>
        </p:txBody>
      </p:sp>
      <p:sp>
        <p:nvSpPr>
          <p:cNvPr id="3" name="Content Placeholder 2"/>
          <p:cNvSpPr>
            <a:spLocks noGrp="1"/>
          </p:cNvSpPr>
          <p:nvPr>
            <p:ph sz="half" idx="1"/>
          </p:nvPr>
        </p:nvSpPr>
        <p:spPr/>
        <p:txBody>
          <a:bodyPr>
            <a:normAutofit fontScale="77500" lnSpcReduction="20000"/>
          </a:bodyPr>
          <a:lstStyle/>
          <a:p>
            <a:pPr marL="82296" indent="0">
              <a:buNone/>
            </a:pPr>
            <a:r>
              <a:rPr lang="en-US" sz="3600" b="1" dirty="0" smtClean="0"/>
              <a:t>Advantages</a:t>
            </a:r>
          </a:p>
          <a:p>
            <a:pPr lvl="0" algn="just"/>
            <a:r>
              <a:rPr lang="en-US" dirty="0"/>
              <a:t>It facilitates a Centralized storage system.</a:t>
            </a:r>
          </a:p>
          <a:p>
            <a:pPr lvl="0" algn="just"/>
            <a:r>
              <a:rPr lang="en-US" dirty="0"/>
              <a:t>Centralization makes administration easy.</a:t>
            </a:r>
          </a:p>
          <a:p>
            <a:pPr lvl="0" algn="just"/>
            <a:r>
              <a:rPr lang="en-US" dirty="0"/>
              <a:t>Data can be easily backed in such networks.</a:t>
            </a:r>
          </a:p>
          <a:p>
            <a:pPr lvl="0" algn="just"/>
            <a:r>
              <a:rPr lang="en-US" dirty="0"/>
              <a:t>Server-based networks are scalable networks, meaning they are easily expandable.</a:t>
            </a:r>
          </a:p>
          <a:p>
            <a:pPr lvl="0" algn="just"/>
            <a:r>
              <a:rPr lang="en-US" dirty="0"/>
              <a:t>Data sharing speed is high.</a:t>
            </a:r>
          </a:p>
          <a:p>
            <a:pPr algn="just"/>
            <a:r>
              <a:rPr lang="en-US" dirty="0"/>
              <a:t>Servers can serve multiple clients at a time</a:t>
            </a:r>
          </a:p>
        </p:txBody>
      </p:sp>
      <p:sp>
        <p:nvSpPr>
          <p:cNvPr id="4" name="Content Placeholder 3"/>
          <p:cNvSpPr>
            <a:spLocks noGrp="1"/>
          </p:cNvSpPr>
          <p:nvPr>
            <p:ph sz="half" idx="2"/>
          </p:nvPr>
        </p:nvSpPr>
        <p:spPr/>
        <p:txBody>
          <a:bodyPr>
            <a:normAutofit fontScale="77500" lnSpcReduction="20000"/>
          </a:bodyPr>
          <a:lstStyle/>
          <a:p>
            <a:pPr marL="82296" indent="0">
              <a:buNone/>
            </a:pPr>
            <a:r>
              <a:rPr lang="en-US" sz="3600" b="1" dirty="0" smtClean="0"/>
              <a:t>Disadvantages</a:t>
            </a:r>
          </a:p>
          <a:p>
            <a:pPr lvl="0" algn="just"/>
            <a:r>
              <a:rPr lang="en-US" dirty="0"/>
              <a:t>Dependency is more on a centralized server.</a:t>
            </a:r>
          </a:p>
          <a:p>
            <a:pPr lvl="0" algn="just"/>
            <a:r>
              <a:rPr lang="en-US" dirty="0"/>
              <a:t>If the server's data is corrupted, all nodes will be affected.</a:t>
            </a:r>
          </a:p>
          <a:p>
            <a:pPr lvl="0" algn="just"/>
            <a:r>
              <a:rPr lang="en-US" dirty="0"/>
              <a:t>A network administrator is required.</a:t>
            </a:r>
          </a:p>
          <a:p>
            <a:pPr lvl="0" algn="just"/>
            <a:r>
              <a:rPr lang="en-US" dirty="0"/>
              <a:t>The cost of the server and network software is very high.</a:t>
            </a:r>
          </a:p>
          <a:p>
            <a:pPr marL="82296" indent="0" algn="just">
              <a:buNone/>
            </a:pPr>
            <a:endParaRPr lang="en-US" dirty="0"/>
          </a:p>
        </p:txBody>
      </p:sp>
    </p:spTree>
    <p:extLst>
      <p:ext uri="{BB962C8B-B14F-4D97-AF65-F5344CB8AC3E}">
        <p14:creationId xmlns:p14="http://schemas.microsoft.com/office/powerpoint/2010/main" val="30384597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a:effectLst>
                  <a:outerShdw blurRad="38100" dist="38100" dir="2700000" algn="tl">
                    <a:srgbClr val="000000">
                      <a:alpha val="43137"/>
                    </a:srgbClr>
                  </a:outerShdw>
                </a:effectLst>
              </a:rPr>
              <a:t>Peer-to-Peer </a:t>
            </a:r>
            <a:r>
              <a:rPr lang="en-US" b="1" dirty="0" smtClean="0">
                <a:effectLst>
                  <a:outerShdw blurRad="38100" dist="38100" dir="2700000" algn="tl">
                    <a:srgbClr val="000000">
                      <a:alpha val="43137"/>
                    </a:srgbClr>
                  </a:outerShdw>
                </a:effectLst>
              </a:rPr>
              <a:t>Network</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7500" lnSpcReduction="20000"/>
          </a:bodyPr>
          <a:lstStyle/>
          <a:p>
            <a:pPr algn="just"/>
            <a:r>
              <a:rPr lang="en-US" dirty="0"/>
              <a:t>The Peer-to-Peer network is also called P2P or computer-to-computer network. </a:t>
            </a:r>
            <a:endParaRPr lang="en-US" dirty="0" smtClean="0"/>
          </a:p>
          <a:p>
            <a:pPr algn="just"/>
            <a:r>
              <a:rPr lang="en-US" dirty="0" smtClean="0"/>
              <a:t>In </a:t>
            </a:r>
            <a:r>
              <a:rPr lang="en-US" dirty="0"/>
              <a:t>a peer to peer network, there is no specific client or a server. </a:t>
            </a:r>
            <a:endParaRPr lang="en-US" dirty="0" smtClean="0"/>
          </a:p>
          <a:p>
            <a:pPr algn="just"/>
            <a:r>
              <a:rPr lang="en-US" dirty="0" smtClean="0"/>
              <a:t>A </a:t>
            </a:r>
            <a:r>
              <a:rPr lang="en-US" dirty="0"/>
              <a:t>device can send and receive data directly with each other. </a:t>
            </a:r>
            <a:endParaRPr lang="en-US" dirty="0" smtClean="0"/>
          </a:p>
          <a:p>
            <a:pPr algn="just"/>
            <a:r>
              <a:rPr lang="en-US" dirty="0" smtClean="0"/>
              <a:t>Each </a:t>
            </a:r>
            <a:r>
              <a:rPr lang="en-US" dirty="0"/>
              <a:t>node can either be a client or a server. It can request or provide services accordingly. A node is also called a peer. </a:t>
            </a:r>
            <a:endParaRPr lang="en-US" dirty="0" smtClean="0"/>
          </a:p>
          <a:p>
            <a:pPr algn="just"/>
            <a:r>
              <a:rPr lang="en-US" dirty="0" smtClean="0"/>
              <a:t>In </a:t>
            </a:r>
            <a:r>
              <a:rPr lang="en-US" dirty="0"/>
              <a:t>networking, a node is either a connection point, a redistribution point, or a communication endpoint. Nodes are devices or data points on a large network, devices such a PC, phone, or printer are considers nodes. </a:t>
            </a:r>
          </a:p>
        </p:txBody>
      </p:sp>
    </p:spTree>
    <p:extLst>
      <p:ext uri="{BB962C8B-B14F-4D97-AF65-F5344CB8AC3E}">
        <p14:creationId xmlns:p14="http://schemas.microsoft.com/office/powerpoint/2010/main" val="9507522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Peer-to-Peer Network</a:t>
            </a:r>
            <a:endParaRPr lang="en-US" dirty="0"/>
          </a:p>
        </p:txBody>
      </p:sp>
      <p:sp>
        <p:nvSpPr>
          <p:cNvPr id="3" name="Content Placeholder 2"/>
          <p:cNvSpPr>
            <a:spLocks noGrp="1"/>
          </p:cNvSpPr>
          <p:nvPr>
            <p:ph idx="1"/>
          </p:nvPr>
        </p:nvSpPr>
        <p:spPr/>
        <p:txBody>
          <a:bodyPr>
            <a:noAutofit/>
          </a:bodyPr>
          <a:lstStyle/>
          <a:p>
            <a:pPr algn="just"/>
            <a:r>
              <a:rPr lang="en-US" sz="2200" dirty="0"/>
              <a:t>In peer to peer network, a node joins the network and start providing services and request for services from other nodes. </a:t>
            </a:r>
            <a:endParaRPr lang="en-US" sz="2200" dirty="0" smtClean="0"/>
          </a:p>
          <a:p>
            <a:pPr algn="just"/>
            <a:r>
              <a:rPr lang="en-US" sz="2200" dirty="0" smtClean="0"/>
              <a:t>There </a:t>
            </a:r>
            <a:r>
              <a:rPr lang="en-US" sz="2200" dirty="0"/>
              <a:t>are two methods to identify which node provides which service. </a:t>
            </a:r>
            <a:endParaRPr lang="en-US" sz="2200" dirty="0" smtClean="0"/>
          </a:p>
          <a:p>
            <a:pPr algn="just"/>
            <a:r>
              <a:rPr lang="en-US" sz="2200" dirty="0" smtClean="0"/>
              <a:t>A </a:t>
            </a:r>
            <a:r>
              <a:rPr lang="en-US" sz="2200" dirty="0"/>
              <a:t>node registers the service it provides into a centralized lookup service. When any node requires obtaining a service, it checks the centralized lookup to find which node provides which facilities. Then, the service providing node and service requesting node communicate with each other. </a:t>
            </a:r>
            <a:endParaRPr lang="en-US" sz="2200" dirty="0" smtClean="0"/>
          </a:p>
          <a:p>
            <a:pPr algn="just"/>
            <a:r>
              <a:rPr lang="en-US" sz="2200" dirty="0" smtClean="0"/>
              <a:t>In </a:t>
            </a:r>
            <a:r>
              <a:rPr lang="en-US" sz="2200" dirty="0"/>
              <a:t>the other method, a node that requires specific services can send a broadcast message to all other nodes requesting a service. Then, the node that has the required service responds to the requested node by providing the service.</a:t>
            </a:r>
          </a:p>
          <a:p>
            <a:pPr algn="just"/>
            <a:endParaRPr lang="en-US" sz="2200" dirty="0"/>
          </a:p>
        </p:txBody>
      </p:sp>
    </p:spTree>
    <p:extLst>
      <p:ext uri="{BB962C8B-B14F-4D97-AF65-F5344CB8AC3E}">
        <p14:creationId xmlns:p14="http://schemas.microsoft.com/office/powerpoint/2010/main" val="17709693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Peer-to-Peer Network</a:t>
            </a: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143000" y="1417638"/>
            <a:ext cx="7239000" cy="4602162"/>
          </a:xfrm>
          <a:prstGeom prst="rect">
            <a:avLst/>
          </a:prstGeom>
        </p:spPr>
      </p:pic>
    </p:spTree>
    <p:extLst>
      <p:ext uri="{BB962C8B-B14F-4D97-AF65-F5344CB8AC3E}">
        <p14:creationId xmlns:p14="http://schemas.microsoft.com/office/powerpoint/2010/main" val="32373578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Peer-to-Peer Network</a:t>
            </a:r>
            <a:endParaRPr lang="en-US" dirty="0"/>
          </a:p>
        </p:txBody>
      </p:sp>
      <p:sp>
        <p:nvSpPr>
          <p:cNvPr id="3" name="Content Placeholder 2"/>
          <p:cNvSpPr>
            <a:spLocks noGrp="1"/>
          </p:cNvSpPr>
          <p:nvPr>
            <p:ph sz="half" idx="1"/>
          </p:nvPr>
        </p:nvSpPr>
        <p:spPr/>
        <p:txBody>
          <a:bodyPr>
            <a:normAutofit fontScale="70000" lnSpcReduction="20000"/>
          </a:bodyPr>
          <a:lstStyle/>
          <a:p>
            <a:pPr marL="82296" indent="0">
              <a:buNone/>
            </a:pPr>
            <a:r>
              <a:rPr lang="en-US" sz="4600" b="1" dirty="0" smtClean="0"/>
              <a:t>Advantages</a:t>
            </a:r>
          </a:p>
          <a:p>
            <a:pPr lvl="0" algn="just"/>
            <a:r>
              <a:rPr lang="en-US" dirty="0"/>
              <a:t>Easy to implement and manage.</a:t>
            </a:r>
          </a:p>
          <a:p>
            <a:pPr lvl="0" algn="just"/>
            <a:r>
              <a:rPr lang="en-US" dirty="0"/>
              <a:t>Nodes or workstations are independent of one another. Also, no access permissions are needed.</a:t>
            </a:r>
          </a:p>
          <a:p>
            <a:pPr lvl="0" algn="just"/>
            <a:r>
              <a:rPr lang="en-US" dirty="0"/>
              <a:t>The network is reliable in nature. If a peer fails, it will not affect the working of others.</a:t>
            </a:r>
          </a:p>
          <a:p>
            <a:pPr lvl="0" algn="just"/>
            <a:r>
              <a:rPr lang="en-US" dirty="0"/>
              <a:t>There is no need for any professional software in such kind of networks.</a:t>
            </a:r>
          </a:p>
          <a:p>
            <a:pPr lvl="0" algn="just"/>
            <a:r>
              <a:rPr lang="en-US" dirty="0"/>
              <a:t>The cost of implementation of such networks is very less.</a:t>
            </a:r>
          </a:p>
          <a:p>
            <a:pPr marL="82296" indent="0">
              <a:buNone/>
            </a:pPr>
            <a:endParaRPr lang="en-US" dirty="0"/>
          </a:p>
        </p:txBody>
      </p:sp>
      <p:sp>
        <p:nvSpPr>
          <p:cNvPr id="4" name="Content Placeholder 3"/>
          <p:cNvSpPr>
            <a:spLocks noGrp="1"/>
          </p:cNvSpPr>
          <p:nvPr>
            <p:ph sz="half" idx="2"/>
          </p:nvPr>
        </p:nvSpPr>
        <p:spPr/>
        <p:txBody>
          <a:bodyPr>
            <a:normAutofit fontScale="70000" lnSpcReduction="20000"/>
          </a:bodyPr>
          <a:lstStyle/>
          <a:p>
            <a:pPr marL="82296" indent="0">
              <a:buNone/>
            </a:pPr>
            <a:r>
              <a:rPr lang="en-US" sz="4600" b="1" dirty="0" smtClean="0"/>
              <a:t>Disadvantages</a:t>
            </a:r>
            <a:endParaRPr lang="en-US" sz="4600" b="1" dirty="0"/>
          </a:p>
          <a:p>
            <a:pPr lvl="0" algn="just"/>
            <a:r>
              <a:rPr lang="en-US" dirty="0"/>
              <a:t>Storage is decentralized, and also not so efficiently managed.</a:t>
            </a:r>
          </a:p>
          <a:p>
            <a:pPr lvl="0" algn="just"/>
            <a:r>
              <a:rPr lang="en-US" dirty="0"/>
              <a:t>No data backup options are available in peer-to-peer networks.</a:t>
            </a:r>
          </a:p>
          <a:p>
            <a:pPr lvl="0" algn="just"/>
            <a:r>
              <a:rPr lang="en-US" dirty="0"/>
              <a:t>These kinds of networks are not so secure.</a:t>
            </a:r>
          </a:p>
          <a:p>
            <a:pPr marL="82296" indent="0">
              <a:buNone/>
            </a:pPr>
            <a:endParaRPr lang="en-US" dirty="0"/>
          </a:p>
        </p:txBody>
      </p:sp>
    </p:spTree>
    <p:extLst>
      <p:ext uri="{BB962C8B-B14F-4D97-AF65-F5344CB8AC3E}">
        <p14:creationId xmlns:p14="http://schemas.microsoft.com/office/powerpoint/2010/main" val="22198423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Network </a:t>
            </a:r>
            <a:r>
              <a:rPr lang="en-US" b="1" dirty="0" smtClean="0">
                <a:effectLst>
                  <a:outerShdw blurRad="38100" dist="38100" dir="2700000" algn="tl">
                    <a:srgbClr val="000000">
                      <a:alpha val="43137"/>
                    </a:srgbClr>
                  </a:outerShdw>
                </a:effectLst>
              </a:rPr>
              <a:t>Topology</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pPr algn="just"/>
            <a:r>
              <a:rPr lang="en-US" sz="2200" dirty="0"/>
              <a:t>Topology defines the structure of the network of how all the components are interconnected to each other. </a:t>
            </a:r>
            <a:endParaRPr lang="en-US" sz="2200" dirty="0" smtClean="0"/>
          </a:p>
          <a:p>
            <a:pPr algn="just"/>
            <a:r>
              <a:rPr lang="en-US" sz="2200" dirty="0" smtClean="0"/>
              <a:t>It </a:t>
            </a:r>
            <a:r>
              <a:rPr lang="en-US" sz="2200" dirty="0"/>
              <a:t>is the logical layout of the cables and devices that connect the nodes of the network. </a:t>
            </a:r>
            <a:endParaRPr lang="en-US" sz="2200" dirty="0" smtClean="0"/>
          </a:p>
          <a:p>
            <a:pPr algn="just"/>
            <a:r>
              <a:rPr lang="en-US" sz="2200" dirty="0" smtClean="0"/>
              <a:t>Network </a:t>
            </a:r>
            <a:r>
              <a:rPr lang="en-US" sz="2200" dirty="0"/>
              <a:t>designers consider several factors when deciding which topology or combination of topologies to use: the type of computers and cabling (if any) in place, the distance between computers, the speed at which data must travel around the network, and the cost of setting up the network. </a:t>
            </a:r>
            <a:endParaRPr lang="en-US" sz="2200" dirty="0" smtClean="0"/>
          </a:p>
          <a:p>
            <a:pPr algn="just"/>
            <a:r>
              <a:rPr lang="en-US" sz="2200" dirty="0" smtClean="0"/>
              <a:t>Data </a:t>
            </a:r>
            <a:r>
              <a:rPr lang="en-US" sz="2200" dirty="0"/>
              <a:t>moves though the network in a structure called packets. Packets are pieces of a message broken down into small units by the sending PC and reassembled by the receiving PC</a:t>
            </a:r>
          </a:p>
        </p:txBody>
      </p:sp>
    </p:spTree>
    <p:extLst>
      <p:ext uri="{BB962C8B-B14F-4D97-AF65-F5344CB8AC3E}">
        <p14:creationId xmlns:p14="http://schemas.microsoft.com/office/powerpoint/2010/main" val="142362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Learning Objectives</a:t>
            </a:r>
            <a:endParaRPr lang="en-US" b="1" dirty="0"/>
          </a:p>
        </p:txBody>
      </p:sp>
      <p:sp>
        <p:nvSpPr>
          <p:cNvPr id="3" name="Content Placeholder 2"/>
          <p:cNvSpPr>
            <a:spLocks noGrp="1"/>
          </p:cNvSpPr>
          <p:nvPr>
            <p:ph idx="1"/>
          </p:nvPr>
        </p:nvSpPr>
        <p:spPr/>
        <p:txBody>
          <a:bodyPr>
            <a:normAutofit fontScale="85000" lnSpcReduction="10000"/>
          </a:bodyPr>
          <a:lstStyle/>
          <a:p>
            <a:pPr marL="0" indent="0">
              <a:spcBef>
                <a:spcPts val="105"/>
              </a:spcBef>
              <a:buNone/>
            </a:pPr>
            <a:r>
              <a:rPr lang="en-US" sz="4400" b="1" dirty="0"/>
              <a:t>In this chapter you will learn about</a:t>
            </a:r>
            <a:r>
              <a:rPr lang="en-US" sz="4400" b="1" dirty="0" smtClean="0"/>
              <a:t>:</a:t>
            </a:r>
            <a:endParaRPr lang="en-US" dirty="0"/>
          </a:p>
          <a:p>
            <a:pPr marL="920750" indent="-330200" algn="just">
              <a:buClr>
                <a:srgbClr val="FF0000"/>
              </a:buClr>
              <a:buFont typeface="Wingdings"/>
              <a:buChar char=""/>
              <a:tabLst>
                <a:tab pos="920750" algn="l"/>
                <a:tab pos="921385" algn="l"/>
              </a:tabLst>
            </a:pPr>
            <a:r>
              <a:rPr lang="en-US" dirty="0"/>
              <a:t>Basic Concept of </a:t>
            </a:r>
            <a:r>
              <a:rPr lang="en-US" dirty="0" smtClean="0"/>
              <a:t>Network</a:t>
            </a:r>
          </a:p>
          <a:p>
            <a:pPr marL="920750" indent="-330200" algn="just">
              <a:buClr>
                <a:srgbClr val="FF0000"/>
              </a:buClr>
              <a:buFont typeface="Wingdings"/>
              <a:buChar char=""/>
              <a:tabLst>
                <a:tab pos="920750" algn="l"/>
                <a:tab pos="921385" algn="l"/>
              </a:tabLst>
            </a:pPr>
            <a:r>
              <a:rPr lang="en-US" dirty="0" smtClean="0"/>
              <a:t>The Advantages of </a:t>
            </a:r>
            <a:r>
              <a:rPr lang="en-US" dirty="0"/>
              <a:t>U</a:t>
            </a:r>
            <a:r>
              <a:rPr lang="en-US" dirty="0" smtClean="0"/>
              <a:t>sing Network</a:t>
            </a:r>
            <a:endParaRPr lang="en-US" dirty="0"/>
          </a:p>
          <a:p>
            <a:pPr marL="920750" indent="-330200" algn="just">
              <a:spcBef>
                <a:spcPts val="960"/>
              </a:spcBef>
              <a:buClr>
                <a:srgbClr val="FF0000"/>
              </a:buClr>
              <a:buFont typeface="Wingdings"/>
              <a:buChar char=""/>
              <a:tabLst>
                <a:tab pos="920750" algn="l"/>
                <a:tab pos="921385" algn="l"/>
              </a:tabLst>
            </a:pPr>
            <a:r>
              <a:rPr lang="en-US" dirty="0" smtClean="0"/>
              <a:t>Types of Network</a:t>
            </a:r>
          </a:p>
          <a:p>
            <a:pPr marL="920750" indent="-330200" algn="just">
              <a:spcBef>
                <a:spcPts val="960"/>
              </a:spcBef>
              <a:buClr>
                <a:srgbClr val="FF0000"/>
              </a:buClr>
              <a:buFont typeface="Wingdings"/>
              <a:buChar char=""/>
              <a:tabLst>
                <a:tab pos="920750" algn="l"/>
                <a:tab pos="921385" algn="l"/>
              </a:tabLst>
            </a:pPr>
            <a:r>
              <a:rPr lang="en-US" dirty="0" smtClean="0"/>
              <a:t>How Networks are Structured</a:t>
            </a:r>
            <a:endParaRPr lang="en-US" dirty="0"/>
          </a:p>
          <a:p>
            <a:pPr marL="920750" indent="-330200" algn="just">
              <a:spcBef>
                <a:spcPts val="960"/>
              </a:spcBef>
              <a:buClr>
                <a:srgbClr val="FF0000"/>
              </a:buClr>
              <a:buFont typeface="Wingdings"/>
              <a:buChar char=""/>
              <a:tabLst>
                <a:tab pos="920750" algn="l"/>
                <a:tab pos="921385" algn="l"/>
              </a:tabLst>
            </a:pPr>
            <a:r>
              <a:rPr lang="en-US" dirty="0" smtClean="0"/>
              <a:t>Different Types of Network Topologies</a:t>
            </a:r>
            <a:endParaRPr lang="en-US" dirty="0"/>
          </a:p>
          <a:p>
            <a:pPr marL="920750" indent="-330200" algn="just">
              <a:spcBef>
                <a:spcPts val="960"/>
              </a:spcBef>
              <a:buClr>
                <a:srgbClr val="FF0000"/>
              </a:buClr>
              <a:buFont typeface="Wingdings"/>
              <a:buChar char=""/>
              <a:tabLst>
                <a:tab pos="920750" algn="l"/>
                <a:tab pos="921385" algn="l"/>
              </a:tabLst>
            </a:pPr>
            <a:r>
              <a:rPr lang="en-US" dirty="0" smtClean="0"/>
              <a:t>Different types of Network Linking Devices</a:t>
            </a:r>
            <a:endParaRPr lang="en-US" dirty="0"/>
          </a:p>
          <a:p>
            <a:pPr marL="920750" indent="-330200" algn="just">
              <a:spcBef>
                <a:spcPts val="960"/>
              </a:spcBef>
              <a:buClr>
                <a:srgbClr val="FF0000"/>
              </a:buClr>
              <a:buFont typeface="Wingdings"/>
              <a:buChar char=""/>
              <a:tabLst>
                <a:tab pos="920750" algn="l"/>
                <a:tab pos="921385" algn="l"/>
              </a:tabLst>
            </a:pPr>
            <a:r>
              <a:rPr lang="en-US" dirty="0"/>
              <a:t>Different types of </a:t>
            </a:r>
            <a:r>
              <a:rPr lang="en-US" dirty="0" smtClean="0"/>
              <a:t>Network Protocols</a:t>
            </a:r>
            <a:endParaRPr lang="en-US" dirty="0"/>
          </a:p>
        </p:txBody>
      </p:sp>
    </p:spTree>
    <p:extLst>
      <p:ext uri="{BB962C8B-B14F-4D97-AF65-F5344CB8AC3E}">
        <p14:creationId xmlns:p14="http://schemas.microsoft.com/office/powerpoint/2010/main" val="19386885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Network Topology</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t>A network's topology and related technologies are important for two reasons. </a:t>
            </a:r>
            <a:endParaRPr lang="en-US" dirty="0" smtClean="0"/>
          </a:p>
          <a:p>
            <a:pPr algn="just"/>
            <a:r>
              <a:rPr lang="en-US" dirty="0" smtClean="0"/>
              <a:t>First</a:t>
            </a:r>
            <a:r>
              <a:rPr lang="en-US" dirty="0"/>
              <a:t>, a correctly designed network, using the most appropriate topology for the organization's needs, will move data packers as efficiently as possible. </a:t>
            </a:r>
            <a:endParaRPr lang="en-US" dirty="0" smtClean="0"/>
          </a:p>
          <a:p>
            <a:pPr algn="just"/>
            <a:r>
              <a:rPr lang="en-US" dirty="0" smtClean="0"/>
              <a:t>Second</a:t>
            </a:r>
            <a:r>
              <a:rPr lang="en-US" dirty="0"/>
              <a:t>, the network's topology plays a role in preventing collisions, which is what happens when multiple nodes try to transmit data at the same time. Their packets can collide and destroy each other</a:t>
            </a:r>
            <a:r>
              <a:rPr lang="en-US" dirty="0" smtClean="0"/>
              <a:t>.</a:t>
            </a:r>
          </a:p>
          <a:p>
            <a:pPr algn="just"/>
            <a:endParaRPr lang="en-US" dirty="0"/>
          </a:p>
          <a:p>
            <a:pPr algn="just"/>
            <a:endParaRPr lang="en-US" dirty="0"/>
          </a:p>
        </p:txBody>
      </p:sp>
    </p:spTree>
    <p:extLst>
      <p:ext uri="{BB962C8B-B14F-4D97-AF65-F5344CB8AC3E}">
        <p14:creationId xmlns:p14="http://schemas.microsoft.com/office/powerpoint/2010/main" val="7829249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Types of Network </a:t>
            </a:r>
            <a:r>
              <a:rPr lang="en-US" b="1" dirty="0" smtClean="0">
                <a:effectLst>
                  <a:outerShdw blurRad="38100" dist="38100" dir="2700000" algn="tl">
                    <a:srgbClr val="000000">
                      <a:alpha val="43137"/>
                    </a:srgbClr>
                  </a:outerShdw>
                </a:effectLst>
              </a:rPr>
              <a:t>Topology</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82296" indent="0">
              <a:buNone/>
            </a:pPr>
            <a:r>
              <a:rPr lang="en-US" sz="3800" dirty="0"/>
              <a:t>The various network topologies are:</a:t>
            </a:r>
          </a:p>
          <a:p>
            <a:pPr lvl="0"/>
            <a:r>
              <a:rPr lang="en-US" dirty="0"/>
              <a:t>Bus Topology</a:t>
            </a:r>
          </a:p>
          <a:p>
            <a:pPr lvl="0"/>
            <a:r>
              <a:rPr lang="en-US" dirty="0"/>
              <a:t>Star Topology</a:t>
            </a:r>
          </a:p>
          <a:p>
            <a:pPr lvl="0"/>
            <a:r>
              <a:rPr lang="en-US" dirty="0"/>
              <a:t>Tree Topology</a:t>
            </a:r>
          </a:p>
          <a:p>
            <a:pPr lvl="0"/>
            <a:r>
              <a:rPr lang="en-US" dirty="0"/>
              <a:t>Ring Topology</a:t>
            </a:r>
          </a:p>
          <a:p>
            <a:pPr lvl="0"/>
            <a:r>
              <a:rPr lang="en-US" dirty="0"/>
              <a:t>Mesh Topology</a:t>
            </a:r>
          </a:p>
          <a:p>
            <a:pPr lvl="0"/>
            <a:r>
              <a:rPr lang="en-US" dirty="0"/>
              <a:t>Hybrid Topology</a:t>
            </a:r>
          </a:p>
          <a:p>
            <a:pPr marL="82296" indent="0">
              <a:buNone/>
            </a:pPr>
            <a:endParaRPr lang="en-US" dirty="0"/>
          </a:p>
        </p:txBody>
      </p:sp>
    </p:spTree>
    <p:extLst>
      <p:ext uri="{BB962C8B-B14F-4D97-AF65-F5344CB8AC3E}">
        <p14:creationId xmlns:p14="http://schemas.microsoft.com/office/powerpoint/2010/main" val="5242331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Bus </a:t>
            </a:r>
            <a:r>
              <a:rPr lang="en-US" b="1" dirty="0" smtClean="0">
                <a:effectLst>
                  <a:outerShdw blurRad="38100" dist="38100" dir="2700000" algn="tl">
                    <a:srgbClr val="000000">
                      <a:alpha val="43137"/>
                    </a:srgbClr>
                  </a:outerShdw>
                </a:effectLst>
              </a:rPr>
              <a:t>Topology</a:t>
            </a:r>
            <a:endParaRPr lang="en-US" dirty="0">
              <a:effectLst>
                <a:outerShdw blurRad="38100" dist="38100" dir="2700000" algn="tl">
                  <a:srgbClr val="000000">
                    <a:alpha val="43137"/>
                  </a:srgbClr>
                </a:outerShdw>
              </a:effectLst>
            </a:endParaRPr>
          </a:p>
        </p:txBody>
      </p:sp>
      <p:sp>
        <p:nvSpPr>
          <p:cNvPr id="4" name="Content Placeholder 3"/>
          <p:cNvSpPr>
            <a:spLocks noGrp="1"/>
          </p:cNvSpPr>
          <p:nvPr>
            <p:ph sz="half" idx="1"/>
          </p:nvPr>
        </p:nvSpPr>
        <p:spPr/>
        <p:txBody>
          <a:bodyPr>
            <a:noAutofit/>
          </a:bodyPr>
          <a:lstStyle/>
          <a:p>
            <a:pPr algn="just"/>
            <a:r>
              <a:rPr lang="en-US" sz="1800" dirty="0"/>
              <a:t>The bus topology is designed in such a way that all the network device are connected through a single cable known as a backbone cable. </a:t>
            </a:r>
            <a:endParaRPr lang="en-US" sz="1800" dirty="0" smtClean="0"/>
          </a:p>
          <a:p>
            <a:pPr algn="just"/>
            <a:r>
              <a:rPr lang="en-US" sz="1800" dirty="0" smtClean="0"/>
              <a:t>Each </a:t>
            </a:r>
            <a:r>
              <a:rPr lang="en-US" sz="1800" dirty="0"/>
              <a:t>node is either connected to the backbone cable by drop cable or directly connected to the backbone cable. </a:t>
            </a:r>
            <a:endParaRPr lang="en-US" sz="1800" dirty="0" smtClean="0"/>
          </a:p>
          <a:p>
            <a:pPr algn="just"/>
            <a:r>
              <a:rPr lang="en-US" sz="1800" dirty="0" smtClean="0"/>
              <a:t>The </a:t>
            </a:r>
            <a:r>
              <a:rPr lang="en-US" sz="1800" dirty="0"/>
              <a:t>configuration of a bus topology is quite simpler as compared to other topologies. </a:t>
            </a:r>
            <a:endParaRPr lang="en-US" sz="1800" dirty="0" smtClean="0"/>
          </a:p>
          <a:p>
            <a:pPr algn="just"/>
            <a:r>
              <a:rPr lang="en-US" sz="1800" dirty="0" smtClean="0"/>
              <a:t>It </a:t>
            </a:r>
            <a:r>
              <a:rPr lang="en-US" sz="1800" dirty="0"/>
              <a:t>is a multi-point connection and a non-robust topology because if the backbone fails the topology crashes.</a:t>
            </a:r>
          </a:p>
          <a:p>
            <a:pPr algn="just"/>
            <a:endParaRPr lang="en-US" sz="1800" dirty="0"/>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093208" y="1524000"/>
            <a:ext cx="3841242" cy="4038599"/>
          </a:xfrm>
        </p:spPr>
      </p:pic>
    </p:spTree>
    <p:extLst>
      <p:ext uri="{BB962C8B-B14F-4D97-AF65-F5344CB8AC3E}">
        <p14:creationId xmlns:p14="http://schemas.microsoft.com/office/powerpoint/2010/main" val="39075555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Bus Topology</a:t>
            </a:r>
            <a:endParaRPr lang="en-US" dirty="0"/>
          </a:p>
        </p:txBody>
      </p:sp>
      <p:sp>
        <p:nvSpPr>
          <p:cNvPr id="3" name="Content Placeholder 2"/>
          <p:cNvSpPr>
            <a:spLocks noGrp="1"/>
          </p:cNvSpPr>
          <p:nvPr>
            <p:ph sz="half" idx="1"/>
          </p:nvPr>
        </p:nvSpPr>
        <p:spPr/>
        <p:txBody>
          <a:bodyPr>
            <a:normAutofit fontScale="25000" lnSpcReduction="20000"/>
          </a:bodyPr>
          <a:lstStyle/>
          <a:p>
            <a:pPr marL="82296" indent="0">
              <a:buNone/>
            </a:pPr>
            <a:r>
              <a:rPr lang="en-US" sz="8000" b="1" dirty="0" smtClean="0"/>
              <a:t>Advantages</a:t>
            </a:r>
          </a:p>
          <a:p>
            <a:pPr lvl="0" algn="just" fontAlgn="base"/>
            <a:r>
              <a:rPr lang="en-US" sz="7200" dirty="0"/>
              <a:t>It is the easiest network topology for connecting peripherals or computers in a linear fashion.</a:t>
            </a:r>
          </a:p>
          <a:p>
            <a:pPr lvl="0" algn="just" fontAlgn="base"/>
            <a:r>
              <a:rPr lang="en-US" sz="7200" dirty="0"/>
              <a:t>It works very efficient well when there is a small network.</a:t>
            </a:r>
          </a:p>
          <a:p>
            <a:pPr lvl="0" algn="just" fontAlgn="base"/>
            <a:r>
              <a:rPr lang="en-US" sz="7200" dirty="0"/>
              <a:t>It is easy to connect or remove devices in this network without affecting any other device.</a:t>
            </a:r>
          </a:p>
          <a:p>
            <a:pPr lvl="0" algn="just" fontAlgn="base"/>
            <a:r>
              <a:rPr lang="en-US" sz="7200" dirty="0"/>
              <a:t>Very cost-effective as compared to other network topology </a:t>
            </a:r>
            <a:r>
              <a:rPr lang="en-US" sz="7200" dirty="0" smtClean="0"/>
              <a:t>.</a:t>
            </a:r>
            <a:endParaRPr lang="en-US" sz="7200" dirty="0"/>
          </a:p>
          <a:p>
            <a:pPr lvl="0" algn="just" fontAlgn="base"/>
            <a:r>
              <a:rPr lang="en-US" sz="7200" dirty="0"/>
              <a:t>Easy to expand by joining the two cables together.</a:t>
            </a:r>
          </a:p>
          <a:p>
            <a:pPr marL="82296" indent="0">
              <a:buNone/>
            </a:pPr>
            <a:endParaRPr lang="en-US" dirty="0"/>
          </a:p>
        </p:txBody>
      </p:sp>
      <p:sp>
        <p:nvSpPr>
          <p:cNvPr id="4" name="Content Placeholder 3"/>
          <p:cNvSpPr>
            <a:spLocks noGrp="1"/>
          </p:cNvSpPr>
          <p:nvPr>
            <p:ph sz="half" idx="2"/>
          </p:nvPr>
        </p:nvSpPr>
        <p:spPr/>
        <p:txBody>
          <a:bodyPr>
            <a:normAutofit fontScale="25000" lnSpcReduction="20000"/>
          </a:bodyPr>
          <a:lstStyle/>
          <a:p>
            <a:pPr marL="82296" lvl="0" indent="0" fontAlgn="base">
              <a:buNone/>
            </a:pPr>
            <a:r>
              <a:rPr lang="en-US" sz="8000" b="1" dirty="0" smtClean="0"/>
              <a:t>Disadvantages</a:t>
            </a:r>
          </a:p>
          <a:p>
            <a:pPr lvl="0" algn="just" fontAlgn="base"/>
            <a:r>
              <a:rPr lang="en-US" sz="7200" dirty="0" smtClean="0"/>
              <a:t>Bus </a:t>
            </a:r>
            <a:r>
              <a:rPr lang="en-US" sz="7200" dirty="0"/>
              <a:t>topology is not great for large networks.</a:t>
            </a:r>
          </a:p>
          <a:p>
            <a:pPr lvl="0" algn="just" fontAlgn="base"/>
            <a:r>
              <a:rPr lang="en-US" sz="7200" dirty="0"/>
              <a:t>Identification of problem becomes difficult if whole network goes down.</a:t>
            </a:r>
          </a:p>
          <a:p>
            <a:pPr lvl="0" algn="just" fontAlgn="base"/>
            <a:r>
              <a:rPr lang="en-US" sz="7200" dirty="0"/>
              <a:t>Troubleshooting of individual device issues is very hard.</a:t>
            </a:r>
          </a:p>
          <a:p>
            <a:pPr lvl="0" algn="just" fontAlgn="base"/>
            <a:r>
              <a:rPr lang="en-US" sz="7200" dirty="0"/>
              <a:t>Additional devices slow network down.</a:t>
            </a:r>
          </a:p>
          <a:p>
            <a:pPr lvl="0" algn="just" fontAlgn="base"/>
            <a:r>
              <a:rPr lang="en-US" sz="7200" dirty="0"/>
              <a:t>Need of terminators are required at both ends of main cable.</a:t>
            </a:r>
          </a:p>
          <a:p>
            <a:pPr lvl="0" algn="just" fontAlgn="base"/>
            <a:r>
              <a:rPr lang="en-US" sz="7200" dirty="0"/>
              <a:t>If a main cable is damaged, whole network fails or splits into two</a:t>
            </a:r>
            <a:r>
              <a:rPr lang="en-US" sz="7200" dirty="0" smtClean="0"/>
              <a:t>.</a:t>
            </a:r>
            <a:endParaRPr lang="en-US" sz="7200" dirty="0"/>
          </a:p>
          <a:p>
            <a:pPr lvl="0" algn="just" fontAlgn="base"/>
            <a:r>
              <a:rPr lang="en-US" sz="7200" dirty="0"/>
              <a:t>This network topology is very slow as compared to other topologies.</a:t>
            </a:r>
          </a:p>
          <a:p>
            <a:endParaRPr lang="en-US" dirty="0"/>
          </a:p>
        </p:txBody>
      </p:sp>
    </p:spTree>
    <p:extLst>
      <p:ext uri="{BB962C8B-B14F-4D97-AF65-F5344CB8AC3E}">
        <p14:creationId xmlns:p14="http://schemas.microsoft.com/office/powerpoint/2010/main" val="33176906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Star </a:t>
            </a:r>
            <a:r>
              <a:rPr lang="en-US" b="1" dirty="0" smtClean="0">
                <a:effectLst>
                  <a:outerShdw blurRad="38100" dist="38100" dir="2700000" algn="tl">
                    <a:srgbClr val="000000">
                      <a:alpha val="43137"/>
                    </a:srgbClr>
                  </a:outerShdw>
                </a:effectLst>
              </a:rPr>
              <a:t>Topology</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sz="half" idx="1"/>
          </p:nvPr>
        </p:nvSpPr>
        <p:spPr/>
        <p:txBody>
          <a:bodyPr>
            <a:normAutofit fontScale="62500" lnSpcReduction="20000"/>
          </a:bodyPr>
          <a:lstStyle/>
          <a:p>
            <a:pPr algn="just"/>
            <a:r>
              <a:rPr lang="en-US" dirty="0"/>
              <a:t>A star may be a topology in which all nodes are individually connected to a central connection point, sort of a hub or a switch. </a:t>
            </a:r>
            <a:endParaRPr lang="en-US" dirty="0" smtClean="0"/>
          </a:p>
          <a:p>
            <a:pPr algn="just"/>
            <a:r>
              <a:rPr lang="en-US" dirty="0" smtClean="0"/>
              <a:t>A </a:t>
            </a:r>
            <a:r>
              <a:rPr lang="en-US" dirty="0"/>
              <a:t>star takes more cable than e.g. a bus, but the benefit is that if a cable fails, just one node is going to be brought down. </a:t>
            </a:r>
            <a:endParaRPr lang="en-US" dirty="0" smtClean="0"/>
          </a:p>
          <a:p>
            <a:pPr algn="just"/>
            <a:r>
              <a:rPr lang="en-US" dirty="0" smtClean="0"/>
              <a:t>Each </a:t>
            </a:r>
            <a:r>
              <a:rPr lang="en-US" dirty="0"/>
              <a:t>device within the network is connected to a central device called hub. </a:t>
            </a:r>
            <a:endParaRPr lang="en-US" dirty="0" smtClean="0"/>
          </a:p>
          <a:p>
            <a:pPr algn="just"/>
            <a:r>
              <a:rPr lang="en-US" dirty="0" smtClean="0"/>
              <a:t>If </a:t>
            </a:r>
            <a:r>
              <a:rPr lang="en-US" dirty="0"/>
              <a:t>one device wants to send data to another device, it’s to first send the info to hub then the hub transmits that data to the designated device.</a:t>
            </a:r>
          </a:p>
          <a:p>
            <a:endParaRPr lang="en-US" dirty="0"/>
          </a:p>
        </p:txBody>
      </p:sp>
      <p:pic>
        <p:nvPicPr>
          <p:cNvPr id="1026" name="Picture 2" descr="What is star topology with example - IT Release"/>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093208" y="1524000"/>
            <a:ext cx="3841242" cy="37950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35092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Star Topology</a:t>
            </a:r>
            <a:endParaRPr lang="en-US" dirty="0"/>
          </a:p>
        </p:txBody>
      </p:sp>
      <p:sp>
        <p:nvSpPr>
          <p:cNvPr id="3" name="Content Placeholder 2"/>
          <p:cNvSpPr>
            <a:spLocks noGrp="1"/>
          </p:cNvSpPr>
          <p:nvPr>
            <p:ph sz="half" idx="1"/>
          </p:nvPr>
        </p:nvSpPr>
        <p:spPr/>
        <p:txBody>
          <a:bodyPr>
            <a:normAutofit fontScale="40000" lnSpcReduction="20000"/>
          </a:bodyPr>
          <a:lstStyle/>
          <a:p>
            <a:pPr marL="82296" indent="0" algn="just">
              <a:buNone/>
            </a:pPr>
            <a:r>
              <a:rPr lang="en-US" sz="7000" b="1" dirty="0" smtClean="0"/>
              <a:t>Advantages</a:t>
            </a:r>
          </a:p>
          <a:p>
            <a:pPr lvl="0" algn="just" fontAlgn="base"/>
            <a:r>
              <a:rPr lang="en-US" sz="5000" dirty="0" smtClean="0"/>
              <a:t>If </a:t>
            </a:r>
            <a:r>
              <a:rPr lang="en-US" sz="5000" dirty="0"/>
              <a:t>one cable or device fails then all the others will still work</a:t>
            </a:r>
          </a:p>
          <a:p>
            <a:pPr lvl="0" algn="just" fontAlgn="base"/>
            <a:r>
              <a:rPr lang="en-US" sz="5000" dirty="0"/>
              <a:t>It is high-performing as no data collisions can occur</a:t>
            </a:r>
          </a:p>
          <a:p>
            <a:pPr lvl="0" algn="just" fontAlgn="base"/>
            <a:r>
              <a:rPr lang="en-US" sz="5000" dirty="0"/>
              <a:t>Robust in nature</a:t>
            </a:r>
          </a:p>
          <a:p>
            <a:pPr lvl="0" algn="just" fontAlgn="base"/>
            <a:r>
              <a:rPr lang="en-US" sz="5000" dirty="0"/>
              <a:t>Easy fault detection because the link are often easily identified.</a:t>
            </a:r>
          </a:p>
          <a:p>
            <a:pPr lvl="0" algn="just" fontAlgn="base"/>
            <a:r>
              <a:rPr lang="en-US" sz="5000" dirty="0"/>
              <a:t>No disruptions to the network when connecting or removing devices</a:t>
            </a:r>
            <a:r>
              <a:rPr lang="en-US" sz="5000" dirty="0" smtClean="0"/>
              <a:t>.</a:t>
            </a:r>
            <a:endParaRPr lang="en-US" sz="5000" dirty="0"/>
          </a:p>
          <a:p>
            <a:pPr marL="82296" indent="0" algn="just">
              <a:buNone/>
            </a:pPr>
            <a:endParaRPr lang="en-US" sz="4200" dirty="0"/>
          </a:p>
        </p:txBody>
      </p:sp>
      <p:sp>
        <p:nvSpPr>
          <p:cNvPr id="4" name="Content Placeholder 3"/>
          <p:cNvSpPr>
            <a:spLocks noGrp="1"/>
          </p:cNvSpPr>
          <p:nvPr>
            <p:ph sz="half" idx="2"/>
          </p:nvPr>
        </p:nvSpPr>
        <p:spPr>
          <a:xfrm>
            <a:off x="5276088" y="1524000"/>
            <a:ext cx="3657600" cy="4953000"/>
          </a:xfrm>
        </p:spPr>
        <p:txBody>
          <a:bodyPr>
            <a:noAutofit/>
          </a:bodyPr>
          <a:lstStyle/>
          <a:p>
            <a:pPr marL="82296" indent="0">
              <a:buNone/>
            </a:pPr>
            <a:r>
              <a:rPr lang="en-US" sz="2000" b="1" dirty="0" smtClean="0"/>
              <a:t>Disadvantages</a:t>
            </a:r>
          </a:p>
          <a:p>
            <a:pPr lvl="0" algn="just" fontAlgn="base"/>
            <a:r>
              <a:rPr lang="en-US" sz="1800" dirty="0"/>
              <a:t>Requires more cable than a linear bus.</a:t>
            </a:r>
          </a:p>
          <a:p>
            <a:pPr lvl="0" algn="just" fontAlgn="base"/>
            <a:r>
              <a:rPr lang="en-US" sz="1800" dirty="0" smtClean="0"/>
              <a:t>More </a:t>
            </a:r>
            <a:r>
              <a:rPr lang="en-US" sz="1800" dirty="0"/>
              <a:t>expensive than linear bus topology due to the value of the connecting devices (network switches)</a:t>
            </a:r>
          </a:p>
          <a:p>
            <a:pPr lvl="0" algn="just" fontAlgn="base"/>
            <a:r>
              <a:rPr lang="en-US" sz="1800" dirty="0"/>
              <a:t>If hub goes down everything goes down, none of the devices can work without hub.</a:t>
            </a:r>
          </a:p>
          <a:p>
            <a:pPr lvl="0" algn="just" fontAlgn="base"/>
            <a:r>
              <a:rPr lang="en-US" sz="1800" dirty="0"/>
              <a:t>Hub requires more resources and regular maintenance because it’s the central system of star.</a:t>
            </a:r>
          </a:p>
          <a:p>
            <a:pPr lvl="0" algn="just" fontAlgn="base"/>
            <a:r>
              <a:rPr lang="en-US" sz="1800" dirty="0"/>
              <a:t>Extra hardware is required (hubs or switches) which adds to cost</a:t>
            </a:r>
          </a:p>
          <a:p>
            <a:pPr marL="82296" indent="0">
              <a:buNone/>
            </a:pPr>
            <a:endParaRPr lang="en-US" sz="1600" dirty="0"/>
          </a:p>
        </p:txBody>
      </p:sp>
    </p:spTree>
    <p:extLst>
      <p:ext uri="{BB962C8B-B14F-4D97-AF65-F5344CB8AC3E}">
        <p14:creationId xmlns:p14="http://schemas.microsoft.com/office/powerpoint/2010/main" val="13469375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Tree </a:t>
            </a:r>
            <a:r>
              <a:rPr lang="en-US" b="1" dirty="0" smtClean="0">
                <a:effectLst>
                  <a:outerShdw blurRad="38100" dist="38100" dir="2700000" algn="tl">
                    <a:srgbClr val="000000">
                      <a:alpha val="43137"/>
                    </a:srgbClr>
                  </a:outerShdw>
                </a:effectLst>
              </a:rPr>
              <a:t>Topology</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sz="half" idx="1"/>
          </p:nvPr>
        </p:nvSpPr>
        <p:spPr/>
        <p:txBody>
          <a:bodyPr>
            <a:normAutofit fontScale="85000" lnSpcReduction="10000"/>
          </a:bodyPr>
          <a:lstStyle/>
          <a:p>
            <a:pPr algn="just"/>
            <a:r>
              <a:rPr lang="en-US" dirty="0"/>
              <a:t>In computer networks, a tree topology is also known as a star bus topology. </a:t>
            </a:r>
            <a:endParaRPr lang="en-US" dirty="0" smtClean="0"/>
          </a:p>
          <a:p>
            <a:pPr algn="just"/>
            <a:r>
              <a:rPr lang="en-US" dirty="0" smtClean="0"/>
              <a:t>It </a:t>
            </a:r>
            <a:r>
              <a:rPr lang="en-US" dirty="0"/>
              <a:t>incorporates elements of both a bus </a:t>
            </a:r>
            <a:r>
              <a:rPr lang="en-US" dirty="0" smtClean="0"/>
              <a:t>topology.</a:t>
            </a:r>
            <a:r>
              <a:rPr lang="en-US" dirty="0"/>
              <a:t> and a star </a:t>
            </a:r>
            <a:r>
              <a:rPr lang="en-US" dirty="0" smtClean="0"/>
              <a:t>topology</a:t>
            </a:r>
            <a:r>
              <a:rPr lang="en-US" dirty="0"/>
              <a:t>.</a:t>
            </a:r>
            <a:r>
              <a:rPr lang="en-US" dirty="0" smtClean="0"/>
              <a:t> </a:t>
            </a:r>
          </a:p>
          <a:p>
            <a:pPr algn="just"/>
            <a:r>
              <a:rPr lang="en-US" dirty="0" smtClean="0"/>
              <a:t>The </a:t>
            </a:r>
            <a:r>
              <a:rPr lang="en-US" dirty="0"/>
              <a:t>pattern of connection resembles a tree in which all branches </a:t>
            </a:r>
            <a:r>
              <a:rPr lang="en-US" dirty="0" smtClean="0"/>
              <a:t>are connected to</a:t>
            </a:r>
            <a:r>
              <a:rPr lang="en-US" dirty="0" smtClean="0"/>
              <a:t> one </a:t>
            </a:r>
            <a:r>
              <a:rPr lang="en-US" dirty="0"/>
              <a:t>root.</a:t>
            </a:r>
          </a:p>
          <a:p>
            <a:endParaRPr lang="en-US"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093208" y="1524000"/>
            <a:ext cx="3840480" cy="4267200"/>
          </a:xfrm>
        </p:spPr>
      </p:pic>
    </p:spTree>
    <p:extLst>
      <p:ext uri="{BB962C8B-B14F-4D97-AF65-F5344CB8AC3E}">
        <p14:creationId xmlns:p14="http://schemas.microsoft.com/office/powerpoint/2010/main" val="23126541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Tree Topology</a:t>
            </a:r>
            <a:endParaRPr lang="en-US" dirty="0"/>
          </a:p>
        </p:txBody>
      </p:sp>
      <p:sp>
        <p:nvSpPr>
          <p:cNvPr id="3" name="Content Placeholder 2"/>
          <p:cNvSpPr>
            <a:spLocks noGrp="1"/>
          </p:cNvSpPr>
          <p:nvPr>
            <p:ph sz="half" idx="1"/>
          </p:nvPr>
        </p:nvSpPr>
        <p:spPr/>
        <p:txBody>
          <a:bodyPr>
            <a:normAutofit fontScale="55000" lnSpcReduction="20000"/>
          </a:bodyPr>
          <a:lstStyle/>
          <a:p>
            <a:pPr marL="82296" indent="0">
              <a:buNone/>
            </a:pPr>
            <a:r>
              <a:rPr lang="en-US" sz="4400" b="1" dirty="0" smtClean="0"/>
              <a:t>Advantages</a:t>
            </a:r>
          </a:p>
          <a:p>
            <a:pPr lvl="0" algn="just" fontAlgn="base"/>
            <a:r>
              <a:rPr lang="en-US" sz="3600" dirty="0"/>
              <a:t>This topology provides a hierarchical as well as central data arrangement of the nodes.</a:t>
            </a:r>
          </a:p>
          <a:p>
            <a:pPr lvl="0" algn="just" fontAlgn="base"/>
            <a:r>
              <a:rPr lang="en-US" sz="3600" dirty="0"/>
              <a:t>This is very flexible and also has better scalability.</a:t>
            </a:r>
          </a:p>
          <a:p>
            <a:pPr lvl="0" algn="just" fontAlgn="base"/>
            <a:r>
              <a:rPr lang="en-US" sz="3600" dirty="0"/>
              <a:t>The other nodes in a network are not affected, if one of their nodes get damaged or not working.</a:t>
            </a:r>
          </a:p>
          <a:p>
            <a:pPr lvl="0" algn="just" fontAlgn="base"/>
            <a:r>
              <a:rPr lang="en-US" sz="3600" dirty="0"/>
              <a:t>Nodes can be added by simply adding a hub</a:t>
            </a:r>
          </a:p>
          <a:p>
            <a:pPr lvl="0" algn="just" fontAlgn="base"/>
            <a:r>
              <a:rPr lang="en-US" sz="3600" dirty="0"/>
              <a:t>Tree topology provides easy maintenance and easy fault identification can be done.</a:t>
            </a:r>
          </a:p>
          <a:p>
            <a:pPr marL="82296" indent="0">
              <a:buNone/>
            </a:pPr>
            <a:endParaRPr lang="en-US" dirty="0"/>
          </a:p>
        </p:txBody>
      </p:sp>
      <p:sp>
        <p:nvSpPr>
          <p:cNvPr id="4" name="Content Placeholder 3"/>
          <p:cNvSpPr>
            <a:spLocks noGrp="1"/>
          </p:cNvSpPr>
          <p:nvPr>
            <p:ph sz="half" idx="2"/>
          </p:nvPr>
        </p:nvSpPr>
        <p:spPr>
          <a:xfrm>
            <a:off x="5276088" y="1417320"/>
            <a:ext cx="3657600" cy="4907280"/>
          </a:xfrm>
        </p:spPr>
        <p:txBody>
          <a:bodyPr>
            <a:noAutofit/>
          </a:bodyPr>
          <a:lstStyle/>
          <a:p>
            <a:pPr marL="82296" indent="0">
              <a:buNone/>
            </a:pPr>
            <a:r>
              <a:rPr lang="en-US" sz="2000" b="1" dirty="0" smtClean="0"/>
              <a:t>Disadvantages</a:t>
            </a:r>
          </a:p>
          <a:p>
            <a:pPr lvl="0" algn="just" fontAlgn="base"/>
            <a:r>
              <a:rPr lang="en-US" sz="1800" dirty="0"/>
              <a:t>This network is very difficult to configure as compared to the other network topologies.</a:t>
            </a:r>
          </a:p>
          <a:p>
            <a:pPr lvl="0" algn="just" fontAlgn="base"/>
            <a:r>
              <a:rPr lang="en-US" sz="1800" dirty="0"/>
              <a:t>Due to the presence of large number of nodes, the network performance of tree topology becomes a bit slowly.</a:t>
            </a:r>
          </a:p>
          <a:p>
            <a:pPr lvl="0" algn="just" fontAlgn="base"/>
            <a:r>
              <a:rPr lang="en-US" sz="1800" dirty="0"/>
              <a:t>Requires large number of cables compared to star and ring topology.</a:t>
            </a:r>
          </a:p>
          <a:p>
            <a:pPr lvl="0" algn="just" fontAlgn="base"/>
            <a:r>
              <a:rPr lang="en-US" sz="1800" dirty="0" smtClean="0"/>
              <a:t>The </a:t>
            </a:r>
            <a:r>
              <a:rPr lang="en-US" sz="1800" dirty="0"/>
              <a:t>backbone appears as the failure point of the entire segment of the network.</a:t>
            </a:r>
          </a:p>
          <a:p>
            <a:pPr lvl="0" algn="just" fontAlgn="base"/>
            <a:r>
              <a:rPr lang="en-US" sz="1800" dirty="0"/>
              <a:t>If </a:t>
            </a:r>
            <a:r>
              <a:rPr lang="en-US" sz="1800" dirty="0" smtClean="0"/>
              <a:t> </a:t>
            </a:r>
            <a:r>
              <a:rPr lang="en-US" sz="1800" dirty="0"/>
              <a:t>bulk of nodes are added in this network, then the maintenance will become complicated.</a:t>
            </a:r>
          </a:p>
          <a:p>
            <a:pPr marL="82296" indent="0">
              <a:buNone/>
            </a:pPr>
            <a:endParaRPr lang="en-US" sz="1600" dirty="0"/>
          </a:p>
        </p:txBody>
      </p:sp>
    </p:spTree>
    <p:extLst>
      <p:ext uri="{BB962C8B-B14F-4D97-AF65-F5344CB8AC3E}">
        <p14:creationId xmlns:p14="http://schemas.microsoft.com/office/powerpoint/2010/main" val="8446780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b="1" dirty="0">
                <a:effectLst>
                  <a:outerShdw blurRad="38100" dist="38100" dir="2700000" algn="tl">
                    <a:srgbClr val="000000">
                      <a:alpha val="43137"/>
                    </a:srgbClr>
                  </a:outerShdw>
                </a:effectLst>
              </a:rPr>
              <a:t>Ring Topology</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sz="half" idx="1"/>
          </p:nvPr>
        </p:nvSpPr>
        <p:spPr/>
        <p:txBody>
          <a:bodyPr>
            <a:normAutofit fontScale="62500" lnSpcReduction="20000"/>
          </a:bodyPr>
          <a:lstStyle/>
          <a:p>
            <a:pPr lvl="0" algn="just"/>
            <a:r>
              <a:rPr lang="en-US" dirty="0"/>
              <a:t>Ring topology is like a bus topology, but with connected ends.</a:t>
            </a:r>
          </a:p>
          <a:p>
            <a:pPr lvl="0" algn="just"/>
            <a:r>
              <a:rPr lang="en-US" dirty="0"/>
              <a:t>The node that receives the message from the previous computer will retransmit to the next node.</a:t>
            </a:r>
          </a:p>
          <a:p>
            <a:pPr lvl="0" algn="just"/>
            <a:r>
              <a:rPr lang="en-US" dirty="0"/>
              <a:t>The data flows in one direction, i.e., it is unidirectional.</a:t>
            </a:r>
          </a:p>
          <a:p>
            <a:pPr lvl="0" algn="just"/>
            <a:r>
              <a:rPr lang="en-US" dirty="0"/>
              <a:t>The data flows in a single loop continuously known as an endless loop.</a:t>
            </a:r>
          </a:p>
          <a:p>
            <a:pPr lvl="0" algn="just"/>
            <a:r>
              <a:rPr lang="en-US" dirty="0"/>
              <a:t>It has no terminated ends, i.e., each node is connected to other node and having no termination point.</a:t>
            </a:r>
          </a:p>
          <a:p>
            <a:pPr lvl="0" algn="just"/>
            <a:r>
              <a:rPr lang="en-US" dirty="0"/>
              <a:t>The data in a ring topology flow in a clockwise direction.</a:t>
            </a:r>
          </a:p>
          <a:p>
            <a:pPr algn="just"/>
            <a:endParaRPr lang="en-US"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276850" y="1524001"/>
            <a:ext cx="3657600" cy="4098658"/>
          </a:xfrm>
        </p:spPr>
      </p:pic>
    </p:spTree>
    <p:extLst>
      <p:ext uri="{BB962C8B-B14F-4D97-AF65-F5344CB8AC3E}">
        <p14:creationId xmlns:p14="http://schemas.microsoft.com/office/powerpoint/2010/main" val="22469839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Ring Topology</a:t>
            </a:r>
            <a:endParaRPr lang="en-US" dirty="0"/>
          </a:p>
        </p:txBody>
      </p:sp>
      <p:sp>
        <p:nvSpPr>
          <p:cNvPr id="3" name="Content Placeholder 2"/>
          <p:cNvSpPr>
            <a:spLocks noGrp="1"/>
          </p:cNvSpPr>
          <p:nvPr>
            <p:ph sz="half" idx="1"/>
          </p:nvPr>
        </p:nvSpPr>
        <p:spPr/>
        <p:txBody>
          <a:bodyPr>
            <a:normAutofit fontScale="70000" lnSpcReduction="20000"/>
          </a:bodyPr>
          <a:lstStyle/>
          <a:p>
            <a:pPr marL="82296" indent="0" algn="just">
              <a:buNone/>
            </a:pPr>
            <a:r>
              <a:rPr lang="en-US" sz="4000" b="1" dirty="0" smtClean="0"/>
              <a:t>Advantages</a:t>
            </a:r>
          </a:p>
          <a:p>
            <a:pPr lvl="0" algn="just" fontAlgn="base"/>
            <a:r>
              <a:rPr lang="en-US" dirty="0"/>
              <a:t>In this </a:t>
            </a:r>
            <a:r>
              <a:rPr lang="en-US" dirty="0" smtClean="0"/>
              <a:t>topology, data </a:t>
            </a:r>
            <a:r>
              <a:rPr lang="en-US" dirty="0"/>
              <a:t>flows in one direction which reduces the chance of packet collisions.</a:t>
            </a:r>
          </a:p>
          <a:p>
            <a:pPr lvl="0" algn="just" fontAlgn="base"/>
            <a:r>
              <a:rPr lang="en-US" dirty="0"/>
              <a:t>In this topology additional workstations can be added </a:t>
            </a:r>
            <a:r>
              <a:rPr lang="en-US" dirty="0"/>
              <a:t>;</a:t>
            </a:r>
            <a:r>
              <a:rPr lang="en-US" dirty="0" smtClean="0"/>
              <a:t> </a:t>
            </a:r>
            <a:r>
              <a:rPr lang="en-US" dirty="0"/>
              <a:t>without impacting performance of the network.</a:t>
            </a:r>
          </a:p>
          <a:p>
            <a:pPr lvl="0" algn="just" fontAlgn="base"/>
            <a:r>
              <a:rPr lang="en-US" dirty="0"/>
              <a:t>Equal access to the resources.</a:t>
            </a:r>
          </a:p>
          <a:p>
            <a:pPr lvl="0" algn="just" fontAlgn="base"/>
            <a:r>
              <a:rPr lang="en-US" dirty="0"/>
              <a:t>Speed to transfer the data is very high in this type of topology.</a:t>
            </a:r>
          </a:p>
          <a:p>
            <a:pPr lvl="0" algn="just" fontAlgn="base"/>
            <a:r>
              <a:rPr lang="en-US" dirty="0"/>
              <a:t>Easy to manage.</a:t>
            </a:r>
          </a:p>
          <a:p>
            <a:pPr lvl="0" algn="just" fontAlgn="base"/>
            <a:r>
              <a:rPr lang="en-US" dirty="0"/>
              <a:t>Ring network is extremely orderly organized.</a:t>
            </a:r>
          </a:p>
          <a:p>
            <a:pPr marL="82296" indent="0" algn="just">
              <a:buNone/>
            </a:pPr>
            <a:endParaRPr lang="en-US" dirty="0"/>
          </a:p>
        </p:txBody>
      </p:sp>
      <p:sp>
        <p:nvSpPr>
          <p:cNvPr id="4" name="Content Placeholder 3"/>
          <p:cNvSpPr>
            <a:spLocks noGrp="1"/>
          </p:cNvSpPr>
          <p:nvPr>
            <p:ph sz="half" idx="2"/>
          </p:nvPr>
        </p:nvSpPr>
        <p:spPr/>
        <p:txBody>
          <a:bodyPr>
            <a:normAutofit fontScale="70000" lnSpcReduction="20000"/>
          </a:bodyPr>
          <a:lstStyle/>
          <a:p>
            <a:pPr marL="82296" indent="0">
              <a:buNone/>
            </a:pPr>
            <a:r>
              <a:rPr lang="en-US" sz="4000" b="1" dirty="0" smtClean="0"/>
              <a:t>Disadvantages</a:t>
            </a:r>
          </a:p>
          <a:p>
            <a:pPr lvl="0" algn="just" fontAlgn="base"/>
            <a:r>
              <a:rPr lang="en-US" dirty="0"/>
              <a:t>It is Expensive.</a:t>
            </a:r>
          </a:p>
          <a:p>
            <a:pPr lvl="0" algn="just" fontAlgn="base"/>
            <a:r>
              <a:rPr lang="en-US" dirty="0"/>
              <a:t>Difficult to troubleshoot the ring.</a:t>
            </a:r>
          </a:p>
          <a:p>
            <a:pPr lvl="0" algn="just" fontAlgn="base"/>
            <a:r>
              <a:rPr lang="en-US" dirty="0"/>
              <a:t>In order for all the computer to communicate with each other, all computer must be turned on.</a:t>
            </a:r>
          </a:p>
          <a:p>
            <a:pPr lvl="0" algn="just" fontAlgn="base"/>
            <a:r>
              <a:rPr lang="en-US" dirty="0"/>
              <a:t>Total dependence in on one cable.</a:t>
            </a:r>
          </a:p>
          <a:p>
            <a:pPr lvl="0" algn="just" fontAlgn="base"/>
            <a:r>
              <a:rPr lang="en-US" dirty="0"/>
              <a:t>They were not scalable.</a:t>
            </a:r>
          </a:p>
          <a:p>
            <a:pPr marL="82296" indent="0">
              <a:buNone/>
            </a:pPr>
            <a:endParaRPr lang="en-US" dirty="0"/>
          </a:p>
        </p:txBody>
      </p:sp>
    </p:spTree>
    <p:extLst>
      <p:ext uri="{BB962C8B-B14F-4D97-AF65-F5344CB8AC3E}">
        <p14:creationId xmlns:p14="http://schemas.microsoft.com/office/powerpoint/2010/main" val="1439084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Network </a:t>
            </a:r>
            <a:r>
              <a:rPr lang="en-US" b="1" dirty="0" smtClean="0">
                <a:effectLst>
                  <a:outerShdw blurRad="38100" dist="38100" dir="2700000" algn="tl">
                    <a:srgbClr val="000000">
                      <a:alpha val="43137"/>
                    </a:srgbClr>
                  </a:outerShdw>
                </a:effectLst>
              </a:rPr>
              <a:t>Definition</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10000"/>
          </a:bodyPr>
          <a:lstStyle/>
          <a:p>
            <a:pPr algn="just"/>
            <a:r>
              <a:rPr lang="en-US" dirty="0"/>
              <a:t>A network is a set of technologies- including hardware, software, and media- that can be used to connect computers together, enabling them to communicate, exchange information, and share resources in real </a:t>
            </a:r>
            <a:r>
              <a:rPr lang="en-US" dirty="0" smtClean="0"/>
              <a:t>time</a:t>
            </a:r>
          </a:p>
          <a:p>
            <a:pPr algn="just"/>
            <a:r>
              <a:rPr lang="en-US" dirty="0"/>
              <a:t>Networks allow many users to access shared data and programs almost </a:t>
            </a:r>
            <a:r>
              <a:rPr lang="en-US" dirty="0" smtClean="0"/>
              <a:t>instantly</a:t>
            </a:r>
          </a:p>
          <a:p>
            <a:pPr algn="just"/>
            <a:r>
              <a:rPr lang="en-US" dirty="0"/>
              <a:t>Networks open up new ways to communicate, such as e-mail and instant messaging</a:t>
            </a:r>
            <a:r>
              <a:rPr lang="en-US" dirty="0" smtClean="0"/>
              <a:t>.</a:t>
            </a:r>
          </a:p>
          <a:p>
            <a:pPr algn="just"/>
            <a:r>
              <a:rPr lang="en-US" dirty="0"/>
              <a:t>By allowing users to share expensive hardware resources such as printers, networks reduce the cost of running an organization.</a:t>
            </a:r>
          </a:p>
        </p:txBody>
      </p:sp>
    </p:spTree>
    <p:extLst>
      <p:ext uri="{BB962C8B-B14F-4D97-AF65-F5344CB8AC3E}">
        <p14:creationId xmlns:p14="http://schemas.microsoft.com/office/powerpoint/2010/main" val="11708193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Mesh </a:t>
            </a:r>
            <a:r>
              <a:rPr lang="en-US" b="1" dirty="0" smtClean="0">
                <a:effectLst>
                  <a:outerShdw blurRad="38100" dist="38100" dir="2700000" algn="tl">
                    <a:srgbClr val="000000">
                      <a:alpha val="43137"/>
                    </a:srgbClr>
                  </a:outerShdw>
                </a:effectLst>
              </a:rPr>
              <a:t>Topology</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sz="half" idx="1"/>
          </p:nvPr>
        </p:nvSpPr>
        <p:spPr/>
        <p:txBody>
          <a:bodyPr>
            <a:normAutofit fontScale="70000" lnSpcReduction="20000"/>
          </a:bodyPr>
          <a:lstStyle/>
          <a:p>
            <a:pPr lvl="0" algn="just"/>
            <a:r>
              <a:rPr lang="en-US" dirty="0"/>
              <a:t>Mesh technology is an arrangement of the network in which computers are interconnected with each other through various redundant connections.</a:t>
            </a:r>
          </a:p>
          <a:p>
            <a:pPr lvl="0" algn="just"/>
            <a:r>
              <a:rPr lang="en-US" dirty="0"/>
              <a:t>There are multiple paths from one computer to another computer.</a:t>
            </a:r>
          </a:p>
          <a:p>
            <a:pPr lvl="0" algn="just"/>
            <a:r>
              <a:rPr lang="en-US" dirty="0"/>
              <a:t>It does not contain the switch, hub or any central computer which acts as a central point of communication.</a:t>
            </a:r>
          </a:p>
          <a:p>
            <a:pPr lvl="0" algn="just"/>
            <a:r>
              <a:rPr lang="en-US" dirty="0"/>
              <a:t>The Internet is an example of the mesh topology</a:t>
            </a:r>
            <a:r>
              <a:rPr lang="en-US" dirty="0" smtClean="0"/>
              <a:t>.</a:t>
            </a:r>
            <a:endParaRPr lang="en-US" dirty="0"/>
          </a:p>
        </p:txBody>
      </p:sp>
      <p:pic>
        <p:nvPicPr>
          <p:cNvPr id="2050" name="Picture 2" descr="6 Best Network Topologies Explained - Pros &amp;amp; Cons [Including Diagrams]"/>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276850" y="1676400"/>
            <a:ext cx="3657600" cy="3886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53749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Mesh Topology</a:t>
            </a:r>
            <a:endParaRPr lang="en-US" dirty="0"/>
          </a:p>
        </p:txBody>
      </p:sp>
      <p:sp>
        <p:nvSpPr>
          <p:cNvPr id="3" name="Content Placeholder 2"/>
          <p:cNvSpPr>
            <a:spLocks noGrp="1"/>
          </p:cNvSpPr>
          <p:nvPr>
            <p:ph sz="half" idx="1"/>
          </p:nvPr>
        </p:nvSpPr>
        <p:spPr/>
        <p:txBody>
          <a:bodyPr>
            <a:normAutofit fontScale="62500" lnSpcReduction="20000"/>
          </a:bodyPr>
          <a:lstStyle/>
          <a:p>
            <a:pPr marL="82296" indent="0">
              <a:buNone/>
            </a:pPr>
            <a:r>
              <a:rPr lang="en-US" sz="3800" b="1" dirty="0" smtClean="0"/>
              <a:t>Advantages</a:t>
            </a:r>
          </a:p>
          <a:p>
            <a:pPr lvl="0" algn="just" fontAlgn="base"/>
            <a:r>
              <a:rPr lang="en-US" dirty="0"/>
              <a:t>Failure during a single device won’t break the network.</a:t>
            </a:r>
          </a:p>
          <a:p>
            <a:pPr lvl="0" algn="just" fontAlgn="base"/>
            <a:r>
              <a:rPr lang="en-US" dirty="0"/>
              <a:t>Fault identification is straightforward.</a:t>
            </a:r>
          </a:p>
          <a:p>
            <a:pPr lvl="0" algn="just" fontAlgn="base"/>
            <a:r>
              <a:rPr lang="en-US" dirty="0"/>
              <a:t>This topology provides multiple paths to succeed in the destination and tons of redundancy.</a:t>
            </a:r>
          </a:p>
          <a:p>
            <a:pPr lvl="0" algn="just" fontAlgn="base"/>
            <a:r>
              <a:rPr lang="en-US" dirty="0"/>
              <a:t>It provides high privacy and security.</a:t>
            </a:r>
          </a:p>
          <a:p>
            <a:pPr lvl="0" algn="just" fontAlgn="base"/>
            <a:r>
              <a:rPr lang="en-US" dirty="0"/>
              <a:t>Data transmission is more consistent because failure doesn’t disrupt its processes.</a:t>
            </a:r>
          </a:p>
          <a:p>
            <a:pPr lvl="0" algn="just" fontAlgn="base"/>
            <a:r>
              <a:rPr lang="en-US" dirty="0"/>
              <a:t>Adding new devices won’t disrupt data transmissions.</a:t>
            </a:r>
          </a:p>
          <a:p>
            <a:pPr lvl="0" algn="just" fontAlgn="base"/>
            <a:r>
              <a:rPr lang="en-US" dirty="0"/>
              <a:t>This topology has robust features to beat any situation.</a:t>
            </a:r>
          </a:p>
          <a:p>
            <a:pPr marL="82296" indent="0">
              <a:buNone/>
            </a:pPr>
            <a:endParaRPr lang="en-US" dirty="0"/>
          </a:p>
        </p:txBody>
      </p:sp>
      <p:sp>
        <p:nvSpPr>
          <p:cNvPr id="4" name="Content Placeholder 3"/>
          <p:cNvSpPr>
            <a:spLocks noGrp="1"/>
          </p:cNvSpPr>
          <p:nvPr>
            <p:ph sz="half" idx="2"/>
          </p:nvPr>
        </p:nvSpPr>
        <p:spPr/>
        <p:txBody>
          <a:bodyPr>
            <a:normAutofit fontScale="62500" lnSpcReduction="20000"/>
          </a:bodyPr>
          <a:lstStyle/>
          <a:p>
            <a:pPr marL="82296" indent="0">
              <a:buNone/>
            </a:pPr>
            <a:r>
              <a:rPr lang="en-US" sz="3800" b="1" dirty="0" smtClean="0"/>
              <a:t>Disadvantages</a:t>
            </a:r>
          </a:p>
          <a:p>
            <a:pPr lvl="0" algn="just" fontAlgn="base"/>
            <a:r>
              <a:rPr lang="en-US" dirty="0"/>
              <a:t>It’s costly as compared to the opposite network topologies </a:t>
            </a:r>
          </a:p>
          <a:p>
            <a:pPr lvl="0" algn="just" fontAlgn="base"/>
            <a:r>
              <a:rPr lang="en-US" dirty="0"/>
              <a:t>Installation is extremely difficult in the mesh.</a:t>
            </a:r>
          </a:p>
          <a:p>
            <a:pPr lvl="0" algn="just" fontAlgn="base"/>
            <a:r>
              <a:rPr lang="en-US" dirty="0"/>
              <a:t>Power requirement is higher as all the nodes will need to remain active all the time and share the load.</a:t>
            </a:r>
          </a:p>
          <a:p>
            <a:pPr lvl="0" algn="just" fontAlgn="base"/>
            <a:r>
              <a:rPr lang="en-US" dirty="0"/>
              <a:t>Complex process.</a:t>
            </a:r>
          </a:p>
          <a:p>
            <a:pPr lvl="0" algn="just" fontAlgn="base"/>
            <a:r>
              <a:rPr lang="en-US" dirty="0"/>
              <a:t>Maintenance needs are challenging with a mesh.</a:t>
            </a:r>
          </a:p>
          <a:p>
            <a:pPr marL="82296" indent="0">
              <a:buNone/>
            </a:pPr>
            <a:endParaRPr lang="en-US" dirty="0"/>
          </a:p>
        </p:txBody>
      </p:sp>
    </p:spTree>
    <p:extLst>
      <p:ext uri="{BB962C8B-B14F-4D97-AF65-F5344CB8AC3E}">
        <p14:creationId xmlns:p14="http://schemas.microsoft.com/office/powerpoint/2010/main" val="8160111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b="1" dirty="0">
                <a:effectLst>
                  <a:outerShdw blurRad="38100" dist="38100" dir="2700000" algn="tl">
                    <a:srgbClr val="000000">
                      <a:alpha val="43137"/>
                    </a:srgbClr>
                  </a:outerShdw>
                </a:effectLst>
              </a:rPr>
              <a:t>Hybrid Topology</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sz="half" idx="1"/>
          </p:nvPr>
        </p:nvSpPr>
        <p:spPr/>
        <p:txBody>
          <a:bodyPr>
            <a:normAutofit fontScale="62500" lnSpcReduction="20000"/>
          </a:bodyPr>
          <a:lstStyle/>
          <a:p>
            <a:pPr lvl="0" algn="just"/>
            <a:r>
              <a:rPr lang="en-US" dirty="0"/>
              <a:t>The combination of various different topologies is known as Hybrid topology.</a:t>
            </a:r>
          </a:p>
          <a:p>
            <a:pPr lvl="0" algn="just"/>
            <a:r>
              <a:rPr lang="en-US" dirty="0"/>
              <a:t>A Hybrid topology is a connection between different links and nodes to transfer the data.</a:t>
            </a:r>
          </a:p>
          <a:p>
            <a:pPr lvl="0" algn="just"/>
            <a:r>
              <a:rPr lang="en-US" dirty="0"/>
              <a:t>When two or more different topologies are combined together is termed as Hybrid topology and if similar topologies are connected with each other will not result in Hybrid topology. For example, if there exist a ring topology in one branch of ABC bank and bus topology in another branch of ABC bank, connecting these two topologies will result in Hybrid topology.</a:t>
            </a:r>
          </a:p>
        </p:txBody>
      </p:sp>
      <p:pic>
        <p:nvPicPr>
          <p:cNvPr id="3074" name="Picture 2" descr="Hybrid Topology in Computer Network | Working concept of Hybrid Topology |  Advantages and Disadvantages of Hybrid Topology"/>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276850" y="1524000"/>
            <a:ext cx="3657600" cy="4343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98767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Hybrid Topology</a:t>
            </a:r>
            <a:endParaRPr lang="en-US" b="1" dirty="0"/>
          </a:p>
        </p:txBody>
      </p:sp>
      <p:sp>
        <p:nvSpPr>
          <p:cNvPr id="3" name="Content Placeholder 2"/>
          <p:cNvSpPr>
            <a:spLocks noGrp="1"/>
          </p:cNvSpPr>
          <p:nvPr>
            <p:ph sz="half" idx="1"/>
          </p:nvPr>
        </p:nvSpPr>
        <p:spPr/>
        <p:txBody>
          <a:bodyPr>
            <a:normAutofit fontScale="77500" lnSpcReduction="20000"/>
          </a:bodyPr>
          <a:lstStyle/>
          <a:p>
            <a:pPr marL="82296" indent="0" algn="just">
              <a:buNone/>
            </a:pPr>
            <a:r>
              <a:rPr lang="en-US" sz="3600" b="1" dirty="0" smtClean="0"/>
              <a:t>Advantages</a:t>
            </a:r>
          </a:p>
          <a:p>
            <a:pPr lvl="0" algn="just" fontAlgn="base"/>
            <a:r>
              <a:rPr lang="en-US" dirty="0"/>
              <a:t>This type of topology combines the benefits of different types of topologies in one topology.</a:t>
            </a:r>
          </a:p>
          <a:p>
            <a:pPr lvl="0" algn="just" fontAlgn="base"/>
            <a:r>
              <a:rPr lang="en-US" dirty="0"/>
              <a:t>Can be modified as per requirement.</a:t>
            </a:r>
          </a:p>
          <a:p>
            <a:pPr lvl="0" algn="just" fontAlgn="base"/>
            <a:r>
              <a:rPr lang="en-US" dirty="0"/>
              <a:t>It is extremely flexible.</a:t>
            </a:r>
          </a:p>
          <a:p>
            <a:pPr lvl="0" algn="just" fontAlgn="base"/>
            <a:r>
              <a:rPr lang="en-US" dirty="0"/>
              <a:t>It is very reliable.</a:t>
            </a:r>
          </a:p>
          <a:p>
            <a:pPr lvl="0" algn="just" fontAlgn="base"/>
            <a:r>
              <a:rPr lang="en-US" dirty="0"/>
              <a:t>It is easily scalable </a:t>
            </a:r>
          </a:p>
          <a:p>
            <a:pPr lvl="0" algn="just" fontAlgn="base"/>
            <a:r>
              <a:rPr lang="en-US" dirty="0"/>
              <a:t>Error detecting and trouble shooting is easy.</a:t>
            </a:r>
          </a:p>
          <a:p>
            <a:pPr lvl="0" algn="just" fontAlgn="base"/>
            <a:r>
              <a:rPr lang="en-US" dirty="0"/>
              <a:t>It is used for create large network.</a:t>
            </a:r>
          </a:p>
          <a:p>
            <a:pPr marL="82296" indent="0" algn="just">
              <a:buNone/>
            </a:pPr>
            <a:endParaRPr lang="en-US" dirty="0"/>
          </a:p>
        </p:txBody>
      </p:sp>
      <p:sp>
        <p:nvSpPr>
          <p:cNvPr id="4" name="Content Placeholder 3"/>
          <p:cNvSpPr>
            <a:spLocks noGrp="1"/>
          </p:cNvSpPr>
          <p:nvPr>
            <p:ph sz="half" idx="2"/>
          </p:nvPr>
        </p:nvSpPr>
        <p:spPr/>
        <p:txBody>
          <a:bodyPr>
            <a:normAutofit fontScale="77500" lnSpcReduction="20000"/>
          </a:bodyPr>
          <a:lstStyle/>
          <a:p>
            <a:pPr marL="82296" indent="0" algn="just">
              <a:buNone/>
            </a:pPr>
            <a:r>
              <a:rPr lang="en-US" sz="3600" b="1" dirty="0" smtClean="0"/>
              <a:t>Disadvantages</a:t>
            </a:r>
          </a:p>
          <a:p>
            <a:pPr lvl="0" algn="just" fontAlgn="base"/>
            <a:r>
              <a:rPr lang="en-US" dirty="0"/>
              <a:t>It is a type of expensive </a:t>
            </a:r>
            <a:r>
              <a:rPr lang="en-US" dirty="0" smtClean="0"/>
              <a:t>network.</a:t>
            </a:r>
            <a:endParaRPr lang="en-US" dirty="0"/>
          </a:p>
          <a:p>
            <a:pPr lvl="0" algn="just" fontAlgn="base"/>
            <a:r>
              <a:rPr lang="en-US" dirty="0"/>
              <a:t>Design of a hybrid network is very complex.</a:t>
            </a:r>
          </a:p>
          <a:p>
            <a:pPr lvl="0" algn="just" fontAlgn="base"/>
            <a:r>
              <a:rPr lang="en-US" dirty="0"/>
              <a:t>Requires a lot of cables in installation process.</a:t>
            </a:r>
          </a:p>
          <a:p>
            <a:pPr lvl="0" algn="just" fontAlgn="base"/>
            <a:r>
              <a:rPr lang="en-US" dirty="0"/>
              <a:t>Installation is a difficult process.</a:t>
            </a:r>
          </a:p>
          <a:p>
            <a:pPr marL="82296" indent="0" algn="just">
              <a:buNone/>
            </a:pPr>
            <a:endParaRPr lang="en-US" dirty="0"/>
          </a:p>
        </p:txBody>
      </p:sp>
    </p:spTree>
    <p:extLst>
      <p:ext uri="{BB962C8B-B14F-4D97-AF65-F5344CB8AC3E}">
        <p14:creationId xmlns:p14="http://schemas.microsoft.com/office/powerpoint/2010/main" val="39049015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Network Linking Devices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10000"/>
          </a:bodyPr>
          <a:lstStyle/>
          <a:p>
            <a:r>
              <a:rPr lang="en-US" sz="3800" b="1" dirty="0"/>
              <a:t>Repeater</a:t>
            </a:r>
            <a:endParaRPr lang="en-US" sz="3800" dirty="0"/>
          </a:p>
          <a:p>
            <a:pPr marL="82296" indent="0" algn="just">
              <a:buNone/>
            </a:pPr>
            <a:r>
              <a:rPr lang="en-US" dirty="0"/>
              <a:t>A repeater is a network device that retransmits a received signal with more power and to an extended geographical or topological network boundary than the original signal could. A repeater is implemented in computer networks to expand the coverage area of the network, re-propagate a weak or broken signal, and/or service remote nodes. Repeaters amplify the received or input signal to a higher frequency domain so that it is reusable, scalable, and available. </a:t>
            </a:r>
          </a:p>
          <a:p>
            <a:endParaRPr lang="en-US" dirty="0"/>
          </a:p>
        </p:txBody>
      </p:sp>
    </p:spTree>
    <p:extLst>
      <p:ext uri="{BB962C8B-B14F-4D97-AF65-F5344CB8AC3E}">
        <p14:creationId xmlns:p14="http://schemas.microsoft.com/office/powerpoint/2010/main" val="19024777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Network Linking Devices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0000" lnSpcReduction="20000"/>
          </a:bodyPr>
          <a:lstStyle/>
          <a:p>
            <a:pPr algn="just" fontAlgn="base"/>
            <a:r>
              <a:rPr lang="en-US" sz="4000" b="1" dirty="0"/>
              <a:t>Hub</a:t>
            </a:r>
            <a:endParaRPr lang="en-US" sz="4000" dirty="0"/>
          </a:p>
          <a:p>
            <a:pPr marL="82296" indent="0" algn="just" fontAlgn="base">
              <a:buNone/>
            </a:pPr>
            <a:r>
              <a:rPr lang="en-US" dirty="0"/>
              <a:t>A hub is a type of networking device that connects devices on a computer network together. The hub is used as a central connective device in the star topology. Computers are connected to each other through hubs. After receiving the signal delivered to the hub, it broadcasts it to all computers linked to it. </a:t>
            </a:r>
            <a:r>
              <a:rPr lang="en-US" b="1" dirty="0"/>
              <a:t> </a:t>
            </a:r>
            <a:endParaRPr lang="en-US" dirty="0"/>
          </a:p>
          <a:p>
            <a:pPr algn="just" fontAlgn="base"/>
            <a:r>
              <a:rPr lang="en-US" sz="4000" b="1" dirty="0"/>
              <a:t>Switch</a:t>
            </a:r>
            <a:endParaRPr lang="en-US" sz="4000" dirty="0"/>
          </a:p>
          <a:p>
            <a:pPr marL="82296" indent="0" algn="just" fontAlgn="base">
              <a:buNone/>
            </a:pPr>
            <a:r>
              <a:rPr lang="en-US" dirty="0"/>
              <a:t>A network switch is a type of networking device that connects devices on a computer network together. The work of the switch and hub is almost the same. However, after receiving the signal sent to the hub, it sends the signal to all the computers at the same time. That is, it broadcasts the signal, but after receiving the signal sent to the switch, it only sends it to the target computer. This is why switches are called "intelligent devices."</a:t>
            </a:r>
          </a:p>
        </p:txBody>
      </p:sp>
    </p:spTree>
    <p:extLst>
      <p:ext uri="{BB962C8B-B14F-4D97-AF65-F5344CB8AC3E}">
        <p14:creationId xmlns:p14="http://schemas.microsoft.com/office/powerpoint/2010/main" val="25302267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Network Linking Devices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62500" lnSpcReduction="20000"/>
          </a:bodyPr>
          <a:lstStyle/>
          <a:p>
            <a:pPr algn="just" fontAlgn="base"/>
            <a:r>
              <a:rPr lang="en-US" sz="4500" b="1" dirty="0" smtClean="0"/>
              <a:t>Router</a:t>
            </a:r>
            <a:endParaRPr lang="en-US" sz="4500" dirty="0"/>
          </a:p>
          <a:p>
            <a:pPr marL="82296" indent="0" algn="just" fontAlgn="base">
              <a:buNone/>
            </a:pPr>
            <a:r>
              <a:rPr lang="en-US" dirty="0" smtClean="0"/>
              <a:t>The </a:t>
            </a:r>
            <a:r>
              <a:rPr lang="en-US" dirty="0"/>
              <a:t>router can be compared to a postman. The router must keep track of all network segment updates, just as the postman must identify all possible routes for delivering the recipient's paper. The router delivers data packets from the source computer to the destination computer. The router uses the shortest distance route to deliver the data packets to the destination. Routers are more expensive than other networking devices like hubs, bridges and switches.</a:t>
            </a:r>
          </a:p>
          <a:p>
            <a:pPr algn="just" fontAlgn="base"/>
            <a:r>
              <a:rPr lang="en-US" sz="4500" b="1" dirty="0"/>
              <a:t>Bridge</a:t>
            </a:r>
            <a:endParaRPr lang="en-US" sz="4500" dirty="0"/>
          </a:p>
          <a:p>
            <a:pPr marL="82296" indent="0" algn="just" fontAlgn="base">
              <a:buNone/>
            </a:pPr>
            <a:r>
              <a:rPr lang="en-US" dirty="0"/>
              <a:t>A bridge is a network device that connects multiple LANs (local area networks) together to form a larger LAN. The process of aggregating networks is called network bridging. A bridge connects the different components so that they appear as parts of a single network. The main function of this is to examine the incoming traffic and examine whether to filter it or forward it.</a:t>
            </a:r>
          </a:p>
        </p:txBody>
      </p:sp>
    </p:spTree>
    <p:extLst>
      <p:ext uri="{BB962C8B-B14F-4D97-AF65-F5344CB8AC3E}">
        <p14:creationId xmlns:p14="http://schemas.microsoft.com/office/powerpoint/2010/main" val="34178291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Network </a:t>
            </a:r>
            <a:r>
              <a:rPr lang="en-US" b="1" dirty="0" smtClean="0">
                <a:effectLst>
                  <a:outerShdw blurRad="38100" dist="38100" dir="2700000" algn="tl">
                    <a:srgbClr val="000000">
                      <a:alpha val="43137"/>
                    </a:srgbClr>
                  </a:outerShdw>
                </a:effectLst>
              </a:rPr>
              <a:t>Protocols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7500" lnSpcReduction="20000"/>
          </a:bodyPr>
          <a:lstStyle/>
          <a:p>
            <a:pPr algn="just" fontAlgn="base"/>
            <a:r>
              <a:rPr lang="en-US" dirty="0"/>
              <a:t>A network protocol is an established set of rules that determine how data is transmitted between different devices in the same network. </a:t>
            </a:r>
            <a:endParaRPr lang="en-US" dirty="0" smtClean="0"/>
          </a:p>
          <a:p>
            <a:pPr algn="just" fontAlgn="base"/>
            <a:r>
              <a:rPr lang="en-US" dirty="0" smtClean="0"/>
              <a:t>Essentially</a:t>
            </a:r>
            <a:r>
              <a:rPr lang="en-US" dirty="0"/>
              <a:t>, it allows connected devices to communicate with each other, regardless of any differences in their internal processes, structure or design. </a:t>
            </a:r>
            <a:endParaRPr lang="en-US" dirty="0" smtClean="0"/>
          </a:p>
          <a:p>
            <a:pPr algn="just" fontAlgn="base"/>
            <a:r>
              <a:rPr lang="en-US" dirty="0" smtClean="0"/>
              <a:t>Network </a:t>
            </a:r>
            <a:r>
              <a:rPr lang="en-US" dirty="0"/>
              <a:t>protocols are the reason you can easily communicate with people all over the world, and thus play a critical role in modern digital communications. </a:t>
            </a:r>
            <a:endParaRPr lang="en-US" dirty="0" smtClean="0"/>
          </a:p>
          <a:p>
            <a:pPr algn="just" fontAlgn="base"/>
            <a:r>
              <a:rPr lang="en-US" dirty="0" smtClean="0"/>
              <a:t>The </a:t>
            </a:r>
            <a:r>
              <a:rPr lang="en-US" dirty="0"/>
              <a:t>common protocols are;</a:t>
            </a:r>
          </a:p>
          <a:p>
            <a:pPr lvl="1" fontAlgn="base">
              <a:buFont typeface="Wingdings" panose="05000000000000000000" pitchFamily="2" charset="2"/>
              <a:buChar char="v"/>
            </a:pPr>
            <a:r>
              <a:rPr lang="en-US" sz="2600" dirty="0"/>
              <a:t>OSI Model</a:t>
            </a:r>
          </a:p>
          <a:p>
            <a:pPr lvl="1" fontAlgn="base">
              <a:buFont typeface="Wingdings" panose="05000000000000000000" pitchFamily="2" charset="2"/>
              <a:buChar char="v"/>
            </a:pPr>
            <a:r>
              <a:rPr lang="en-US" sz="2600" dirty="0"/>
              <a:t>TCP/IP Model</a:t>
            </a:r>
          </a:p>
          <a:p>
            <a:pPr lvl="1" fontAlgn="base">
              <a:buFont typeface="Wingdings" panose="05000000000000000000" pitchFamily="2" charset="2"/>
              <a:buChar char="v"/>
            </a:pPr>
            <a:r>
              <a:rPr lang="en-US" sz="2600" dirty="0"/>
              <a:t>WWW</a:t>
            </a:r>
          </a:p>
          <a:p>
            <a:endParaRPr lang="en-US" dirty="0"/>
          </a:p>
        </p:txBody>
      </p:sp>
    </p:spTree>
    <p:extLst>
      <p:ext uri="{BB962C8B-B14F-4D97-AF65-F5344CB8AC3E}">
        <p14:creationId xmlns:p14="http://schemas.microsoft.com/office/powerpoint/2010/main" val="272833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OSI </a:t>
            </a:r>
            <a:r>
              <a:rPr lang="en-US" b="1" dirty="0" smtClean="0">
                <a:effectLst>
                  <a:outerShdw blurRad="38100" dist="38100" dir="2700000" algn="tl">
                    <a:srgbClr val="000000">
                      <a:alpha val="43137"/>
                    </a:srgbClr>
                  </a:outerShdw>
                </a:effectLst>
              </a:rPr>
              <a:t>Model</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pPr algn="just"/>
            <a:r>
              <a:rPr lang="en-US" sz="2400" dirty="0"/>
              <a:t>The OSI Model (Open Systems Interconnection Model) was published in 1984 by the International Organization for Standardization (ISO). </a:t>
            </a:r>
            <a:endParaRPr lang="en-US" sz="2400" dirty="0" smtClean="0"/>
          </a:p>
          <a:p>
            <a:pPr algn="just"/>
            <a:r>
              <a:rPr lang="en-US" sz="2400" dirty="0" smtClean="0"/>
              <a:t>It </a:t>
            </a:r>
            <a:r>
              <a:rPr lang="en-US" sz="2400" dirty="0"/>
              <a:t>is a conceptual framework used to describe the functions of a networking system. </a:t>
            </a:r>
            <a:endParaRPr lang="en-US" sz="2400" dirty="0" smtClean="0"/>
          </a:p>
          <a:p>
            <a:pPr algn="just"/>
            <a:r>
              <a:rPr lang="en-US" sz="2400" dirty="0" smtClean="0"/>
              <a:t>The </a:t>
            </a:r>
            <a:r>
              <a:rPr lang="en-US" sz="2400" dirty="0"/>
              <a:t>OSI model characterizes computing functions into a universal set of rules and requirements in order to support interoperability between different products and software. </a:t>
            </a:r>
            <a:endParaRPr lang="en-US" sz="2400" dirty="0" smtClean="0"/>
          </a:p>
          <a:p>
            <a:pPr algn="just"/>
            <a:r>
              <a:rPr lang="en-US" sz="2400" dirty="0" smtClean="0"/>
              <a:t>In </a:t>
            </a:r>
            <a:r>
              <a:rPr lang="en-US" sz="2400" dirty="0"/>
              <a:t>the OSI reference model, the communications between a computing systems are split into seven different abstraction layers: Physical, Data Link, Network, Transport, Session, Presentation, and Application.</a:t>
            </a:r>
          </a:p>
        </p:txBody>
      </p:sp>
    </p:spTree>
    <p:extLst>
      <p:ext uri="{BB962C8B-B14F-4D97-AF65-F5344CB8AC3E}">
        <p14:creationId xmlns:p14="http://schemas.microsoft.com/office/powerpoint/2010/main" val="29349610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0" y="228600"/>
            <a:ext cx="7696200" cy="6477000"/>
          </a:xfrm>
          <a:prstGeom prst="rect">
            <a:avLst/>
          </a:prstGeom>
        </p:spPr>
      </p:pic>
    </p:spTree>
    <p:extLst>
      <p:ext uri="{BB962C8B-B14F-4D97-AF65-F5344CB8AC3E}">
        <p14:creationId xmlns:p14="http://schemas.microsoft.com/office/powerpoint/2010/main" val="2948408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3400" b="1" dirty="0">
                <a:effectLst>
                  <a:outerShdw blurRad="38100" dist="38100" dir="2700000" algn="tl">
                    <a:srgbClr val="000000">
                      <a:alpha val="43137"/>
                    </a:srgbClr>
                  </a:outerShdw>
                </a:effectLst>
              </a:rPr>
              <a:t>The Advantages of Using a </a:t>
            </a:r>
            <a:r>
              <a:rPr lang="en-US" sz="3400" b="1" dirty="0" smtClean="0">
                <a:effectLst>
                  <a:outerShdw blurRad="38100" dist="38100" dir="2700000" algn="tl">
                    <a:srgbClr val="000000">
                      <a:alpha val="43137"/>
                    </a:srgbClr>
                  </a:outerShdw>
                </a:effectLst>
              </a:rPr>
              <a:t>Network</a:t>
            </a:r>
            <a:endParaRPr lang="en-US" sz="34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lvl="0" algn="just"/>
            <a:r>
              <a:rPr lang="en-US" dirty="0"/>
              <a:t>Allows Simultaneous Access to Critical Programs and Data. </a:t>
            </a:r>
            <a:endParaRPr lang="en-US" dirty="0" smtClean="0"/>
          </a:p>
          <a:p>
            <a:pPr algn="just"/>
            <a:r>
              <a:rPr lang="en-US" dirty="0"/>
              <a:t>Allows People to Share Peripheral Devices, Such as Printers and Scanners. </a:t>
            </a:r>
          </a:p>
          <a:p>
            <a:pPr algn="just"/>
            <a:r>
              <a:rPr lang="en-US" dirty="0"/>
              <a:t>Facilitates Personal Communication with Email and Instant Messaging.</a:t>
            </a:r>
          </a:p>
          <a:p>
            <a:pPr algn="just"/>
            <a:r>
              <a:rPr lang="en-US" dirty="0"/>
              <a:t>Makes the Backup Process Easier.</a:t>
            </a:r>
          </a:p>
          <a:p>
            <a:pPr lvl="0"/>
            <a:endParaRPr lang="en-US" dirty="0"/>
          </a:p>
        </p:txBody>
      </p:sp>
    </p:spTree>
    <p:extLst>
      <p:ext uri="{BB962C8B-B14F-4D97-AF65-F5344CB8AC3E}">
        <p14:creationId xmlns:p14="http://schemas.microsoft.com/office/powerpoint/2010/main" val="24570810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Physical Layer</a:t>
            </a:r>
            <a:endParaRPr lang="en-US" b="1" dirty="0"/>
          </a:p>
        </p:txBody>
      </p:sp>
      <p:sp>
        <p:nvSpPr>
          <p:cNvPr id="3" name="Content Placeholder 2"/>
          <p:cNvSpPr>
            <a:spLocks noGrp="1"/>
          </p:cNvSpPr>
          <p:nvPr>
            <p:ph idx="1"/>
          </p:nvPr>
        </p:nvSpPr>
        <p:spPr/>
        <p:txBody>
          <a:bodyPr/>
          <a:lstStyle/>
          <a:p>
            <a:pPr algn="just"/>
            <a:r>
              <a:rPr lang="en-US" dirty="0"/>
              <a:t>The physical layer is responsible for the physical cable or wireless connection between network nodes. </a:t>
            </a:r>
            <a:endParaRPr lang="en-US" dirty="0" smtClean="0"/>
          </a:p>
          <a:p>
            <a:pPr algn="just"/>
            <a:r>
              <a:rPr lang="en-US" dirty="0" smtClean="0"/>
              <a:t>It </a:t>
            </a:r>
            <a:r>
              <a:rPr lang="en-US" dirty="0"/>
              <a:t>defines the connector, the electrical cable or wireless technology connecting the devices, and is responsible for transmission of the raw data, which is simply a series of 0s and 1s, while taking care of bit rate control.</a:t>
            </a:r>
          </a:p>
          <a:p>
            <a:endParaRPr lang="en-US" dirty="0"/>
          </a:p>
        </p:txBody>
      </p:sp>
    </p:spTree>
    <p:extLst>
      <p:ext uri="{BB962C8B-B14F-4D97-AF65-F5344CB8AC3E}">
        <p14:creationId xmlns:p14="http://schemas.microsoft.com/office/powerpoint/2010/main" val="18790580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Data Link Layer</a:t>
            </a:r>
            <a:endParaRPr lang="en-US" b="1" dirty="0"/>
          </a:p>
        </p:txBody>
      </p:sp>
      <p:sp>
        <p:nvSpPr>
          <p:cNvPr id="3" name="Content Placeholder 2"/>
          <p:cNvSpPr>
            <a:spLocks noGrp="1"/>
          </p:cNvSpPr>
          <p:nvPr>
            <p:ph idx="1"/>
          </p:nvPr>
        </p:nvSpPr>
        <p:spPr/>
        <p:txBody>
          <a:bodyPr>
            <a:normAutofit fontScale="92500" lnSpcReduction="20000"/>
          </a:bodyPr>
          <a:lstStyle/>
          <a:p>
            <a:pPr algn="just"/>
            <a:r>
              <a:rPr lang="en-US" dirty="0"/>
              <a:t>The data link layer establishes and terminates a connection between two physically-connected nodes on a network. </a:t>
            </a:r>
            <a:endParaRPr lang="en-US" dirty="0" smtClean="0"/>
          </a:p>
          <a:p>
            <a:pPr algn="just"/>
            <a:r>
              <a:rPr lang="en-US" dirty="0" smtClean="0"/>
              <a:t>It </a:t>
            </a:r>
            <a:r>
              <a:rPr lang="en-US" dirty="0"/>
              <a:t>breaks up packets into frames and sends them from source to destination. </a:t>
            </a:r>
            <a:endParaRPr lang="en-US" dirty="0" smtClean="0"/>
          </a:p>
          <a:p>
            <a:pPr algn="just"/>
            <a:r>
              <a:rPr lang="en-US" dirty="0" smtClean="0"/>
              <a:t>This </a:t>
            </a:r>
            <a:r>
              <a:rPr lang="en-US" dirty="0"/>
              <a:t>layer is composed of two parts—Logical Link Control (LLC), which identifies network protocols, performs error checking and synchronizes frames, and Media Access Control (MAC) which uses MAC addresses to connect devices and define permissions to transmit and receive data.</a:t>
            </a:r>
          </a:p>
        </p:txBody>
      </p:sp>
    </p:spTree>
    <p:extLst>
      <p:ext uri="{BB962C8B-B14F-4D97-AF65-F5344CB8AC3E}">
        <p14:creationId xmlns:p14="http://schemas.microsoft.com/office/powerpoint/2010/main" val="9696932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Network Layer</a:t>
            </a:r>
            <a:endParaRPr lang="en-US" b="1" dirty="0"/>
          </a:p>
        </p:txBody>
      </p:sp>
      <p:sp>
        <p:nvSpPr>
          <p:cNvPr id="3" name="Content Placeholder 2"/>
          <p:cNvSpPr>
            <a:spLocks noGrp="1"/>
          </p:cNvSpPr>
          <p:nvPr>
            <p:ph idx="1"/>
          </p:nvPr>
        </p:nvSpPr>
        <p:spPr/>
        <p:txBody>
          <a:bodyPr>
            <a:normAutofit fontScale="92500"/>
          </a:bodyPr>
          <a:lstStyle/>
          <a:p>
            <a:pPr algn="just"/>
            <a:r>
              <a:rPr lang="en-US" dirty="0"/>
              <a:t>The network layer has two main functions. </a:t>
            </a:r>
            <a:endParaRPr lang="en-US" dirty="0" smtClean="0"/>
          </a:p>
          <a:p>
            <a:pPr algn="just"/>
            <a:r>
              <a:rPr lang="en-US" dirty="0" smtClean="0"/>
              <a:t>One </a:t>
            </a:r>
            <a:r>
              <a:rPr lang="en-US" dirty="0"/>
              <a:t>is breaking up segments into network packets, and reassembling the packets on the receiving end. </a:t>
            </a:r>
            <a:endParaRPr lang="en-US" dirty="0" smtClean="0"/>
          </a:p>
          <a:p>
            <a:pPr algn="just"/>
            <a:r>
              <a:rPr lang="en-US" dirty="0" smtClean="0"/>
              <a:t>The </a:t>
            </a:r>
            <a:r>
              <a:rPr lang="en-US" dirty="0"/>
              <a:t>other is routing packets by discovering the best path across a physical network. </a:t>
            </a:r>
            <a:endParaRPr lang="en-US" dirty="0" smtClean="0"/>
          </a:p>
          <a:p>
            <a:pPr algn="just"/>
            <a:r>
              <a:rPr lang="en-US" dirty="0" smtClean="0"/>
              <a:t>The </a:t>
            </a:r>
            <a:r>
              <a:rPr lang="en-US" dirty="0"/>
              <a:t>network layer uses network addresses (typically Internet Protocol addresses) to route packets to a destination node.</a:t>
            </a:r>
          </a:p>
          <a:p>
            <a:pPr algn="just"/>
            <a:endParaRPr lang="en-US" dirty="0"/>
          </a:p>
        </p:txBody>
      </p:sp>
    </p:spTree>
    <p:extLst>
      <p:ext uri="{BB962C8B-B14F-4D97-AF65-F5344CB8AC3E}">
        <p14:creationId xmlns:p14="http://schemas.microsoft.com/office/powerpoint/2010/main" val="35062110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Transport Layer</a:t>
            </a:r>
            <a:endParaRPr lang="en-US" b="1" dirty="0"/>
          </a:p>
        </p:txBody>
      </p:sp>
      <p:sp>
        <p:nvSpPr>
          <p:cNvPr id="3" name="Content Placeholder 2"/>
          <p:cNvSpPr>
            <a:spLocks noGrp="1"/>
          </p:cNvSpPr>
          <p:nvPr>
            <p:ph idx="1"/>
          </p:nvPr>
        </p:nvSpPr>
        <p:spPr/>
        <p:txBody>
          <a:bodyPr>
            <a:normAutofit fontScale="85000" lnSpcReduction="10000"/>
          </a:bodyPr>
          <a:lstStyle/>
          <a:p>
            <a:pPr algn="just"/>
            <a:r>
              <a:rPr lang="en-US" dirty="0"/>
              <a:t>The transport layer takes data transferred in the session layer and breaks it into “segments” on the transmitting end. </a:t>
            </a:r>
            <a:endParaRPr lang="en-US" dirty="0" smtClean="0"/>
          </a:p>
          <a:p>
            <a:pPr algn="just"/>
            <a:r>
              <a:rPr lang="en-US" dirty="0" smtClean="0"/>
              <a:t>It </a:t>
            </a:r>
            <a:r>
              <a:rPr lang="en-US" dirty="0"/>
              <a:t>is responsible for reassembling the segments on the receiving end, turning it back into data that can be used by the session layer. </a:t>
            </a:r>
            <a:endParaRPr lang="en-US" dirty="0" smtClean="0"/>
          </a:p>
          <a:p>
            <a:pPr algn="just"/>
            <a:r>
              <a:rPr lang="en-US" dirty="0" smtClean="0"/>
              <a:t>The </a:t>
            </a:r>
            <a:r>
              <a:rPr lang="en-US" dirty="0"/>
              <a:t>transport layer carries out flow control, sending data at a rate that matches the connection speed of the receiving device, and error control, checking if data was received incorrectly and if not, requesting it again.</a:t>
            </a:r>
          </a:p>
        </p:txBody>
      </p:sp>
    </p:spTree>
    <p:extLst>
      <p:ext uri="{BB962C8B-B14F-4D97-AF65-F5344CB8AC3E}">
        <p14:creationId xmlns:p14="http://schemas.microsoft.com/office/powerpoint/2010/main" val="715541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Session Layer</a:t>
            </a:r>
            <a:endParaRPr lang="en-US" b="1" dirty="0"/>
          </a:p>
        </p:txBody>
      </p:sp>
      <p:sp>
        <p:nvSpPr>
          <p:cNvPr id="3" name="Content Placeholder 2"/>
          <p:cNvSpPr>
            <a:spLocks noGrp="1"/>
          </p:cNvSpPr>
          <p:nvPr>
            <p:ph idx="1"/>
          </p:nvPr>
        </p:nvSpPr>
        <p:spPr/>
        <p:txBody>
          <a:bodyPr>
            <a:normAutofit lnSpcReduction="10000"/>
          </a:bodyPr>
          <a:lstStyle/>
          <a:p>
            <a:pPr algn="just"/>
            <a:r>
              <a:rPr lang="en-US" dirty="0"/>
              <a:t>The session layer creates communication channels, called sessions, between devices</a:t>
            </a:r>
            <a:r>
              <a:rPr lang="en-US" dirty="0" smtClean="0"/>
              <a:t>.</a:t>
            </a:r>
          </a:p>
          <a:p>
            <a:pPr algn="just"/>
            <a:r>
              <a:rPr lang="en-US" dirty="0" smtClean="0"/>
              <a:t> </a:t>
            </a:r>
            <a:r>
              <a:rPr lang="en-US" dirty="0"/>
              <a:t>It is responsible for opening sessions, ensuring they remain open and functional while data is being transferred, and closing them when communication ends. </a:t>
            </a:r>
            <a:endParaRPr lang="en-US" dirty="0" smtClean="0"/>
          </a:p>
          <a:p>
            <a:pPr algn="just"/>
            <a:r>
              <a:rPr lang="en-US" dirty="0" smtClean="0"/>
              <a:t>The </a:t>
            </a:r>
            <a:r>
              <a:rPr lang="en-US" dirty="0"/>
              <a:t>session layer can also set checkpoints during a data transfer—if the session is interrupted, devices can resume data transfer from the last checkpoint.</a:t>
            </a:r>
          </a:p>
        </p:txBody>
      </p:sp>
    </p:spTree>
    <p:extLst>
      <p:ext uri="{BB962C8B-B14F-4D97-AF65-F5344CB8AC3E}">
        <p14:creationId xmlns:p14="http://schemas.microsoft.com/office/powerpoint/2010/main" val="121802503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Presentation Layer</a:t>
            </a:r>
            <a:endParaRPr lang="en-US" b="1" dirty="0"/>
          </a:p>
        </p:txBody>
      </p:sp>
      <p:sp>
        <p:nvSpPr>
          <p:cNvPr id="3" name="Content Placeholder 2"/>
          <p:cNvSpPr>
            <a:spLocks noGrp="1"/>
          </p:cNvSpPr>
          <p:nvPr>
            <p:ph idx="1"/>
          </p:nvPr>
        </p:nvSpPr>
        <p:spPr/>
        <p:txBody>
          <a:bodyPr/>
          <a:lstStyle/>
          <a:p>
            <a:pPr algn="just"/>
            <a:r>
              <a:rPr lang="en-US" dirty="0"/>
              <a:t>The presentation layer prepares data for the application layer. </a:t>
            </a:r>
            <a:endParaRPr lang="en-US" dirty="0" smtClean="0"/>
          </a:p>
          <a:p>
            <a:pPr algn="just"/>
            <a:r>
              <a:rPr lang="en-US" dirty="0" smtClean="0"/>
              <a:t>It </a:t>
            </a:r>
            <a:r>
              <a:rPr lang="en-US" dirty="0"/>
              <a:t>defines how two devices should encode, encrypt, and compress data so it is received correctly on the other end. </a:t>
            </a:r>
            <a:endParaRPr lang="en-US" dirty="0" smtClean="0"/>
          </a:p>
          <a:p>
            <a:pPr algn="just"/>
            <a:r>
              <a:rPr lang="en-US" dirty="0" smtClean="0"/>
              <a:t>The </a:t>
            </a:r>
            <a:r>
              <a:rPr lang="en-US" dirty="0"/>
              <a:t>presentation layer takes any data transmitted by the application layer and prepares it for transmission over the session layer.</a:t>
            </a:r>
          </a:p>
        </p:txBody>
      </p:sp>
    </p:spTree>
    <p:extLst>
      <p:ext uri="{BB962C8B-B14F-4D97-AF65-F5344CB8AC3E}">
        <p14:creationId xmlns:p14="http://schemas.microsoft.com/office/powerpoint/2010/main" val="10175945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Application Layer</a:t>
            </a:r>
            <a:endParaRPr lang="en-US" b="1" dirty="0"/>
          </a:p>
        </p:txBody>
      </p:sp>
      <p:sp>
        <p:nvSpPr>
          <p:cNvPr id="3" name="Content Placeholder 2"/>
          <p:cNvSpPr>
            <a:spLocks noGrp="1"/>
          </p:cNvSpPr>
          <p:nvPr>
            <p:ph idx="1"/>
          </p:nvPr>
        </p:nvSpPr>
        <p:spPr/>
        <p:txBody>
          <a:bodyPr>
            <a:normAutofit fontScale="92500" lnSpcReduction="20000"/>
          </a:bodyPr>
          <a:lstStyle/>
          <a:p>
            <a:pPr algn="just"/>
            <a:r>
              <a:rPr lang="en-US" dirty="0"/>
              <a:t>The application layer is used by end-user software such as web browsers and email clients. </a:t>
            </a:r>
            <a:endParaRPr lang="en-US" dirty="0" smtClean="0"/>
          </a:p>
          <a:p>
            <a:pPr algn="just"/>
            <a:r>
              <a:rPr lang="en-US" dirty="0" smtClean="0"/>
              <a:t>It </a:t>
            </a:r>
            <a:r>
              <a:rPr lang="en-US" dirty="0"/>
              <a:t>provides protocols that allow software to send and receive information and present meaningful data to users. </a:t>
            </a:r>
            <a:endParaRPr lang="en-US" dirty="0" smtClean="0"/>
          </a:p>
          <a:p>
            <a:pPr algn="just"/>
            <a:r>
              <a:rPr lang="en-US" dirty="0" smtClean="0"/>
              <a:t>A </a:t>
            </a:r>
            <a:r>
              <a:rPr lang="en-US" dirty="0"/>
              <a:t>few examples of application layer protocols are the Hypertext Transfer Protocol (HTTP), File Transfer Protocol (FTP), Post Office Protocol (POP), Simple Mail Transfer Protocol (SMTP), and Domain Name System (DNS).</a:t>
            </a:r>
          </a:p>
          <a:p>
            <a:pPr algn="just"/>
            <a:endParaRPr lang="en-US" dirty="0"/>
          </a:p>
        </p:txBody>
      </p:sp>
    </p:spTree>
    <p:extLst>
      <p:ext uri="{BB962C8B-B14F-4D97-AF65-F5344CB8AC3E}">
        <p14:creationId xmlns:p14="http://schemas.microsoft.com/office/powerpoint/2010/main" val="222766787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TCP/IP </a:t>
            </a:r>
            <a:r>
              <a:rPr lang="en-US" b="1" dirty="0" smtClean="0">
                <a:effectLst>
                  <a:outerShdw blurRad="38100" dist="38100" dir="2700000" algn="tl">
                    <a:srgbClr val="000000">
                      <a:alpha val="43137"/>
                    </a:srgbClr>
                  </a:outerShdw>
                </a:effectLst>
              </a:rPr>
              <a:t>Model</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20000"/>
          </a:bodyPr>
          <a:lstStyle/>
          <a:p>
            <a:pPr algn="just"/>
            <a:r>
              <a:rPr lang="en-US" dirty="0"/>
              <a:t>TCP/IP, in full Transmission Control Protocol/Internet Protocol, standard </a:t>
            </a:r>
            <a:r>
              <a:rPr lang="en-US" dirty="0" smtClean="0"/>
              <a:t>Internet</a:t>
            </a:r>
            <a:r>
              <a:rPr lang="en-US" dirty="0"/>
              <a:t> </a:t>
            </a:r>
            <a:r>
              <a:rPr lang="en-US" dirty="0" smtClean="0"/>
              <a:t>communications</a:t>
            </a:r>
            <a:r>
              <a:rPr lang="en-US" dirty="0"/>
              <a:t> </a:t>
            </a:r>
            <a:r>
              <a:rPr lang="en-US" dirty="0" smtClean="0"/>
              <a:t>protocols</a:t>
            </a:r>
            <a:r>
              <a:rPr lang="en-US" dirty="0"/>
              <a:t> </a:t>
            </a:r>
            <a:r>
              <a:rPr lang="en-US" dirty="0" smtClean="0"/>
              <a:t>that </a:t>
            </a:r>
            <a:r>
              <a:rPr lang="en-US" dirty="0"/>
              <a:t>allow digital </a:t>
            </a:r>
            <a:r>
              <a:rPr lang="en-US" dirty="0" smtClean="0"/>
              <a:t>computers </a:t>
            </a:r>
            <a:r>
              <a:rPr lang="en-US" dirty="0"/>
              <a:t> to communicate over long distances. </a:t>
            </a:r>
            <a:endParaRPr lang="en-US" dirty="0" smtClean="0"/>
          </a:p>
          <a:p>
            <a:pPr algn="just"/>
            <a:r>
              <a:rPr lang="en-US" dirty="0" smtClean="0"/>
              <a:t>The </a:t>
            </a:r>
            <a:r>
              <a:rPr lang="en-US" dirty="0"/>
              <a:t>Internet is a packet-switched network, in which information is broken down into small packets, sent individually over many different routes at the same time, and then reassembled at the receiving end. </a:t>
            </a:r>
            <a:endParaRPr lang="en-US" dirty="0" smtClean="0"/>
          </a:p>
          <a:p>
            <a:pPr algn="just"/>
            <a:r>
              <a:rPr lang="en-US" dirty="0" smtClean="0"/>
              <a:t>TCP </a:t>
            </a:r>
            <a:r>
              <a:rPr lang="en-US" dirty="0"/>
              <a:t>is the component that collects and reassembles the packets of data, while IP is responsible for making sure the packets are sent to the right </a:t>
            </a:r>
            <a:r>
              <a:rPr lang="en-US" dirty="0" smtClean="0"/>
              <a:t>destination.</a:t>
            </a:r>
            <a:endParaRPr lang="en-US" dirty="0"/>
          </a:p>
        </p:txBody>
      </p:sp>
    </p:spTree>
    <p:extLst>
      <p:ext uri="{BB962C8B-B14F-4D97-AF65-F5344CB8AC3E}">
        <p14:creationId xmlns:p14="http://schemas.microsoft.com/office/powerpoint/2010/main" val="110398184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TCP/IP </a:t>
            </a:r>
            <a:r>
              <a:rPr lang="en-US" b="1" dirty="0" smtClean="0">
                <a:effectLst>
                  <a:outerShdw blurRad="38100" dist="38100" dir="2700000" algn="tl">
                    <a:srgbClr val="000000">
                      <a:alpha val="43137"/>
                    </a:srgbClr>
                  </a:outerShdw>
                </a:effectLst>
              </a:rPr>
              <a:t>Model Layers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20000"/>
          </a:bodyPr>
          <a:lstStyle/>
          <a:p>
            <a:pPr marL="82296" indent="0" algn="just">
              <a:buNone/>
            </a:pPr>
            <a:r>
              <a:rPr lang="en-US" dirty="0"/>
              <a:t>The four layers of the TCP/IP model are as follows:</a:t>
            </a:r>
          </a:p>
          <a:p>
            <a:pPr lvl="0" algn="just"/>
            <a:r>
              <a:rPr lang="en-US" sz="3800" b="1" dirty="0"/>
              <a:t>Network Interface Layer: </a:t>
            </a:r>
            <a:endParaRPr lang="en-US" sz="3800" dirty="0"/>
          </a:p>
          <a:p>
            <a:pPr marL="82296" indent="0" algn="just">
              <a:buNone/>
            </a:pPr>
            <a:r>
              <a:rPr lang="en-US" dirty="0" smtClean="0"/>
              <a:t>This </a:t>
            </a:r>
            <a:r>
              <a:rPr lang="en-US" dirty="0"/>
              <a:t>layer defines how data should be sent, handles the physical act of sending and receiving data, and is responsible for transmitting data between applications or devices on a </a:t>
            </a:r>
            <a:r>
              <a:rPr lang="en-US" dirty="0" smtClean="0"/>
              <a:t>network. It </a:t>
            </a:r>
            <a:r>
              <a:rPr lang="en-US" dirty="0"/>
              <a:t>is the combination of the physical and data link layers of the Open Systems Interconnection (OSI) </a:t>
            </a:r>
            <a:r>
              <a:rPr lang="en-US" dirty="0" smtClean="0"/>
              <a:t>model.</a:t>
            </a:r>
          </a:p>
          <a:p>
            <a:pPr lvl="0" algn="just"/>
            <a:r>
              <a:rPr lang="en-US" sz="3300" b="1" dirty="0"/>
              <a:t>Internet Layer: </a:t>
            </a:r>
            <a:endParaRPr lang="en-US" sz="3300" dirty="0"/>
          </a:p>
          <a:p>
            <a:pPr marL="82296" indent="0" algn="just">
              <a:buNone/>
            </a:pPr>
            <a:r>
              <a:rPr lang="en-US" dirty="0"/>
              <a:t>The internet layer is responsible for sending packets from a network and controlling their movement across a network to ensure they reach their destination. </a:t>
            </a:r>
          </a:p>
        </p:txBody>
      </p:sp>
    </p:spTree>
    <p:extLst>
      <p:ext uri="{BB962C8B-B14F-4D97-AF65-F5344CB8AC3E}">
        <p14:creationId xmlns:p14="http://schemas.microsoft.com/office/powerpoint/2010/main" val="152519280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TCP/IP Model Layers</a:t>
            </a:r>
            <a:endParaRPr lang="en-US" dirty="0"/>
          </a:p>
        </p:txBody>
      </p:sp>
      <p:sp>
        <p:nvSpPr>
          <p:cNvPr id="3" name="Content Placeholder 2"/>
          <p:cNvSpPr>
            <a:spLocks noGrp="1"/>
          </p:cNvSpPr>
          <p:nvPr>
            <p:ph idx="1"/>
          </p:nvPr>
        </p:nvSpPr>
        <p:spPr/>
        <p:txBody>
          <a:bodyPr>
            <a:normAutofit fontScale="85000" lnSpcReduction="20000"/>
          </a:bodyPr>
          <a:lstStyle/>
          <a:p>
            <a:pPr lvl="0" algn="just"/>
            <a:r>
              <a:rPr lang="en-US" sz="3800" b="1" dirty="0"/>
              <a:t>Transport Layer: </a:t>
            </a:r>
            <a:endParaRPr lang="en-US" sz="3800" dirty="0"/>
          </a:p>
          <a:p>
            <a:pPr marL="82296" indent="0" algn="just">
              <a:buNone/>
            </a:pPr>
            <a:r>
              <a:rPr lang="en-US" dirty="0"/>
              <a:t>The transport layer is responsible for providing a solid and reliable data connection between the original application or device and its intended destination. </a:t>
            </a:r>
            <a:endParaRPr lang="en-US" dirty="0" smtClean="0"/>
          </a:p>
          <a:p>
            <a:pPr lvl="0" algn="just"/>
            <a:r>
              <a:rPr lang="en-US" sz="3800" b="1" dirty="0"/>
              <a:t>Application Layer: </a:t>
            </a:r>
            <a:endParaRPr lang="en-US" sz="3800" dirty="0"/>
          </a:p>
          <a:p>
            <a:pPr marL="82296" indent="0" algn="just">
              <a:buNone/>
            </a:pPr>
            <a:r>
              <a:rPr lang="en-US" dirty="0"/>
              <a:t>The application layer refers to programs that need TCP/IP to help them communicate with each other. This is the level that users typically interact with, such as email systems and messaging platforms. It combines the session, presentation, and application layers of the OSI model.</a:t>
            </a:r>
          </a:p>
          <a:p>
            <a:pPr marL="82296" indent="0" algn="just">
              <a:buNone/>
            </a:pPr>
            <a:endParaRPr lang="en-US" dirty="0"/>
          </a:p>
        </p:txBody>
      </p:sp>
    </p:spTree>
    <p:extLst>
      <p:ext uri="{BB962C8B-B14F-4D97-AF65-F5344CB8AC3E}">
        <p14:creationId xmlns:p14="http://schemas.microsoft.com/office/powerpoint/2010/main" val="3953608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b="1" dirty="0">
                <a:effectLst>
                  <a:outerShdw blurRad="38100" dist="38100" dir="2700000" algn="tl">
                    <a:srgbClr val="000000">
                      <a:alpha val="43137"/>
                    </a:srgbClr>
                  </a:outerShdw>
                </a:effectLst>
              </a:rPr>
              <a:t>The Advantages of Using a Network</a:t>
            </a:r>
            <a:endParaRPr lang="en-US" sz="3400" dirty="0"/>
          </a:p>
        </p:txBody>
      </p:sp>
      <p:sp>
        <p:nvSpPr>
          <p:cNvPr id="3" name="Content Placeholder 2"/>
          <p:cNvSpPr>
            <a:spLocks noGrp="1"/>
          </p:cNvSpPr>
          <p:nvPr>
            <p:ph idx="1"/>
          </p:nvPr>
        </p:nvSpPr>
        <p:spPr/>
        <p:txBody>
          <a:bodyPr>
            <a:normAutofit fontScale="25000" lnSpcReduction="20000"/>
          </a:bodyPr>
          <a:lstStyle/>
          <a:p>
            <a:pPr marL="82296" lvl="0" indent="0" algn="just">
              <a:buNone/>
            </a:pPr>
            <a:r>
              <a:rPr lang="en-US" sz="9600" b="1" dirty="0"/>
              <a:t>Allows Simultaneous Access to Critical Programs and Data. </a:t>
            </a:r>
          </a:p>
          <a:p>
            <a:pPr algn="just">
              <a:buFont typeface="Arial" panose="020B0604020202020204" pitchFamily="34" charset="0"/>
              <a:buChar char="•"/>
            </a:pPr>
            <a:r>
              <a:rPr lang="en-US" sz="7600" dirty="0"/>
              <a:t>Files can be stored on a central location called a "file server" that can be shared and made available to each and every user in an organization</a:t>
            </a:r>
            <a:r>
              <a:rPr lang="en-US" sz="7600" dirty="0" smtClean="0"/>
              <a:t>.</a:t>
            </a:r>
          </a:p>
          <a:p>
            <a:pPr algn="just">
              <a:buFont typeface="Arial" panose="020B0604020202020204" pitchFamily="34" charset="0"/>
              <a:buChar char="•"/>
            </a:pPr>
            <a:r>
              <a:rPr lang="en-US" sz="7600" dirty="0"/>
              <a:t>The organization can store a single copy of a data file on the server that users can access whenever they want. </a:t>
            </a:r>
            <a:endParaRPr lang="en-US" sz="7600" dirty="0" smtClean="0"/>
          </a:p>
          <a:p>
            <a:pPr algn="just">
              <a:buFont typeface="Arial" panose="020B0604020202020204" pitchFamily="34" charset="0"/>
              <a:buChar char="•"/>
            </a:pPr>
            <a:r>
              <a:rPr lang="en-US" sz="7600" dirty="0"/>
              <a:t>Then, if one user makes a change to the file, other users will see the change when they use the file, and no one needs to figure out who has the latest copy of the data</a:t>
            </a:r>
            <a:r>
              <a:rPr lang="en-US" sz="7600" dirty="0" smtClean="0"/>
              <a:t>.</a:t>
            </a:r>
          </a:p>
          <a:p>
            <a:pPr algn="just">
              <a:buFont typeface="Arial" panose="020B0604020202020204" pitchFamily="34" charset="0"/>
              <a:buChar char="•"/>
            </a:pPr>
            <a:r>
              <a:rPr lang="en-US" sz="7600" dirty="0"/>
              <a:t>Software can also be shared through the </a:t>
            </a:r>
            <a:r>
              <a:rPr lang="en-US" sz="7600" dirty="0" smtClean="0"/>
              <a:t>network</a:t>
            </a:r>
          </a:p>
          <a:p>
            <a:pPr algn="just">
              <a:buFont typeface="Arial" panose="020B0604020202020204" pitchFamily="34" charset="0"/>
              <a:buChar char="•"/>
            </a:pPr>
            <a:r>
              <a:rPr lang="en-US" sz="7600" dirty="0"/>
              <a:t>Software is costly for two reasons. First, software can be costly, especially when dozens or hundreds of copies are required. Second, installing and configuring a software on several computers takes a lot of time and effort, and maintaining multiple program installations is an ongoing cost. </a:t>
            </a:r>
            <a:endParaRPr lang="en-US" sz="7600" dirty="0" smtClean="0"/>
          </a:p>
          <a:p>
            <a:pPr algn="just">
              <a:buFont typeface="Arial" panose="020B0604020202020204" pitchFamily="34" charset="0"/>
              <a:buChar char="•"/>
            </a:pPr>
            <a:r>
              <a:rPr lang="en-US" sz="7600" dirty="0"/>
              <a:t>Without having to install separate software for each user, these issues can be overcome through site licensing and network versions. </a:t>
            </a:r>
          </a:p>
        </p:txBody>
      </p:sp>
    </p:spTree>
    <p:extLst>
      <p:ext uri="{BB962C8B-B14F-4D97-AF65-F5344CB8AC3E}">
        <p14:creationId xmlns:p14="http://schemas.microsoft.com/office/powerpoint/2010/main" val="77593402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CP/IP model vs OSI model |"/>
          <p:cNvPicPr/>
          <p:nvPr/>
        </p:nvPicPr>
        <p:blipFill>
          <a:blip r:embed="rId2">
            <a:extLst>
              <a:ext uri="{28A0092B-C50C-407E-A947-70E740481C1C}">
                <a14:useLocalDpi xmlns:a14="http://schemas.microsoft.com/office/drawing/2010/main" val="0"/>
              </a:ext>
            </a:extLst>
          </a:blip>
          <a:srcRect/>
          <a:stretch>
            <a:fillRect/>
          </a:stretch>
        </p:blipFill>
        <p:spPr bwMode="auto">
          <a:xfrm>
            <a:off x="1371600" y="685800"/>
            <a:ext cx="6934200" cy="5181600"/>
          </a:xfrm>
          <a:prstGeom prst="rect">
            <a:avLst/>
          </a:prstGeom>
          <a:noFill/>
          <a:ln>
            <a:noFill/>
          </a:ln>
        </p:spPr>
      </p:pic>
    </p:spTree>
    <p:extLst>
      <p:ext uri="{BB962C8B-B14F-4D97-AF65-F5344CB8AC3E}">
        <p14:creationId xmlns:p14="http://schemas.microsoft.com/office/powerpoint/2010/main" val="391546964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World Wide Web (WWW) </a:t>
            </a:r>
          </a:p>
        </p:txBody>
      </p:sp>
      <p:sp>
        <p:nvSpPr>
          <p:cNvPr id="3" name="Content Placeholder 2"/>
          <p:cNvSpPr>
            <a:spLocks noGrp="1"/>
          </p:cNvSpPr>
          <p:nvPr>
            <p:ph idx="1"/>
          </p:nvPr>
        </p:nvSpPr>
        <p:spPr/>
        <p:txBody>
          <a:bodyPr>
            <a:normAutofit fontScale="77500" lnSpcReduction="20000"/>
          </a:bodyPr>
          <a:lstStyle/>
          <a:p>
            <a:pPr algn="just"/>
            <a:r>
              <a:rPr lang="en-US" dirty="0"/>
              <a:t>The World Wide Web (WWW), commonly known as the Web, is an information system where documents and other web resources are identified by Uniform Resource Locators (URLs), such as https://example.com/, which may be interlinked by hyperlinks and are accessible over the Internet. </a:t>
            </a:r>
            <a:endParaRPr lang="en-US" dirty="0" smtClean="0"/>
          </a:p>
          <a:p>
            <a:pPr algn="just"/>
            <a:r>
              <a:rPr lang="en-US" dirty="0"/>
              <a:t>The resources of the Web are transferred via the Hypertext Transfer Protocol (HTTP), may be accessed by users through a software application called a web browser, and are published by a software application called a web server</a:t>
            </a:r>
            <a:r>
              <a:rPr lang="en-US" dirty="0" smtClean="0"/>
              <a:t>.</a:t>
            </a:r>
          </a:p>
          <a:p>
            <a:pPr algn="just"/>
            <a:r>
              <a:rPr lang="en-US" dirty="0"/>
              <a:t>English scientist Tim Berners-Lee invented the World Wide Web in 1989.</a:t>
            </a:r>
          </a:p>
        </p:txBody>
      </p:sp>
    </p:spTree>
    <p:extLst>
      <p:ext uri="{BB962C8B-B14F-4D97-AF65-F5344CB8AC3E}">
        <p14:creationId xmlns:p14="http://schemas.microsoft.com/office/powerpoint/2010/main" val="314426492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3754902"/>
          </a:xfrm>
        </p:spPr>
        <p:txBody>
          <a:bodyPr>
            <a:normAutofit/>
          </a:bodyPr>
          <a:lstStyle/>
          <a:p>
            <a:pPr algn="ctr">
              <a:defRPr/>
            </a:pPr>
            <a:r>
              <a:rPr lang="en-US" sz="6600" b="1" dirty="0"/>
              <a:t>End of Chapter</a:t>
            </a:r>
          </a:p>
        </p:txBody>
      </p:sp>
      <p:sp>
        <p:nvSpPr>
          <p:cNvPr id="3" name="Subtitle 2"/>
          <p:cNvSpPr>
            <a:spLocks noGrp="1"/>
          </p:cNvSpPr>
          <p:nvPr>
            <p:ph type="subTitle" idx="1"/>
          </p:nvPr>
        </p:nvSpPr>
        <p:spPr>
          <a:xfrm flipH="1" flipV="1">
            <a:off x="2666999" y="5280368"/>
            <a:ext cx="685800" cy="510832"/>
          </a:xfrm>
        </p:spPr>
        <p:txBody>
          <a:bodyPr>
            <a:normAutofit/>
          </a:bodyPr>
          <a:lstStyle/>
          <a:p>
            <a:r>
              <a:rPr lang="en-US" dirty="0" smtClean="0">
                <a:solidFill>
                  <a:schemeClr val="bg1"/>
                </a:solidFill>
              </a:rPr>
              <a:t>.</a:t>
            </a:r>
            <a:endParaRPr lang="en-US" dirty="0">
              <a:solidFill>
                <a:schemeClr val="bg1"/>
              </a:solidFill>
            </a:endParaRPr>
          </a:p>
        </p:txBody>
      </p:sp>
    </p:spTree>
    <p:extLst>
      <p:ext uri="{BB962C8B-B14F-4D97-AF65-F5344CB8AC3E}">
        <p14:creationId xmlns:p14="http://schemas.microsoft.com/office/powerpoint/2010/main" val="5873606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b="1" dirty="0">
                <a:effectLst>
                  <a:outerShdw blurRad="38100" dist="38100" dir="2700000" algn="tl">
                    <a:srgbClr val="000000">
                      <a:alpha val="43137"/>
                    </a:srgbClr>
                  </a:outerShdw>
                </a:effectLst>
              </a:rPr>
              <a:t>The Advantages of Using a Network</a:t>
            </a:r>
            <a:endParaRPr lang="en-US" sz="3400" dirty="0"/>
          </a:p>
        </p:txBody>
      </p:sp>
      <p:sp>
        <p:nvSpPr>
          <p:cNvPr id="3" name="Content Placeholder 2"/>
          <p:cNvSpPr>
            <a:spLocks noGrp="1"/>
          </p:cNvSpPr>
          <p:nvPr>
            <p:ph idx="1"/>
          </p:nvPr>
        </p:nvSpPr>
        <p:spPr/>
        <p:txBody>
          <a:bodyPr>
            <a:normAutofit fontScale="92500" lnSpcReduction="10000"/>
          </a:bodyPr>
          <a:lstStyle/>
          <a:p>
            <a:pPr algn="just"/>
            <a:r>
              <a:rPr lang="en-US" b="1" dirty="0" smtClean="0"/>
              <a:t>Site License</a:t>
            </a:r>
          </a:p>
          <a:p>
            <a:pPr marL="82296" indent="0" algn="just">
              <a:buNone/>
            </a:pPr>
            <a:r>
              <a:rPr lang="en-US" sz="3000" dirty="0"/>
              <a:t>Under a site license, a business buys a single copy (or a few copies) of an application and then pays the developer for a license to copy the application onto a specified number of </a:t>
            </a:r>
            <a:r>
              <a:rPr lang="en-US" sz="3000" dirty="0" smtClean="0"/>
              <a:t>computers.</a:t>
            </a:r>
          </a:p>
          <a:p>
            <a:pPr algn="just"/>
            <a:r>
              <a:rPr lang="en-US" b="1" dirty="0" smtClean="0"/>
              <a:t>Network Version</a:t>
            </a:r>
          </a:p>
          <a:p>
            <a:pPr marL="82296" indent="0" algn="just">
              <a:buNone/>
            </a:pPr>
            <a:r>
              <a:rPr lang="en-US" sz="3000" dirty="0"/>
              <a:t>In a network version, only one copy of the application is stored on the server. When workers need to use a program, they simply load it from the server into the RAM of their own desktop computers.</a:t>
            </a:r>
          </a:p>
          <a:p>
            <a:pPr marL="82296" indent="0">
              <a:buNone/>
            </a:pPr>
            <a:endParaRPr lang="en-US" dirty="0"/>
          </a:p>
        </p:txBody>
      </p:sp>
    </p:spTree>
    <p:extLst>
      <p:ext uri="{BB962C8B-B14F-4D97-AF65-F5344CB8AC3E}">
        <p14:creationId xmlns:p14="http://schemas.microsoft.com/office/powerpoint/2010/main" val="1034607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b="1" dirty="0">
                <a:effectLst>
                  <a:outerShdw blurRad="38100" dist="38100" dir="2700000" algn="tl">
                    <a:srgbClr val="000000">
                      <a:alpha val="43137"/>
                    </a:srgbClr>
                  </a:outerShdw>
                </a:effectLst>
              </a:rPr>
              <a:t>The Advantages of Using a Network</a:t>
            </a:r>
            <a:endParaRPr lang="en-US" sz="3400" dirty="0"/>
          </a:p>
        </p:txBody>
      </p:sp>
      <p:sp>
        <p:nvSpPr>
          <p:cNvPr id="3" name="Content Placeholder 2"/>
          <p:cNvSpPr>
            <a:spLocks noGrp="1"/>
          </p:cNvSpPr>
          <p:nvPr>
            <p:ph idx="1"/>
          </p:nvPr>
        </p:nvSpPr>
        <p:spPr/>
        <p:txBody>
          <a:bodyPr>
            <a:normAutofit fontScale="62500" lnSpcReduction="20000"/>
          </a:bodyPr>
          <a:lstStyle/>
          <a:p>
            <a:pPr marL="82296" indent="0" algn="just">
              <a:buNone/>
            </a:pPr>
            <a:r>
              <a:rPr lang="en-US" sz="4500" b="1" dirty="0"/>
              <a:t>Allows People to Share Peripheral Devices, Such as Printers and Scanners. </a:t>
            </a:r>
            <a:endParaRPr lang="en-US" sz="4500" b="1" dirty="0" smtClean="0"/>
          </a:p>
          <a:p>
            <a:pPr algn="just"/>
            <a:r>
              <a:rPr lang="en-US" dirty="0"/>
              <a:t>Organizations can save money by using network-connected peripheral devices like printers, scanners, and </a:t>
            </a:r>
            <a:r>
              <a:rPr lang="en-US" dirty="0" smtClean="0"/>
              <a:t>copiers</a:t>
            </a:r>
          </a:p>
          <a:p>
            <a:pPr algn="just"/>
            <a:r>
              <a:rPr lang="en-US" dirty="0"/>
              <a:t>The ability to share peripheral devices (especially expensive ones such as high- volume laser printers, which can cost thousands of dollars) is one of the best reasons for small businesses to set up a network. </a:t>
            </a:r>
            <a:endParaRPr lang="en-US" dirty="0" smtClean="0"/>
          </a:p>
          <a:p>
            <a:pPr algn="just"/>
            <a:r>
              <a:rPr lang="en-US" dirty="0"/>
              <a:t>Aside from the cost of purchasing multiple printers, the organization must also pay for printer maintenance and supplies, which ultimately increases the organization's overall </a:t>
            </a:r>
            <a:r>
              <a:rPr lang="en-US" dirty="0" smtClean="0"/>
              <a:t>cost</a:t>
            </a:r>
          </a:p>
          <a:p>
            <a:pPr algn="just"/>
            <a:r>
              <a:rPr lang="en-US" dirty="0"/>
              <a:t>When several people can share a printer on a network, printing </a:t>
            </a:r>
            <a:r>
              <a:rPr lang="en-US" dirty="0" smtClean="0"/>
              <a:t>becomes </a:t>
            </a:r>
            <a:r>
              <a:rPr lang="en-US" dirty="0"/>
              <a:t>less expensive and easier to manage. </a:t>
            </a:r>
            <a:endParaRPr lang="en-US" dirty="0" smtClean="0"/>
          </a:p>
          <a:p>
            <a:pPr algn="just"/>
            <a:r>
              <a:rPr lang="en-US" dirty="0"/>
              <a:t>There are two common ways to share a printer. A printer can connect directly to the network or it can be attached to a print server, which is a computer that manages one or more printers. </a:t>
            </a:r>
          </a:p>
          <a:p>
            <a:pPr marL="82296" indent="0" algn="just">
              <a:buNone/>
            </a:pPr>
            <a:endParaRPr lang="en-US" dirty="0"/>
          </a:p>
        </p:txBody>
      </p:sp>
    </p:spTree>
    <p:extLst>
      <p:ext uri="{BB962C8B-B14F-4D97-AF65-F5344CB8AC3E}">
        <p14:creationId xmlns:p14="http://schemas.microsoft.com/office/powerpoint/2010/main" val="272851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b="1" dirty="0">
                <a:effectLst>
                  <a:outerShdw blurRad="38100" dist="38100" dir="2700000" algn="tl">
                    <a:srgbClr val="000000">
                      <a:alpha val="43137"/>
                    </a:srgbClr>
                  </a:outerShdw>
                </a:effectLst>
              </a:rPr>
              <a:t>The Advantages of Using a Network</a:t>
            </a:r>
            <a:endParaRPr lang="en-US" sz="3400" dirty="0"/>
          </a:p>
        </p:txBody>
      </p:sp>
      <p:sp>
        <p:nvSpPr>
          <p:cNvPr id="3" name="Content Placeholder 2"/>
          <p:cNvSpPr>
            <a:spLocks noGrp="1"/>
          </p:cNvSpPr>
          <p:nvPr>
            <p:ph idx="1"/>
          </p:nvPr>
        </p:nvSpPr>
        <p:spPr/>
        <p:txBody>
          <a:bodyPr>
            <a:normAutofit fontScale="70000" lnSpcReduction="20000"/>
          </a:bodyPr>
          <a:lstStyle/>
          <a:p>
            <a:pPr marL="82296" lvl="0" indent="0" algn="just">
              <a:buNone/>
            </a:pPr>
            <a:r>
              <a:rPr lang="en-US" sz="3400" b="1" dirty="0"/>
              <a:t>Facilitates Personal Communication with Email and Instant Messaging</a:t>
            </a:r>
            <a:r>
              <a:rPr lang="en-US" sz="3400" b="1" dirty="0" smtClean="0"/>
              <a:t>.</a:t>
            </a:r>
            <a:endParaRPr lang="en-US" sz="3400" dirty="0" smtClean="0"/>
          </a:p>
          <a:p>
            <a:pPr algn="just"/>
            <a:r>
              <a:rPr lang="en-US" dirty="0"/>
              <a:t>A computer network facilitates interpersonal communications, allowing users to communicate efficiently and easily via various means like email, instant messaging, and teleconferencing. </a:t>
            </a:r>
            <a:endParaRPr lang="en-US" dirty="0" smtClean="0"/>
          </a:p>
          <a:p>
            <a:pPr algn="just"/>
            <a:r>
              <a:rPr lang="en-US" dirty="0"/>
              <a:t>Instant messaging can now allow users to talk in real time and send files to other people wherever they are in the </a:t>
            </a:r>
            <a:r>
              <a:rPr lang="en-US" dirty="0" smtClean="0"/>
              <a:t>world</a:t>
            </a:r>
          </a:p>
          <a:p>
            <a:pPr algn="just"/>
            <a:r>
              <a:rPr lang="en-US" dirty="0"/>
              <a:t>Teleconferencing means connecting two or more participants from different locations electronically to hold discussions and meetings. </a:t>
            </a:r>
            <a:endParaRPr lang="en-US" dirty="0" smtClean="0"/>
          </a:p>
          <a:p>
            <a:pPr algn="just"/>
            <a:r>
              <a:rPr lang="en-US" dirty="0" smtClean="0"/>
              <a:t>The </a:t>
            </a:r>
            <a:r>
              <a:rPr lang="en-US" dirty="0"/>
              <a:t>three most common types of teleconference are conference calls (voice only), videoconferences (voice and video), and web-based conferences</a:t>
            </a:r>
          </a:p>
        </p:txBody>
      </p:sp>
    </p:spTree>
    <p:extLst>
      <p:ext uri="{BB962C8B-B14F-4D97-AF65-F5344CB8AC3E}">
        <p14:creationId xmlns:p14="http://schemas.microsoft.com/office/powerpoint/2010/main" val="38792904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1143</TotalTime>
  <Words>4101</Words>
  <Application>Microsoft Office PowerPoint</Application>
  <PresentationFormat>On-screen Show (4:3)</PresentationFormat>
  <Paragraphs>361</Paragraphs>
  <Slides>62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62</vt:i4>
      </vt:variant>
    </vt:vector>
  </HeadingPairs>
  <TitlesOfParts>
    <vt:vector size="69" baseType="lpstr">
      <vt:lpstr>Arial</vt:lpstr>
      <vt:lpstr>Calibri</vt:lpstr>
      <vt:lpstr>Gill Sans MT</vt:lpstr>
      <vt:lpstr>Verdana</vt:lpstr>
      <vt:lpstr>Wingdings</vt:lpstr>
      <vt:lpstr>Wingdings 2</vt:lpstr>
      <vt:lpstr>Solstice</vt:lpstr>
      <vt:lpstr>ICT in Business</vt:lpstr>
      <vt:lpstr>Network Basics</vt:lpstr>
      <vt:lpstr>Learning Objectives</vt:lpstr>
      <vt:lpstr>Network Definition</vt:lpstr>
      <vt:lpstr>The Advantages of Using a Network</vt:lpstr>
      <vt:lpstr>The Advantages of Using a Network</vt:lpstr>
      <vt:lpstr>The Advantages of Using a Network</vt:lpstr>
      <vt:lpstr>The Advantages of Using a Network</vt:lpstr>
      <vt:lpstr>The Advantages of Using a Network</vt:lpstr>
      <vt:lpstr>The Advantages of Using a Network</vt:lpstr>
      <vt:lpstr>The Advantages of Using a Network</vt:lpstr>
      <vt:lpstr>Types of Network</vt:lpstr>
      <vt:lpstr>Personal Area Network (PAN)</vt:lpstr>
      <vt:lpstr>Home Area Network (HAN)</vt:lpstr>
      <vt:lpstr>Local Area Network (LAN) </vt:lpstr>
      <vt:lpstr>Campus Area Network (CAN)</vt:lpstr>
      <vt:lpstr>Metropolitan Area Network (MAN)</vt:lpstr>
      <vt:lpstr>Wide Area Network (WAN)</vt:lpstr>
      <vt:lpstr>Virtual Private Network (VPN)</vt:lpstr>
      <vt:lpstr>Intranet &amp; Extranet</vt:lpstr>
      <vt:lpstr>How Network is Structured</vt:lpstr>
      <vt:lpstr>Server-Based Network</vt:lpstr>
      <vt:lpstr>Server-Based Network</vt:lpstr>
      <vt:lpstr>Server-Based Network</vt:lpstr>
      <vt:lpstr>Peer-to-Peer Network</vt:lpstr>
      <vt:lpstr>Peer-to-Peer Network</vt:lpstr>
      <vt:lpstr>Peer-to-Peer Network</vt:lpstr>
      <vt:lpstr>Peer-to-Peer Network</vt:lpstr>
      <vt:lpstr>Network Topology</vt:lpstr>
      <vt:lpstr>Network Topology</vt:lpstr>
      <vt:lpstr>Types of Network Topology</vt:lpstr>
      <vt:lpstr>Bus Topology</vt:lpstr>
      <vt:lpstr>Bus Topology</vt:lpstr>
      <vt:lpstr>Star Topology</vt:lpstr>
      <vt:lpstr>Star Topology</vt:lpstr>
      <vt:lpstr>Tree Topology</vt:lpstr>
      <vt:lpstr>Tree Topology</vt:lpstr>
      <vt:lpstr>Ring Topology</vt:lpstr>
      <vt:lpstr>Ring Topology</vt:lpstr>
      <vt:lpstr>Mesh Topology</vt:lpstr>
      <vt:lpstr>Mesh Topology</vt:lpstr>
      <vt:lpstr>Hybrid Topology</vt:lpstr>
      <vt:lpstr>Hybrid Topology</vt:lpstr>
      <vt:lpstr>Network Linking Devices</vt:lpstr>
      <vt:lpstr>Network Linking Devices</vt:lpstr>
      <vt:lpstr>Network Linking Devices</vt:lpstr>
      <vt:lpstr>Network Protocols</vt:lpstr>
      <vt:lpstr>OSI Model</vt:lpstr>
      <vt:lpstr>PowerPoint Presentation</vt:lpstr>
      <vt:lpstr>Physical Layer</vt:lpstr>
      <vt:lpstr>Data Link Layer</vt:lpstr>
      <vt:lpstr>Network Layer</vt:lpstr>
      <vt:lpstr>Transport Layer</vt:lpstr>
      <vt:lpstr>Session Layer</vt:lpstr>
      <vt:lpstr>Presentation Layer</vt:lpstr>
      <vt:lpstr>Application Layer</vt:lpstr>
      <vt:lpstr>TCP/IP Model</vt:lpstr>
      <vt:lpstr>TCP/IP Model Layers</vt:lpstr>
      <vt:lpstr>TCP/IP Model Layers</vt:lpstr>
      <vt:lpstr>PowerPoint Presentation</vt:lpstr>
      <vt:lpstr>World Wide Web (WWW) </vt:lpstr>
      <vt:lpstr>End of Chapter</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ICT in Business</dc:title>
  <dc:creator>User</dc:creator>
  <cp:lastModifiedBy>DIU</cp:lastModifiedBy>
  <cp:revision>126</cp:revision>
  <dcterms:created xsi:type="dcterms:W3CDTF">2022-01-12T14:03:12Z</dcterms:created>
  <dcterms:modified xsi:type="dcterms:W3CDTF">2022-11-17T03:21:35Z</dcterms:modified>
</cp:coreProperties>
</file>