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390" r:id="rId3"/>
    <p:sldId id="331" r:id="rId4"/>
    <p:sldId id="391" r:id="rId5"/>
    <p:sldId id="392" r:id="rId6"/>
    <p:sldId id="393" r:id="rId7"/>
    <p:sldId id="394" r:id="rId8"/>
    <p:sldId id="395" r:id="rId9"/>
    <p:sldId id="396" r:id="rId10"/>
    <p:sldId id="397" r:id="rId11"/>
    <p:sldId id="398" r:id="rId12"/>
    <p:sldId id="399" r:id="rId13"/>
    <p:sldId id="400" r:id="rId14"/>
    <p:sldId id="401" r:id="rId15"/>
    <p:sldId id="402" r:id="rId16"/>
    <p:sldId id="403" r:id="rId17"/>
    <p:sldId id="404" r:id="rId18"/>
    <p:sldId id="405" r:id="rId19"/>
    <p:sldId id="406" r:id="rId20"/>
    <p:sldId id="407" r:id="rId21"/>
    <p:sldId id="408" r:id="rId22"/>
    <p:sldId id="409" r:id="rId23"/>
    <p:sldId id="410" r:id="rId24"/>
    <p:sldId id="411" r:id="rId25"/>
    <p:sldId id="412" r:id="rId26"/>
    <p:sldId id="413" r:id="rId27"/>
    <p:sldId id="32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D7AD4-782C-45C7-A9CE-803080376A7A}" type="datetimeFigureOut">
              <a:rPr lang="en-US" smtClean="0"/>
              <a:t>22-May-23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E78CC-CEF0-4A84-83F2-2BD7A93F5604}" type="slidenum">
              <a:rPr lang="en-US" smtClean="0"/>
              <a:t>‹#›</a:t>
            </a:fld>
            <a:endParaRPr lang="en-US"/>
          </a:p>
        </p:txBody>
      </p:sp>
    </p:spTree>
    <p:extLst>
      <p:ext uri="{BB962C8B-B14F-4D97-AF65-F5344CB8AC3E}">
        <p14:creationId xmlns:p14="http://schemas.microsoft.com/office/powerpoint/2010/main" val="306248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07F28BF7-59D3-4218-9882-C93CA36C49BA}" type="datetimeFigureOut">
              <a:rPr lang="en-US" smtClean="0"/>
              <a:t>22-May-23</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696DFA4-C494-468C-BCF8-280327A7FF4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22-May-23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22-May-23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22-May-23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7F28BF7-59D3-4218-9882-C93CA36C49BA}" type="datetimeFigureOut">
              <a:rPr lang="en-US" smtClean="0"/>
              <a:t>22-May-23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7F28BF7-59D3-4218-9882-C93CA36C49BA}" type="datetimeFigureOut">
              <a:rPr lang="en-US" smtClean="0"/>
              <a:t>22-May-23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7F28BF7-59D3-4218-9882-C93CA36C49BA}" type="datetimeFigureOut">
              <a:rPr lang="en-US" smtClean="0"/>
              <a:t>22-May-23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07F28BF7-59D3-4218-9882-C93CA36C49BA}" type="datetimeFigureOut">
              <a:rPr lang="en-US" smtClean="0"/>
              <a:t>22-May-23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07F28BF7-59D3-4218-9882-C93CA36C49BA}" type="datetimeFigureOut">
              <a:rPr lang="en-US" smtClean="0"/>
              <a:t>22-May-23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96DFA4-C494-468C-BCF8-280327A7FF4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7F28BF7-59D3-4218-9882-C93CA36C49BA}" type="datetimeFigureOut">
              <a:rPr lang="en-US" smtClean="0"/>
              <a:t>22-May-23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07F28BF7-59D3-4218-9882-C93CA36C49BA}" type="datetimeFigureOut">
              <a:rPr lang="en-US" smtClean="0"/>
              <a:t>22-May-23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F28BF7-59D3-4218-9882-C93CA36C49BA}" type="datetimeFigureOut">
              <a:rPr lang="en-US" smtClean="0"/>
              <a:t>22-May-23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696DFA4-C494-468C-BCF8-280327A7FF4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267200" y="2422525"/>
            <a:ext cx="4876800" cy="1470025"/>
          </a:xfrm>
        </p:spPr>
        <p:txBody>
          <a:bodyPr/>
          <a:lstStyle/>
          <a:p>
            <a:pPr algn="ctr"/>
            <a:r>
              <a:rPr lang="en-US" b="1" dirty="0"/>
              <a:t>ICT in Business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90600"/>
            <a:ext cx="304800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833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Database Components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marL="82296" indent="0" algn="just">
              <a:buNone/>
            </a:pPr>
            <a:r>
              <a:rPr lang="en-US" dirty="0"/>
              <a:t>There are five main components of a database:</a:t>
            </a:r>
          </a:p>
          <a:p>
            <a:pPr algn="just">
              <a:buFont typeface="Wingdings" panose="05000000000000000000" pitchFamily="2" charset="2"/>
              <a:buChar char="Ø"/>
            </a:pPr>
            <a:r>
              <a:rPr lang="en-US" sz="3800" b="1" dirty="0"/>
              <a:t>Hardware:</a:t>
            </a:r>
            <a:endParaRPr lang="en-US" sz="3800" dirty="0"/>
          </a:p>
          <a:p>
            <a:pPr marL="82296" indent="0" algn="just">
              <a:buNone/>
            </a:pPr>
            <a:r>
              <a:rPr lang="en-US" dirty="0"/>
              <a:t>The hardware consists of physical, electronic devices like computers, I/O devices, storage devices, etc. This offers the interface between computers and real-world systems.</a:t>
            </a:r>
          </a:p>
          <a:p>
            <a:pPr algn="just">
              <a:buFont typeface="Wingdings" panose="05000000000000000000" pitchFamily="2" charset="2"/>
              <a:buChar char="Ø"/>
            </a:pPr>
            <a:r>
              <a:rPr lang="en-US" sz="3800" b="1" dirty="0"/>
              <a:t>Software:</a:t>
            </a:r>
            <a:endParaRPr lang="en-US" sz="3800" dirty="0"/>
          </a:p>
          <a:p>
            <a:pPr marL="82296" indent="0" algn="just">
              <a:buNone/>
            </a:pPr>
            <a:r>
              <a:rPr lang="en-US" dirty="0"/>
              <a:t>This is a set of programs used to manage and control the overall database. This includes the database software itself, the Operating System, the network software used to share the data among users, and the application programs for accessing data in the database.</a:t>
            </a:r>
          </a:p>
        </p:txBody>
      </p:sp>
    </p:spTree>
    <p:extLst>
      <p:ext uri="{BB962C8B-B14F-4D97-AF65-F5344CB8AC3E}">
        <p14:creationId xmlns:p14="http://schemas.microsoft.com/office/powerpoint/2010/main" val="4013210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Database Components</a:t>
            </a:r>
            <a:endParaRPr lang="en-US" dirty="0"/>
          </a:p>
        </p:txBody>
      </p:sp>
      <p:sp>
        <p:nvSpPr>
          <p:cNvPr id="3" name="Content Placeholder 2"/>
          <p:cNvSpPr>
            <a:spLocks noGrp="1"/>
          </p:cNvSpPr>
          <p:nvPr>
            <p:ph idx="1"/>
          </p:nvPr>
        </p:nvSpPr>
        <p:spPr/>
        <p:txBody>
          <a:bodyPr>
            <a:normAutofit fontScale="62500" lnSpcReduction="20000"/>
          </a:bodyPr>
          <a:lstStyle/>
          <a:p>
            <a:pPr algn="just">
              <a:buFont typeface="Wingdings" panose="05000000000000000000" pitchFamily="2" charset="2"/>
              <a:buChar char="Ø"/>
            </a:pPr>
            <a:r>
              <a:rPr lang="en-US" sz="3500" b="1" dirty="0"/>
              <a:t>Data:</a:t>
            </a:r>
            <a:endParaRPr lang="en-US" sz="3500" dirty="0"/>
          </a:p>
          <a:p>
            <a:pPr marL="82296" indent="0" algn="just">
              <a:buNone/>
            </a:pPr>
            <a:r>
              <a:rPr lang="en-US" dirty="0"/>
              <a:t>Data is a raw and unorganized fact that is required to be processed to make it meaningful. Data can be simple at the same time unorganized unless it is organized. Generally, data comprises facts, observations, perceptions, numbers, characters, symbols, images, etc.</a:t>
            </a:r>
          </a:p>
          <a:p>
            <a:pPr algn="just">
              <a:buFont typeface="Wingdings" panose="05000000000000000000" pitchFamily="2" charset="2"/>
              <a:buChar char="Ø"/>
            </a:pPr>
            <a:r>
              <a:rPr lang="en-US" sz="3500" b="1" dirty="0"/>
              <a:t>Procedure:</a:t>
            </a:r>
            <a:endParaRPr lang="en-US" sz="3500" dirty="0"/>
          </a:p>
          <a:p>
            <a:pPr marL="82296" indent="0" algn="just">
              <a:buNone/>
            </a:pPr>
            <a:r>
              <a:rPr lang="en-US" dirty="0"/>
              <a:t>Procedure are a set of instructions and rules that help you to use the DBMS. It is designing and running the database using documented methods, which allows you to guide the users who operate and manage it.</a:t>
            </a:r>
          </a:p>
          <a:p>
            <a:pPr algn="just">
              <a:buFont typeface="Wingdings" panose="05000000000000000000" pitchFamily="2" charset="2"/>
              <a:buChar char="Ø"/>
            </a:pPr>
            <a:r>
              <a:rPr lang="en-US" sz="3500" b="1" dirty="0"/>
              <a:t>Database Access Language:</a:t>
            </a:r>
            <a:endParaRPr lang="en-US" sz="3500" dirty="0"/>
          </a:p>
          <a:p>
            <a:pPr marL="82296" indent="0" algn="just">
              <a:buNone/>
            </a:pPr>
            <a:r>
              <a:rPr lang="en-US" dirty="0"/>
              <a:t>Database Access language is used to access the data to and from the database, enter new data, update already existing data, or retrieve required data from DBMS. The user writes some specific commands in a database access language and submits these to the database.</a:t>
            </a:r>
          </a:p>
        </p:txBody>
      </p:sp>
    </p:spTree>
    <p:extLst>
      <p:ext uri="{BB962C8B-B14F-4D97-AF65-F5344CB8AC3E}">
        <p14:creationId xmlns:p14="http://schemas.microsoft.com/office/powerpoint/2010/main" val="4007640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atabase Components"/>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81000"/>
            <a:ext cx="7315200" cy="5791200"/>
          </a:xfrm>
          <a:prstGeom prst="rect">
            <a:avLst/>
          </a:prstGeom>
          <a:noFill/>
          <a:ln>
            <a:noFill/>
          </a:ln>
        </p:spPr>
      </p:pic>
    </p:spTree>
    <p:extLst>
      <p:ext uri="{BB962C8B-B14F-4D97-AF65-F5344CB8AC3E}">
        <p14:creationId xmlns:p14="http://schemas.microsoft.com/office/powerpoint/2010/main" val="3962598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effectLst>
                  <a:outerShdw blurRad="38100" dist="38100" dir="2700000" algn="tl">
                    <a:srgbClr val="000000">
                      <a:alpha val="43137"/>
                    </a:srgbClr>
                  </a:outerShdw>
                </a:effectLst>
              </a:rPr>
              <a:t>What is a Database Management System (DBMS)?</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algn="just"/>
            <a:r>
              <a:rPr lang="en-US" dirty="0"/>
              <a:t>Database Management System (DBMS) is a collection of interrelated data and a set of programs to access, manipulate, report and represent those data. </a:t>
            </a:r>
          </a:p>
          <a:p>
            <a:pPr algn="just"/>
            <a:r>
              <a:rPr lang="en-US" dirty="0"/>
              <a:t>The collection of data, usually referred to as the database, contains information relevant to an enterprise. </a:t>
            </a:r>
          </a:p>
          <a:p>
            <a:pPr algn="just"/>
            <a:r>
              <a:rPr lang="en-US" dirty="0"/>
              <a:t>The primary goal of a DBMS is to provide a way to store and retrieve database information that is both convenient and efficient. </a:t>
            </a:r>
          </a:p>
          <a:p>
            <a:pPr algn="just"/>
            <a:r>
              <a:rPr lang="en-US" dirty="0"/>
              <a:t>Database system is designed to manage large bodies of information.</a:t>
            </a:r>
          </a:p>
        </p:txBody>
      </p:sp>
    </p:spTree>
    <p:extLst>
      <p:ext uri="{BB962C8B-B14F-4D97-AF65-F5344CB8AC3E}">
        <p14:creationId xmlns:p14="http://schemas.microsoft.com/office/powerpoint/2010/main" val="693461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Advantages of DBMS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lvl="0" algn="just">
              <a:buFont typeface="Wingdings" panose="05000000000000000000" pitchFamily="2" charset="2"/>
              <a:buChar char="Ø"/>
            </a:pPr>
            <a:r>
              <a:rPr lang="en-US" b="1" dirty="0"/>
              <a:t>Controls Database Redundancy:</a:t>
            </a:r>
            <a:r>
              <a:rPr lang="en-US" dirty="0"/>
              <a:t> All the data is stored in one place, and that recorded in the database and hence controls the redundancy in the database.</a:t>
            </a:r>
          </a:p>
          <a:p>
            <a:pPr lvl="0" algn="just">
              <a:buFont typeface="Wingdings" panose="05000000000000000000" pitchFamily="2" charset="2"/>
              <a:buChar char="Ø"/>
            </a:pPr>
            <a:r>
              <a:rPr lang="en-US" b="1" dirty="0"/>
              <a:t>Improved Data Sharing:</a:t>
            </a:r>
            <a:r>
              <a:rPr lang="en-US" dirty="0"/>
              <a:t> An advantage of the database management approach is, the DBMS helps to create an environment in which end users have better access to more and better-managed data. Such access makes it possible for end users to respond quickly to changes in their environment.</a:t>
            </a:r>
          </a:p>
          <a:p>
            <a:pPr lvl="0" algn="just">
              <a:buFont typeface="Wingdings" panose="05000000000000000000" pitchFamily="2" charset="2"/>
              <a:buChar char="Ø"/>
            </a:pPr>
            <a:r>
              <a:rPr lang="en-US" b="1" dirty="0"/>
              <a:t>Increased End-user Productivity</a:t>
            </a:r>
            <a:r>
              <a:rPr lang="en-US" dirty="0"/>
              <a:t>: The availability of data, combined with the tools that transform data into usable information, empowers end users to make quick, informed decisions that can make the difference between success and failure in the global economy.</a:t>
            </a:r>
          </a:p>
          <a:p>
            <a:pPr lvl="0" algn="just">
              <a:buFont typeface="Wingdings" panose="05000000000000000000" pitchFamily="2" charset="2"/>
              <a:buChar char="Ø"/>
            </a:pPr>
            <a:r>
              <a:rPr lang="en-US" b="1" dirty="0"/>
              <a:t>Minimized Data Inconsistency: </a:t>
            </a:r>
            <a:r>
              <a:rPr lang="en-US" dirty="0"/>
              <a:t>Data inconsistency exists when different versions of the same data appear in different places. The probability of data inconsistency is greatly reduced in a properly designed database.</a:t>
            </a:r>
          </a:p>
        </p:txBody>
      </p:sp>
    </p:spTree>
    <p:extLst>
      <p:ext uri="{BB962C8B-B14F-4D97-AF65-F5344CB8AC3E}">
        <p14:creationId xmlns:p14="http://schemas.microsoft.com/office/powerpoint/2010/main" val="1254856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Advantages of DBMS</a:t>
            </a:r>
            <a:endParaRPr lang="en-US" dirty="0"/>
          </a:p>
        </p:txBody>
      </p:sp>
      <p:sp>
        <p:nvSpPr>
          <p:cNvPr id="3" name="Content Placeholder 2"/>
          <p:cNvSpPr>
            <a:spLocks noGrp="1"/>
          </p:cNvSpPr>
          <p:nvPr>
            <p:ph idx="1"/>
          </p:nvPr>
        </p:nvSpPr>
        <p:spPr/>
        <p:txBody>
          <a:bodyPr>
            <a:normAutofit fontScale="85000" lnSpcReduction="20000"/>
          </a:bodyPr>
          <a:lstStyle/>
          <a:p>
            <a:pPr lvl="0" algn="just">
              <a:buFont typeface="Wingdings" panose="05000000000000000000" pitchFamily="2" charset="2"/>
              <a:buChar char="Ø"/>
            </a:pPr>
            <a:r>
              <a:rPr lang="en-US" b="1" dirty="0"/>
              <a:t>Better Data Integration:</a:t>
            </a:r>
            <a:r>
              <a:rPr lang="en-US" dirty="0"/>
              <a:t> Wider access to well-managed data promotes an integrated view of the organization’s operations and a clearer view of the big picture. It becomes much easier to see how actions in one segment of the company affect other segments.</a:t>
            </a:r>
          </a:p>
          <a:p>
            <a:pPr lvl="0" algn="just">
              <a:buFont typeface="Wingdings" panose="05000000000000000000" pitchFamily="2" charset="2"/>
              <a:buChar char="Ø"/>
            </a:pPr>
            <a:r>
              <a:rPr lang="en-US" b="1" dirty="0"/>
              <a:t>Improved Data Security:</a:t>
            </a:r>
            <a:r>
              <a:rPr lang="en-US" dirty="0"/>
              <a:t> The more users access the data, the greater the risks of data security breaches. Corporations invest considerable amounts of time, effort, and money to ensure that corporate data are used properly. A DBMS provides a framework for better enforcement of data privacy and security policies.</a:t>
            </a:r>
          </a:p>
          <a:p>
            <a:endParaRPr lang="en-US" dirty="0"/>
          </a:p>
        </p:txBody>
      </p:sp>
    </p:spTree>
    <p:extLst>
      <p:ext uri="{BB962C8B-B14F-4D97-AF65-F5344CB8AC3E}">
        <p14:creationId xmlns:p14="http://schemas.microsoft.com/office/powerpoint/2010/main" val="4184885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Disadvantage of DBMS </a:t>
            </a:r>
          </a:p>
        </p:txBody>
      </p:sp>
      <p:sp>
        <p:nvSpPr>
          <p:cNvPr id="3" name="Content Placeholder 2"/>
          <p:cNvSpPr>
            <a:spLocks noGrp="1"/>
          </p:cNvSpPr>
          <p:nvPr>
            <p:ph idx="1"/>
          </p:nvPr>
        </p:nvSpPr>
        <p:spPr/>
        <p:txBody>
          <a:bodyPr>
            <a:normAutofit fontScale="92500" lnSpcReduction="20000"/>
          </a:bodyPr>
          <a:lstStyle/>
          <a:p>
            <a:pPr lvl="0" algn="just">
              <a:buFont typeface="Wingdings" panose="05000000000000000000" pitchFamily="2" charset="2"/>
              <a:buChar char="Ø"/>
            </a:pPr>
            <a:r>
              <a:rPr lang="en-US" dirty="0"/>
              <a:t>DBMS software and hardware cost is high. </a:t>
            </a:r>
          </a:p>
          <a:p>
            <a:pPr lvl="0" algn="just">
              <a:buFont typeface="Wingdings" panose="05000000000000000000" pitchFamily="2" charset="2"/>
              <a:buChar char="Ø"/>
            </a:pPr>
            <a:r>
              <a:rPr lang="en-US" dirty="0"/>
              <a:t>DBMS system works on the centralized system, i.e.; all the users from all over the world access this database. Hence any failure of the DBMS, will impact all the users. </a:t>
            </a:r>
          </a:p>
          <a:p>
            <a:pPr lvl="0" algn="just">
              <a:buFont typeface="Wingdings" panose="05000000000000000000" pitchFamily="2" charset="2"/>
              <a:buChar char="Ø"/>
            </a:pPr>
            <a:r>
              <a:rPr lang="en-US" dirty="0"/>
              <a:t>Setup of the database system requires more knowledge, money, skills, and time. </a:t>
            </a:r>
          </a:p>
          <a:p>
            <a:pPr lvl="0" algn="just">
              <a:buFont typeface="Wingdings" panose="05000000000000000000" pitchFamily="2" charset="2"/>
              <a:buChar char="Ø"/>
            </a:pPr>
            <a:r>
              <a:rPr lang="en-US" dirty="0"/>
              <a:t>Because of its complexity and functionality, it uses large amount of memory. It also needs large memory to run efficiently.</a:t>
            </a:r>
          </a:p>
          <a:p>
            <a:pPr lvl="0" algn="just">
              <a:buFont typeface="Wingdings" panose="05000000000000000000" pitchFamily="2" charset="2"/>
              <a:buChar char="Ø"/>
            </a:pPr>
            <a:r>
              <a:rPr lang="en-US" dirty="0"/>
              <a:t>The complexity of the database may result in poor performance.</a:t>
            </a:r>
          </a:p>
          <a:p>
            <a:endParaRPr lang="en-US" dirty="0"/>
          </a:p>
        </p:txBody>
      </p:sp>
    </p:spTree>
    <p:extLst>
      <p:ext uri="{BB962C8B-B14F-4D97-AF65-F5344CB8AC3E}">
        <p14:creationId xmlns:p14="http://schemas.microsoft.com/office/powerpoint/2010/main" val="2835028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Applications of DBMS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marL="82296" indent="0" algn="just">
              <a:buNone/>
            </a:pPr>
            <a:r>
              <a:rPr lang="en-US" sz="3800" dirty="0"/>
              <a:t>Databases are widely used. Some representative applications are:</a:t>
            </a:r>
          </a:p>
          <a:p>
            <a:pPr lvl="0" algn="just">
              <a:buFont typeface="Wingdings" panose="05000000000000000000" pitchFamily="2" charset="2"/>
              <a:buChar char="Ø"/>
            </a:pPr>
            <a:r>
              <a:rPr lang="en-US" b="1" dirty="0"/>
              <a:t>Banking:</a:t>
            </a:r>
            <a:r>
              <a:rPr lang="en-US" dirty="0"/>
              <a:t> For customer information, accounts, loans and banking transactions.</a:t>
            </a:r>
          </a:p>
          <a:p>
            <a:pPr lvl="0" algn="just">
              <a:buFont typeface="Wingdings" panose="05000000000000000000" pitchFamily="2" charset="2"/>
              <a:buChar char="Ø"/>
            </a:pPr>
            <a:r>
              <a:rPr lang="en-US" b="1" dirty="0"/>
              <a:t>Airlines/Railways/Road Transport:</a:t>
            </a:r>
            <a:r>
              <a:rPr lang="en-US" dirty="0"/>
              <a:t> For ticket reservation, schedules and routes.</a:t>
            </a:r>
          </a:p>
          <a:p>
            <a:pPr lvl="0" algn="just">
              <a:buFont typeface="Wingdings" panose="05000000000000000000" pitchFamily="2" charset="2"/>
              <a:buChar char="Ø"/>
            </a:pPr>
            <a:r>
              <a:rPr lang="en-US" b="1" dirty="0"/>
              <a:t>Universities:</a:t>
            </a:r>
            <a:r>
              <a:rPr lang="en-US" dirty="0"/>
              <a:t> For student information, courses and grades (education management). </a:t>
            </a:r>
          </a:p>
          <a:p>
            <a:pPr lvl="0" algn="just">
              <a:buFont typeface="Wingdings" panose="05000000000000000000" pitchFamily="2" charset="2"/>
              <a:buChar char="Ø"/>
            </a:pPr>
            <a:r>
              <a:rPr lang="en-US" b="1" dirty="0"/>
              <a:t>Credit Card Transaction:</a:t>
            </a:r>
            <a:r>
              <a:rPr lang="en-US" dirty="0"/>
              <a:t> For purchases on credit card, monthly statement generation</a:t>
            </a:r>
          </a:p>
          <a:p>
            <a:pPr lvl="0" algn="just">
              <a:buFont typeface="Wingdings" panose="05000000000000000000" pitchFamily="2" charset="2"/>
              <a:buChar char="Ø"/>
            </a:pPr>
            <a:r>
              <a:rPr lang="en-US" b="1" dirty="0"/>
              <a:t>Telecommunication:</a:t>
            </a:r>
            <a:r>
              <a:rPr lang="en-US" dirty="0"/>
              <a:t> For keeping records of call made, generating monthly bills, maintaining balances on prepaid calling cards, storing information about the communication networks.</a:t>
            </a:r>
          </a:p>
          <a:p>
            <a:pPr lvl="0" algn="just">
              <a:buFont typeface="Wingdings" panose="05000000000000000000" pitchFamily="2" charset="2"/>
              <a:buChar char="Ø"/>
            </a:pPr>
            <a:r>
              <a:rPr lang="en-US" b="1" dirty="0"/>
              <a:t>Finance:</a:t>
            </a:r>
            <a:r>
              <a:rPr lang="en-US" dirty="0"/>
              <a:t> For storing information about holdings, sales, and purchases of financial instruments such as stocks and bonds.7. Sales: For customer, product and purchase information.</a:t>
            </a:r>
          </a:p>
          <a:p>
            <a:pPr algn="just">
              <a:buFont typeface="Wingdings" panose="05000000000000000000" pitchFamily="2" charset="2"/>
              <a:buChar char="Ø"/>
            </a:pPr>
            <a:endParaRPr lang="en-US" dirty="0"/>
          </a:p>
        </p:txBody>
      </p:sp>
    </p:spTree>
    <p:extLst>
      <p:ext uri="{BB962C8B-B14F-4D97-AF65-F5344CB8AC3E}">
        <p14:creationId xmlns:p14="http://schemas.microsoft.com/office/powerpoint/2010/main" val="1223837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Applications of DBMS</a:t>
            </a:r>
            <a:endParaRPr lang="en-US" dirty="0"/>
          </a:p>
        </p:txBody>
      </p:sp>
      <p:sp>
        <p:nvSpPr>
          <p:cNvPr id="3" name="Content Placeholder 2"/>
          <p:cNvSpPr>
            <a:spLocks noGrp="1"/>
          </p:cNvSpPr>
          <p:nvPr>
            <p:ph idx="1"/>
          </p:nvPr>
        </p:nvSpPr>
        <p:spPr/>
        <p:txBody>
          <a:bodyPr>
            <a:normAutofit fontScale="92500" lnSpcReduction="10000"/>
          </a:bodyPr>
          <a:lstStyle/>
          <a:p>
            <a:pPr lvl="0" algn="just">
              <a:buFont typeface="Wingdings" panose="05000000000000000000" pitchFamily="2" charset="2"/>
              <a:buChar char="Ø"/>
            </a:pPr>
            <a:r>
              <a:rPr lang="en-US" b="1" dirty="0"/>
              <a:t>Manufacturing:</a:t>
            </a:r>
            <a:r>
              <a:rPr lang="en-US" dirty="0"/>
              <a:t> For management of supply chains and for tracking production of items in factories, inventories of items in warehouses/stores and order for items.  </a:t>
            </a:r>
          </a:p>
          <a:p>
            <a:pPr lvl="0" algn="just">
              <a:buFont typeface="Wingdings" panose="05000000000000000000" pitchFamily="2" charset="2"/>
              <a:buChar char="Ø"/>
            </a:pPr>
            <a:r>
              <a:rPr lang="en-US" b="1" dirty="0"/>
              <a:t>Human Resources:</a:t>
            </a:r>
            <a:r>
              <a:rPr lang="en-US" dirty="0"/>
              <a:t> For information about employees, salaries, payroll taxes and benefits and for generation of pay checks.</a:t>
            </a:r>
          </a:p>
          <a:p>
            <a:pPr lvl="0" algn="just">
              <a:buFont typeface="Wingdings" panose="05000000000000000000" pitchFamily="2" charset="2"/>
              <a:buChar char="Ø"/>
            </a:pPr>
            <a:r>
              <a:rPr lang="en-US" b="1" dirty="0"/>
              <a:t>Social Media:</a:t>
            </a:r>
            <a:r>
              <a:rPr lang="en-US" dirty="0"/>
              <a:t> For keeping records of user activity.</a:t>
            </a:r>
          </a:p>
          <a:p>
            <a:pPr lvl="0" algn="just">
              <a:buFont typeface="Wingdings" panose="05000000000000000000" pitchFamily="2" charset="2"/>
              <a:buChar char="Ø"/>
            </a:pPr>
            <a:r>
              <a:rPr lang="en-US" b="1" dirty="0"/>
              <a:t>Games:</a:t>
            </a:r>
            <a:r>
              <a:rPr lang="en-US" dirty="0"/>
              <a:t> For saving user’s progress.</a:t>
            </a:r>
          </a:p>
        </p:txBody>
      </p:sp>
    </p:spTree>
    <p:extLst>
      <p:ext uri="{BB962C8B-B14F-4D97-AF65-F5344CB8AC3E}">
        <p14:creationId xmlns:p14="http://schemas.microsoft.com/office/powerpoint/2010/main" val="1527207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DBMS Software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pPr marL="82296" indent="0" algn="just">
              <a:buNone/>
            </a:pPr>
            <a:r>
              <a:rPr lang="en-US" sz="3400" b="1" dirty="0"/>
              <a:t>For Personal Computers;</a:t>
            </a:r>
            <a:endParaRPr lang="en-US" sz="3400" dirty="0"/>
          </a:p>
          <a:p>
            <a:pPr lvl="0" algn="just">
              <a:buFont typeface="Wingdings" panose="05000000000000000000" pitchFamily="2" charset="2"/>
              <a:buChar char="Ø"/>
            </a:pPr>
            <a:r>
              <a:rPr lang="en-US" dirty="0"/>
              <a:t>Microsoft Access</a:t>
            </a:r>
          </a:p>
          <a:p>
            <a:pPr lvl="0" algn="just">
              <a:buFont typeface="Wingdings" panose="05000000000000000000" pitchFamily="2" charset="2"/>
              <a:buChar char="Ø"/>
            </a:pPr>
            <a:r>
              <a:rPr lang="en-US" dirty="0"/>
              <a:t>FoxPro</a:t>
            </a:r>
          </a:p>
          <a:p>
            <a:pPr lvl="0" algn="just">
              <a:buFont typeface="Wingdings" panose="05000000000000000000" pitchFamily="2" charset="2"/>
              <a:buChar char="Ø"/>
            </a:pPr>
            <a:r>
              <a:rPr lang="en-US" dirty="0"/>
              <a:t>dBase</a:t>
            </a:r>
          </a:p>
          <a:p>
            <a:pPr marL="82296" indent="0" algn="just">
              <a:buNone/>
            </a:pPr>
            <a:r>
              <a:rPr lang="en-US" sz="3400" b="1" dirty="0"/>
              <a:t>For Organization Use;</a:t>
            </a:r>
            <a:endParaRPr lang="en-US" sz="3400" dirty="0"/>
          </a:p>
          <a:p>
            <a:pPr lvl="0" algn="just">
              <a:buFont typeface="Wingdings" panose="05000000000000000000" pitchFamily="2" charset="2"/>
              <a:buChar char="Ø"/>
            </a:pPr>
            <a:r>
              <a:rPr lang="en-US" dirty="0"/>
              <a:t>Oracle </a:t>
            </a:r>
          </a:p>
          <a:p>
            <a:pPr lvl="0" algn="just">
              <a:buFont typeface="Wingdings" panose="05000000000000000000" pitchFamily="2" charset="2"/>
              <a:buChar char="Ø"/>
            </a:pPr>
            <a:r>
              <a:rPr lang="en-US" dirty="0"/>
              <a:t>Microsoft SQL Server</a:t>
            </a:r>
          </a:p>
          <a:p>
            <a:pPr lvl="0" algn="just">
              <a:buFont typeface="Wingdings" panose="05000000000000000000" pitchFamily="2" charset="2"/>
              <a:buChar char="Ø"/>
            </a:pPr>
            <a:r>
              <a:rPr lang="en-US" dirty="0"/>
              <a:t>IBM DB2/DB2UDB</a:t>
            </a:r>
          </a:p>
          <a:p>
            <a:pPr lvl="0" algn="just">
              <a:buFont typeface="Wingdings" panose="05000000000000000000" pitchFamily="2" charset="2"/>
              <a:buChar char="Ø"/>
            </a:pPr>
            <a:r>
              <a:rPr lang="en-US" dirty="0"/>
              <a:t>Informix</a:t>
            </a:r>
          </a:p>
          <a:p>
            <a:pPr lvl="0" algn="just">
              <a:buFont typeface="Wingdings" panose="05000000000000000000" pitchFamily="2" charset="2"/>
              <a:buChar char="Ø"/>
            </a:pPr>
            <a:r>
              <a:rPr lang="en-US" dirty="0"/>
              <a:t>Sybase</a:t>
            </a:r>
          </a:p>
          <a:p>
            <a:pPr lvl="0" algn="just">
              <a:buFont typeface="Wingdings" panose="05000000000000000000" pitchFamily="2" charset="2"/>
              <a:buChar char="Ø"/>
            </a:pPr>
            <a:r>
              <a:rPr lang="en-US" dirty="0"/>
              <a:t>MySQL</a:t>
            </a:r>
          </a:p>
          <a:p>
            <a:pPr lvl="0" algn="just">
              <a:buFont typeface="Wingdings" panose="05000000000000000000" pitchFamily="2" charset="2"/>
              <a:buChar char="Ø"/>
            </a:pPr>
            <a:r>
              <a:rPr lang="en-US" dirty="0"/>
              <a:t>Ingress</a:t>
            </a:r>
          </a:p>
          <a:p>
            <a:pPr lvl="0" algn="just">
              <a:buFont typeface="Wingdings" panose="05000000000000000000" pitchFamily="2" charset="2"/>
              <a:buChar char="Ø"/>
            </a:pPr>
            <a:r>
              <a:rPr lang="en-US" dirty="0" err="1"/>
              <a:t>Postgre</a:t>
            </a:r>
            <a:r>
              <a:rPr lang="en-US" dirty="0"/>
              <a:t> SQL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4507" y="1790700"/>
            <a:ext cx="4056888" cy="4114800"/>
          </a:xfrm>
          <a:prstGeom prst="rect">
            <a:avLst/>
          </a:prstGeom>
        </p:spPr>
      </p:pic>
      <p:sp>
        <p:nvSpPr>
          <p:cNvPr id="5" name="Rectangle 4">
            <a:extLst>
              <a:ext uri="{FF2B5EF4-FFF2-40B4-BE49-F238E27FC236}">
                <a16:creationId xmlns:a16="http://schemas.microsoft.com/office/drawing/2014/main" id="{FEBDF05B-676B-42A4-BC63-5EF6ECC8535C}"/>
              </a:ext>
            </a:extLst>
          </p:cNvPr>
          <p:cNvSpPr/>
          <p:nvPr/>
        </p:nvSpPr>
        <p:spPr>
          <a:xfrm>
            <a:off x="6400800" y="3048000"/>
            <a:ext cx="121920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0474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1257" y="1816858"/>
            <a:ext cx="2883192" cy="3212342"/>
          </a:xfrm>
        </p:spPr>
        <p:txBody>
          <a:bodyPr>
            <a:normAutofit/>
          </a:bodyPr>
          <a:lstStyle/>
          <a:p>
            <a:pPr algn="ctr"/>
            <a:r>
              <a:rPr lang="en-US" sz="3400" cap="none" dirty="0"/>
              <a:t>Basics of Database Management System (DBMS)</a:t>
            </a:r>
          </a:p>
        </p:txBody>
      </p:sp>
      <p:sp>
        <p:nvSpPr>
          <p:cNvPr id="3" name="Text Placeholder 2"/>
          <p:cNvSpPr>
            <a:spLocks noGrp="1"/>
          </p:cNvSpPr>
          <p:nvPr>
            <p:ph type="body" idx="1"/>
          </p:nvPr>
        </p:nvSpPr>
        <p:spPr>
          <a:xfrm>
            <a:off x="8610600" y="1600200"/>
            <a:ext cx="368592" cy="976312"/>
          </a:xfrm>
        </p:spPr>
        <p:txBody>
          <a:bodyPr/>
          <a:lstStyle/>
          <a:p>
            <a:r>
              <a:rPr lang="en-US" dirty="0">
                <a:solidFill>
                  <a:schemeClr val="bg1"/>
                </a:solidFill>
              </a:rPr>
              <a:t>.</a:t>
            </a:r>
          </a:p>
        </p:txBody>
      </p:sp>
      <p:pic>
        <p:nvPicPr>
          <p:cNvPr id="1026" name="Picture 2" descr="https://s7280.pcdn.co/wp-content/uploads/2016/06/database-blu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00200"/>
            <a:ext cx="54864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816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407CD6-3DBD-6CCB-EA0B-BA1EF563C02C}"/>
              </a:ext>
            </a:extLst>
          </p:cNvPr>
          <p:cNvSpPr>
            <a:spLocks noGrp="1"/>
          </p:cNvSpPr>
          <p:nvPr>
            <p:ph sz="half" idx="1"/>
          </p:nvPr>
        </p:nvSpPr>
        <p:spPr>
          <a:xfrm>
            <a:off x="1435608" y="1524000"/>
            <a:ext cx="7251192" cy="4663440"/>
          </a:xfrm>
        </p:spPr>
        <p:txBody>
          <a:bodyPr>
            <a:normAutofit fontScale="92500" lnSpcReduction="20000"/>
          </a:bodyPr>
          <a:lstStyle/>
          <a:p>
            <a:r>
              <a:rPr kumimoji="0" lang="en-US" sz="3900" b="1"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Data warehouse</a:t>
            </a:r>
            <a: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a:t>
            </a:r>
            <a:b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Stores current and historical data from many core</a:t>
            </a:r>
            <a:r>
              <a:rPr lang="en-US" sz="39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a:t>
            </a:r>
            <a: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operational transaction systems</a:t>
            </a:r>
            <a:b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Consolidates and standardizes information for use across</a:t>
            </a:r>
            <a:b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enterprise</a:t>
            </a:r>
            <a:b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Data warehouse system will provide query, analysis, and</a:t>
            </a:r>
            <a:b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39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reporting tools</a:t>
            </a:r>
            <a:endParaRPr lang="en-US" dirty="0"/>
          </a:p>
        </p:txBody>
      </p:sp>
      <p:sp>
        <p:nvSpPr>
          <p:cNvPr id="6" name="Title 5">
            <a:extLst>
              <a:ext uri="{FF2B5EF4-FFF2-40B4-BE49-F238E27FC236}">
                <a16:creationId xmlns:a16="http://schemas.microsoft.com/office/drawing/2014/main" id="{1C3F0508-358B-AEBE-982B-01C12C2B77FC}"/>
              </a:ext>
            </a:extLst>
          </p:cNvPr>
          <p:cNvSpPr>
            <a:spLocks noGrp="1"/>
          </p:cNvSpPr>
          <p:nvPr>
            <p:ph type="title"/>
          </p:nvPr>
        </p:nvSpPr>
        <p:spPr/>
        <p:txBody>
          <a:bodyPr>
            <a:normAutofit/>
          </a:bodyPr>
          <a:lstStyle/>
          <a:p>
            <a:r>
              <a:rPr kumimoji="0" lang="en-US" sz="44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Data Warehouse and Data Mart</a:t>
            </a:r>
            <a:endParaRPr lang="en-US" dirty="0"/>
          </a:p>
        </p:txBody>
      </p:sp>
    </p:spTree>
    <p:extLst>
      <p:ext uri="{BB962C8B-B14F-4D97-AF65-F5344CB8AC3E}">
        <p14:creationId xmlns:p14="http://schemas.microsoft.com/office/powerpoint/2010/main" val="2228073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CF60-A266-1A24-B1BD-57E9E06570B7}"/>
              </a:ext>
            </a:extLst>
          </p:cNvPr>
          <p:cNvSpPr>
            <a:spLocks noGrp="1"/>
          </p:cNvSpPr>
          <p:nvPr>
            <p:ph type="title"/>
          </p:nvPr>
        </p:nvSpPr>
        <p:spPr/>
        <p:txBody>
          <a:bodyPr>
            <a:normAutofit fontScale="90000"/>
          </a:bodyPr>
          <a:lstStyle/>
          <a:p>
            <a:br>
              <a:rPr lang="en-US" dirty="0"/>
            </a:br>
            <a:r>
              <a:rPr lang="en-US" dirty="0"/>
              <a:t>• </a:t>
            </a:r>
            <a:br>
              <a:rPr lang="en-US" dirty="0"/>
            </a:br>
            <a:br>
              <a:rPr lang="en-US" dirty="0"/>
            </a:br>
            <a:br>
              <a:rPr lang="en-US" dirty="0"/>
            </a:br>
            <a:br>
              <a:rPr lang="en-US" dirty="0"/>
            </a:br>
            <a:br>
              <a:rPr lang="en-US" dirty="0"/>
            </a:br>
            <a:r>
              <a:rPr lang="en-US" b="1" dirty="0"/>
              <a:t>Data marts</a:t>
            </a:r>
            <a:r>
              <a:rPr lang="en-US" dirty="0"/>
              <a:t>:</a:t>
            </a:r>
            <a:br>
              <a:rPr lang="en-US" dirty="0"/>
            </a:br>
            <a:r>
              <a:rPr lang="en-US" dirty="0"/>
              <a:t>– Subset of data warehouse</a:t>
            </a:r>
            <a:br>
              <a:rPr lang="en-US" dirty="0"/>
            </a:br>
            <a:r>
              <a:rPr lang="en-US" dirty="0"/>
              <a:t>– Summarized or highly focused portion of firm’s data for</a:t>
            </a:r>
            <a:br>
              <a:rPr lang="en-US" dirty="0"/>
            </a:br>
            <a:r>
              <a:rPr lang="en-US" dirty="0"/>
              <a:t>use by specific population of users</a:t>
            </a:r>
            <a:br>
              <a:rPr lang="en-US" dirty="0"/>
            </a:br>
            <a:r>
              <a:rPr lang="en-US" dirty="0"/>
              <a:t>– Typically focuses on single subject or line of business</a:t>
            </a:r>
          </a:p>
        </p:txBody>
      </p:sp>
      <p:sp>
        <p:nvSpPr>
          <p:cNvPr id="3" name="Content Placeholder 2">
            <a:extLst>
              <a:ext uri="{FF2B5EF4-FFF2-40B4-BE49-F238E27FC236}">
                <a16:creationId xmlns:a16="http://schemas.microsoft.com/office/drawing/2014/main" id="{7B407CD6-3DBD-6CCB-EA0B-BA1EF563C02C}"/>
              </a:ext>
            </a:extLst>
          </p:cNvPr>
          <p:cNvSpPr>
            <a:spLocks noGrp="1"/>
          </p:cNvSpPr>
          <p:nvPr>
            <p:ph sz="half" idx="1"/>
          </p:nvPr>
        </p:nvSpPr>
        <p:spPr>
          <a:xfrm>
            <a:off x="1435608" y="1524000"/>
            <a:ext cx="7251192" cy="4663440"/>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pPr marL="82296" indent="0">
              <a:buNone/>
            </a:pPr>
            <a:endParaRPr lang="en-US" dirty="0"/>
          </a:p>
          <a:p>
            <a:endParaRPr lang="en-US" dirty="0"/>
          </a:p>
          <a:p>
            <a:endParaRPr lang="en-US" dirty="0"/>
          </a:p>
          <a:p>
            <a:endParaRPr lang="en-US" dirty="0"/>
          </a:p>
          <a:p>
            <a:endParaRPr lang="en-US" dirty="0"/>
          </a:p>
          <a:p>
            <a:endParaRPr lang="en-US" dirty="0"/>
          </a:p>
          <a:p>
            <a:pPr marL="82296" indent="0">
              <a:buNone/>
            </a:pPr>
            <a:endParaRPr lang="en-US" dirty="0"/>
          </a:p>
        </p:txBody>
      </p:sp>
    </p:spTree>
    <p:extLst>
      <p:ext uri="{BB962C8B-B14F-4D97-AF65-F5344CB8AC3E}">
        <p14:creationId xmlns:p14="http://schemas.microsoft.com/office/powerpoint/2010/main" val="384377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649ED77-7012-4CA9-DCDB-6EECC89238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372600" cy="6934200"/>
          </a:xfrm>
          <a:prstGeom prst="rect">
            <a:avLst/>
          </a:prstGeom>
        </p:spPr>
      </p:pic>
    </p:spTree>
    <p:extLst>
      <p:ext uri="{BB962C8B-B14F-4D97-AF65-F5344CB8AC3E}">
        <p14:creationId xmlns:p14="http://schemas.microsoft.com/office/powerpoint/2010/main" val="3134759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EDE18-82E1-7B61-C94D-F02EFD541898}"/>
              </a:ext>
            </a:extLst>
          </p:cNvPr>
          <p:cNvSpPr>
            <a:spLocks noGrp="1"/>
          </p:cNvSpPr>
          <p:nvPr>
            <p:ph type="title"/>
          </p:nvPr>
        </p:nvSpPr>
        <p:spPr/>
        <p:txBody>
          <a:bodyPr/>
          <a:lstStyle/>
          <a:p>
            <a:pPr algn="ctr"/>
            <a:r>
              <a:rPr lang="en-US" dirty="0"/>
              <a:t>Big data</a:t>
            </a:r>
          </a:p>
        </p:txBody>
      </p:sp>
      <p:sp>
        <p:nvSpPr>
          <p:cNvPr id="3" name="Content Placeholder 2">
            <a:extLst>
              <a:ext uri="{FF2B5EF4-FFF2-40B4-BE49-F238E27FC236}">
                <a16:creationId xmlns:a16="http://schemas.microsoft.com/office/drawing/2014/main" id="{AC1D5BCB-EC98-9044-D383-A3DEC0C13250}"/>
              </a:ext>
            </a:extLst>
          </p:cNvPr>
          <p:cNvSpPr>
            <a:spLocks noGrp="1"/>
          </p:cNvSpPr>
          <p:nvPr>
            <p:ph idx="1"/>
          </p:nvPr>
        </p:nvSpPr>
        <p:spPr/>
        <p:txBody>
          <a:bodyPr>
            <a:normAutofit lnSpcReduction="10000"/>
          </a:bodyPr>
          <a:lstStyle/>
          <a:p>
            <a:r>
              <a:rPr lang="en-US" dirty="0"/>
              <a:t>Big data refers to the large volumes of structured and unstructured data that organizations collect from various sources. </a:t>
            </a:r>
          </a:p>
          <a:p>
            <a:r>
              <a:rPr lang="en-US" dirty="0"/>
              <a:t>The term "big data" encompasses not only the size of the data but also the velocity, variety, veracity, value, and variability of the data. These characteristics are often referred to as the 6Vs of big data.</a:t>
            </a:r>
          </a:p>
        </p:txBody>
      </p:sp>
    </p:spTree>
    <p:extLst>
      <p:ext uri="{BB962C8B-B14F-4D97-AF65-F5344CB8AC3E}">
        <p14:creationId xmlns:p14="http://schemas.microsoft.com/office/powerpoint/2010/main" val="895692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A471F-F568-EFAD-30E7-37C4D0855858}"/>
              </a:ext>
            </a:extLst>
          </p:cNvPr>
          <p:cNvSpPr>
            <a:spLocks noGrp="1"/>
          </p:cNvSpPr>
          <p:nvPr>
            <p:ph type="title"/>
          </p:nvPr>
        </p:nvSpPr>
        <p:spPr/>
        <p:txBody>
          <a:bodyPr/>
          <a:lstStyle/>
          <a:p>
            <a:pPr algn="ctr"/>
            <a:r>
              <a:rPr lang="en-US" dirty="0"/>
              <a:t>Big data</a:t>
            </a:r>
          </a:p>
        </p:txBody>
      </p:sp>
      <p:sp>
        <p:nvSpPr>
          <p:cNvPr id="3" name="Content Placeholder 2">
            <a:extLst>
              <a:ext uri="{FF2B5EF4-FFF2-40B4-BE49-F238E27FC236}">
                <a16:creationId xmlns:a16="http://schemas.microsoft.com/office/drawing/2014/main" id="{3CA16DF5-087F-397E-5087-66EA872BBE6E}"/>
              </a:ext>
            </a:extLst>
          </p:cNvPr>
          <p:cNvSpPr>
            <a:spLocks noGrp="1"/>
          </p:cNvSpPr>
          <p:nvPr>
            <p:ph idx="1"/>
          </p:nvPr>
        </p:nvSpPr>
        <p:spPr/>
        <p:txBody>
          <a:bodyPr>
            <a:normAutofit fontScale="77500" lnSpcReduction="20000"/>
          </a:bodyPr>
          <a:lstStyle/>
          <a:p>
            <a:r>
              <a:rPr lang="en-US" dirty="0"/>
              <a:t>Volume: Volume refers to the vast amount of data generated and collected by organizations. It includes data from various sources such as social media, sensors, transactions, and more. The massive volume of data requires specialized tools and technologies for storage, processing, and analysis.</a:t>
            </a:r>
          </a:p>
          <a:p>
            <a:endParaRPr lang="en-US" dirty="0"/>
          </a:p>
          <a:p>
            <a:r>
              <a:rPr lang="en-US" dirty="0"/>
              <a:t>Velocity: Velocity represents the speed at which data is generated and processed. With the advent of real-time data streaming and IoT devices, data is being produced at an unprecedented rate. Organizations need to capture and analyze data in real-time or near real-time to derive valuable insights and make informed </a:t>
            </a:r>
            <a:r>
              <a:rPr lang="en-US" dirty="0" err="1"/>
              <a:t>decisions.D</a:t>
            </a:r>
            <a:endParaRPr lang="en-US" dirty="0"/>
          </a:p>
        </p:txBody>
      </p:sp>
    </p:spTree>
    <p:extLst>
      <p:ext uri="{BB962C8B-B14F-4D97-AF65-F5344CB8AC3E}">
        <p14:creationId xmlns:p14="http://schemas.microsoft.com/office/powerpoint/2010/main" val="2022667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A471F-F568-EFAD-30E7-37C4D0855858}"/>
              </a:ext>
            </a:extLst>
          </p:cNvPr>
          <p:cNvSpPr>
            <a:spLocks noGrp="1"/>
          </p:cNvSpPr>
          <p:nvPr>
            <p:ph type="title"/>
          </p:nvPr>
        </p:nvSpPr>
        <p:spPr/>
        <p:txBody>
          <a:bodyPr/>
          <a:lstStyle/>
          <a:p>
            <a:pPr algn="ctr"/>
            <a:r>
              <a:rPr lang="en-US" dirty="0"/>
              <a:t>Big data</a:t>
            </a:r>
          </a:p>
        </p:txBody>
      </p:sp>
      <p:sp>
        <p:nvSpPr>
          <p:cNvPr id="3" name="Content Placeholder 2">
            <a:extLst>
              <a:ext uri="{FF2B5EF4-FFF2-40B4-BE49-F238E27FC236}">
                <a16:creationId xmlns:a16="http://schemas.microsoft.com/office/drawing/2014/main" id="{3CA16DF5-087F-397E-5087-66EA872BBE6E}"/>
              </a:ext>
            </a:extLst>
          </p:cNvPr>
          <p:cNvSpPr>
            <a:spLocks noGrp="1"/>
          </p:cNvSpPr>
          <p:nvPr>
            <p:ph idx="1"/>
          </p:nvPr>
        </p:nvSpPr>
        <p:spPr>
          <a:xfrm>
            <a:off x="1295400" y="1028700"/>
            <a:ext cx="7498080" cy="4800600"/>
          </a:xfrm>
        </p:spPr>
        <p:txBody>
          <a:bodyPr>
            <a:noAutofit/>
          </a:bodyPr>
          <a:lstStyle/>
          <a:p>
            <a:r>
              <a:rPr lang="en-US" sz="2400" dirty="0"/>
              <a:t>Variety: Variety refers to the diverse types and formats of data that organizations encounter. Data can be structured (e.g., databases, spreadsheets) or unstructured (e.g., emails, social media posts, images). It can come in various formats such as text, audio, video, or log files. Managing and analyzing this heterogeneous data requires advanced tools and techniques.</a:t>
            </a:r>
          </a:p>
          <a:p>
            <a:pPr marL="82296" indent="0">
              <a:buNone/>
            </a:pPr>
            <a:endParaRPr lang="en-US" sz="2400" dirty="0"/>
          </a:p>
          <a:p>
            <a:r>
              <a:rPr lang="en-US" sz="2400" dirty="0"/>
              <a:t>Veracity: Veracity relates to the reliability and accuracy of data. Big data often contains noise, inconsistencies, and errors. Ensuring data quality is crucial for making reliable decisions and drawing meaningful insights. Data cleansing, validation, and verification processes are essential to address data veracity challenges.</a:t>
            </a:r>
          </a:p>
        </p:txBody>
      </p:sp>
    </p:spTree>
    <p:extLst>
      <p:ext uri="{BB962C8B-B14F-4D97-AF65-F5344CB8AC3E}">
        <p14:creationId xmlns:p14="http://schemas.microsoft.com/office/powerpoint/2010/main" val="3493662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A471F-F568-EFAD-30E7-37C4D0855858}"/>
              </a:ext>
            </a:extLst>
          </p:cNvPr>
          <p:cNvSpPr>
            <a:spLocks noGrp="1"/>
          </p:cNvSpPr>
          <p:nvPr>
            <p:ph type="title"/>
          </p:nvPr>
        </p:nvSpPr>
        <p:spPr>
          <a:xfrm>
            <a:off x="1143000" y="0"/>
            <a:ext cx="7498080" cy="1143000"/>
          </a:xfrm>
        </p:spPr>
        <p:txBody>
          <a:bodyPr/>
          <a:lstStyle/>
          <a:p>
            <a:pPr algn="ctr"/>
            <a:r>
              <a:rPr lang="en-US" dirty="0"/>
              <a:t>Big data</a:t>
            </a:r>
          </a:p>
        </p:txBody>
      </p:sp>
      <p:sp>
        <p:nvSpPr>
          <p:cNvPr id="3" name="Content Placeholder 2">
            <a:extLst>
              <a:ext uri="{FF2B5EF4-FFF2-40B4-BE49-F238E27FC236}">
                <a16:creationId xmlns:a16="http://schemas.microsoft.com/office/drawing/2014/main" id="{3CA16DF5-087F-397E-5087-66EA872BBE6E}"/>
              </a:ext>
            </a:extLst>
          </p:cNvPr>
          <p:cNvSpPr>
            <a:spLocks noGrp="1"/>
          </p:cNvSpPr>
          <p:nvPr>
            <p:ph idx="1"/>
          </p:nvPr>
        </p:nvSpPr>
        <p:spPr>
          <a:xfrm>
            <a:off x="1295400" y="1028700"/>
            <a:ext cx="7498080" cy="4800600"/>
          </a:xfrm>
        </p:spPr>
        <p:txBody>
          <a:bodyPr>
            <a:noAutofit/>
          </a:bodyPr>
          <a:lstStyle/>
          <a:p>
            <a:r>
              <a:rPr lang="en-US" sz="2400" dirty="0"/>
              <a:t>Value: Value refers to the ability to extract meaningful insights and derive business value from big data. Analyzing large datasets can uncover patterns, correlations, and trends that can lead to valuable insights, improved decision-making, and competitive advantage. Extracting value from big data requires advanced analytics techniques and data-driven approaches.</a:t>
            </a:r>
          </a:p>
          <a:p>
            <a:endParaRPr lang="en-US" sz="2400" dirty="0"/>
          </a:p>
          <a:p>
            <a:r>
              <a:rPr lang="en-US" sz="2400" dirty="0"/>
              <a:t>Variability: Variability signifies the inconsistency and volatility of data over time. Data sources may vary, and the characteristics of the data can change dynamically. Dealing with the variability of data requires flexible and adaptable data processing and analysis methods.</a:t>
            </a:r>
          </a:p>
        </p:txBody>
      </p:sp>
    </p:spTree>
    <p:extLst>
      <p:ext uri="{BB962C8B-B14F-4D97-AF65-F5344CB8AC3E}">
        <p14:creationId xmlns:p14="http://schemas.microsoft.com/office/powerpoint/2010/main" val="3994034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754902"/>
          </a:xfrm>
        </p:spPr>
        <p:txBody>
          <a:bodyPr>
            <a:normAutofit/>
          </a:bodyPr>
          <a:lstStyle/>
          <a:p>
            <a:pPr algn="ctr">
              <a:defRPr/>
            </a:pPr>
            <a:r>
              <a:rPr lang="en-US" sz="6600" b="1" dirty="0"/>
              <a:t>End of Chapter</a:t>
            </a:r>
          </a:p>
        </p:txBody>
      </p:sp>
      <p:sp>
        <p:nvSpPr>
          <p:cNvPr id="3" name="Subtitle 2"/>
          <p:cNvSpPr>
            <a:spLocks noGrp="1"/>
          </p:cNvSpPr>
          <p:nvPr>
            <p:ph type="subTitle" idx="1"/>
          </p:nvPr>
        </p:nvSpPr>
        <p:spPr>
          <a:xfrm flipH="1" flipV="1">
            <a:off x="2666999" y="5280368"/>
            <a:ext cx="685800" cy="510832"/>
          </a:xfrm>
        </p:spPr>
        <p:txBody>
          <a:bodyPr>
            <a:normAutofit/>
          </a:bodyPr>
          <a:lstStyle/>
          <a:p>
            <a:r>
              <a:rPr lang="en-US" dirty="0">
                <a:solidFill>
                  <a:schemeClr val="bg1"/>
                </a:solidFill>
              </a:rPr>
              <a:t>.</a:t>
            </a:r>
          </a:p>
        </p:txBody>
      </p:sp>
    </p:spTree>
    <p:extLst>
      <p:ext uri="{BB962C8B-B14F-4D97-AF65-F5344CB8AC3E}">
        <p14:creationId xmlns:p14="http://schemas.microsoft.com/office/powerpoint/2010/main" val="587360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p>
        </p:txBody>
      </p:sp>
      <p:sp>
        <p:nvSpPr>
          <p:cNvPr id="3" name="Content Placeholder 2"/>
          <p:cNvSpPr>
            <a:spLocks noGrp="1"/>
          </p:cNvSpPr>
          <p:nvPr>
            <p:ph idx="1"/>
          </p:nvPr>
        </p:nvSpPr>
        <p:spPr/>
        <p:txBody>
          <a:bodyPr>
            <a:normAutofit fontScale="92500"/>
          </a:bodyPr>
          <a:lstStyle/>
          <a:p>
            <a:pPr marL="0" indent="0">
              <a:spcBef>
                <a:spcPts val="105"/>
              </a:spcBef>
              <a:buNone/>
            </a:pPr>
            <a:r>
              <a:rPr lang="en-US" sz="4400" b="1" dirty="0"/>
              <a:t>In this chapter you will learn about:</a:t>
            </a:r>
            <a:endParaRPr lang="en-US" dirty="0"/>
          </a:p>
          <a:p>
            <a:pPr marL="920750" indent="-330200" algn="just">
              <a:buClr>
                <a:srgbClr val="FF0000"/>
              </a:buClr>
              <a:buFont typeface="Wingdings"/>
              <a:buChar char=""/>
              <a:tabLst>
                <a:tab pos="920750" algn="l"/>
                <a:tab pos="921385" algn="l"/>
              </a:tabLst>
            </a:pPr>
            <a:r>
              <a:rPr lang="en-US" dirty="0"/>
              <a:t>Basic Concept of Data &amp; Database</a:t>
            </a:r>
          </a:p>
          <a:p>
            <a:pPr marL="920750" indent="-330200" algn="just">
              <a:buClr>
                <a:srgbClr val="FF0000"/>
              </a:buClr>
              <a:buFont typeface="Wingdings"/>
              <a:buChar char=""/>
              <a:tabLst>
                <a:tab pos="920750" algn="l"/>
                <a:tab pos="921385" algn="l"/>
              </a:tabLst>
            </a:pPr>
            <a:r>
              <a:rPr lang="en-US" dirty="0"/>
              <a:t>Components of Database</a:t>
            </a:r>
          </a:p>
          <a:p>
            <a:pPr marL="920750" indent="-330200" algn="just">
              <a:spcBef>
                <a:spcPts val="960"/>
              </a:spcBef>
              <a:buClr>
                <a:srgbClr val="FF0000"/>
              </a:buClr>
              <a:buFont typeface="Wingdings"/>
              <a:buChar char=""/>
              <a:tabLst>
                <a:tab pos="920750" algn="l"/>
                <a:tab pos="921385" algn="l"/>
              </a:tabLst>
            </a:pPr>
            <a:r>
              <a:rPr lang="en-US" dirty="0"/>
              <a:t>Basic Concept of Database Management System (DBMS)</a:t>
            </a:r>
          </a:p>
          <a:p>
            <a:pPr marL="920750" indent="-330200" algn="just">
              <a:spcBef>
                <a:spcPts val="960"/>
              </a:spcBef>
              <a:buClr>
                <a:srgbClr val="FF0000"/>
              </a:buClr>
              <a:buFont typeface="Wingdings"/>
              <a:buChar char=""/>
              <a:tabLst>
                <a:tab pos="920750" algn="l"/>
                <a:tab pos="921385" algn="l"/>
              </a:tabLst>
            </a:pPr>
            <a:r>
              <a:rPr lang="en-US" dirty="0"/>
              <a:t>Advantages and Disadvantages of DBMS</a:t>
            </a:r>
          </a:p>
          <a:p>
            <a:pPr marL="920750" indent="-330200" algn="just">
              <a:spcBef>
                <a:spcPts val="960"/>
              </a:spcBef>
              <a:buClr>
                <a:srgbClr val="FF0000"/>
              </a:buClr>
              <a:buFont typeface="Wingdings"/>
              <a:buChar char=""/>
              <a:tabLst>
                <a:tab pos="920750" algn="l"/>
                <a:tab pos="921385" algn="l"/>
              </a:tabLst>
            </a:pPr>
            <a:r>
              <a:rPr lang="en-US" dirty="0"/>
              <a:t>Applications of DBMS</a:t>
            </a:r>
          </a:p>
        </p:txBody>
      </p:sp>
    </p:spTree>
    <p:extLst>
      <p:ext uri="{BB962C8B-B14F-4D97-AF65-F5344CB8AC3E}">
        <p14:creationId xmlns:p14="http://schemas.microsoft.com/office/powerpoint/2010/main" val="193868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What is Data?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US" dirty="0"/>
              <a:t>In simple words, data can be facts related to any object in consideration. </a:t>
            </a:r>
          </a:p>
          <a:p>
            <a:pPr algn="just"/>
            <a:r>
              <a:rPr lang="en-US" dirty="0"/>
              <a:t>For example, your name, age, height, weight, etc. are some data related to you.</a:t>
            </a:r>
          </a:p>
          <a:p>
            <a:pPr algn="just"/>
            <a:r>
              <a:rPr lang="en-US" dirty="0"/>
              <a:t> A picture, image, file, pdf, etc. can also be considered data.</a:t>
            </a:r>
          </a:p>
        </p:txBody>
      </p:sp>
    </p:spTree>
    <p:extLst>
      <p:ext uri="{BB962C8B-B14F-4D97-AF65-F5344CB8AC3E}">
        <p14:creationId xmlns:p14="http://schemas.microsoft.com/office/powerpoint/2010/main" val="2911570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Hierarchy of Data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82296" indent="0">
              <a:buNone/>
            </a:pPr>
            <a:r>
              <a:rPr lang="en-US" sz="4000" dirty="0"/>
              <a:t>Data are logically organized into;</a:t>
            </a:r>
          </a:p>
          <a:p>
            <a:pPr lvl="1">
              <a:buFont typeface="Wingdings" panose="05000000000000000000" pitchFamily="2" charset="2"/>
              <a:buChar char="Ø"/>
            </a:pPr>
            <a:r>
              <a:rPr lang="en-US" dirty="0"/>
              <a:t>Bits (characters)</a:t>
            </a:r>
          </a:p>
          <a:p>
            <a:pPr lvl="1">
              <a:buFont typeface="Wingdings" panose="05000000000000000000" pitchFamily="2" charset="2"/>
              <a:buChar char="Ø"/>
            </a:pPr>
            <a:r>
              <a:rPr lang="en-US" dirty="0"/>
              <a:t>Fields</a:t>
            </a:r>
          </a:p>
          <a:p>
            <a:pPr lvl="1">
              <a:buFont typeface="Wingdings" panose="05000000000000000000" pitchFamily="2" charset="2"/>
              <a:buChar char="Ø"/>
            </a:pPr>
            <a:r>
              <a:rPr lang="en-US" dirty="0"/>
              <a:t>Records</a:t>
            </a:r>
          </a:p>
          <a:p>
            <a:pPr lvl="1">
              <a:buFont typeface="Wingdings" panose="05000000000000000000" pitchFamily="2" charset="2"/>
              <a:buChar char="Ø"/>
            </a:pPr>
            <a:r>
              <a:rPr lang="en-US" dirty="0"/>
              <a:t>Files</a:t>
            </a:r>
          </a:p>
          <a:p>
            <a:pPr lvl="1">
              <a:buFont typeface="Wingdings" panose="05000000000000000000" pitchFamily="2" charset="2"/>
              <a:buChar char="Ø"/>
            </a:pPr>
            <a:r>
              <a:rPr lang="en-US" dirty="0"/>
              <a:t>Databases</a:t>
            </a:r>
          </a:p>
        </p:txBody>
      </p:sp>
    </p:spTree>
    <p:extLst>
      <p:ext uri="{BB962C8B-B14F-4D97-AF65-F5344CB8AC3E}">
        <p14:creationId xmlns:p14="http://schemas.microsoft.com/office/powerpoint/2010/main" val="3175274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Hierarchy of Data</a:t>
            </a:r>
            <a:endParaRPr lang="en-US" dirty="0"/>
          </a:p>
        </p:txBody>
      </p:sp>
      <p:sp>
        <p:nvSpPr>
          <p:cNvPr id="3" name="Content Placeholder 2"/>
          <p:cNvSpPr>
            <a:spLocks noGrp="1"/>
          </p:cNvSpPr>
          <p:nvPr>
            <p:ph idx="1"/>
          </p:nvPr>
        </p:nvSpPr>
        <p:spPr/>
        <p:txBody>
          <a:bodyPr>
            <a:normAutofit fontScale="85000" lnSpcReduction="10000"/>
          </a:bodyPr>
          <a:lstStyle/>
          <a:p>
            <a:pPr algn="just">
              <a:buFont typeface="Wingdings" panose="05000000000000000000" pitchFamily="2" charset="2"/>
              <a:buChar char="Ø"/>
            </a:pPr>
            <a:r>
              <a:rPr lang="en-US" b="1" dirty="0"/>
              <a:t>Bit (Character) -</a:t>
            </a:r>
            <a:r>
              <a:rPr lang="en-US" dirty="0"/>
              <a:t> a bit is the smallest unit of data representation (value of a bit may be a 0 or 1). Eight bits make a byte which can represent a character or a special symbol in a character code.</a:t>
            </a:r>
          </a:p>
          <a:p>
            <a:pPr algn="just">
              <a:buFont typeface="Wingdings" panose="05000000000000000000" pitchFamily="2" charset="2"/>
              <a:buChar char="Ø"/>
            </a:pPr>
            <a:r>
              <a:rPr lang="en-US" b="1" dirty="0"/>
              <a:t>Field -</a:t>
            </a:r>
            <a:r>
              <a:rPr lang="en-US" dirty="0"/>
              <a:t> a field consists of a grouping of characters. A data field represents an attribute (a characteristic or quality) of some entity (object, person, place, or event).</a:t>
            </a:r>
          </a:p>
          <a:p>
            <a:pPr algn="just">
              <a:buFont typeface="Wingdings" panose="05000000000000000000" pitchFamily="2" charset="2"/>
              <a:buChar char="Ø"/>
            </a:pPr>
            <a:r>
              <a:rPr lang="en-US" b="1" dirty="0"/>
              <a:t>Record -</a:t>
            </a:r>
            <a:r>
              <a:rPr lang="en-US" dirty="0"/>
              <a:t> a record represents a collection of attributes that describe a real-world entity. A record consists of fields, with each field describing an attribute of the entity.</a:t>
            </a:r>
          </a:p>
        </p:txBody>
      </p:sp>
    </p:spTree>
    <p:extLst>
      <p:ext uri="{BB962C8B-B14F-4D97-AF65-F5344CB8AC3E}">
        <p14:creationId xmlns:p14="http://schemas.microsoft.com/office/powerpoint/2010/main" val="778748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Hierarchy of Data</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b="1" dirty="0"/>
              <a:t>File -</a:t>
            </a:r>
            <a:r>
              <a:rPr lang="en-US" dirty="0"/>
              <a:t> a group of related records. Files are frequently classified by the application for which they are primarily used. A primary key in a file is the field (or fields) whose value identifies a record among others in a data file.</a:t>
            </a:r>
          </a:p>
          <a:p>
            <a:pPr algn="just">
              <a:buFont typeface="Wingdings" panose="05000000000000000000" pitchFamily="2" charset="2"/>
              <a:buChar char="Ø"/>
            </a:pPr>
            <a:r>
              <a:rPr lang="en-US" b="1" dirty="0"/>
              <a:t>Database -</a:t>
            </a:r>
            <a:r>
              <a:rPr lang="en-US" dirty="0"/>
              <a:t> is an integrated collection of logically related records or files. </a:t>
            </a:r>
          </a:p>
        </p:txBody>
      </p:sp>
    </p:spTree>
    <p:extLst>
      <p:ext uri="{BB962C8B-B14F-4D97-AF65-F5344CB8AC3E}">
        <p14:creationId xmlns:p14="http://schemas.microsoft.com/office/powerpoint/2010/main" val="3225082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paginas.fe.up.pt/~acbrito/laudon/images/fg07_01.jpg"/>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28600"/>
            <a:ext cx="7467599" cy="6096000"/>
          </a:xfrm>
          <a:prstGeom prst="rect">
            <a:avLst/>
          </a:prstGeom>
          <a:noFill/>
          <a:ln>
            <a:noFill/>
          </a:ln>
        </p:spPr>
      </p:pic>
    </p:spTree>
    <p:extLst>
      <p:ext uri="{BB962C8B-B14F-4D97-AF65-F5344CB8AC3E}">
        <p14:creationId xmlns:p14="http://schemas.microsoft.com/office/powerpoint/2010/main" val="3108505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lstStyle/>
          <a:p>
            <a:r>
              <a:rPr lang="en-US" b="1" dirty="0">
                <a:effectLst>
                  <a:outerShdw blurRad="38100" dist="38100" dir="2700000" algn="tl">
                    <a:srgbClr val="000000">
                      <a:alpha val="43137"/>
                    </a:srgbClr>
                  </a:outerShdw>
                </a:effectLst>
              </a:rPr>
              <a:t>What is Database?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066800"/>
            <a:ext cx="7498080" cy="5791200"/>
          </a:xfrm>
        </p:spPr>
        <p:txBody>
          <a:bodyPr>
            <a:noAutofit/>
          </a:bodyPr>
          <a:lstStyle/>
          <a:p>
            <a:pPr algn="just">
              <a:buFont typeface="Wingdings" panose="05000000000000000000" pitchFamily="2" charset="2"/>
              <a:buChar char="Ø"/>
            </a:pPr>
            <a:r>
              <a:rPr lang="en-US" sz="2300" dirty="0"/>
              <a:t>Database is an organized collection of interrelated data. It is a systematic collection of data. Databases are used for storing, maintaining and accessing any sort of data. They collect information on people, places or things. That information is gathered in one place so that it can be observed and analyzed. Databases can be thought of as an organized collection of information.</a:t>
            </a:r>
          </a:p>
          <a:p>
            <a:pPr algn="just">
              <a:buFont typeface="Wingdings" panose="05000000000000000000" pitchFamily="2" charset="2"/>
              <a:buChar char="Ø"/>
            </a:pPr>
            <a:r>
              <a:rPr lang="en-US" sz="2300" dirty="0"/>
              <a:t>Let us discuss a database example: University uses a database to store data of student, their personal details, their previous academic records, current degree information etc.</a:t>
            </a:r>
          </a:p>
          <a:p>
            <a:pPr algn="just">
              <a:buFont typeface="Wingdings" panose="05000000000000000000" pitchFamily="2" charset="2"/>
              <a:buChar char="Ø"/>
            </a:pPr>
            <a:r>
              <a:rPr lang="en-US" sz="2300" dirty="0"/>
              <a:t>Let us also consider Facebook. It needs to store, manipulate, and present data related to members, their friends, member activities, messages, advertisements, and a lot more.</a:t>
            </a:r>
          </a:p>
        </p:txBody>
      </p:sp>
    </p:spTree>
    <p:extLst>
      <p:ext uri="{BB962C8B-B14F-4D97-AF65-F5344CB8AC3E}">
        <p14:creationId xmlns:p14="http://schemas.microsoft.com/office/powerpoint/2010/main" val="1719787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1189</TotalTime>
  <Words>1860</Words>
  <Application>Microsoft Office PowerPoint</Application>
  <PresentationFormat>On-screen Show (4:3)</PresentationFormat>
  <Paragraphs>123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Gill Sans MT</vt:lpstr>
      <vt:lpstr>Verdana</vt:lpstr>
      <vt:lpstr>Wingdings</vt:lpstr>
      <vt:lpstr>Wingdings 2</vt:lpstr>
      <vt:lpstr>Solstice</vt:lpstr>
      <vt:lpstr>ICT in Business</vt:lpstr>
      <vt:lpstr>Basics of Database Management System (DBMS)</vt:lpstr>
      <vt:lpstr>Learning Objectives</vt:lpstr>
      <vt:lpstr>What is Data?</vt:lpstr>
      <vt:lpstr>Hierarchy of Data</vt:lpstr>
      <vt:lpstr>Hierarchy of Data</vt:lpstr>
      <vt:lpstr>Hierarchy of Data</vt:lpstr>
      <vt:lpstr>PowerPoint Presentation</vt:lpstr>
      <vt:lpstr>What is Database?</vt:lpstr>
      <vt:lpstr>Database Components</vt:lpstr>
      <vt:lpstr>Database Components</vt:lpstr>
      <vt:lpstr>PowerPoint Presentation</vt:lpstr>
      <vt:lpstr>What is a Database Management System (DBMS)?</vt:lpstr>
      <vt:lpstr>Advantages of DBMS</vt:lpstr>
      <vt:lpstr>Advantages of DBMS</vt:lpstr>
      <vt:lpstr>Disadvantage of DBMS </vt:lpstr>
      <vt:lpstr>Applications of DBMS</vt:lpstr>
      <vt:lpstr>Applications of DBMS</vt:lpstr>
      <vt:lpstr>DBMS Software</vt:lpstr>
      <vt:lpstr>Data Warehouse and Data Mart</vt:lpstr>
      <vt:lpstr> •      Data marts: – Subset of data warehouse – Summarized or highly focused portion of firm’s data for use by specific population of users – Typically focuses on single subject or line of business</vt:lpstr>
      <vt:lpstr>PowerPoint Presentation</vt:lpstr>
      <vt:lpstr>Big data</vt:lpstr>
      <vt:lpstr>Big data</vt:lpstr>
      <vt:lpstr>Big data</vt:lpstr>
      <vt:lpstr>Big data</vt:lpstr>
      <vt:lpstr>End of Chapter</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ICT in Business</dc:title>
  <dc:creator>User</dc:creator>
  <cp:lastModifiedBy> </cp:lastModifiedBy>
  <cp:revision>132</cp:revision>
  <dcterms:created xsi:type="dcterms:W3CDTF">2022-01-12T14:03:12Z</dcterms:created>
  <dcterms:modified xsi:type="dcterms:W3CDTF">2023-05-22T15:39:44Z</dcterms:modified>
</cp:coreProperties>
</file>