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390" r:id="rId3"/>
    <p:sldId id="331" r:id="rId4"/>
    <p:sldId id="391" r:id="rId5"/>
    <p:sldId id="392" r:id="rId6"/>
    <p:sldId id="393" r:id="rId7"/>
    <p:sldId id="394" r:id="rId8"/>
    <p:sldId id="395" r:id="rId9"/>
    <p:sldId id="396" r:id="rId10"/>
    <p:sldId id="406" r:id="rId11"/>
    <p:sldId id="397" r:id="rId12"/>
    <p:sldId id="398" r:id="rId13"/>
    <p:sldId id="399" r:id="rId14"/>
    <p:sldId id="400" r:id="rId15"/>
    <p:sldId id="401" r:id="rId16"/>
    <p:sldId id="405" r:id="rId17"/>
    <p:sldId id="402" r:id="rId18"/>
    <p:sldId id="403" r:id="rId19"/>
    <p:sldId id="404" r:id="rId20"/>
    <p:sldId id="407" r:id="rId21"/>
    <p:sldId id="32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D7AD4-782C-45C7-A9CE-803080376A7A}" type="datetimeFigureOut">
              <a:rPr lang="en-US" smtClean="0"/>
              <a:t>4/12/2022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E78CC-CEF0-4A84-83F2-2BD7A93F5604}" type="slidenum">
              <a:rPr lang="en-US" smtClean="0"/>
              <a:t>‹#›</a:t>
            </a:fld>
            <a:endParaRPr lang="en-US"/>
          </a:p>
        </p:txBody>
      </p:sp>
    </p:spTree>
    <p:extLst>
      <p:ext uri="{BB962C8B-B14F-4D97-AF65-F5344CB8AC3E}">
        <p14:creationId xmlns:p14="http://schemas.microsoft.com/office/powerpoint/2010/main" val="30624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7F28BF7-59D3-4218-9882-C93CA36C49BA}" type="datetimeFigureOut">
              <a:rPr lang="en-US" smtClean="0"/>
              <a:t>4/12/2022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696DFA4-C494-468C-BCF8-280327A7FF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28BF7-59D3-4218-9882-C93CA36C49BA}" type="datetimeFigureOut">
              <a:rPr lang="en-US" smtClean="0"/>
              <a:t>4/12/2022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96DFA4-C494-468C-BCF8-280327A7FF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267200" y="2422525"/>
            <a:ext cx="4876800" cy="1470025"/>
          </a:xfrm>
        </p:spPr>
        <p:txBody>
          <a:bodyPr/>
          <a:lstStyle/>
          <a:p>
            <a:pPr algn="ctr"/>
            <a:r>
              <a:rPr lang="en-US" b="1" dirty="0" smtClean="0"/>
              <a:t>ICT in Business</a:t>
            </a:r>
            <a:endParaRPr lang="en-US"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3048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833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 to the User</a:t>
            </a:r>
            <a:endParaRPr lang="en-US" dirty="0"/>
          </a:p>
        </p:txBody>
      </p:sp>
      <p:sp>
        <p:nvSpPr>
          <p:cNvPr id="3" name="Content Placeholder 2"/>
          <p:cNvSpPr>
            <a:spLocks noGrp="1"/>
          </p:cNvSpPr>
          <p:nvPr>
            <p:ph idx="1"/>
          </p:nvPr>
        </p:nvSpPr>
        <p:spPr/>
        <p:txBody>
          <a:bodyPr/>
          <a:lstStyle/>
          <a:p>
            <a:pPr marL="82296" indent="0" algn="just">
              <a:buNone/>
            </a:pPr>
            <a:r>
              <a:rPr lang="en-US" sz="3600" b="1" dirty="0"/>
              <a:t>Computer Related Injuries</a:t>
            </a:r>
            <a:endParaRPr lang="en-US" sz="3600" dirty="0"/>
          </a:p>
          <a:p>
            <a:pPr algn="just">
              <a:buFont typeface="Wingdings" panose="05000000000000000000" pitchFamily="2" charset="2"/>
              <a:buChar char="Ø"/>
            </a:pPr>
            <a:r>
              <a:rPr lang="en-US" dirty="0"/>
              <a:t>Computer use can cause physical injuries to the user. </a:t>
            </a:r>
            <a:endParaRPr lang="en-US" dirty="0" smtClean="0"/>
          </a:p>
          <a:p>
            <a:pPr algn="just">
              <a:buFont typeface="Wingdings" panose="05000000000000000000" pitchFamily="2" charset="2"/>
              <a:buChar char="Ø"/>
            </a:pPr>
            <a:r>
              <a:rPr lang="en-US" dirty="0" smtClean="0"/>
              <a:t>Prolonged </a:t>
            </a:r>
            <a:r>
              <a:rPr lang="en-US" dirty="0"/>
              <a:t>mouse and keyboard use, staring at a monitor for long time, and poor seating conditions are the primary cause of such injuries. </a:t>
            </a:r>
            <a:endParaRPr lang="en-US" dirty="0" smtClean="0"/>
          </a:p>
          <a:p>
            <a:pPr algn="just">
              <a:buFont typeface="Wingdings" panose="05000000000000000000" pitchFamily="2" charset="2"/>
              <a:buChar char="Ø"/>
            </a:pPr>
            <a:r>
              <a:rPr lang="en-US" dirty="0" smtClean="0"/>
              <a:t>It </a:t>
            </a:r>
            <a:r>
              <a:rPr lang="en-US" dirty="0"/>
              <a:t>can cause especially eyesight problem and other health related problems.</a:t>
            </a:r>
          </a:p>
          <a:p>
            <a:endParaRPr lang="en-US" dirty="0"/>
          </a:p>
        </p:txBody>
      </p:sp>
    </p:spTree>
    <p:extLst>
      <p:ext uri="{BB962C8B-B14F-4D97-AF65-F5344CB8AC3E}">
        <p14:creationId xmlns:p14="http://schemas.microsoft.com/office/powerpoint/2010/main" val="1050726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 to the User</a:t>
            </a:r>
            <a:endParaRPr lang="en-US" dirty="0"/>
          </a:p>
        </p:txBody>
      </p:sp>
      <p:sp>
        <p:nvSpPr>
          <p:cNvPr id="3" name="Content Placeholder 2"/>
          <p:cNvSpPr>
            <a:spLocks noGrp="1"/>
          </p:cNvSpPr>
          <p:nvPr>
            <p:ph idx="1"/>
          </p:nvPr>
        </p:nvSpPr>
        <p:spPr/>
        <p:txBody>
          <a:bodyPr>
            <a:normAutofit fontScale="62500" lnSpcReduction="20000"/>
          </a:bodyPr>
          <a:lstStyle/>
          <a:p>
            <a:pPr marL="82296" indent="0">
              <a:buNone/>
            </a:pPr>
            <a:r>
              <a:rPr lang="en-US" sz="4500" b="1" dirty="0"/>
              <a:t>Online Spying Tools</a:t>
            </a:r>
            <a:endParaRPr lang="en-US" sz="4500" dirty="0"/>
          </a:p>
          <a:p>
            <a:pPr marL="82296" indent="0" algn="just">
              <a:buNone/>
            </a:pPr>
            <a:r>
              <a:rPr lang="en-US" dirty="0"/>
              <a:t>Software developers have created a number of ways to track user’s online activities using internet. Many of these tools, which may pose a threat to users, are discussed further below;</a:t>
            </a:r>
          </a:p>
          <a:p>
            <a:pPr lvl="0" algn="just">
              <a:buFont typeface="Wingdings" panose="05000000000000000000" pitchFamily="2" charset="2"/>
              <a:buChar char="Ø"/>
            </a:pPr>
            <a:r>
              <a:rPr lang="en-US" sz="3800" b="1" dirty="0"/>
              <a:t>Cookies</a:t>
            </a:r>
            <a:endParaRPr lang="en-US" sz="3800" dirty="0"/>
          </a:p>
          <a:p>
            <a:pPr marL="82296" indent="0" algn="just">
              <a:buNone/>
            </a:pPr>
            <a:r>
              <a:rPr lang="en-US" dirty="0"/>
              <a:t>Cookies are regarded as a significant threat to privacy, despite their beneficial purpose. This is because they can be used to store and report many types of information, like user online activity history, visited sites, passwords, etc. Later, these can be used against the user’s wishes.</a:t>
            </a:r>
          </a:p>
          <a:p>
            <a:pPr lvl="0" algn="just">
              <a:buFont typeface="Wingdings" panose="05000000000000000000" pitchFamily="2" charset="2"/>
              <a:buChar char="Ø"/>
            </a:pPr>
            <a:r>
              <a:rPr lang="en-US" sz="3800" b="1" dirty="0"/>
              <a:t>Web Bugs</a:t>
            </a:r>
            <a:endParaRPr lang="en-US" sz="3800" dirty="0"/>
          </a:p>
          <a:p>
            <a:pPr marL="82296" indent="0" algn="just">
              <a:buNone/>
            </a:pPr>
            <a:r>
              <a:rPr lang="en-US" dirty="0"/>
              <a:t>A web bug can record what pages user view, key words user type into a search engine, personal information user enter in a form on a web page, and other data. Because Web bugs are hidden, they are considered by many to be eavesdropping devices.</a:t>
            </a:r>
          </a:p>
          <a:p>
            <a:endParaRPr lang="en-US" dirty="0"/>
          </a:p>
        </p:txBody>
      </p:sp>
    </p:spTree>
    <p:extLst>
      <p:ext uri="{BB962C8B-B14F-4D97-AF65-F5344CB8AC3E}">
        <p14:creationId xmlns:p14="http://schemas.microsoft.com/office/powerpoint/2010/main" val="355902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 to the User</a:t>
            </a:r>
            <a:endParaRPr lang="en-US" dirty="0"/>
          </a:p>
        </p:txBody>
      </p:sp>
      <p:sp>
        <p:nvSpPr>
          <p:cNvPr id="3" name="Content Placeholder 2"/>
          <p:cNvSpPr>
            <a:spLocks noGrp="1"/>
          </p:cNvSpPr>
          <p:nvPr>
            <p:ph idx="1"/>
          </p:nvPr>
        </p:nvSpPr>
        <p:spPr/>
        <p:txBody>
          <a:bodyPr>
            <a:normAutofit fontScale="92500" lnSpcReduction="10000"/>
          </a:bodyPr>
          <a:lstStyle/>
          <a:p>
            <a:pPr lvl="0">
              <a:buFont typeface="Wingdings" panose="05000000000000000000" pitchFamily="2" charset="2"/>
              <a:buChar char="Ø"/>
            </a:pPr>
            <a:r>
              <a:rPr lang="en-US" b="1" dirty="0"/>
              <a:t>Spyware</a:t>
            </a:r>
            <a:endParaRPr lang="en-US" dirty="0"/>
          </a:p>
          <a:p>
            <a:pPr marL="82296" indent="0" algn="just">
              <a:buNone/>
            </a:pPr>
            <a:r>
              <a:rPr lang="en-US" dirty="0"/>
              <a:t>Spyware is installed on a computer without the user’s knowledge and collects information without the user's consent. Spyware can record individual keystrokes, Web usage, e-mail addresses, personal information, and other types of data. Besides, spyware can also refer to legitimate software that monitors your data for commercial purposes like advertising. However, malicious spyware is explicitly used to profit from stolen data.</a:t>
            </a:r>
          </a:p>
          <a:p>
            <a:endParaRPr lang="en-US" dirty="0"/>
          </a:p>
        </p:txBody>
      </p:sp>
    </p:spTree>
    <p:extLst>
      <p:ext uri="{BB962C8B-B14F-4D97-AF65-F5344CB8AC3E}">
        <p14:creationId xmlns:p14="http://schemas.microsoft.com/office/powerpoint/2010/main" val="3984567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 to the User</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sz="4600" b="1" dirty="0"/>
              <a:t>Email Spam</a:t>
            </a:r>
            <a:endParaRPr lang="en-US" sz="4600" dirty="0"/>
          </a:p>
          <a:p>
            <a:pPr algn="just">
              <a:buFont typeface="Wingdings" panose="05000000000000000000" pitchFamily="2" charset="2"/>
              <a:buChar char="Ø"/>
            </a:pPr>
            <a:r>
              <a:rPr lang="en-US" sz="3400" dirty="0" smtClean="0"/>
              <a:t>Email spam, also referred to as junk email or simply spam, is unsolicited messages sent in bulk by email. </a:t>
            </a:r>
          </a:p>
          <a:p>
            <a:pPr algn="just">
              <a:buFont typeface="Wingdings" panose="05000000000000000000" pitchFamily="2" charset="2"/>
              <a:buChar char="Ø"/>
            </a:pPr>
            <a:r>
              <a:rPr lang="en-US" sz="3400" dirty="0" smtClean="0"/>
              <a:t>Most email spam messages are commercial in nature. Whether commercial or not, many are not only annoying as a form of attention theft, but also dangerous because they may contain links that lead to phishing web sites or sites that are hosting malware or include malware as file attachments. </a:t>
            </a:r>
          </a:p>
          <a:p>
            <a:pPr algn="just">
              <a:buFont typeface="Wingdings" panose="05000000000000000000" pitchFamily="2" charset="2"/>
              <a:buChar char="Ø"/>
            </a:pPr>
            <a:r>
              <a:rPr lang="en-US" sz="3400" dirty="0" smtClean="0"/>
              <a:t>Spammers collect email addresses from chat rooms, websites, customer lists, newsgroups, and viruses that harvest users' address books. These collected email addresses are sometimes also sold to other spammers.</a:t>
            </a:r>
            <a:endParaRPr lang="en-US" sz="3400" dirty="0"/>
          </a:p>
        </p:txBody>
      </p:sp>
    </p:spTree>
    <p:extLst>
      <p:ext uri="{BB962C8B-B14F-4D97-AF65-F5344CB8AC3E}">
        <p14:creationId xmlns:p14="http://schemas.microsoft.com/office/powerpoint/2010/main" val="1086172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Threats to </a:t>
            </a:r>
            <a:r>
              <a:rPr lang="en-US" b="1" dirty="0" smtClean="0">
                <a:effectLst>
                  <a:outerShdw blurRad="38100" dist="38100" dir="2700000" algn="tl">
                    <a:srgbClr val="000000">
                      <a:alpha val="43137"/>
                    </a:srgbClr>
                  </a:outerShdw>
                </a:effectLst>
              </a:rPr>
              <a:t>Hardware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82296" indent="0">
              <a:buNone/>
            </a:pPr>
            <a:r>
              <a:rPr lang="en-US" sz="3900" b="1" dirty="0"/>
              <a:t>Power Related Threats</a:t>
            </a:r>
            <a:endParaRPr lang="en-US" sz="3900" dirty="0"/>
          </a:p>
          <a:p>
            <a:pPr algn="just">
              <a:buFont typeface="Wingdings" panose="05000000000000000000" pitchFamily="2" charset="2"/>
              <a:buChar char="Ø"/>
            </a:pPr>
            <a:r>
              <a:rPr lang="en-US" dirty="0"/>
              <a:t>Power problems affect computer in two ways: </a:t>
            </a:r>
          </a:p>
          <a:p>
            <a:pPr lvl="1" algn="just">
              <a:buFont typeface="Wingdings" panose="05000000000000000000" pitchFamily="2" charset="2"/>
              <a:buChar char="ü"/>
            </a:pPr>
            <a:r>
              <a:rPr lang="en-US" b="1" dirty="0"/>
              <a:t>Power fluctuations</a:t>
            </a:r>
            <a:r>
              <a:rPr lang="en-US" dirty="0"/>
              <a:t>, when the strength of your electrical service rises or falls, can cause component failures.</a:t>
            </a:r>
          </a:p>
          <a:p>
            <a:pPr lvl="1" algn="just">
              <a:buFont typeface="Wingdings" panose="05000000000000000000" pitchFamily="2" charset="2"/>
              <a:buChar char="ü"/>
            </a:pPr>
            <a:r>
              <a:rPr lang="en-US" b="1" dirty="0"/>
              <a:t>Power failure</a:t>
            </a:r>
            <a:r>
              <a:rPr lang="en-US" dirty="0"/>
              <a:t>, when power is lost altogether, causes systems to shut down.</a:t>
            </a:r>
          </a:p>
          <a:p>
            <a:pPr algn="just">
              <a:buFont typeface="Wingdings" panose="05000000000000000000" pitchFamily="2" charset="2"/>
              <a:buChar char="Ø"/>
            </a:pPr>
            <a:r>
              <a:rPr lang="en-US" dirty="0"/>
              <a:t>Both power failures and fluctuations can result in a loss of data. Uninterruptible </a:t>
            </a:r>
            <a:r>
              <a:rPr lang="en-US" dirty="0" smtClean="0"/>
              <a:t>Power </a:t>
            </a:r>
            <a:r>
              <a:rPr lang="en-US" dirty="0"/>
              <a:t>S</a:t>
            </a:r>
            <a:r>
              <a:rPr lang="en-US" dirty="0" smtClean="0"/>
              <a:t>upplies </a:t>
            </a:r>
            <a:r>
              <a:rPr lang="en-US" dirty="0"/>
              <a:t>(UPS) can be a countermeasure to this threat.</a:t>
            </a:r>
          </a:p>
          <a:p>
            <a:endParaRPr lang="en-US" dirty="0"/>
          </a:p>
        </p:txBody>
      </p:sp>
    </p:spTree>
    <p:extLst>
      <p:ext uri="{BB962C8B-B14F-4D97-AF65-F5344CB8AC3E}">
        <p14:creationId xmlns:p14="http://schemas.microsoft.com/office/powerpoint/2010/main" val="1276881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Threats to Hardware</a:t>
            </a:r>
            <a:endParaRPr lang="en-US" dirty="0"/>
          </a:p>
        </p:txBody>
      </p:sp>
      <p:sp>
        <p:nvSpPr>
          <p:cNvPr id="3" name="Content Placeholder 2"/>
          <p:cNvSpPr>
            <a:spLocks noGrp="1"/>
          </p:cNvSpPr>
          <p:nvPr>
            <p:ph idx="1"/>
          </p:nvPr>
        </p:nvSpPr>
        <p:spPr/>
        <p:txBody>
          <a:bodyPr>
            <a:normAutofit fontScale="92500" lnSpcReduction="20000"/>
          </a:bodyPr>
          <a:lstStyle/>
          <a:p>
            <a:pPr marL="82296" indent="0">
              <a:buNone/>
            </a:pPr>
            <a:r>
              <a:rPr lang="en-US" sz="4000" b="1" dirty="0"/>
              <a:t>Theft and Vandalism</a:t>
            </a:r>
            <a:endParaRPr lang="en-US" sz="4000" dirty="0"/>
          </a:p>
          <a:p>
            <a:pPr algn="just">
              <a:buFont typeface="Wingdings" panose="05000000000000000000" pitchFamily="2" charset="2"/>
              <a:buChar char="Ø"/>
            </a:pPr>
            <a:r>
              <a:rPr lang="en-US" dirty="0"/>
              <a:t>Thieves can steal the entire computer or cause hardware vandalism, which is the act of intentionally or unintentionally breaking or destroying computer hardware. </a:t>
            </a:r>
            <a:endParaRPr lang="en-US" dirty="0" smtClean="0"/>
          </a:p>
          <a:p>
            <a:pPr algn="just">
              <a:buFont typeface="Wingdings" panose="05000000000000000000" pitchFamily="2" charset="2"/>
              <a:buChar char="Ø"/>
            </a:pPr>
            <a:r>
              <a:rPr lang="en-US" dirty="0" smtClean="0"/>
              <a:t>In </a:t>
            </a:r>
            <a:r>
              <a:rPr lang="en-US" dirty="0"/>
              <a:t>both cases, the system and the data </a:t>
            </a:r>
            <a:r>
              <a:rPr lang="en-US" dirty="0" smtClean="0"/>
              <a:t> </a:t>
            </a:r>
            <a:r>
              <a:rPr lang="en-US" dirty="0"/>
              <a:t>stored were completely destroyed. </a:t>
            </a:r>
            <a:endParaRPr lang="en-US" dirty="0" smtClean="0"/>
          </a:p>
          <a:p>
            <a:pPr algn="just">
              <a:buFont typeface="Wingdings" panose="05000000000000000000" pitchFamily="2" charset="2"/>
              <a:buChar char="Ø"/>
            </a:pPr>
            <a:r>
              <a:rPr lang="en-US" dirty="0" smtClean="0"/>
              <a:t>Keep </a:t>
            </a:r>
            <a:r>
              <a:rPr lang="en-US" dirty="0"/>
              <a:t>the PC in a secure area, lock the computer to a desk, do not eat near the computer, handle equipment with care, etc. can be countermeasures to this theft and vandalism</a:t>
            </a:r>
            <a:r>
              <a:rPr lang="en-US" dirty="0" smtClean="0"/>
              <a:t>.</a:t>
            </a:r>
            <a:r>
              <a:rPr lang="en-US" dirty="0"/>
              <a:t> </a:t>
            </a:r>
          </a:p>
          <a:p>
            <a:endParaRPr lang="en-US" dirty="0"/>
          </a:p>
        </p:txBody>
      </p:sp>
    </p:spTree>
    <p:extLst>
      <p:ext uri="{BB962C8B-B14F-4D97-AF65-F5344CB8AC3E}">
        <p14:creationId xmlns:p14="http://schemas.microsoft.com/office/powerpoint/2010/main" val="1470777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Threats to Hardware</a:t>
            </a:r>
            <a:endParaRPr lang="en-US" dirty="0"/>
          </a:p>
        </p:txBody>
      </p:sp>
      <p:sp>
        <p:nvSpPr>
          <p:cNvPr id="3" name="Content Placeholder 2"/>
          <p:cNvSpPr>
            <a:spLocks noGrp="1"/>
          </p:cNvSpPr>
          <p:nvPr>
            <p:ph idx="1"/>
          </p:nvPr>
        </p:nvSpPr>
        <p:spPr/>
        <p:txBody>
          <a:bodyPr>
            <a:normAutofit fontScale="92500" lnSpcReduction="10000"/>
          </a:bodyPr>
          <a:lstStyle/>
          <a:p>
            <a:pPr marL="82296" indent="0" algn="just">
              <a:buNone/>
            </a:pPr>
            <a:r>
              <a:rPr lang="en-US" sz="4000" b="1" dirty="0"/>
              <a:t>Natural Disasters</a:t>
            </a:r>
            <a:endParaRPr lang="en-US" sz="4000" dirty="0"/>
          </a:p>
          <a:p>
            <a:pPr algn="just">
              <a:buFont typeface="Wingdings" panose="05000000000000000000" pitchFamily="2" charset="2"/>
              <a:buChar char="Ø"/>
            </a:pPr>
            <a:r>
              <a:rPr lang="en-US" dirty="0"/>
              <a:t>Disaster may be natural and manmade. </a:t>
            </a:r>
            <a:endParaRPr lang="en-US" dirty="0" smtClean="0"/>
          </a:p>
          <a:p>
            <a:pPr algn="just">
              <a:buFont typeface="Wingdings" panose="05000000000000000000" pitchFamily="2" charset="2"/>
              <a:buChar char="Ø"/>
            </a:pPr>
            <a:r>
              <a:rPr lang="en-US" dirty="0" smtClean="0"/>
              <a:t>This </a:t>
            </a:r>
            <a:r>
              <a:rPr lang="en-US" dirty="0"/>
              <a:t>disaster could result in a total loss</a:t>
            </a:r>
            <a:r>
              <a:rPr lang="en-US" dirty="0" smtClean="0"/>
              <a:t>.</a:t>
            </a:r>
          </a:p>
          <a:p>
            <a:pPr algn="just">
              <a:buFont typeface="Wingdings" panose="05000000000000000000" pitchFamily="2" charset="2"/>
              <a:buChar char="Ø"/>
            </a:pPr>
            <a:r>
              <a:rPr lang="en-US" dirty="0" smtClean="0"/>
              <a:t>Natural </a:t>
            </a:r>
            <a:r>
              <a:rPr lang="en-US" dirty="0"/>
              <a:t>disaster (flood, fire, and earthquake) is difficult to protect. Because natural disasters vary by location. </a:t>
            </a:r>
            <a:endParaRPr lang="en-US" dirty="0" smtClean="0"/>
          </a:p>
          <a:p>
            <a:pPr algn="just">
              <a:buFont typeface="Wingdings" panose="05000000000000000000" pitchFamily="2" charset="2"/>
              <a:buChar char="Ø"/>
            </a:pPr>
            <a:r>
              <a:rPr lang="en-US" dirty="0" smtClean="0"/>
              <a:t>User </a:t>
            </a:r>
            <a:r>
              <a:rPr lang="en-US" dirty="0"/>
              <a:t>has to take preparation and have to be aware about the natural disaster. </a:t>
            </a:r>
            <a:endParaRPr lang="en-US" dirty="0" smtClean="0"/>
          </a:p>
          <a:p>
            <a:pPr algn="just">
              <a:buFont typeface="Wingdings" panose="05000000000000000000" pitchFamily="2" charset="2"/>
              <a:buChar char="Ø"/>
            </a:pPr>
            <a:r>
              <a:rPr lang="en-US" dirty="0" smtClean="0"/>
              <a:t>User </a:t>
            </a:r>
            <a:r>
              <a:rPr lang="en-US" dirty="0"/>
              <a:t>can take steps to protect his/her computer from manmade disasters.</a:t>
            </a:r>
          </a:p>
          <a:p>
            <a:endParaRPr lang="en-US" dirty="0"/>
          </a:p>
        </p:txBody>
      </p:sp>
    </p:spTree>
    <p:extLst>
      <p:ext uri="{BB962C8B-B14F-4D97-AF65-F5344CB8AC3E}">
        <p14:creationId xmlns:p14="http://schemas.microsoft.com/office/powerpoint/2010/main" val="2198187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Threats to </a:t>
            </a:r>
            <a:r>
              <a:rPr lang="en-US" b="1" dirty="0" smtClean="0">
                <a:effectLst>
                  <a:outerShdw blurRad="38100" dist="38100" dir="2700000" algn="tl">
                    <a:srgbClr val="000000">
                      <a:alpha val="43137"/>
                    </a:srgbClr>
                  </a:outerShdw>
                </a:effectLst>
              </a:rPr>
              <a:t>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marL="82296" indent="0">
              <a:buNone/>
            </a:pPr>
            <a:r>
              <a:rPr lang="en-US" sz="3600" b="1" dirty="0"/>
              <a:t>Malware, Viruses and Malicious Programs</a:t>
            </a:r>
            <a:endParaRPr lang="en-US" sz="3600" dirty="0"/>
          </a:p>
          <a:p>
            <a:pPr algn="just">
              <a:buFont typeface="Wingdings" panose="05000000000000000000" pitchFamily="2" charset="2"/>
              <a:buChar char="Ø"/>
            </a:pPr>
            <a:r>
              <a:rPr lang="en-US" dirty="0"/>
              <a:t>The term malware describes viruses, worms, Trojan horses etc. </a:t>
            </a:r>
            <a:endParaRPr lang="en-US" dirty="0" smtClean="0"/>
          </a:p>
          <a:p>
            <a:pPr algn="just">
              <a:buFont typeface="Wingdings" panose="05000000000000000000" pitchFamily="2" charset="2"/>
              <a:buChar char="Ø"/>
            </a:pPr>
            <a:r>
              <a:rPr lang="en-US" dirty="0" smtClean="0"/>
              <a:t>These </a:t>
            </a:r>
            <a:r>
              <a:rPr lang="en-US" dirty="0"/>
              <a:t>virulent programs represent the most common threat to user’s information. </a:t>
            </a:r>
            <a:endParaRPr lang="en-US" dirty="0" smtClean="0"/>
          </a:p>
          <a:p>
            <a:pPr algn="just">
              <a:buFont typeface="Wingdings" panose="05000000000000000000" pitchFamily="2" charset="2"/>
              <a:buChar char="Ø"/>
            </a:pPr>
            <a:r>
              <a:rPr lang="en-US" dirty="0" smtClean="0"/>
              <a:t>Viruses </a:t>
            </a:r>
            <a:r>
              <a:rPr lang="en-US" dirty="0"/>
              <a:t>are pieces of a computer program that attach themselves to host programs. </a:t>
            </a:r>
            <a:endParaRPr lang="en-US" dirty="0" smtClean="0"/>
          </a:p>
          <a:p>
            <a:pPr algn="just">
              <a:buFont typeface="Wingdings" panose="05000000000000000000" pitchFamily="2" charset="2"/>
              <a:buChar char="Ø"/>
            </a:pPr>
            <a:r>
              <a:rPr lang="en-US" dirty="0" smtClean="0"/>
              <a:t>Worms </a:t>
            </a:r>
            <a:r>
              <a:rPr lang="en-US" dirty="0"/>
              <a:t>are particular to networks, spreading to other machines on any network you are connected to and carrying out preprogrammed attacks on the computers. </a:t>
            </a:r>
            <a:endParaRPr lang="en-US" dirty="0" smtClean="0"/>
          </a:p>
          <a:p>
            <a:pPr algn="just">
              <a:buFont typeface="Wingdings" panose="05000000000000000000" pitchFamily="2" charset="2"/>
              <a:buChar char="Ø"/>
            </a:pPr>
            <a:r>
              <a:rPr lang="en-US" dirty="0" smtClean="0"/>
              <a:t>Trojan </a:t>
            </a:r>
            <a:r>
              <a:rPr lang="en-US" dirty="0"/>
              <a:t>horses, like their namesake, introduce malicious code under the guise of a useful program</a:t>
            </a:r>
          </a:p>
        </p:txBody>
      </p:sp>
    </p:spTree>
    <p:extLst>
      <p:ext uri="{BB962C8B-B14F-4D97-AF65-F5344CB8AC3E}">
        <p14:creationId xmlns:p14="http://schemas.microsoft.com/office/powerpoint/2010/main" val="3243021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Threats to Data</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sz="4600" b="1" dirty="0"/>
              <a:t>Cybercrime</a:t>
            </a:r>
            <a:endParaRPr lang="en-US" sz="4600" dirty="0"/>
          </a:p>
          <a:p>
            <a:pPr algn="just">
              <a:buFont typeface="Wingdings" panose="05000000000000000000" pitchFamily="2" charset="2"/>
              <a:buChar char="Ø"/>
            </a:pPr>
            <a:r>
              <a:rPr lang="en-US" dirty="0"/>
              <a:t>The use of a computer to carry out any conventional criminal act, such as fraud, is called cybercrime and is a growing menace. </a:t>
            </a:r>
            <a:endParaRPr lang="en-US" dirty="0" smtClean="0"/>
          </a:p>
          <a:p>
            <a:pPr algn="just">
              <a:buFont typeface="Wingdings" panose="05000000000000000000" pitchFamily="2" charset="2"/>
              <a:buChar char="Ø"/>
            </a:pPr>
            <a:r>
              <a:rPr lang="en-US" dirty="0" smtClean="0"/>
              <a:t>Cybercrime </a:t>
            </a:r>
            <a:r>
              <a:rPr lang="en-US" dirty="0"/>
              <a:t>is </a:t>
            </a:r>
            <a:r>
              <a:rPr lang="en-US" dirty="0" smtClean="0"/>
              <a:t>growing so </a:t>
            </a:r>
            <a:r>
              <a:rPr lang="en-US" dirty="0"/>
              <a:t>rapidly, in fact, that the federal government has created a handful of agencies to deal with computer related crimes. </a:t>
            </a:r>
            <a:endParaRPr lang="en-US" dirty="0" smtClean="0"/>
          </a:p>
          <a:p>
            <a:pPr algn="just">
              <a:buFont typeface="Wingdings" panose="05000000000000000000" pitchFamily="2" charset="2"/>
              <a:buChar char="Ø"/>
            </a:pPr>
            <a:r>
              <a:rPr lang="en-US" dirty="0" smtClean="0"/>
              <a:t>Hacking </a:t>
            </a:r>
            <a:r>
              <a:rPr lang="en-US" dirty="0"/>
              <a:t>remains the most common form of cybercrime and it continues to grow in popularity. </a:t>
            </a:r>
            <a:endParaRPr lang="en-US" dirty="0" smtClean="0"/>
          </a:p>
          <a:p>
            <a:pPr algn="just">
              <a:buFont typeface="Wingdings" panose="05000000000000000000" pitchFamily="2" charset="2"/>
              <a:buChar char="Ø"/>
            </a:pPr>
            <a:r>
              <a:rPr lang="en-US" dirty="0" smtClean="0"/>
              <a:t>A </a:t>
            </a:r>
            <a:r>
              <a:rPr lang="en-US" dirty="0"/>
              <a:t>hacker is someone who uses a computer and network or internet connection to intrude into another computer or system to perform an illegal act. </a:t>
            </a:r>
            <a:endParaRPr lang="en-US" dirty="0" smtClean="0"/>
          </a:p>
          <a:p>
            <a:pPr algn="just">
              <a:buFont typeface="Wingdings" panose="05000000000000000000" pitchFamily="2" charset="2"/>
              <a:buChar char="Ø"/>
            </a:pPr>
            <a:r>
              <a:rPr lang="en-US" dirty="0" smtClean="0"/>
              <a:t>At </a:t>
            </a:r>
            <a:r>
              <a:rPr lang="en-US" dirty="0"/>
              <a:t>one time, a hacker was just a person who understood computers well; however, hacking now refers to criminal or antisocial activity.</a:t>
            </a:r>
          </a:p>
          <a:p>
            <a:endParaRPr lang="en-US" dirty="0"/>
          </a:p>
        </p:txBody>
      </p:sp>
    </p:spTree>
    <p:extLst>
      <p:ext uri="{BB962C8B-B14F-4D97-AF65-F5344CB8AC3E}">
        <p14:creationId xmlns:p14="http://schemas.microsoft.com/office/powerpoint/2010/main" val="1970814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Threats to Data</a:t>
            </a:r>
            <a:endParaRPr lang="en-US" dirty="0"/>
          </a:p>
        </p:txBody>
      </p:sp>
      <p:sp>
        <p:nvSpPr>
          <p:cNvPr id="3" name="Content Placeholder 2"/>
          <p:cNvSpPr>
            <a:spLocks noGrp="1"/>
          </p:cNvSpPr>
          <p:nvPr>
            <p:ph idx="1"/>
          </p:nvPr>
        </p:nvSpPr>
        <p:spPr/>
        <p:txBody>
          <a:bodyPr>
            <a:normAutofit fontScale="85000" lnSpcReduction="10000"/>
          </a:bodyPr>
          <a:lstStyle/>
          <a:p>
            <a:pPr marL="82296" indent="0" algn="just">
              <a:buNone/>
            </a:pPr>
            <a:r>
              <a:rPr lang="en-US" sz="4200" b="1" dirty="0"/>
              <a:t>Cyber Terrorism</a:t>
            </a:r>
            <a:endParaRPr lang="en-US" sz="4200" dirty="0"/>
          </a:p>
          <a:p>
            <a:pPr algn="just">
              <a:buFont typeface="Wingdings" panose="05000000000000000000" pitchFamily="2" charset="2"/>
              <a:buChar char="Ø"/>
            </a:pPr>
            <a:r>
              <a:rPr lang="en-US" dirty="0"/>
              <a:t>Cyber warfare and cyber terrorism are new forms of warfare; they attack the critical information infrastructure of the nation. </a:t>
            </a:r>
            <a:endParaRPr lang="en-US" dirty="0" smtClean="0"/>
          </a:p>
          <a:p>
            <a:pPr algn="just">
              <a:buFont typeface="Wingdings" panose="05000000000000000000" pitchFamily="2" charset="2"/>
              <a:buChar char="Ø"/>
            </a:pPr>
            <a:r>
              <a:rPr lang="en-US" dirty="0" smtClean="0"/>
              <a:t>The </a:t>
            </a:r>
            <a:r>
              <a:rPr lang="en-US" dirty="0"/>
              <a:t>conventional goal in the case of cyber terrorism is to harm or control key computer systems, or digital controls. </a:t>
            </a:r>
            <a:endParaRPr lang="en-US" dirty="0" smtClean="0"/>
          </a:p>
          <a:p>
            <a:pPr algn="just">
              <a:buFont typeface="Wingdings" panose="05000000000000000000" pitchFamily="2" charset="2"/>
              <a:buChar char="Ø"/>
            </a:pPr>
            <a:r>
              <a:rPr lang="en-US" dirty="0" smtClean="0"/>
              <a:t>It </a:t>
            </a:r>
            <a:r>
              <a:rPr lang="en-US" dirty="0"/>
              <a:t>is done to accomplish an indicator aim such as to disrupt a power grid or telecommunications. </a:t>
            </a:r>
            <a:endParaRPr lang="en-US" dirty="0" smtClean="0"/>
          </a:p>
          <a:p>
            <a:pPr algn="just">
              <a:buFont typeface="Wingdings" panose="05000000000000000000" pitchFamily="2" charset="2"/>
              <a:buChar char="Ø"/>
            </a:pPr>
            <a:r>
              <a:rPr lang="en-US" dirty="0" smtClean="0"/>
              <a:t>Typical </a:t>
            </a:r>
            <a:r>
              <a:rPr lang="en-US" dirty="0"/>
              <a:t>targets are power plants, nuclear facilities, water treatment plants, and government agencies. </a:t>
            </a:r>
          </a:p>
        </p:txBody>
      </p:sp>
    </p:spTree>
    <p:extLst>
      <p:ext uri="{BB962C8B-B14F-4D97-AF65-F5344CB8AC3E}">
        <p14:creationId xmlns:p14="http://schemas.microsoft.com/office/powerpoint/2010/main" val="141252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1257" y="1816858"/>
            <a:ext cx="2883192" cy="2831342"/>
          </a:xfrm>
        </p:spPr>
        <p:txBody>
          <a:bodyPr>
            <a:normAutofit fontScale="90000"/>
          </a:bodyPr>
          <a:lstStyle/>
          <a:p>
            <a:pPr algn="ctr">
              <a:lnSpc>
                <a:spcPct val="100000"/>
              </a:lnSpc>
            </a:pPr>
            <a:r>
              <a:rPr lang="en-US" sz="3600" cap="none" dirty="0" smtClean="0">
                <a:effectLst>
                  <a:outerShdw blurRad="38100" dist="38100" dir="2700000" algn="tl">
                    <a:srgbClr val="000000">
                      <a:alpha val="43137"/>
                    </a:srgbClr>
                  </a:outerShdw>
                </a:effectLst>
              </a:rPr>
              <a:t>Computer Threats </a:t>
            </a:r>
            <a:br>
              <a:rPr lang="en-US" sz="3600" cap="none" dirty="0" smtClean="0">
                <a:effectLst>
                  <a:outerShdw blurRad="38100" dist="38100" dir="2700000" algn="tl">
                    <a:srgbClr val="000000">
                      <a:alpha val="43137"/>
                    </a:srgbClr>
                  </a:outerShdw>
                </a:effectLst>
              </a:rPr>
            </a:br>
            <a:r>
              <a:rPr lang="en-US" sz="3600" cap="none" dirty="0" smtClean="0">
                <a:effectLst>
                  <a:outerShdw blurRad="38100" dist="38100" dir="2700000" algn="tl">
                    <a:srgbClr val="000000">
                      <a:alpha val="43137"/>
                    </a:srgbClr>
                  </a:outerShdw>
                </a:effectLst>
              </a:rPr>
              <a:t>&amp; </a:t>
            </a:r>
            <a:br>
              <a:rPr lang="en-US" sz="3600" cap="none" dirty="0" smtClean="0">
                <a:effectLst>
                  <a:outerShdw blurRad="38100" dist="38100" dir="2700000" algn="tl">
                    <a:srgbClr val="000000">
                      <a:alpha val="43137"/>
                    </a:srgbClr>
                  </a:outerShdw>
                </a:effectLst>
              </a:rPr>
            </a:br>
            <a:r>
              <a:rPr lang="en-US" sz="3600" cap="none" dirty="0" smtClean="0">
                <a:effectLst>
                  <a:outerShdw blurRad="38100" dist="38100" dir="2700000" algn="tl">
                    <a:srgbClr val="000000">
                      <a:alpha val="43137"/>
                    </a:srgbClr>
                  </a:outerShdw>
                </a:effectLst>
              </a:rPr>
              <a:t>Basic Security Measures</a:t>
            </a:r>
            <a:endParaRPr lang="en-US" sz="3600" cap="none"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8610600" y="1600200"/>
            <a:ext cx="368592" cy="976312"/>
          </a:xfrm>
        </p:spPr>
        <p:txBody>
          <a:bodyPr/>
          <a:lstStyle/>
          <a:p>
            <a:r>
              <a:rPr lang="en-US" dirty="0" smtClean="0">
                <a:solidFill>
                  <a:schemeClr val="bg1"/>
                </a:solidFill>
              </a:rPr>
              <a:t>.</a:t>
            </a:r>
            <a:endParaRPr lang="en-US" dirty="0">
              <a:solidFill>
                <a:schemeClr val="bg1"/>
              </a:solidFill>
            </a:endParaRPr>
          </a:p>
        </p:txBody>
      </p:sp>
      <p:pic>
        <p:nvPicPr>
          <p:cNvPr id="1028" name="Picture 4" descr="network security key with comput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752600"/>
            <a:ext cx="50292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8166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Security </a:t>
            </a:r>
            <a:r>
              <a:rPr lang="en-US" b="1" dirty="0" smtClean="0">
                <a:effectLst>
                  <a:outerShdw blurRad="38100" dist="38100" dir="2700000" algn="tl">
                    <a:srgbClr val="000000">
                      <a:alpha val="43137"/>
                    </a:srgbClr>
                  </a:outerShdw>
                </a:effectLst>
              </a:rPr>
              <a:t>Measures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marL="82296" indent="0">
              <a:buNone/>
            </a:pPr>
            <a:r>
              <a:rPr lang="en-US" sz="4600" dirty="0"/>
              <a:t>The </a:t>
            </a:r>
            <a:r>
              <a:rPr lang="en-US" sz="4600" dirty="0" smtClean="0"/>
              <a:t>basic </a:t>
            </a:r>
            <a:r>
              <a:rPr lang="en-US" sz="4600" dirty="0"/>
              <a:t>security </a:t>
            </a:r>
            <a:r>
              <a:rPr lang="en-US" sz="4600" dirty="0" smtClean="0"/>
              <a:t>measures </a:t>
            </a:r>
            <a:r>
              <a:rPr lang="en-US" sz="4600" dirty="0"/>
              <a:t>for various threats are;</a:t>
            </a:r>
          </a:p>
          <a:p>
            <a:pPr lvl="1">
              <a:buFont typeface="Wingdings" panose="05000000000000000000" pitchFamily="2" charset="2"/>
              <a:buChar char="Ø"/>
            </a:pPr>
            <a:r>
              <a:rPr lang="en-US" dirty="0"/>
              <a:t>Use Strong Passwords</a:t>
            </a:r>
          </a:p>
          <a:p>
            <a:pPr lvl="1">
              <a:buFont typeface="Wingdings" panose="05000000000000000000" pitchFamily="2" charset="2"/>
              <a:buChar char="Ø"/>
            </a:pPr>
            <a:r>
              <a:rPr lang="en-US" dirty="0"/>
              <a:t>Use Password Manager</a:t>
            </a:r>
          </a:p>
          <a:p>
            <a:pPr lvl="1">
              <a:buFont typeface="Wingdings" panose="05000000000000000000" pitchFamily="2" charset="2"/>
              <a:buChar char="Ø"/>
            </a:pPr>
            <a:r>
              <a:rPr lang="en-US" dirty="0"/>
              <a:t>Limit &amp; Control Access to Critical Data</a:t>
            </a:r>
          </a:p>
          <a:p>
            <a:pPr lvl="1">
              <a:buFont typeface="Wingdings" panose="05000000000000000000" pitchFamily="2" charset="2"/>
              <a:buChar char="Ø"/>
            </a:pPr>
            <a:r>
              <a:rPr lang="en-US" dirty="0"/>
              <a:t>Put Up a Firewall</a:t>
            </a:r>
          </a:p>
          <a:p>
            <a:pPr lvl="1">
              <a:buFont typeface="Wingdings" panose="05000000000000000000" pitchFamily="2" charset="2"/>
              <a:buChar char="Ø"/>
            </a:pPr>
            <a:r>
              <a:rPr lang="en-US" dirty="0"/>
              <a:t>Use Security Software </a:t>
            </a:r>
          </a:p>
          <a:p>
            <a:pPr lvl="1">
              <a:buFont typeface="Wingdings" panose="05000000000000000000" pitchFamily="2" charset="2"/>
              <a:buChar char="Ø"/>
            </a:pPr>
            <a:r>
              <a:rPr lang="en-US" dirty="0"/>
              <a:t>Update Programs and Systems Regularly</a:t>
            </a:r>
          </a:p>
          <a:p>
            <a:pPr lvl="1" fontAlgn="base">
              <a:buFont typeface="Wingdings" panose="05000000000000000000" pitchFamily="2" charset="2"/>
              <a:buChar char="Ø"/>
            </a:pPr>
            <a:r>
              <a:rPr lang="en-US" dirty="0"/>
              <a:t>Secure the Portable Devices</a:t>
            </a:r>
            <a:endParaRPr lang="en-US" b="1" dirty="0"/>
          </a:p>
          <a:p>
            <a:pPr lvl="1" fontAlgn="base">
              <a:buFont typeface="Wingdings" panose="05000000000000000000" pitchFamily="2" charset="2"/>
              <a:buChar char="Ø"/>
            </a:pPr>
            <a:r>
              <a:rPr lang="en-US" dirty="0"/>
              <a:t>Secure Wi-Fi Network</a:t>
            </a:r>
            <a:endParaRPr lang="en-US" b="1" dirty="0"/>
          </a:p>
          <a:p>
            <a:pPr lvl="1">
              <a:buFont typeface="Wingdings" panose="05000000000000000000" pitchFamily="2" charset="2"/>
              <a:buChar char="Ø"/>
            </a:pPr>
            <a:r>
              <a:rPr lang="en-US" dirty="0"/>
              <a:t>Monitor for Intrusion</a:t>
            </a:r>
          </a:p>
          <a:p>
            <a:pPr lvl="1" fontAlgn="base">
              <a:buFont typeface="Wingdings" panose="05000000000000000000" pitchFamily="2" charset="2"/>
              <a:buChar char="Ø"/>
            </a:pPr>
            <a:r>
              <a:rPr lang="en-US" dirty="0"/>
              <a:t>Schedule Backups</a:t>
            </a:r>
            <a:endParaRPr lang="en-US" b="1" dirty="0"/>
          </a:p>
          <a:p>
            <a:pPr lvl="1" fontAlgn="base">
              <a:buFont typeface="Wingdings" panose="05000000000000000000" pitchFamily="2" charset="2"/>
              <a:buChar char="Ø"/>
            </a:pPr>
            <a:r>
              <a:rPr lang="en-US" dirty="0"/>
              <a:t>Be Smart with Emails and Surfing the </a:t>
            </a:r>
            <a:r>
              <a:rPr lang="en-US" dirty="0" smtClean="0"/>
              <a:t>Web</a:t>
            </a:r>
          </a:p>
          <a:p>
            <a:pPr lvl="1" fontAlgn="base">
              <a:buFont typeface="Wingdings" panose="05000000000000000000" pitchFamily="2" charset="2"/>
              <a:buChar char="Ø"/>
            </a:pPr>
            <a:r>
              <a:rPr lang="en-US" dirty="0"/>
              <a:t>Turn Off Computer and Disconnect from the </a:t>
            </a:r>
            <a:r>
              <a:rPr lang="en-US" dirty="0" smtClean="0"/>
              <a:t>Internet</a:t>
            </a:r>
            <a:endParaRPr lang="en-US" dirty="0"/>
          </a:p>
          <a:p>
            <a:pPr lvl="1">
              <a:buFont typeface="Wingdings" panose="05000000000000000000" pitchFamily="2" charset="2"/>
              <a:buChar char="Ø"/>
            </a:pPr>
            <a:r>
              <a:rPr lang="en-US" dirty="0"/>
              <a:t>Raise Awareness</a:t>
            </a:r>
          </a:p>
          <a:p>
            <a:endParaRPr lang="en-US" dirty="0"/>
          </a:p>
        </p:txBody>
      </p:sp>
    </p:spTree>
    <p:extLst>
      <p:ext uri="{BB962C8B-B14F-4D97-AF65-F5344CB8AC3E}">
        <p14:creationId xmlns:p14="http://schemas.microsoft.com/office/powerpoint/2010/main" val="3021933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54902"/>
          </a:xfrm>
        </p:spPr>
        <p:txBody>
          <a:bodyPr>
            <a:normAutofit/>
          </a:bodyPr>
          <a:lstStyle/>
          <a:p>
            <a:pPr algn="ctr">
              <a:defRPr/>
            </a:pPr>
            <a:r>
              <a:rPr lang="en-US" sz="6600" b="1" dirty="0"/>
              <a:t>End of Chapter</a:t>
            </a:r>
          </a:p>
        </p:txBody>
      </p:sp>
      <p:sp>
        <p:nvSpPr>
          <p:cNvPr id="3" name="Subtitle 2"/>
          <p:cNvSpPr>
            <a:spLocks noGrp="1"/>
          </p:cNvSpPr>
          <p:nvPr>
            <p:ph type="subTitle" idx="1"/>
          </p:nvPr>
        </p:nvSpPr>
        <p:spPr>
          <a:xfrm flipH="1" flipV="1">
            <a:off x="2666999" y="5280368"/>
            <a:ext cx="685800" cy="510832"/>
          </a:xfrm>
        </p:spPr>
        <p:txBody>
          <a:bodyPr>
            <a:normAutofit/>
          </a:bodyPr>
          <a:lstStyle/>
          <a:p>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587360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a:t>
            </a:r>
            <a:endParaRPr lang="en-US" b="1" dirty="0"/>
          </a:p>
        </p:txBody>
      </p:sp>
      <p:sp>
        <p:nvSpPr>
          <p:cNvPr id="3" name="Content Placeholder 2"/>
          <p:cNvSpPr>
            <a:spLocks noGrp="1"/>
          </p:cNvSpPr>
          <p:nvPr>
            <p:ph idx="1"/>
          </p:nvPr>
        </p:nvSpPr>
        <p:spPr/>
        <p:txBody>
          <a:bodyPr>
            <a:normAutofit lnSpcReduction="10000"/>
          </a:bodyPr>
          <a:lstStyle/>
          <a:p>
            <a:pPr marL="0" indent="0">
              <a:spcBef>
                <a:spcPts val="105"/>
              </a:spcBef>
              <a:buNone/>
            </a:pPr>
            <a:r>
              <a:rPr lang="en-US" sz="4400" b="1" dirty="0"/>
              <a:t>In this chapter you will learn about</a:t>
            </a:r>
            <a:r>
              <a:rPr lang="en-US" sz="4400" b="1" dirty="0" smtClean="0"/>
              <a:t>:</a:t>
            </a:r>
            <a:endParaRPr lang="en-US" dirty="0"/>
          </a:p>
          <a:p>
            <a:pPr marL="920750" indent="-330200" algn="just">
              <a:buClr>
                <a:srgbClr val="FF0000"/>
              </a:buClr>
              <a:buFont typeface="Wingdings"/>
              <a:buChar char=""/>
              <a:tabLst>
                <a:tab pos="920750" algn="l"/>
                <a:tab pos="921385" algn="l"/>
              </a:tabLst>
            </a:pPr>
            <a:r>
              <a:rPr lang="en-US" dirty="0"/>
              <a:t>Basic Concept of </a:t>
            </a:r>
            <a:r>
              <a:rPr lang="en-US" dirty="0" smtClean="0"/>
              <a:t>Threat</a:t>
            </a:r>
          </a:p>
          <a:p>
            <a:pPr marL="920750" indent="-330200" algn="just">
              <a:buClr>
                <a:srgbClr val="FF0000"/>
              </a:buClr>
              <a:buFont typeface="Wingdings"/>
              <a:buChar char=""/>
              <a:tabLst>
                <a:tab pos="920750" algn="l"/>
                <a:tab pos="921385" algn="l"/>
              </a:tabLst>
            </a:pPr>
            <a:r>
              <a:rPr lang="en-US" dirty="0" smtClean="0"/>
              <a:t>Types of Threats</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Threats to the User</a:t>
            </a:r>
          </a:p>
          <a:p>
            <a:pPr marL="920750" indent="-330200" algn="just">
              <a:spcBef>
                <a:spcPts val="960"/>
              </a:spcBef>
              <a:buClr>
                <a:srgbClr val="FF0000"/>
              </a:buClr>
              <a:buFont typeface="Wingdings"/>
              <a:buChar char=""/>
              <a:tabLst>
                <a:tab pos="920750" algn="l"/>
                <a:tab pos="921385" algn="l"/>
              </a:tabLst>
            </a:pPr>
            <a:r>
              <a:rPr lang="en-US" dirty="0" smtClean="0"/>
              <a:t>Threats to Hardware</a:t>
            </a:r>
            <a:endParaRPr lang="en-US" dirty="0"/>
          </a:p>
          <a:p>
            <a:pPr marL="920750" indent="-330200" algn="just">
              <a:spcBef>
                <a:spcPts val="960"/>
              </a:spcBef>
              <a:buClr>
                <a:srgbClr val="FF0000"/>
              </a:buClr>
              <a:buFont typeface="Wingdings"/>
              <a:buChar char=""/>
              <a:tabLst>
                <a:tab pos="920750" algn="l"/>
                <a:tab pos="921385" algn="l"/>
              </a:tabLst>
            </a:pPr>
            <a:r>
              <a:rPr lang="en-US" dirty="0" smtClean="0"/>
              <a:t>Threats to Data</a:t>
            </a:r>
          </a:p>
          <a:p>
            <a:pPr marL="920750" indent="-330200" algn="just">
              <a:spcBef>
                <a:spcPts val="960"/>
              </a:spcBef>
              <a:buClr>
                <a:srgbClr val="FF0000"/>
              </a:buClr>
              <a:buFont typeface="Wingdings"/>
              <a:buChar char=""/>
              <a:tabLst>
                <a:tab pos="920750" algn="l"/>
                <a:tab pos="921385" algn="l"/>
              </a:tabLst>
            </a:pPr>
            <a:r>
              <a:rPr lang="en-US" dirty="0" smtClean="0"/>
              <a:t>Security Measures for Threats</a:t>
            </a:r>
            <a:endParaRPr lang="en-US" dirty="0"/>
          </a:p>
        </p:txBody>
      </p:sp>
    </p:spTree>
    <p:extLst>
      <p:ext uri="{BB962C8B-B14F-4D97-AF65-F5344CB8AC3E}">
        <p14:creationId xmlns:p14="http://schemas.microsoft.com/office/powerpoint/2010/main" val="1938688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Threats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lgn="just">
              <a:buFont typeface="Wingdings" panose="05000000000000000000" pitchFamily="2" charset="2"/>
              <a:buChar char="Ø"/>
            </a:pPr>
            <a:r>
              <a:rPr lang="en-US" dirty="0"/>
              <a:t>Computer security threats are constantly evolving. These threats are masters of disguise and deception, always evolving new ways to irritate, steal, and harm. </a:t>
            </a:r>
            <a:endParaRPr lang="en-US" dirty="0" smtClean="0"/>
          </a:p>
          <a:p>
            <a:pPr algn="just">
              <a:buFont typeface="Wingdings" panose="05000000000000000000" pitchFamily="2" charset="2"/>
              <a:buChar char="Ø"/>
            </a:pPr>
            <a:r>
              <a:rPr lang="en-US" dirty="0" smtClean="0"/>
              <a:t>A </a:t>
            </a:r>
            <a:r>
              <a:rPr lang="en-US" dirty="0"/>
              <a:t>threat is any scenario or occurrence that has the potential to harm the computer through unauthorized access, destruction, disclosure, data manipulation, and/or denial of service. </a:t>
            </a:r>
            <a:endParaRPr lang="en-US" dirty="0" smtClean="0"/>
          </a:p>
          <a:p>
            <a:pPr algn="just">
              <a:buFont typeface="Wingdings" panose="05000000000000000000" pitchFamily="2" charset="2"/>
              <a:buChar char="Ø"/>
            </a:pPr>
            <a:r>
              <a:rPr lang="en-US" dirty="0" smtClean="0"/>
              <a:t>Basically</a:t>
            </a:r>
            <a:r>
              <a:rPr lang="en-US" dirty="0"/>
              <a:t>, a computer threat is a term that relates to the security of a computer system being compromised. This is possible dangers that can affect the smooth functioning of a computer. </a:t>
            </a:r>
            <a:endParaRPr lang="en-US" dirty="0" smtClean="0"/>
          </a:p>
          <a:p>
            <a:pPr algn="just">
              <a:buFont typeface="Wingdings" panose="05000000000000000000" pitchFamily="2" charset="2"/>
              <a:buChar char="Ø"/>
            </a:pPr>
            <a:r>
              <a:rPr lang="en-US" dirty="0" smtClean="0"/>
              <a:t>This </a:t>
            </a:r>
            <a:r>
              <a:rPr lang="en-US" dirty="0"/>
              <a:t>threat can lead to cyber-attacks and data being stolen, lost, or manipulated. Damage can be irreparable in some cases. </a:t>
            </a:r>
            <a:endParaRPr lang="en-US" dirty="0" smtClean="0"/>
          </a:p>
        </p:txBody>
      </p:sp>
    </p:spTree>
    <p:extLst>
      <p:ext uri="{BB962C8B-B14F-4D97-AF65-F5344CB8AC3E}">
        <p14:creationId xmlns:p14="http://schemas.microsoft.com/office/powerpoint/2010/main" val="3403252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Threats</a:t>
            </a:r>
            <a:endParaRPr lang="en-US" dirty="0"/>
          </a:p>
        </p:txBody>
      </p:sp>
      <p:sp>
        <p:nvSpPr>
          <p:cNvPr id="3" name="Content Placeholder 2"/>
          <p:cNvSpPr>
            <a:spLocks noGrp="1"/>
          </p:cNvSpPr>
          <p:nvPr>
            <p:ph idx="1"/>
          </p:nvPr>
        </p:nvSpPr>
        <p:spPr/>
        <p:txBody>
          <a:bodyPr>
            <a:normAutofit fontScale="85000" lnSpcReduction="10000"/>
          </a:bodyPr>
          <a:lstStyle/>
          <a:p>
            <a:pPr algn="just">
              <a:buFont typeface="Wingdings" panose="05000000000000000000" pitchFamily="2" charset="2"/>
              <a:buChar char="Ø"/>
            </a:pPr>
            <a:r>
              <a:rPr lang="en-US" dirty="0"/>
              <a:t>A computer threat can be "intentional" such as hacking or "accidental" such as malfunctioning </a:t>
            </a:r>
            <a:r>
              <a:rPr lang="en-US" dirty="0" smtClean="0"/>
              <a:t>or </a:t>
            </a:r>
            <a:r>
              <a:rPr lang="en-US" dirty="0"/>
              <a:t>physical damage. </a:t>
            </a:r>
          </a:p>
          <a:p>
            <a:pPr algn="just">
              <a:buFont typeface="Wingdings" panose="05000000000000000000" pitchFamily="2" charset="2"/>
              <a:buChar char="Ø"/>
            </a:pPr>
            <a:r>
              <a:rPr lang="en-US" dirty="0"/>
              <a:t>If a user can gauge the degree of harm that different threats can cause, they can prioritize them and take countermeasures. </a:t>
            </a:r>
          </a:p>
          <a:p>
            <a:pPr algn="just">
              <a:buFont typeface="Wingdings" panose="05000000000000000000" pitchFamily="2" charset="2"/>
              <a:buChar char="Ø"/>
            </a:pPr>
            <a:r>
              <a:rPr lang="en-US" dirty="0"/>
              <a:t>Regularly backing up users data is a countermeasure against the treat of data loss. A firewall is a countermeasure against hackers. </a:t>
            </a:r>
          </a:p>
          <a:p>
            <a:pPr algn="just">
              <a:buFont typeface="Wingdings" panose="05000000000000000000" pitchFamily="2" charset="2"/>
              <a:buChar char="Ø"/>
            </a:pPr>
            <a:r>
              <a:rPr lang="en-US" dirty="0"/>
              <a:t>In the present age, computer security threats are constantly increasing as the world is going digital. </a:t>
            </a:r>
          </a:p>
        </p:txBody>
      </p:sp>
    </p:spTree>
    <p:extLst>
      <p:ext uri="{BB962C8B-B14F-4D97-AF65-F5344CB8AC3E}">
        <p14:creationId xmlns:p14="http://schemas.microsoft.com/office/powerpoint/2010/main" val="2366664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Types of </a:t>
            </a:r>
            <a:r>
              <a:rPr lang="en-US" b="1" dirty="0" smtClean="0">
                <a:effectLst>
                  <a:outerShdw blurRad="38100" dist="38100" dir="2700000" algn="tl">
                    <a:srgbClr val="000000">
                      <a:alpha val="43137"/>
                    </a:srgbClr>
                  </a:outerShdw>
                </a:effectLst>
              </a:rPr>
              <a:t>Threats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marL="82296" indent="0">
              <a:buNone/>
            </a:pPr>
            <a:r>
              <a:rPr lang="en-US" sz="4300" dirty="0"/>
              <a:t>Computer threats can be classified </a:t>
            </a:r>
            <a:r>
              <a:rPr lang="en-US" sz="4300" dirty="0" smtClean="0"/>
              <a:t>into:</a:t>
            </a:r>
          </a:p>
          <a:p>
            <a:pPr>
              <a:buFont typeface="Wingdings" panose="05000000000000000000" pitchFamily="2" charset="2"/>
              <a:buChar char="Ø"/>
            </a:pPr>
            <a:r>
              <a:rPr lang="en-US" sz="3500" b="1" dirty="0" smtClean="0"/>
              <a:t>Threat </a:t>
            </a:r>
            <a:r>
              <a:rPr lang="en-US" sz="3500" b="1" dirty="0"/>
              <a:t>to the </a:t>
            </a:r>
            <a:r>
              <a:rPr lang="en-US" sz="3500" b="1" dirty="0" smtClean="0"/>
              <a:t>User</a:t>
            </a:r>
          </a:p>
          <a:p>
            <a:pPr lvl="1">
              <a:buFont typeface="Wingdings" panose="05000000000000000000" pitchFamily="2" charset="2"/>
              <a:buChar char="ü"/>
            </a:pPr>
            <a:r>
              <a:rPr lang="en-US" dirty="0" smtClean="0"/>
              <a:t>Identity Theft</a:t>
            </a:r>
          </a:p>
          <a:p>
            <a:pPr lvl="1">
              <a:buFont typeface="Wingdings" panose="05000000000000000000" pitchFamily="2" charset="2"/>
              <a:buChar char="ü"/>
            </a:pPr>
            <a:r>
              <a:rPr lang="en-US" dirty="0" smtClean="0"/>
              <a:t>Loss </a:t>
            </a:r>
            <a:r>
              <a:rPr lang="en-US" dirty="0"/>
              <a:t>of </a:t>
            </a:r>
            <a:r>
              <a:rPr lang="en-US" dirty="0" smtClean="0"/>
              <a:t>Privacy</a:t>
            </a:r>
          </a:p>
          <a:p>
            <a:pPr lvl="1">
              <a:buFont typeface="Wingdings" panose="05000000000000000000" pitchFamily="2" charset="2"/>
              <a:buChar char="ü"/>
            </a:pPr>
            <a:r>
              <a:rPr lang="en-US" dirty="0" smtClean="0"/>
              <a:t>Computer </a:t>
            </a:r>
            <a:r>
              <a:rPr lang="en-US" dirty="0"/>
              <a:t>Related </a:t>
            </a:r>
            <a:r>
              <a:rPr lang="en-US" dirty="0" smtClean="0"/>
              <a:t>Injuries</a:t>
            </a:r>
          </a:p>
          <a:p>
            <a:pPr lvl="1">
              <a:buFont typeface="Wingdings" panose="05000000000000000000" pitchFamily="2" charset="2"/>
              <a:buChar char="ü"/>
            </a:pPr>
            <a:r>
              <a:rPr lang="en-US" dirty="0" smtClean="0"/>
              <a:t>Online </a:t>
            </a:r>
            <a:r>
              <a:rPr lang="en-US" dirty="0"/>
              <a:t>Spying </a:t>
            </a:r>
            <a:r>
              <a:rPr lang="en-US" dirty="0" smtClean="0"/>
              <a:t>Tools</a:t>
            </a:r>
          </a:p>
          <a:p>
            <a:pPr lvl="1">
              <a:buFont typeface="Wingdings" panose="05000000000000000000" pitchFamily="2" charset="2"/>
              <a:buChar char="ü"/>
            </a:pPr>
            <a:r>
              <a:rPr lang="en-US" dirty="0" smtClean="0"/>
              <a:t>Email Spam</a:t>
            </a:r>
            <a:endParaRPr lang="en-US" dirty="0"/>
          </a:p>
          <a:p>
            <a:pPr>
              <a:buFont typeface="Wingdings" panose="05000000000000000000" pitchFamily="2" charset="2"/>
              <a:buChar char="Ø"/>
            </a:pPr>
            <a:r>
              <a:rPr lang="en-US" sz="3500" b="1" dirty="0" smtClean="0"/>
              <a:t>Threat </a:t>
            </a:r>
            <a:r>
              <a:rPr lang="en-US" sz="3500" b="1" dirty="0"/>
              <a:t>to </a:t>
            </a:r>
            <a:r>
              <a:rPr lang="en-US" sz="3500" b="1" dirty="0" smtClean="0"/>
              <a:t>Hardware</a:t>
            </a:r>
          </a:p>
          <a:p>
            <a:pPr lvl="1">
              <a:buFont typeface="Wingdings" panose="05000000000000000000" pitchFamily="2" charset="2"/>
              <a:buChar char="ü"/>
            </a:pPr>
            <a:r>
              <a:rPr lang="en-US" dirty="0" smtClean="0"/>
              <a:t>Power </a:t>
            </a:r>
            <a:r>
              <a:rPr lang="en-US" dirty="0"/>
              <a:t>Related Threats</a:t>
            </a:r>
          </a:p>
          <a:p>
            <a:pPr lvl="1">
              <a:buFont typeface="Wingdings" panose="05000000000000000000" pitchFamily="2" charset="2"/>
              <a:buChar char="ü"/>
            </a:pPr>
            <a:r>
              <a:rPr lang="en-US" dirty="0"/>
              <a:t>Theft and Vandalism</a:t>
            </a:r>
          </a:p>
          <a:p>
            <a:pPr lvl="1">
              <a:buFont typeface="Wingdings" panose="05000000000000000000" pitchFamily="2" charset="2"/>
              <a:buChar char="ü"/>
            </a:pPr>
            <a:r>
              <a:rPr lang="en-US" dirty="0"/>
              <a:t>Natural </a:t>
            </a:r>
            <a:r>
              <a:rPr lang="en-US" dirty="0" smtClean="0"/>
              <a:t>Disasters</a:t>
            </a:r>
          </a:p>
          <a:p>
            <a:pPr>
              <a:buFont typeface="Wingdings" panose="05000000000000000000" pitchFamily="2" charset="2"/>
              <a:buChar char="Ø"/>
            </a:pPr>
            <a:r>
              <a:rPr lang="en-US" sz="3500" b="1" dirty="0" smtClean="0"/>
              <a:t>Threat </a:t>
            </a:r>
            <a:r>
              <a:rPr lang="en-US" sz="3500" b="1" dirty="0"/>
              <a:t>to </a:t>
            </a:r>
            <a:r>
              <a:rPr lang="en-US" sz="3500" b="1" dirty="0" smtClean="0"/>
              <a:t>Data</a:t>
            </a:r>
          </a:p>
          <a:p>
            <a:pPr lvl="1">
              <a:buFont typeface="Wingdings" panose="05000000000000000000" pitchFamily="2" charset="2"/>
              <a:buChar char="ü"/>
            </a:pPr>
            <a:r>
              <a:rPr lang="en-US" dirty="0"/>
              <a:t>Malware, Viruses and Malicious Programs</a:t>
            </a:r>
          </a:p>
          <a:p>
            <a:pPr lvl="1">
              <a:buFont typeface="Wingdings" panose="05000000000000000000" pitchFamily="2" charset="2"/>
              <a:buChar char="ü"/>
            </a:pPr>
            <a:r>
              <a:rPr lang="en-US" dirty="0"/>
              <a:t>Cybercrime</a:t>
            </a:r>
          </a:p>
          <a:p>
            <a:pPr lvl="1">
              <a:buFont typeface="Wingdings" panose="05000000000000000000" pitchFamily="2" charset="2"/>
              <a:buChar char="ü"/>
            </a:pPr>
            <a:r>
              <a:rPr lang="en-US" dirty="0"/>
              <a:t>Cyber Terrorism</a:t>
            </a:r>
          </a:p>
          <a:p>
            <a:pPr marL="82296" indent="0">
              <a:buNone/>
            </a:pPr>
            <a:endParaRPr lang="en-US" dirty="0"/>
          </a:p>
        </p:txBody>
      </p:sp>
    </p:spTree>
    <p:extLst>
      <p:ext uri="{BB962C8B-B14F-4D97-AF65-F5344CB8AC3E}">
        <p14:creationId xmlns:p14="http://schemas.microsoft.com/office/powerpoint/2010/main" val="3321043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Threat to the </a:t>
            </a:r>
            <a:r>
              <a:rPr lang="en-US" b="1" dirty="0" smtClean="0">
                <a:effectLst>
                  <a:outerShdw blurRad="38100" dist="38100" dir="2700000" algn="tl">
                    <a:srgbClr val="000000">
                      <a:alpha val="43137"/>
                    </a:srgbClr>
                  </a:outerShdw>
                </a:effectLst>
              </a:rPr>
              <a:t>User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marL="82296" indent="0">
              <a:buNone/>
            </a:pPr>
            <a:r>
              <a:rPr lang="en-US" sz="3800" b="1" dirty="0"/>
              <a:t>Identity Theft</a:t>
            </a:r>
            <a:endParaRPr lang="en-US" sz="3800" dirty="0"/>
          </a:p>
          <a:p>
            <a:pPr algn="just">
              <a:buFont typeface="Wingdings" panose="05000000000000000000" pitchFamily="2" charset="2"/>
              <a:buChar char="Ø"/>
            </a:pPr>
            <a:r>
              <a:rPr lang="en-US" dirty="0"/>
              <a:t>Identity theft is a form of crime in which someone’s personal information is used without permission. </a:t>
            </a:r>
            <a:endParaRPr lang="en-US" dirty="0" smtClean="0"/>
          </a:p>
          <a:p>
            <a:pPr algn="just">
              <a:buFont typeface="Wingdings" panose="05000000000000000000" pitchFamily="2" charset="2"/>
              <a:buChar char="Ø"/>
            </a:pPr>
            <a:r>
              <a:rPr lang="en-US" dirty="0" smtClean="0"/>
              <a:t>Public </a:t>
            </a:r>
            <a:r>
              <a:rPr lang="en-US" dirty="0"/>
              <a:t>profiles on social networks or other popular online services can be used as the source of data, helping criminals to impersonate their targets. </a:t>
            </a:r>
            <a:endParaRPr lang="en-US" dirty="0" smtClean="0"/>
          </a:p>
          <a:p>
            <a:pPr algn="just">
              <a:buFont typeface="Wingdings" panose="05000000000000000000" pitchFamily="2" charset="2"/>
              <a:buChar char="Ø"/>
            </a:pPr>
            <a:r>
              <a:rPr lang="en-US" dirty="0" smtClean="0"/>
              <a:t>Affected </a:t>
            </a:r>
            <a:r>
              <a:rPr lang="en-US" dirty="0"/>
              <a:t>individuals can suffer financial loss due to unauthorized withdrawals and purchases made in their names. </a:t>
            </a:r>
            <a:endParaRPr lang="en-US" dirty="0" smtClean="0"/>
          </a:p>
          <a:p>
            <a:pPr algn="just">
              <a:buFont typeface="Wingdings" panose="05000000000000000000" pitchFamily="2" charset="2"/>
              <a:buChar char="Ø"/>
            </a:pPr>
            <a:r>
              <a:rPr lang="en-US" dirty="0" smtClean="0"/>
              <a:t>However</a:t>
            </a:r>
            <a:r>
              <a:rPr lang="en-US" dirty="0"/>
              <a:t>, identity theft can also be done to damage the victim’s reputation. </a:t>
            </a:r>
          </a:p>
          <a:p>
            <a:endParaRPr lang="en-US" dirty="0"/>
          </a:p>
        </p:txBody>
      </p:sp>
    </p:spTree>
    <p:extLst>
      <p:ext uri="{BB962C8B-B14F-4D97-AF65-F5344CB8AC3E}">
        <p14:creationId xmlns:p14="http://schemas.microsoft.com/office/powerpoint/2010/main" val="1289989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 to the User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55000" lnSpcReduction="20000"/>
          </a:bodyPr>
          <a:lstStyle/>
          <a:p>
            <a:pPr marL="82296" indent="0">
              <a:buNone/>
            </a:pPr>
            <a:r>
              <a:rPr lang="en-US" b="1" dirty="0"/>
              <a:t>Methods of Obtaining Information</a:t>
            </a:r>
            <a:endParaRPr lang="en-US" dirty="0"/>
          </a:p>
          <a:p>
            <a:pPr marL="82296" indent="0">
              <a:buNone/>
            </a:pPr>
            <a:r>
              <a:rPr lang="en-US" dirty="0"/>
              <a:t>Criminals obtain information by using various methods, such as;</a:t>
            </a:r>
          </a:p>
          <a:p>
            <a:pPr lvl="0" algn="just">
              <a:buFont typeface="Wingdings" panose="05000000000000000000" pitchFamily="2" charset="2"/>
              <a:buChar char="Ø"/>
            </a:pPr>
            <a:r>
              <a:rPr lang="en-US" b="1" dirty="0"/>
              <a:t>Shoulder </a:t>
            </a:r>
            <a:r>
              <a:rPr lang="en-US" b="1" dirty="0" smtClean="0"/>
              <a:t>Surfing; </a:t>
            </a:r>
            <a:r>
              <a:rPr lang="en-US" dirty="0" smtClean="0"/>
              <a:t>Shoulder </a:t>
            </a:r>
            <a:r>
              <a:rPr lang="en-US" dirty="0"/>
              <a:t>surfing means watching someone while entering personal ID information for a private transaction.</a:t>
            </a:r>
          </a:p>
          <a:p>
            <a:pPr lvl="0" algn="just">
              <a:buFont typeface="Wingdings" panose="05000000000000000000" pitchFamily="2" charset="2"/>
              <a:buChar char="Ø"/>
            </a:pPr>
            <a:r>
              <a:rPr lang="en-US" b="1" dirty="0" smtClean="0"/>
              <a:t>Snagging; </a:t>
            </a:r>
            <a:r>
              <a:rPr lang="en-US" dirty="0" smtClean="0"/>
              <a:t>A </a:t>
            </a:r>
            <a:r>
              <a:rPr lang="en-US" dirty="0"/>
              <a:t>thief can try to snag information by listening through a telephone extension, through a wiretap while the victim gives credit card information to a legitimate agent.</a:t>
            </a:r>
          </a:p>
          <a:p>
            <a:pPr lvl="0" algn="just">
              <a:buFont typeface="Wingdings" panose="05000000000000000000" pitchFamily="2" charset="2"/>
              <a:buChar char="Ø"/>
            </a:pPr>
            <a:r>
              <a:rPr lang="en-US" b="1" dirty="0"/>
              <a:t>Dumpster </a:t>
            </a:r>
            <a:r>
              <a:rPr lang="en-US" b="1" dirty="0" smtClean="0"/>
              <a:t>Diving; </a:t>
            </a:r>
            <a:r>
              <a:rPr lang="en-US" dirty="0" smtClean="0"/>
              <a:t>Dumpster </a:t>
            </a:r>
            <a:r>
              <a:rPr lang="en-US" dirty="0"/>
              <a:t>diving is looking for treasure in someone else's trash. In the world of information technology (IT), dumpster diving is a technique used to retrieve information that could be used to carry out an attack or gain access to a computer network from disposed items.</a:t>
            </a:r>
            <a:endParaRPr lang="en-US" b="1" dirty="0"/>
          </a:p>
          <a:p>
            <a:pPr lvl="0" algn="just">
              <a:buFont typeface="Wingdings" panose="05000000000000000000" pitchFamily="2" charset="2"/>
              <a:buChar char="Ø"/>
            </a:pPr>
            <a:r>
              <a:rPr lang="en-US" b="1" dirty="0"/>
              <a:t>Social </a:t>
            </a:r>
            <a:r>
              <a:rPr lang="en-US" b="1" dirty="0" smtClean="0"/>
              <a:t>Engineering; </a:t>
            </a:r>
            <a:r>
              <a:rPr lang="en-US" dirty="0" smtClean="0"/>
              <a:t>Social </a:t>
            </a:r>
            <a:r>
              <a:rPr lang="en-US" dirty="0"/>
              <a:t>engineering is the art of manipulating people so they give up confidential information such as passwords or bank information by disguising as something legitimate.</a:t>
            </a:r>
          </a:p>
          <a:p>
            <a:pPr lvl="0" algn="just">
              <a:buFont typeface="Wingdings" panose="05000000000000000000" pitchFamily="2" charset="2"/>
              <a:buChar char="Ø"/>
            </a:pPr>
            <a:r>
              <a:rPr lang="en-US" b="1" dirty="0"/>
              <a:t>High Tech </a:t>
            </a:r>
            <a:r>
              <a:rPr lang="en-US" b="1" dirty="0" smtClean="0"/>
              <a:t>Methods</a:t>
            </a:r>
            <a:r>
              <a:rPr lang="en-US" dirty="0" smtClean="0"/>
              <a:t>;  The </a:t>
            </a:r>
            <a:r>
              <a:rPr lang="en-US" dirty="0"/>
              <a:t>ID thieves can get information using a computer and Internet connection. A person’s identity may be snagged from unsecured internet sites</a:t>
            </a:r>
            <a:r>
              <a:rPr lang="en-US" dirty="0" smtClean="0"/>
              <a:t>.</a:t>
            </a:r>
            <a:endParaRPr lang="en-US" dirty="0"/>
          </a:p>
        </p:txBody>
      </p:sp>
    </p:spTree>
    <p:extLst>
      <p:ext uri="{BB962C8B-B14F-4D97-AF65-F5344CB8AC3E}">
        <p14:creationId xmlns:p14="http://schemas.microsoft.com/office/powerpoint/2010/main" val="1468089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Threat to the User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82296" indent="0" algn="just">
              <a:buNone/>
            </a:pPr>
            <a:r>
              <a:rPr lang="en-US" sz="3600" b="1" dirty="0"/>
              <a:t>Loss of Privacy</a:t>
            </a:r>
            <a:endParaRPr lang="en-US" sz="3600" dirty="0"/>
          </a:p>
          <a:p>
            <a:pPr algn="just">
              <a:buFont typeface="Wingdings" panose="05000000000000000000" pitchFamily="2" charset="2"/>
              <a:buChar char="Ø"/>
            </a:pPr>
            <a:r>
              <a:rPr lang="en-US" dirty="0"/>
              <a:t>People are disclosing their personal information while transactions and that information are being generated and reaching the hands of other parties. </a:t>
            </a:r>
            <a:r>
              <a:rPr lang="en-US" dirty="0" smtClean="0"/>
              <a:t>Thus</a:t>
            </a:r>
            <a:r>
              <a:rPr lang="en-US" dirty="0"/>
              <a:t>, privacy could be lost. </a:t>
            </a:r>
            <a:endParaRPr lang="en-US" dirty="0" smtClean="0"/>
          </a:p>
          <a:p>
            <a:pPr algn="just">
              <a:buFont typeface="Wingdings" panose="05000000000000000000" pitchFamily="2" charset="2"/>
              <a:buChar char="Ø"/>
            </a:pPr>
            <a:r>
              <a:rPr lang="en-US" dirty="0" smtClean="0"/>
              <a:t>Social </a:t>
            </a:r>
            <a:r>
              <a:rPr lang="en-US" dirty="0"/>
              <a:t>media records that are open to the public are another way of losing privacy. </a:t>
            </a:r>
          </a:p>
        </p:txBody>
      </p:sp>
    </p:spTree>
    <p:extLst>
      <p:ext uri="{BB962C8B-B14F-4D97-AF65-F5344CB8AC3E}">
        <p14:creationId xmlns:p14="http://schemas.microsoft.com/office/powerpoint/2010/main" val="2796776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1268</TotalTime>
  <Words>1373</Words>
  <Application>Microsoft Office PowerPoint</Application>
  <PresentationFormat>On-screen Show (4:3)</PresentationFormat>
  <Paragraphs>130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Calibri</vt:lpstr>
      <vt:lpstr>Gill Sans MT</vt:lpstr>
      <vt:lpstr>Verdana</vt:lpstr>
      <vt:lpstr>Wingdings</vt:lpstr>
      <vt:lpstr>Wingdings 2</vt:lpstr>
      <vt:lpstr>Solstice</vt:lpstr>
      <vt:lpstr>ICT in Business</vt:lpstr>
      <vt:lpstr>Computer Threats  &amp;  Basic Security Measures</vt:lpstr>
      <vt:lpstr>Learning Objectives</vt:lpstr>
      <vt:lpstr>Threats</vt:lpstr>
      <vt:lpstr>Threats</vt:lpstr>
      <vt:lpstr>Types of Threats</vt:lpstr>
      <vt:lpstr>Threat to the User</vt:lpstr>
      <vt:lpstr>Threat to the User</vt:lpstr>
      <vt:lpstr>Threat to the User</vt:lpstr>
      <vt:lpstr>Threat to the User</vt:lpstr>
      <vt:lpstr>Threat to the User</vt:lpstr>
      <vt:lpstr>Threat to the User</vt:lpstr>
      <vt:lpstr>Threat to the User</vt:lpstr>
      <vt:lpstr>Threats to Hardware</vt:lpstr>
      <vt:lpstr>Threats to Hardware</vt:lpstr>
      <vt:lpstr>Threats to Hardware</vt:lpstr>
      <vt:lpstr>Threats to Data</vt:lpstr>
      <vt:lpstr>Threats to Data</vt:lpstr>
      <vt:lpstr>Threats to Data</vt:lpstr>
      <vt:lpstr>Security Measures</vt:lpstr>
      <vt:lpstr>End of Chapter</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ICT in Business</dc:title>
  <dc:creator>User</dc:creator>
  <cp:lastModifiedBy>admin</cp:lastModifiedBy>
  <cp:revision>140</cp:revision>
  <dcterms:created xsi:type="dcterms:W3CDTF">2022-01-12T14:03:12Z</dcterms:created>
  <dcterms:modified xsi:type="dcterms:W3CDTF">2022-04-12T04:40:01Z</dcterms:modified>
</cp:coreProperties>
</file>