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0" r:id="rId1"/>
  </p:sldMasterIdLst>
  <p:notesMasterIdLst>
    <p:notesMasterId r:id="rId14"/>
  </p:notesMasterIdLst>
  <p:sldIdLst>
    <p:sldId id="256" r:id="rId2"/>
    <p:sldId id="286" r:id="rId3"/>
    <p:sldId id="257" r:id="rId4"/>
    <p:sldId id="258" r:id="rId5"/>
    <p:sldId id="259" r:id="rId6"/>
    <p:sldId id="260" r:id="rId7"/>
    <p:sldId id="287" r:id="rId8"/>
    <p:sldId id="288" r:id="rId9"/>
    <p:sldId id="291" r:id="rId10"/>
    <p:sldId id="290" r:id="rId11"/>
    <p:sldId id="292" r:id="rId12"/>
    <p:sldId id="289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jL5Ydv0DBCgaoBN3WxQ9tanD5I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441470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08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485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5468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02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9732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89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5373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9857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510510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4492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91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7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6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62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8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0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2211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2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3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9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295702" y="124447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/>
              <a:t>Research Methodology</a:t>
            </a:r>
            <a:br>
              <a:rPr lang="en-US" dirty="0"/>
            </a:br>
            <a:r>
              <a:rPr lang="en-US" dirty="0">
                <a:solidFill>
                  <a:srgbClr val="6AA84F"/>
                </a:solidFill>
              </a:rPr>
              <a:t>Research Design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193576"/>
            <a:ext cx="9144000" cy="2134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smtClean="0"/>
              <a:t>Abdullah Al Mamun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smtClean="0"/>
              <a:t>Associate </a:t>
            </a:r>
            <a:r>
              <a:rPr lang="en-US" dirty="0"/>
              <a:t>Professor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Department of T</a:t>
            </a:r>
            <a:r>
              <a:rPr lang="en-US" dirty="0" smtClean="0"/>
              <a:t>E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Daffodil International University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pPr algn="ctr"/>
            <a:r>
              <a:rPr lang="en-US" dirty="0" smtClean="0"/>
              <a:t>Type of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361601"/>
            <a:ext cx="9056427" cy="4725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Qualitative </a:t>
            </a:r>
            <a:r>
              <a:rPr lang="en-US" sz="1600" b="1" dirty="0" smtClean="0"/>
              <a:t>Research: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Ethnography Study</a:t>
            </a:r>
            <a:r>
              <a:rPr lang="en-US" sz="1600" dirty="0"/>
              <a:t> - a study in which researcher engages himself or herself in the </a:t>
            </a:r>
            <a:r>
              <a:rPr lang="en-US" sz="1600" b="1" dirty="0"/>
              <a:t>target participants' environment to understand the goals, cultures, challenges, motivations, and themes that emerge.</a:t>
            </a:r>
          </a:p>
          <a:p>
            <a:pPr marL="0" indent="0">
              <a:buNone/>
            </a:pPr>
            <a:r>
              <a:rPr lang="en-US" sz="1600" b="1" dirty="0" smtClean="0"/>
              <a:t>Narrative </a:t>
            </a:r>
            <a:r>
              <a:rPr lang="en-US" sz="1600" b="1" dirty="0"/>
              <a:t>Study</a:t>
            </a:r>
            <a:r>
              <a:rPr lang="en-US" sz="1600" dirty="0"/>
              <a:t> - an approach which </a:t>
            </a:r>
            <a:r>
              <a:rPr lang="en-US" sz="1600" b="1" dirty="0"/>
              <a:t>weaves together a sequence of events, usually from just one or two individuals </a:t>
            </a:r>
            <a:r>
              <a:rPr lang="en-US" sz="1600" dirty="0"/>
              <a:t>to form a cohesive story.</a:t>
            </a:r>
          </a:p>
          <a:p>
            <a:pPr marL="0" indent="0">
              <a:buNone/>
            </a:pPr>
            <a:r>
              <a:rPr lang="en-US" sz="1600" b="1" dirty="0"/>
              <a:t>Phenomenological Study</a:t>
            </a:r>
            <a:r>
              <a:rPr lang="en-US" sz="1600" dirty="0"/>
              <a:t> - a combination of methods which </a:t>
            </a:r>
            <a:r>
              <a:rPr lang="en-US" sz="1600" b="1" dirty="0"/>
              <a:t>is used in conducting interviews, reading documents, watching videos, or visiting places and events</a:t>
            </a:r>
            <a:r>
              <a:rPr lang="en-US" sz="1600" dirty="0"/>
              <a:t>.</a:t>
            </a:r>
          </a:p>
          <a:p>
            <a:pPr marL="114300" indent="0">
              <a:buNone/>
            </a:pPr>
            <a:r>
              <a:rPr lang="en-US" dirty="0" smtClean="0"/>
              <a:t>	Each </a:t>
            </a:r>
            <a:r>
              <a:rPr lang="en-US" dirty="0"/>
              <a:t>type of study has </a:t>
            </a:r>
            <a:r>
              <a:rPr lang="en-US" i="1" dirty="0"/>
              <a:t>pros</a:t>
            </a:r>
            <a:r>
              <a:rPr lang="en-US" dirty="0"/>
              <a:t> and cons. To choose an appropriate research method, one must consider the objective of the research. Each type of research has unique procedure to acquire the required output. A general design of research is presented below.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52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52387"/>
            <a:ext cx="5886450" cy="6753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1143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27209" y="1651380"/>
            <a:ext cx="9381066" cy="4362687"/>
          </a:xfrm>
        </p:spPr>
        <p:txBody>
          <a:bodyPr/>
          <a:lstStyle/>
          <a:p>
            <a:pPr marL="114300" indent="0" algn="just">
              <a:buNone/>
            </a:pPr>
            <a:r>
              <a:rPr lang="en-US" sz="2400" dirty="0" smtClean="0"/>
              <a:t>Research </a:t>
            </a:r>
            <a:r>
              <a:rPr lang="en-US" sz="2400" dirty="0"/>
              <a:t>design completely </a:t>
            </a:r>
            <a:r>
              <a:rPr lang="en-US" sz="2400" b="1" dirty="0"/>
              <a:t>depends on the purpose </a:t>
            </a:r>
            <a:r>
              <a:rPr lang="en-US" sz="2400" dirty="0"/>
              <a:t>of the study. It is the </a:t>
            </a:r>
            <a:r>
              <a:rPr lang="en-US" sz="2400" b="1" dirty="0"/>
              <a:t>blueprint of conducting a research </a:t>
            </a:r>
            <a:r>
              <a:rPr lang="en-US" sz="2400" dirty="0"/>
              <a:t>to maximize the possibility of obtaining valid answers of research questions or hypotheses. To find a valid and reliable answers of the research questions, a scientific plan is required. Research design </a:t>
            </a:r>
            <a:r>
              <a:rPr lang="en-US" sz="2400" b="1" dirty="0"/>
              <a:t>contains a set of instructions </a:t>
            </a:r>
            <a:r>
              <a:rPr lang="en-US" sz="2400" dirty="0"/>
              <a:t>that tells the researcher </a:t>
            </a:r>
            <a:r>
              <a:rPr lang="en-US" sz="2400" b="1" dirty="0"/>
              <a:t>how to collect data and analyze </a:t>
            </a:r>
            <a:r>
              <a:rPr lang="en-US" sz="2400" dirty="0"/>
              <a:t>in order to answer a specific research question. Research design varies due to research type.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Meaning of Research Design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idx="1"/>
          </p:nvPr>
        </p:nvSpPr>
        <p:spPr>
          <a:xfrm>
            <a:off x="841107" y="1833043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What is the study about?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Why is the study being made?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Where will the study be carried out?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What type of data is required?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Where can the required data be found?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What periods of time will the study include?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What will be the sample design?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What techniques of data collection will be used?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How will the data be </a:t>
            </a:r>
            <a:r>
              <a:rPr lang="en-US" dirty="0" err="1"/>
              <a:t>analysed</a:t>
            </a:r>
            <a:r>
              <a:rPr lang="en-US" dirty="0"/>
              <a:t>?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In what style will the report be prepared? 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Parts of Research Design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Both"/>
            </a:pPr>
            <a:r>
              <a:rPr lang="en-US" i="1"/>
              <a:t>the </a:t>
            </a:r>
            <a:r>
              <a:rPr lang="en-US" b="1" i="1">
                <a:solidFill>
                  <a:srgbClr val="FF0000"/>
                </a:solidFill>
              </a:rPr>
              <a:t>sampling design</a:t>
            </a:r>
            <a:r>
              <a:rPr lang="en-US" i="1"/>
              <a:t> </a:t>
            </a:r>
            <a:r>
              <a:rPr lang="en-US"/>
              <a:t>which deals with the method of selecting items to be observed for the given study;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Both"/>
            </a:pPr>
            <a:r>
              <a:rPr lang="en-US" i="1"/>
              <a:t>the </a:t>
            </a:r>
            <a:r>
              <a:rPr lang="en-US" b="1" i="1">
                <a:solidFill>
                  <a:srgbClr val="FF0000"/>
                </a:solidFill>
              </a:rPr>
              <a:t>observational design</a:t>
            </a:r>
            <a:r>
              <a:rPr lang="en-US" i="1"/>
              <a:t> </a:t>
            </a:r>
            <a:r>
              <a:rPr lang="en-US"/>
              <a:t>which relates to the conditions under which the observations are to be made;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Both"/>
            </a:pPr>
            <a:r>
              <a:rPr lang="en-US" i="1"/>
              <a:t>the </a:t>
            </a:r>
            <a:r>
              <a:rPr lang="en-US" b="1" i="1">
                <a:solidFill>
                  <a:srgbClr val="FF0000"/>
                </a:solidFill>
              </a:rPr>
              <a:t>statistical design</a:t>
            </a:r>
            <a:r>
              <a:rPr lang="en-US" i="1"/>
              <a:t> </a:t>
            </a:r>
            <a:r>
              <a:rPr lang="en-US"/>
              <a:t>which concerns with the question of how many items are to be observed and how the information and data gathered are to be analysed; and 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Both"/>
            </a:pPr>
            <a:r>
              <a:rPr lang="en-US" i="1"/>
              <a:t>the </a:t>
            </a:r>
            <a:r>
              <a:rPr lang="en-US" b="1" i="1">
                <a:solidFill>
                  <a:srgbClr val="FF0000"/>
                </a:solidFill>
              </a:rPr>
              <a:t>operational design</a:t>
            </a:r>
            <a:r>
              <a:rPr lang="en-US" i="1"/>
              <a:t> </a:t>
            </a:r>
            <a:r>
              <a:rPr lang="en-US"/>
              <a:t>which deals with the techniques by which the procedures specified in the sampling, statistical and observational designs can be carried out. 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NEED FOR RESEARCH DESIGN</a:t>
            </a:r>
            <a:r>
              <a:rPr lang="en-US" sz="3600"/>
              <a:t> 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helps the researcher to organize his ideas in a form whereby it will be possible for him to look for flaws and inadequacies, if any.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provides an inventory of what must be done and which materials have to be collected as a preliminary step.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is a document that can be given to others for comment.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1043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FEATURES OF A GOOD DESIGN </a:t>
            </a:r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A research design appropriate for a particular research problem, usually involves the consideration of the following factors: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means of </a:t>
            </a:r>
            <a:r>
              <a:rPr lang="en-US">
                <a:solidFill>
                  <a:srgbClr val="FF0000"/>
                </a:solidFill>
              </a:rPr>
              <a:t>obtaining information</a:t>
            </a:r>
            <a:r>
              <a:rPr lang="en-US"/>
              <a:t>;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availability and skills</a:t>
            </a:r>
            <a:r>
              <a:rPr lang="en-US"/>
              <a:t> of the researcher and his staff, if any;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objective of the problem </a:t>
            </a:r>
            <a:r>
              <a:rPr lang="en-US"/>
              <a:t>to be studied;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nature of the problem </a:t>
            </a:r>
            <a:r>
              <a:rPr lang="en-US"/>
              <a:t>to be studied; and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availability of time and m</a:t>
            </a:r>
            <a:r>
              <a:rPr lang="en-US"/>
              <a:t>oney for the research work. </a:t>
            </a:r>
            <a:br>
              <a:rPr lang="en-US"/>
            </a:b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4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Types: </a:t>
            </a:r>
            <a:r>
              <a:rPr lang="en-US" sz="2700" dirty="0"/>
              <a:t>Research type can be classified as follows: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Quantitative </a:t>
            </a:r>
            <a:r>
              <a:rPr lang="en-US" b="1" dirty="0"/>
              <a:t>Research</a:t>
            </a:r>
            <a:endParaRPr lang="en-US" dirty="0"/>
          </a:p>
          <a:p>
            <a:pPr lvl="1"/>
            <a:r>
              <a:rPr lang="en-US" dirty="0"/>
              <a:t>Exploratory Research</a:t>
            </a:r>
          </a:p>
          <a:p>
            <a:pPr lvl="1"/>
            <a:r>
              <a:rPr lang="en-US" dirty="0"/>
              <a:t>Conclusive research</a:t>
            </a:r>
          </a:p>
          <a:p>
            <a:r>
              <a:rPr lang="en-US" b="1" dirty="0"/>
              <a:t>Descriptive Research</a:t>
            </a:r>
            <a:endParaRPr lang="en-US" dirty="0"/>
          </a:p>
          <a:p>
            <a:pPr lvl="1" fontAlgn="base"/>
            <a:r>
              <a:rPr lang="en-US" dirty="0"/>
              <a:t>1. Case study;</a:t>
            </a:r>
          </a:p>
          <a:p>
            <a:pPr lvl="1" fontAlgn="base"/>
            <a:r>
              <a:rPr lang="en-US" dirty="0"/>
              <a:t>2. Case series study;</a:t>
            </a:r>
          </a:p>
          <a:p>
            <a:pPr lvl="1" fontAlgn="base"/>
            <a:r>
              <a:rPr lang="en-US" dirty="0"/>
              <a:t>3. Cross-sectional study;</a:t>
            </a:r>
          </a:p>
          <a:p>
            <a:pPr lvl="1" fontAlgn="base"/>
            <a:r>
              <a:rPr lang="en-US" dirty="0"/>
              <a:t>4. Longitudinal study;</a:t>
            </a:r>
          </a:p>
          <a:p>
            <a:pPr lvl="1" fontAlgn="base"/>
            <a:r>
              <a:rPr lang="en-US" dirty="0"/>
              <a:t>5. Prospective Study</a:t>
            </a:r>
          </a:p>
          <a:p>
            <a:pPr lvl="1"/>
            <a:r>
              <a:rPr lang="en-US" dirty="0"/>
              <a:t>6. Retrospective study.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Causal Research</a:t>
            </a:r>
            <a:endParaRPr lang="en-US" dirty="0"/>
          </a:p>
          <a:p>
            <a:pPr lvl="1" fontAlgn="base"/>
            <a:r>
              <a:rPr lang="en-US" dirty="0"/>
              <a:t>1. Experimental Research</a:t>
            </a:r>
          </a:p>
          <a:p>
            <a:pPr lvl="1"/>
            <a:r>
              <a:rPr lang="en-US" dirty="0"/>
              <a:t>2. Quasi Experimental Research</a:t>
            </a:r>
          </a:p>
          <a:p>
            <a:r>
              <a:rPr lang="en-US" b="1" dirty="0"/>
              <a:t>Qualitative Research</a:t>
            </a:r>
            <a:endParaRPr lang="en-US" dirty="0"/>
          </a:p>
          <a:p>
            <a:pPr lvl="1"/>
            <a:r>
              <a:rPr lang="en-US" dirty="0"/>
              <a:t>Ethnography</a:t>
            </a:r>
          </a:p>
          <a:p>
            <a:pPr lvl="1"/>
            <a:r>
              <a:rPr lang="en-US" dirty="0"/>
              <a:t>Narrative</a:t>
            </a:r>
          </a:p>
          <a:p>
            <a:pPr lvl="1"/>
            <a:r>
              <a:rPr lang="en-US" dirty="0"/>
              <a:t>Phenomenological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pPr algn="ctr"/>
            <a:r>
              <a:rPr lang="en-US" dirty="0" smtClean="0"/>
              <a:t>Type of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197827"/>
            <a:ext cx="8906301" cy="501190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 b="1" dirty="0"/>
              <a:t>Quantitative </a:t>
            </a:r>
            <a:r>
              <a:rPr lang="en-US" sz="1600" b="1" dirty="0" smtClean="0"/>
              <a:t>Research:</a:t>
            </a:r>
            <a:endParaRPr lang="en-US" sz="1600" dirty="0"/>
          </a:p>
          <a:p>
            <a:pPr marL="114300" indent="0">
              <a:buNone/>
            </a:pPr>
            <a:r>
              <a:rPr lang="en-US" sz="1600" b="1" dirty="0" smtClean="0"/>
              <a:t>Exploratory </a:t>
            </a:r>
            <a:r>
              <a:rPr lang="en-US" sz="1600" b="1" dirty="0"/>
              <a:t>Research</a:t>
            </a:r>
            <a:r>
              <a:rPr lang="en-US" sz="1600" dirty="0"/>
              <a:t> - a type of research to </a:t>
            </a:r>
            <a:r>
              <a:rPr lang="en-US" sz="1600" b="1" dirty="0"/>
              <a:t>determine the nature of the problem </a:t>
            </a:r>
            <a:r>
              <a:rPr lang="en-US" sz="1600" dirty="0"/>
              <a:t>however not intended to provide conclusive evidence, only to help to have a better understanding of the problem. </a:t>
            </a:r>
          </a:p>
          <a:p>
            <a:pPr marL="114300" indent="0">
              <a:buNone/>
            </a:pPr>
            <a:r>
              <a:rPr lang="en-US" sz="1600" b="1" dirty="0"/>
              <a:t>Conclusive Research</a:t>
            </a:r>
            <a:r>
              <a:rPr lang="en-US" sz="1600" dirty="0"/>
              <a:t> - a study to generate findings that are practically </a:t>
            </a:r>
            <a:r>
              <a:rPr lang="en-US" sz="1600" b="1" dirty="0"/>
              <a:t>useful in reaching conclusions</a:t>
            </a:r>
            <a:r>
              <a:rPr lang="en-US" sz="1600" dirty="0"/>
              <a:t> or decision-making. </a:t>
            </a:r>
          </a:p>
          <a:p>
            <a:pPr marL="114300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1600" b="1" dirty="0"/>
              <a:t>Descriptive </a:t>
            </a:r>
            <a:r>
              <a:rPr lang="en-US" sz="1600" b="1" dirty="0" smtClean="0"/>
              <a:t>Research: </a:t>
            </a:r>
            <a:endParaRPr lang="en-US" sz="1600" b="1" dirty="0"/>
          </a:p>
          <a:p>
            <a:pPr marL="114300" indent="0">
              <a:buNone/>
            </a:pPr>
            <a:r>
              <a:rPr lang="en-US" sz="1600" b="1" dirty="0" smtClean="0"/>
              <a:t>Case </a:t>
            </a:r>
            <a:r>
              <a:rPr lang="en-US" sz="1600" b="1" dirty="0"/>
              <a:t>Study</a:t>
            </a:r>
            <a:r>
              <a:rPr lang="en-US" sz="1600" dirty="0"/>
              <a:t> - a study </a:t>
            </a:r>
            <a:r>
              <a:rPr lang="en-US" sz="1600" b="1" dirty="0"/>
              <a:t>to analyze specific issues within the boundaries of a specific environment, situation or organization</a:t>
            </a:r>
            <a:r>
              <a:rPr lang="en-US" sz="1600" dirty="0"/>
              <a:t>. Case study can be explanatory, exploratory, or describing an event.</a:t>
            </a:r>
          </a:p>
          <a:p>
            <a:pPr marL="114300" indent="0">
              <a:buNone/>
            </a:pPr>
            <a:r>
              <a:rPr lang="en-US" sz="1600" b="1" dirty="0"/>
              <a:t>Case Series Study</a:t>
            </a:r>
            <a:r>
              <a:rPr lang="en-US" sz="1600" dirty="0"/>
              <a:t> - a study that </a:t>
            </a:r>
            <a:r>
              <a:rPr lang="en-US" sz="1600" b="1" dirty="0"/>
              <a:t>tracks subjects with a known exposure</a:t>
            </a:r>
            <a:r>
              <a:rPr lang="en-US" sz="1600" dirty="0"/>
              <a:t>, such as subject which has received a similar treatment or examines previous records for exposure and outcome.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39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048"/>
          </a:xfrm>
        </p:spPr>
        <p:txBody>
          <a:bodyPr/>
          <a:lstStyle/>
          <a:p>
            <a:pPr algn="ctr"/>
            <a:r>
              <a:rPr lang="en-US" dirty="0" smtClean="0"/>
              <a:t>Type of research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255594"/>
            <a:ext cx="9288439" cy="4921369"/>
          </a:xfrm>
        </p:spPr>
        <p:txBody>
          <a:bodyPr>
            <a:normAutofit/>
          </a:bodyPr>
          <a:lstStyle/>
          <a:p>
            <a:r>
              <a:rPr lang="en-US" sz="1600" b="1" dirty="0"/>
              <a:t>Cross-sectional Study</a:t>
            </a:r>
            <a:r>
              <a:rPr lang="en-US" sz="1600" dirty="0"/>
              <a:t> - a study for </a:t>
            </a:r>
            <a:r>
              <a:rPr lang="en-US" sz="1600" b="1" dirty="0"/>
              <a:t>examine the relationship between variables </a:t>
            </a:r>
            <a:r>
              <a:rPr lang="en-US" sz="1600" dirty="0"/>
              <a:t>of interest as they exist in a defined population </a:t>
            </a:r>
            <a:r>
              <a:rPr lang="en-US" sz="1600" b="1" dirty="0"/>
              <a:t>at a single point in time</a:t>
            </a:r>
            <a:r>
              <a:rPr lang="en-US" sz="1600" dirty="0"/>
              <a:t> or over a short period of time</a:t>
            </a:r>
          </a:p>
          <a:p>
            <a:r>
              <a:rPr lang="en-US" sz="1600" b="1" dirty="0"/>
              <a:t>Longitudinal Study</a:t>
            </a:r>
            <a:r>
              <a:rPr lang="en-US" sz="1600" dirty="0"/>
              <a:t> - a research method in which data is gathered for the same subjects repeatedly </a:t>
            </a:r>
            <a:r>
              <a:rPr lang="en-US" sz="1600" b="1" dirty="0"/>
              <a:t>over a period of time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 </a:t>
            </a:r>
            <a:r>
              <a:rPr lang="en-US" sz="1600" b="1" dirty="0" smtClean="0"/>
              <a:t>Prospective Study</a:t>
            </a:r>
            <a:r>
              <a:rPr lang="en-US" sz="1600" dirty="0" smtClean="0"/>
              <a:t> - a study which considers a cohort of subjects and observes them </a:t>
            </a:r>
            <a:r>
              <a:rPr lang="en-US" sz="1600" b="1" dirty="0" smtClean="0"/>
              <a:t>over a long period.</a:t>
            </a:r>
          </a:p>
          <a:p>
            <a:r>
              <a:rPr lang="en-US" sz="1600" b="1" dirty="0" smtClean="0"/>
              <a:t>Retrospective </a:t>
            </a:r>
            <a:r>
              <a:rPr lang="en-US" sz="1600" b="1" dirty="0"/>
              <a:t>Study</a:t>
            </a:r>
            <a:r>
              <a:rPr lang="en-US" sz="1600" dirty="0"/>
              <a:t> - a study that </a:t>
            </a:r>
            <a:r>
              <a:rPr lang="en-US" sz="1600" b="1" dirty="0"/>
              <a:t>looks backwards and examines exposures </a:t>
            </a:r>
            <a:r>
              <a:rPr lang="en-US" sz="1600" dirty="0"/>
              <a:t>to suspected </a:t>
            </a:r>
            <a:r>
              <a:rPr lang="en-US" sz="1600" dirty="0" smtClean="0"/>
              <a:t>risk</a:t>
            </a:r>
          </a:p>
          <a:p>
            <a:pPr marL="0" indent="0">
              <a:buNone/>
            </a:pPr>
            <a:r>
              <a:rPr lang="en-US" b="1" dirty="0"/>
              <a:t>Causal </a:t>
            </a:r>
            <a:r>
              <a:rPr lang="en-US" b="1" dirty="0" smtClean="0"/>
              <a:t>Research:</a:t>
            </a:r>
            <a:endParaRPr lang="en-US" dirty="0"/>
          </a:p>
          <a:p>
            <a:r>
              <a:rPr lang="en-US" sz="1600" b="1" dirty="0" smtClean="0"/>
              <a:t>Experimental Research</a:t>
            </a:r>
            <a:r>
              <a:rPr lang="en-US" sz="1600" dirty="0" smtClean="0"/>
              <a:t> - a scientific investigation which has </a:t>
            </a:r>
            <a:r>
              <a:rPr lang="en-US" sz="1600" b="1" dirty="0" smtClean="0"/>
              <a:t>criteria of randomization, control environment for observations</a:t>
            </a:r>
            <a:r>
              <a:rPr lang="en-US" sz="1600" dirty="0" smtClean="0"/>
              <a:t> and data collection. </a:t>
            </a:r>
          </a:p>
          <a:p>
            <a:r>
              <a:rPr lang="en-US" sz="1600" b="1" dirty="0" smtClean="0"/>
              <a:t>Quasi-experimental </a:t>
            </a:r>
            <a:r>
              <a:rPr lang="en-US" sz="1600" b="1" dirty="0"/>
              <a:t>Research</a:t>
            </a:r>
            <a:r>
              <a:rPr lang="en-US" sz="1600" dirty="0"/>
              <a:t> - an investigation which has </a:t>
            </a:r>
            <a:r>
              <a:rPr lang="en-US" sz="1600" b="1" dirty="0"/>
              <a:t>lack of randomization and control group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258183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828</Words>
  <Application>Microsoft Office PowerPoint</Application>
  <PresentationFormat>Widescreen</PresentationFormat>
  <Paragraphs>74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Research Methodology Research Design</vt:lpstr>
      <vt:lpstr>Research Design</vt:lpstr>
      <vt:lpstr>Meaning of Research Design</vt:lpstr>
      <vt:lpstr>Parts of Research Design</vt:lpstr>
      <vt:lpstr>NEED FOR RESEARCH DESIGN </vt:lpstr>
      <vt:lpstr>FEATURES OF A GOOD DESIGN </vt:lpstr>
      <vt:lpstr>Types: Research type can be classified as follows:  </vt:lpstr>
      <vt:lpstr>Type of research</vt:lpstr>
      <vt:lpstr>Type of research</vt:lpstr>
      <vt:lpstr>Type of research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 Research Design</dc:title>
  <dc:creator>Sadek</dc:creator>
  <cp:lastModifiedBy>Abdullah Al Mamun</cp:lastModifiedBy>
  <cp:revision>16</cp:revision>
  <dcterms:created xsi:type="dcterms:W3CDTF">2021-09-17T20:00:42Z</dcterms:created>
  <dcterms:modified xsi:type="dcterms:W3CDTF">2024-05-07T13:55:07Z</dcterms:modified>
</cp:coreProperties>
</file>