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B309C35-BA29-42F5-A948-C99E60955CF4}" type="datetimeFigureOut">
              <a:rPr lang="en-US" smtClean="0"/>
              <a:t>4/24/2024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30CA71-0BB2-4371-A38B-A14B2EF09CEE}" type="slidenum">
              <a:rPr lang="en-US" smtClean="0"/>
              <a:t>‹#›</a:t>
            </a:fld>
            <a:endParaRPr lang="en-US"/>
          </a:p>
        </p:txBody>
      </p:sp>
    </p:spTree>
    <p:extLst>
      <p:ext uri="{BB962C8B-B14F-4D97-AF65-F5344CB8AC3E}">
        <p14:creationId xmlns:p14="http://schemas.microsoft.com/office/powerpoint/2010/main" val="1434451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309C35-BA29-42F5-A948-C99E60955CF4}" type="datetimeFigureOut">
              <a:rPr lang="en-US" smtClean="0"/>
              <a:t>4/24/2024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30CA71-0BB2-4371-A38B-A14B2EF09CEE}" type="slidenum">
              <a:rPr lang="en-US" smtClean="0"/>
              <a:t>‹#›</a:t>
            </a:fld>
            <a:endParaRPr lang="en-US"/>
          </a:p>
        </p:txBody>
      </p:sp>
    </p:spTree>
    <p:extLst>
      <p:ext uri="{BB962C8B-B14F-4D97-AF65-F5344CB8AC3E}">
        <p14:creationId xmlns:p14="http://schemas.microsoft.com/office/powerpoint/2010/main" val="4215906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309C35-BA29-42F5-A948-C99E60955CF4}" type="datetimeFigureOut">
              <a:rPr lang="en-US" smtClean="0"/>
              <a:t>4/24/2024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30CA71-0BB2-4371-A38B-A14B2EF09CEE}"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7314812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309C35-BA29-42F5-A948-C99E60955CF4}" type="datetimeFigureOut">
              <a:rPr lang="en-US" smtClean="0"/>
              <a:t>4/24/2024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30CA71-0BB2-4371-A38B-A14B2EF09CEE}" type="slidenum">
              <a:rPr lang="en-US" smtClean="0"/>
              <a:t>‹#›</a:t>
            </a:fld>
            <a:endParaRPr lang="en-US"/>
          </a:p>
        </p:txBody>
      </p:sp>
    </p:spTree>
    <p:extLst>
      <p:ext uri="{BB962C8B-B14F-4D97-AF65-F5344CB8AC3E}">
        <p14:creationId xmlns:p14="http://schemas.microsoft.com/office/powerpoint/2010/main" val="23586207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309C35-BA29-42F5-A948-C99E60955CF4}" type="datetimeFigureOut">
              <a:rPr lang="en-US" smtClean="0"/>
              <a:t>4/24/2024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30CA71-0BB2-4371-A38B-A14B2EF09CE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386606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309C35-BA29-42F5-A948-C99E60955CF4}" type="datetimeFigureOut">
              <a:rPr lang="en-US" smtClean="0"/>
              <a:t>4/24/2024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30CA71-0BB2-4371-A38B-A14B2EF09CEE}" type="slidenum">
              <a:rPr lang="en-US" smtClean="0"/>
              <a:t>‹#›</a:t>
            </a:fld>
            <a:endParaRPr lang="en-US"/>
          </a:p>
        </p:txBody>
      </p:sp>
    </p:spTree>
    <p:extLst>
      <p:ext uri="{BB962C8B-B14F-4D97-AF65-F5344CB8AC3E}">
        <p14:creationId xmlns:p14="http://schemas.microsoft.com/office/powerpoint/2010/main" val="10701233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B309C35-BA29-42F5-A948-C99E60955CF4}" type="datetimeFigureOut">
              <a:rPr lang="en-US" smtClean="0"/>
              <a:t>4/24/2024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30CA71-0BB2-4371-A38B-A14B2EF09CEE}" type="slidenum">
              <a:rPr lang="en-US" smtClean="0"/>
              <a:t>‹#›</a:t>
            </a:fld>
            <a:endParaRPr lang="en-US"/>
          </a:p>
        </p:txBody>
      </p:sp>
    </p:spTree>
    <p:extLst>
      <p:ext uri="{BB962C8B-B14F-4D97-AF65-F5344CB8AC3E}">
        <p14:creationId xmlns:p14="http://schemas.microsoft.com/office/powerpoint/2010/main" val="17686772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B309C35-BA29-42F5-A948-C99E60955CF4}" type="datetimeFigureOut">
              <a:rPr lang="en-US" smtClean="0"/>
              <a:t>4/24/2024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30CA71-0BB2-4371-A38B-A14B2EF09CEE}" type="slidenum">
              <a:rPr lang="en-US" smtClean="0"/>
              <a:t>‹#›</a:t>
            </a:fld>
            <a:endParaRPr lang="en-US"/>
          </a:p>
        </p:txBody>
      </p:sp>
    </p:spTree>
    <p:extLst>
      <p:ext uri="{BB962C8B-B14F-4D97-AF65-F5344CB8AC3E}">
        <p14:creationId xmlns:p14="http://schemas.microsoft.com/office/powerpoint/2010/main" val="49718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B309C35-BA29-42F5-A948-C99E60955CF4}" type="datetimeFigureOut">
              <a:rPr lang="en-US" smtClean="0"/>
              <a:t>4/24/2024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30CA71-0BB2-4371-A38B-A14B2EF09CEE}" type="slidenum">
              <a:rPr lang="en-US" smtClean="0"/>
              <a:t>‹#›</a:t>
            </a:fld>
            <a:endParaRPr lang="en-US"/>
          </a:p>
        </p:txBody>
      </p:sp>
    </p:spTree>
    <p:extLst>
      <p:ext uri="{BB962C8B-B14F-4D97-AF65-F5344CB8AC3E}">
        <p14:creationId xmlns:p14="http://schemas.microsoft.com/office/powerpoint/2010/main" val="1060512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309C35-BA29-42F5-A948-C99E60955CF4}" type="datetimeFigureOut">
              <a:rPr lang="en-US" smtClean="0"/>
              <a:t>4/24/2024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30CA71-0BB2-4371-A38B-A14B2EF09CEE}" type="slidenum">
              <a:rPr lang="en-US" smtClean="0"/>
              <a:t>‹#›</a:t>
            </a:fld>
            <a:endParaRPr lang="en-US"/>
          </a:p>
        </p:txBody>
      </p:sp>
    </p:spTree>
    <p:extLst>
      <p:ext uri="{BB962C8B-B14F-4D97-AF65-F5344CB8AC3E}">
        <p14:creationId xmlns:p14="http://schemas.microsoft.com/office/powerpoint/2010/main" val="1418024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B309C35-BA29-42F5-A948-C99E60955CF4}" type="datetimeFigureOut">
              <a:rPr lang="en-US" smtClean="0"/>
              <a:t>4/24/2024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30CA71-0BB2-4371-A38B-A14B2EF09CEE}" type="slidenum">
              <a:rPr lang="en-US" smtClean="0"/>
              <a:t>‹#›</a:t>
            </a:fld>
            <a:endParaRPr lang="en-US"/>
          </a:p>
        </p:txBody>
      </p:sp>
    </p:spTree>
    <p:extLst>
      <p:ext uri="{BB962C8B-B14F-4D97-AF65-F5344CB8AC3E}">
        <p14:creationId xmlns:p14="http://schemas.microsoft.com/office/powerpoint/2010/main" val="1488565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B309C35-BA29-42F5-A948-C99E60955CF4}" type="datetimeFigureOut">
              <a:rPr lang="en-US" smtClean="0"/>
              <a:t>4/24/2024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30CA71-0BB2-4371-A38B-A14B2EF09CEE}" type="slidenum">
              <a:rPr lang="en-US" smtClean="0"/>
              <a:t>‹#›</a:t>
            </a:fld>
            <a:endParaRPr lang="en-US"/>
          </a:p>
        </p:txBody>
      </p:sp>
    </p:spTree>
    <p:extLst>
      <p:ext uri="{BB962C8B-B14F-4D97-AF65-F5344CB8AC3E}">
        <p14:creationId xmlns:p14="http://schemas.microsoft.com/office/powerpoint/2010/main" val="3427089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B309C35-BA29-42F5-A948-C99E60955CF4}" type="datetimeFigureOut">
              <a:rPr lang="en-US" smtClean="0"/>
              <a:t>4/24/2024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30CA71-0BB2-4371-A38B-A14B2EF09CEE}" type="slidenum">
              <a:rPr lang="en-US" smtClean="0"/>
              <a:t>‹#›</a:t>
            </a:fld>
            <a:endParaRPr lang="en-US"/>
          </a:p>
        </p:txBody>
      </p:sp>
    </p:spTree>
    <p:extLst>
      <p:ext uri="{BB962C8B-B14F-4D97-AF65-F5344CB8AC3E}">
        <p14:creationId xmlns:p14="http://schemas.microsoft.com/office/powerpoint/2010/main" val="1102288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309C35-BA29-42F5-A948-C99E60955CF4}" type="datetimeFigureOut">
              <a:rPr lang="en-US" smtClean="0"/>
              <a:t>4/24/2024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30CA71-0BB2-4371-A38B-A14B2EF09CEE}" type="slidenum">
              <a:rPr lang="en-US" smtClean="0"/>
              <a:t>‹#›</a:t>
            </a:fld>
            <a:endParaRPr lang="en-US"/>
          </a:p>
        </p:txBody>
      </p:sp>
    </p:spTree>
    <p:extLst>
      <p:ext uri="{BB962C8B-B14F-4D97-AF65-F5344CB8AC3E}">
        <p14:creationId xmlns:p14="http://schemas.microsoft.com/office/powerpoint/2010/main" val="4287852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309C35-BA29-42F5-A948-C99E60955CF4}" type="datetimeFigureOut">
              <a:rPr lang="en-US" smtClean="0"/>
              <a:t>4/24/2024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30CA71-0BB2-4371-A38B-A14B2EF09CEE}" type="slidenum">
              <a:rPr lang="en-US" smtClean="0"/>
              <a:t>‹#›</a:t>
            </a:fld>
            <a:endParaRPr lang="en-US"/>
          </a:p>
        </p:txBody>
      </p:sp>
    </p:spTree>
    <p:extLst>
      <p:ext uri="{BB962C8B-B14F-4D97-AF65-F5344CB8AC3E}">
        <p14:creationId xmlns:p14="http://schemas.microsoft.com/office/powerpoint/2010/main" val="154062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309C35-BA29-42F5-A948-C99E60955CF4}" type="datetimeFigureOut">
              <a:rPr lang="en-US" smtClean="0"/>
              <a:t>4/24/2024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30CA71-0BB2-4371-A38B-A14B2EF09CEE}" type="slidenum">
              <a:rPr lang="en-US" smtClean="0"/>
              <a:t>‹#›</a:t>
            </a:fld>
            <a:endParaRPr lang="en-US"/>
          </a:p>
        </p:txBody>
      </p:sp>
    </p:spTree>
    <p:extLst>
      <p:ext uri="{BB962C8B-B14F-4D97-AF65-F5344CB8AC3E}">
        <p14:creationId xmlns:p14="http://schemas.microsoft.com/office/powerpoint/2010/main" val="1051528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B309C35-BA29-42F5-A948-C99E60955CF4}" type="datetimeFigureOut">
              <a:rPr lang="en-US" smtClean="0"/>
              <a:t>4/24/2024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730CA71-0BB2-4371-A38B-A14B2EF09CEE}" type="slidenum">
              <a:rPr lang="en-US" smtClean="0"/>
              <a:t>‹#›</a:t>
            </a:fld>
            <a:endParaRPr lang="en-US"/>
          </a:p>
        </p:txBody>
      </p:sp>
    </p:spTree>
    <p:extLst>
      <p:ext uri="{BB962C8B-B14F-4D97-AF65-F5344CB8AC3E}">
        <p14:creationId xmlns:p14="http://schemas.microsoft.com/office/powerpoint/2010/main" val="36745140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03662" y="241014"/>
            <a:ext cx="9144000" cy="1014909"/>
          </a:xfrm>
        </p:spPr>
        <p:txBody>
          <a:bodyPr/>
          <a:lstStyle/>
          <a:p>
            <a:pPr algn="ctr"/>
            <a:r>
              <a:rPr lang="en-US" dirty="0" smtClean="0"/>
              <a:t>Referencing</a:t>
            </a:r>
            <a:endParaRPr lang="en-US" dirty="0"/>
          </a:p>
        </p:txBody>
      </p:sp>
      <p:sp>
        <p:nvSpPr>
          <p:cNvPr id="3" name="Subtitle 2"/>
          <p:cNvSpPr>
            <a:spLocks noGrp="1"/>
          </p:cNvSpPr>
          <p:nvPr>
            <p:ph type="subTitle" idx="1"/>
          </p:nvPr>
        </p:nvSpPr>
        <p:spPr>
          <a:xfrm>
            <a:off x="675701" y="1630496"/>
            <a:ext cx="9144000" cy="4494882"/>
          </a:xfrm>
        </p:spPr>
        <p:txBody>
          <a:bodyPr/>
          <a:lstStyle/>
          <a:p>
            <a:pPr algn="ctr"/>
            <a:r>
              <a:rPr lang="en-US" b="1" dirty="0"/>
              <a:t>What is a citation and citation style?</a:t>
            </a:r>
            <a:endParaRPr lang="en-US" dirty="0"/>
          </a:p>
          <a:p>
            <a:pPr algn="ctr"/>
            <a:r>
              <a:rPr lang="en-US" dirty="0"/>
              <a:t>A </a:t>
            </a:r>
            <a:r>
              <a:rPr lang="en-US" b="1" dirty="0"/>
              <a:t>citation</a:t>
            </a:r>
            <a:r>
              <a:rPr lang="en-US" dirty="0"/>
              <a:t> is a way of giving credit to individuals for their creative and intellectual works that you utilized to support your research. It can also be used to locate particular sources and combat plagiarism. Typically, a citation can include the author's name, date, location of the publishing company, journal title, or DOI (Digital Object Identifier).</a:t>
            </a:r>
          </a:p>
          <a:p>
            <a:pPr algn="ctr"/>
            <a:r>
              <a:rPr lang="en-US" dirty="0"/>
              <a:t>A </a:t>
            </a:r>
            <a:r>
              <a:rPr lang="en-US" b="1" dirty="0"/>
              <a:t>citation style</a:t>
            </a:r>
            <a:r>
              <a:rPr lang="en-US" dirty="0"/>
              <a:t> dictates the information necessary for a citation and how the information is ordered, as well as punctuation and other formatting.</a:t>
            </a:r>
          </a:p>
          <a:p>
            <a:pPr algn="ctr"/>
            <a:r>
              <a:rPr lang="en-US" dirty="0" smtClean="0"/>
              <a:t/>
            </a:r>
            <a:br>
              <a:rPr lang="en-US" dirty="0" smtClean="0"/>
            </a:br>
            <a:endParaRPr lang="en-US" dirty="0" smtClean="0"/>
          </a:p>
        </p:txBody>
      </p:sp>
    </p:spTree>
    <p:extLst>
      <p:ext uri="{BB962C8B-B14F-4D97-AF65-F5344CB8AC3E}">
        <p14:creationId xmlns:p14="http://schemas.microsoft.com/office/powerpoint/2010/main" val="38326653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Major Styles</a:t>
            </a:r>
            <a:br>
              <a:rPr lang="en-US" dirty="0" smtClean="0"/>
            </a:br>
            <a:endParaRPr lang="en-US" dirty="0"/>
          </a:p>
        </p:txBody>
      </p:sp>
      <p:sp>
        <p:nvSpPr>
          <p:cNvPr id="3" name="Content Placeholder 2"/>
          <p:cNvSpPr>
            <a:spLocks noGrp="1"/>
          </p:cNvSpPr>
          <p:nvPr>
            <p:ph idx="1"/>
          </p:nvPr>
        </p:nvSpPr>
        <p:spPr>
          <a:xfrm>
            <a:off x="600216" y="1620763"/>
            <a:ext cx="8596668" cy="3880773"/>
          </a:xfrm>
        </p:spPr>
        <p:txBody>
          <a:bodyPr>
            <a:normAutofit/>
          </a:bodyPr>
          <a:lstStyle/>
          <a:p>
            <a:pPr marL="0" indent="0">
              <a:buNone/>
            </a:pPr>
            <a:r>
              <a:rPr lang="en-US" dirty="0" smtClean="0"/>
              <a:t> </a:t>
            </a:r>
            <a:r>
              <a:rPr lang="en-US" b="1" dirty="0"/>
              <a:t>How to do I choose a citation style?</a:t>
            </a:r>
            <a:endParaRPr lang="en-US" dirty="0"/>
          </a:p>
          <a:p>
            <a:r>
              <a:rPr lang="en-US" dirty="0"/>
              <a:t>There are many different ways of citing resources from your research. The citation style sometimes depends on the academic discipline involved. For example:</a:t>
            </a:r>
          </a:p>
          <a:p>
            <a:pPr lvl="1"/>
            <a:r>
              <a:rPr lang="en-US" dirty="0"/>
              <a:t>APA (American Psychological Association) is used by Education, Psychology, and Sciences</a:t>
            </a:r>
          </a:p>
          <a:p>
            <a:pPr lvl="1"/>
            <a:r>
              <a:rPr lang="en-US" dirty="0"/>
              <a:t>MLA (Modern Language Association) style is used by the Humanities</a:t>
            </a:r>
          </a:p>
          <a:p>
            <a:pPr lvl="1"/>
            <a:r>
              <a:rPr lang="en-US" dirty="0"/>
              <a:t>Chicago/</a:t>
            </a:r>
            <a:r>
              <a:rPr lang="en-US" dirty="0" err="1"/>
              <a:t>Turabian</a:t>
            </a:r>
            <a:r>
              <a:rPr lang="en-US" dirty="0"/>
              <a:t> style is generally used by Business, History, and the Fine </a:t>
            </a:r>
            <a:r>
              <a:rPr lang="en-US" dirty="0" smtClean="0"/>
              <a:t>Arts</a:t>
            </a:r>
          </a:p>
          <a:p>
            <a:pPr lvl="1"/>
            <a:r>
              <a:rPr lang="en-US" dirty="0" smtClean="0"/>
              <a:t>IEEE used by Tech </a:t>
            </a:r>
            <a:r>
              <a:rPr lang="en-US" smtClean="0"/>
              <a:t>and Innovation</a:t>
            </a:r>
            <a:endParaRPr lang="en-US" dirty="0"/>
          </a:p>
          <a:p>
            <a:pPr marL="0" indent="0">
              <a:buNone/>
            </a:pPr>
            <a:r>
              <a:rPr lang="en-US" dirty="0" smtClean="0"/>
              <a:t>	*</a:t>
            </a:r>
            <a:r>
              <a:rPr lang="en-US" dirty="0"/>
              <a:t>You will need to consult with your professor to determine what is required in your specific course.</a:t>
            </a:r>
          </a:p>
          <a:p>
            <a:endParaRPr lang="en-US" dirty="0"/>
          </a:p>
        </p:txBody>
      </p:sp>
    </p:spTree>
    <p:extLst>
      <p:ext uri="{BB962C8B-B14F-4D97-AF65-F5344CB8AC3E}">
        <p14:creationId xmlns:p14="http://schemas.microsoft.com/office/powerpoint/2010/main" val="40142838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APA Citation Examples</a:t>
            </a:r>
            <a:endParaRPr lang="en-US" dirty="0"/>
          </a:p>
        </p:txBody>
      </p:sp>
      <p:sp>
        <p:nvSpPr>
          <p:cNvPr id="3" name="Content Placeholder 2"/>
          <p:cNvSpPr>
            <a:spLocks noGrp="1"/>
          </p:cNvSpPr>
          <p:nvPr>
            <p:ph idx="1"/>
          </p:nvPr>
        </p:nvSpPr>
        <p:spPr>
          <a:xfrm>
            <a:off x="677334" y="1930400"/>
            <a:ext cx="8596668" cy="3880773"/>
          </a:xfrm>
        </p:spPr>
        <p:txBody>
          <a:bodyPr/>
          <a:lstStyle/>
          <a:p>
            <a:r>
              <a:rPr lang="en-US" dirty="0" smtClean="0"/>
              <a:t> </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980825097"/>
              </p:ext>
            </p:extLst>
          </p:nvPr>
        </p:nvGraphicFramePr>
        <p:xfrm>
          <a:off x="544723" y="2160589"/>
          <a:ext cx="9944509" cy="3667760"/>
        </p:xfrm>
        <a:graphic>
          <a:graphicData uri="http://schemas.openxmlformats.org/drawingml/2006/table">
            <a:tbl>
              <a:tblPr firstRow="1" bandRow="1">
                <a:tableStyleId>{5C22544A-7EE6-4342-B048-85BDC9FD1C3A}</a:tableStyleId>
              </a:tblPr>
              <a:tblGrid>
                <a:gridCol w="2495932"/>
                <a:gridCol w="2599981"/>
                <a:gridCol w="4848596"/>
              </a:tblGrid>
              <a:tr h="370840">
                <a:tc>
                  <a:txBody>
                    <a:bodyPr/>
                    <a:lstStyle/>
                    <a:p>
                      <a:pPr algn="ctr"/>
                      <a:r>
                        <a:rPr lang="en-US" dirty="0" smtClean="0"/>
                        <a:t>Material Type</a:t>
                      </a:r>
                      <a:endParaRPr lang="en-US" dirty="0"/>
                    </a:p>
                  </a:txBody>
                  <a:tcPr/>
                </a:tc>
                <a:tc>
                  <a:txBody>
                    <a:bodyPr/>
                    <a:lstStyle/>
                    <a:p>
                      <a:pPr algn="ctr"/>
                      <a:r>
                        <a:rPr lang="en-US" dirty="0" smtClean="0"/>
                        <a:t>In-text Citation</a:t>
                      </a:r>
                      <a:endParaRPr lang="en-US" dirty="0"/>
                    </a:p>
                  </a:txBody>
                  <a:tcPr/>
                </a:tc>
                <a:tc>
                  <a:txBody>
                    <a:bodyPr/>
                    <a:lstStyle/>
                    <a:p>
                      <a:pPr algn="ctr"/>
                      <a:r>
                        <a:rPr lang="en-US" dirty="0" smtClean="0"/>
                        <a:t>Bibliography</a:t>
                      </a:r>
                      <a:endParaRPr lang="en-US" dirty="0"/>
                    </a:p>
                  </a:txBody>
                  <a:tcPr/>
                </a:tc>
              </a:tr>
              <a:tr h="370840">
                <a:tc>
                  <a:txBody>
                    <a:bodyPr/>
                    <a:lstStyle/>
                    <a:p>
                      <a:r>
                        <a:rPr lang="en-US" sz="1800" b="0" i="0" kern="1200" dirty="0" smtClean="0">
                          <a:solidFill>
                            <a:schemeClr val="dk1"/>
                          </a:solidFill>
                          <a:effectLst/>
                          <a:latin typeface="+mn-lt"/>
                          <a:ea typeface="+mn-ea"/>
                          <a:cs typeface="+mn-cs"/>
                        </a:rPr>
                        <a:t>An article in a print journal</a:t>
                      </a:r>
                      <a:endParaRPr lang="en-US" dirty="0"/>
                    </a:p>
                  </a:txBody>
                  <a:tcPr/>
                </a:tc>
                <a:tc>
                  <a:txBody>
                    <a:bodyPr/>
                    <a:lstStyle/>
                    <a:p>
                      <a:r>
                        <a:rPr lang="en-US" sz="1800" b="0" i="0" kern="1200" dirty="0" smtClean="0">
                          <a:solidFill>
                            <a:schemeClr val="dk1"/>
                          </a:solidFill>
                          <a:effectLst/>
                          <a:latin typeface="+mn-lt"/>
                          <a:ea typeface="+mn-ea"/>
                          <a:cs typeface="+mn-cs"/>
                        </a:rPr>
                        <a:t>(Weinstein, 2009)</a:t>
                      </a:r>
                      <a:endParaRPr lang="en-US" dirty="0"/>
                    </a:p>
                  </a:txBody>
                  <a:tcPr/>
                </a:tc>
                <a:tc>
                  <a:txBody>
                    <a:bodyPr/>
                    <a:lstStyle/>
                    <a:p>
                      <a:r>
                        <a:rPr lang="en-US" sz="1800" b="0" i="0" kern="1200" dirty="0" smtClean="0">
                          <a:solidFill>
                            <a:schemeClr val="dk1"/>
                          </a:solidFill>
                          <a:effectLst/>
                          <a:latin typeface="+mn-lt"/>
                          <a:ea typeface="+mn-ea"/>
                          <a:cs typeface="+mn-cs"/>
                        </a:rPr>
                        <a:t>Weinstein, J. (2009). “The market in Plato’s Republic.” </a:t>
                      </a:r>
                      <a:r>
                        <a:rPr lang="en-US" sz="1800" b="0" i="1" kern="1200" dirty="0" smtClean="0">
                          <a:solidFill>
                            <a:schemeClr val="dk1"/>
                          </a:solidFill>
                          <a:effectLst/>
                          <a:latin typeface="+mn-lt"/>
                          <a:ea typeface="+mn-ea"/>
                          <a:cs typeface="+mn-cs"/>
                        </a:rPr>
                        <a:t>Classical Philology</a:t>
                      </a:r>
                      <a:r>
                        <a:rPr lang="en-US" sz="1800" b="0" i="0" kern="1200" dirty="0" smtClean="0">
                          <a:solidFill>
                            <a:schemeClr val="dk1"/>
                          </a:solidFill>
                          <a:effectLst/>
                          <a:latin typeface="+mn-lt"/>
                          <a:ea typeface="+mn-ea"/>
                          <a:cs typeface="+mn-cs"/>
                        </a:rPr>
                        <a:t>, </a:t>
                      </a:r>
                      <a:r>
                        <a:rPr lang="en-US" sz="1800" b="0" i="1" kern="1200" dirty="0" smtClean="0">
                          <a:solidFill>
                            <a:schemeClr val="dk1"/>
                          </a:solidFill>
                          <a:effectLst/>
                          <a:latin typeface="+mn-lt"/>
                          <a:ea typeface="+mn-ea"/>
                          <a:cs typeface="+mn-cs"/>
                        </a:rPr>
                        <a:t>104</a:t>
                      </a:r>
                      <a:r>
                        <a:rPr lang="en-US" sz="1800" b="0" i="0" kern="1200" dirty="0" smtClean="0">
                          <a:solidFill>
                            <a:schemeClr val="dk1"/>
                          </a:solidFill>
                          <a:effectLst/>
                          <a:latin typeface="+mn-lt"/>
                          <a:ea typeface="+mn-ea"/>
                          <a:cs typeface="+mn-cs"/>
                        </a:rPr>
                        <a:t>(4), 439-458.</a:t>
                      </a:r>
                      <a:endParaRPr lang="en-US" dirty="0"/>
                    </a:p>
                  </a:txBody>
                  <a:tcPr/>
                </a:tc>
              </a:tr>
              <a:tr h="370840">
                <a:tc>
                  <a:txBody>
                    <a:bodyPr/>
                    <a:lstStyle/>
                    <a:p>
                      <a:r>
                        <a:rPr lang="en-US" sz="1800" b="0" i="0" kern="1200" dirty="0" smtClean="0">
                          <a:solidFill>
                            <a:schemeClr val="dk1"/>
                          </a:solidFill>
                          <a:effectLst/>
                          <a:latin typeface="+mn-lt"/>
                          <a:ea typeface="+mn-ea"/>
                          <a:cs typeface="+mn-cs"/>
                        </a:rPr>
                        <a:t>An article in an electronic journal</a:t>
                      </a:r>
                      <a:endParaRPr lang="en-US" dirty="0"/>
                    </a:p>
                  </a:txBody>
                  <a:tcPr/>
                </a:tc>
                <a:tc>
                  <a:txBody>
                    <a:bodyPr/>
                    <a:lstStyle/>
                    <a:p>
                      <a:r>
                        <a:rPr lang="en-US" sz="1800" b="0" i="0" kern="1200" dirty="0" smtClean="0">
                          <a:solidFill>
                            <a:schemeClr val="dk1"/>
                          </a:solidFill>
                          <a:effectLst/>
                          <a:latin typeface="+mn-lt"/>
                          <a:ea typeface="+mn-ea"/>
                          <a:cs typeface="+mn-cs"/>
                        </a:rPr>
                        <a:t>(Grady et al., 2019)</a:t>
                      </a:r>
                      <a:endParaRPr lang="en-US" dirty="0"/>
                    </a:p>
                  </a:txBody>
                  <a:tcPr/>
                </a:tc>
                <a:tc>
                  <a:txBody>
                    <a:bodyPr/>
                    <a:lstStyle/>
                    <a:p>
                      <a:r>
                        <a:rPr lang="en-US" sz="1800" b="0" i="0" kern="1200" dirty="0" smtClean="0">
                          <a:solidFill>
                            <a:schemeClr val="dk1"/>
                          </a:solidFill>
                          <a:effectLst/>
                          <a:latin typeface="+mn-lt"/>
                          <a:ea typeface="+mn-ea"/>
                          <a:cs typeface="+mn-cs"/>
                        </a:rPr>
                        <a:t>Grady, J. S., Her, M., Moreno, G., Perez, C., &amp; </a:t>
                      </a:r>
                      <a:r>
                        <a:rPr lang="en-US" sz="1800" b="0" i="0" kern="1200" dirty="0" err="1" smtClean="0">
                          <a:solidFill>
                            <a:schemeClr val="dk1"/>
                          </a:solidFill>
                          <a:effectLst/>
                          <a:latin typeface="+mn-lt"/>
                          <a:ea typeface="+mn-ea"/>
                          <a:cs typeface="+mn-cs"/>
                        </a:rPr>
                        <a:t>Yelinek</a:t>
                      </a:r>
                      <a:r>
                        <a:rPr lang="en-US" sz="1800" b="0" i="0" kern="1200" dirty="0" smtClean="0">
                          <a:solidFill>
                            <a:schemeClr val="dk1"/>
                          </a:solidFill>
                          <a:effectLst/>
                          <a:latin typeface="+mn-lt"/>
                          <a:ea typeface="+mn-ea"/>
                          <a:cs typeface="+mn-cs"/>
                        </a:rPr>
                        <a:t>, J. (2019). Emotions in storybooks: A comparison of storybooks that represent ethnic and racial groups in the United States. </a:t>
                      </a:r>
                      <a:r>
                        <a:rPr lang="en-US" sz="1800" b="0" i="1" kern="1200" dirty="0" smtClean="0">
                          <a:solidFill>
                            <a:schemeClr val="dk1"/>
                          </a:solidFill>
                          <a:effectLst/>
                          <a:latin typeface="+mn-lt"/>
                          <a:ea typeface="+mn-ea"/>
                          <a:cs typeface="+mn-cs"/>
                        </a:rPr>
                        <a:t>Psychology of Popular Media Culture</a:t>
                      </a:r>
                      <a:r>
                        <a:rPr lang="en-US" sz="1800" b="0" i="0" kern="1200" dirty="0" smtClean="0">
                          <a:solidFill>
                            <a:schemeClr val="dk1"/>
                          </a:solidFill>
                          <a:effectLst/>
                          <a:latin typeface="+mn-lt"/>
                          <a:ea typeface="+mn-ea"/>
                          <a:cs typeface="+mn-cs"/>
                        </a:rPr>
                        <a:t>, </a:t>
                      </a:r>
                      <a:r>
                        <a:rPr lang="en-US" sz="1800" b="0" i="1" kern="1200" dirty="0" smtClean="0">
                          <a:solidFill>
                            <a:schemeClr val="dk1"/>
                          </a:solidFill>
                          <a:effectLst/>
                          <a:latin typeface="+mn-lt"/>
                          <a:ea typeface="+mn-ea"/>
                          <a:cs typeface="+mn-cs"/>
                        </a:rPr>
                        <a:t>8</a:t>
                      </a:r>
                      <a:r>
                        <a:rPr lang="en-US" sz="1800" b="0" i="0" kern="1200" dirty="0" smtClean="0">
                          <a:solidFill>
                            <a:schemeClr val="dk1"/>
                          </a:solidFill>
                          <a:effectLst/>
                          <a:latin typeface="+mn-lt"/>
                          <a:ea typeface="+mn-ea"/>
                          <a:cs typeface="+mn-cs"/>
                        </a:rPr>
                        <a:t>(3), 207–217. https://doi.org/10.1037/ppm0000185</a:t>
                      </a:r>
                      <a:endParaRPr lang="en-US" dirty="0"/>
                    </a:p>
                  </a:txBody>
                  <a:tcPr/>
                </a:tc>
              </a:tr>
              <a:tr h="370840">
                <a:tc>
                  <a:txBody>
                    <a:bodyPr/>
                    <a:lstStyle/>
                    <a:p>
                      <a:endParaRPr lang="en-US"/>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6807764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APA style referencing</a:t>
            </a:r>
            <a:endParaRPr lang="en-US" dirty="0"/>
          </a:p>
        </p:txBody>
      </p:sp>
      <p:pic>
        <p:nvPicPr>
          <p:cNvPr id="4" name="Content Placeholder 3"/>
          <p:cNvPicPr>
            <a:picLocks noGrp="1" noChangeAspect="1"/>
          </p:cNvPicPr>
          <p:nvPr>
            <p:ph idx="1"/>
          </p:nvPr>
        </p:nvPicPr>
        <p:blipFill>
          <a:blip r:embed="rId2"/>
          <a:stretch>
            <a:fillRect/>
          </a:stretch>
        </p:blipFill>
        <p:spPr>
          <a:xfrm>
            <a:off x="466832" y="1646621"/>
            <a:ext cx="11365284" cy="4544858"/>
          </a:xfrm>
          <a:prstGeom prst="rect">
            <a:avLst/>
          </a:prstGeom>
        </p:spPr>
      </p:pic>
    </p:spTree>
    <p:extLst>
      <p:ext uri="{BB962C8B-B14F-4D97-AF65-F5344CB8AC3E}">
        <p14:creationId xmlns:p14="http://schemas.microsoft.com/office/powerpoint/2010/main" val="233026647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31</TotalTime>
  <Words>190</Words>
  <Application>Microsoft Office PowerPoint</Application>
  <PresentationFormat>Widescreen</PresentationFormat>
  <Paragraphs>25</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Trebuchet MS</vt:lpstr>
      <vt:lpstr>Wingdings 3</vt:lpstr>
      <vt:lpstr>Facet</vt:lpstr>
      <vt:lpstr>Referencing</vt:lpstr>
      <vt:lpstr>Major Styles </vt:lpstr>
      <vt:lpstr>APA Citation Examples</vt:lpstr>
      <vt:lpstr>APA style referencing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Referencing</dc:title>
  <dc:creator>User</dc:creator>
  <cp:lastModifiedBy>User</cp:lastModifiedBy>
  <cp:revision>6</cp:revision>
  <dcterms:created xsi:type="dcterms:W3CDTF">2024-04-24T03:06:52Z</dcterms:created>
  <dcterms:modified xsi:type="dcterms:W3CDTF">2024-04-24T03:38:05Z</dcterms:modified>
</cp:coreProperties>
</file>